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AFD0-B0EB-4EB4-9D84-F822CE02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10000"/>
                  </a:schemeClr>
                </a:solidFill>
                <a:latin typeface="Graph FF Condensed Black" panose="000B0A060000000000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BEFC4-9DE9-43EF-9464-00D138C2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FEEF-DBE0-40AE-A1FC-3D61ED0A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2925-C4AA-4897-9E37-0FB3CB78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DC78-8922-4A99-AAF4-94E978ED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5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9164-FAFF-43AF-9343-41FB520B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E32B9-858E-40B4-8A7C-69705BC5F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FEA7-E479-4D21-8F1E-2706D042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E8CE-3A51-4752-B069-8F5A5E1F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BA4A-5D9C-4268-B817-7C2AFD14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4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0FDE0-5DD3-4F91-8751-084C4BB5E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5DEC9-0DCF-4F7A-91DC-9429398DE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92119-9208-4838-914E-E39FE756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127B-0857-46E4-9259-CEFF5DB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83B0-DBBF-4D7D-B4F6-638B6437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5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57C7-982E-4224-BFB3-1CF80A08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3D17-3544-4451-9EA9-112C8FB2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73804-CEB0-48E1-A751-8AFAAA1C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E3F8-D70C-4FD9-A240-FA685A02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9928-7792-436C-8823-A2C70D39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6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9080-1649-4114-81EB-32CB8DF6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CC4C-414F-41F0-A05D-C565DCC6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9A62-CB0B-4851-90DD-980DAE94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423F-FA6A-4DC9-B77E-6EDF831C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E109E-BDCA-446B-AEEE-F3BF84CA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2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7536-B19D-4C72-B818-F069A9B0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378A-BD56-48B0-8AF8-EEF865801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E6FF-D480-4443-BD6F-DC64267FB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0DA54-89B2-446A-98E2-115A6F20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B97B5-C409-4749-8501-E65401FB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F68FF-2F9E-4FFE-9977-69836258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8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39CB-2318-47D7-8F60-30C8B6BB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08D2-EA97-4147-866C-D71AC4EF1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323A-D4AB-4DEC-88F7-FAAB0FBA2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62DAF-4C4E-4C15-91E0-20874551D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7621-DFA5-4AF8-896B-521046544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122F0-1D6B-4287-A37D-B5EE9B83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74E11-5EAA-4A6A-8DB2-3D4F3B3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39397-99BA-428C-A8AE-EBAE01A9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87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0850-CC91-4211-9A92-244175D6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0A35C-1DFA-4115-AFF2-67B82F37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A4842-0B0D-4D65-B327-11C8350F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325D6-B593-4C12-AC22-B38B2B0B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07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6B749-F5F5-4BFF-B6D9-FF56D659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24B9D-AA64-4943-9204-D46EE923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E75C1-6782-44A7-9D51-279EB85E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9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EE53-AB6C-4B6C-9A2F-CAFFD03A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A1AF-BB23-4CE2-83D4-A780DA9B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8E94-2F44-4238-9C80-2E26C0E2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6855-332C-4B53-A4A5-6C97A96A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D62B6-C6EC-4D7B-8482-2E1BAABB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FDAE7-F106-4ABD-AA86-DC83C423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63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ABBD-AA2F-4FD7-8C59-DCAE678F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4E2D8-4882-4167-9C34-6E00B3BD8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A3CCD-F3AF-4A56-9228-E668714B0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65BE3-236C-4C99-BDC8-408202E2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34764-C883-46A5-B69D-04D8B538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EC3A1-6278-4935-939D-589DBCBF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0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E29EA-66CB-429B-92FF-FD52C07C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9279C-37D1-452C-B797-03078279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F81-BB52-43AC-9D53-CF110C2EB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8CFD-24D0-4CF3-BF81-4C4AA91C282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43E6-A68A-4A33-A183-65415A378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311C-16E9-4790-825C-134C3F8C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E14C-33D1-4A18-917F-854205CFA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twijk Mono" panose="02010503040200000003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twijk Mono" panose="02010503040200000003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twijk Mono" panose="02010503040200000003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twijk Mono" panose="02010503040200000003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twijk Mono" panose="02010503040200000003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twijk Mono" panose="02010503040200000003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496F-62AE-4401-BE2D-76D4DDAD4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University</a:t>
            </a:r>
            <a:r>
              <a:rPr lang="fi-FI" dirty="0"/>
              <a:t> of Turku Go </a:t>
            </a:r>
            <a:r>
              <a:rPr lang="fi-FI" dirty="0" err="1"/>
              <a:t>Fossil</a:t>
            </a:r>
            <a:r>
              <a:rPr lang="fi-FI" dirty="0"/>
              <a:t> </a:t>
            </a:r>
            <a:r>
              <a:rPr lang="fi-FI" dirty="0" err="1"/>
              <a:t>Free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86D89-C27D-4C76-8AAC-B4FCA5BEF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4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DD47-AA1C-4C08-AA57-907804BE1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1512" y="988228"/>
            <a:ext cx="8195109" cy="1677971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Liity kampanjatiimiin ja autetaan yhdessä Turun yliopisto fossiilittomaksi!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19C989-3190-43CF-B761-0E39C7C20B9A}"/>
              </a:ext>
            </a:extLst>
          </p:cNvPr>
          <p:cNvSpPr txBox="1">
            <a:spLocks/>
          </p:cNvSpPr>
          <p:nvPr/>
        </p:nvSpPr>
        <p:spPr>
          <a:xfrm>
            <a:off x="956910" y="3749074"/>
            <a:ext cx="8195109" cy="167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Tai jos ei niin paljoa kiinnosta, tai muut kiireet ovat esteenä, niin allekirjoita meidän vetoomus. Sekin on jo iso apu!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872E5-E1EB-44C2-9C23-60FB59C8C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5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496F-62AE-4401-BE2D-76D4DDAD4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University</a:t>
            </a:r>
            <a:r>
              <a:rPr lang="fi-FI" dirty="0"/>
              <a:t> of Turku Go </a:t>
            </a:r>
            <a:r>
              <a:rPr lang="fi-FI" dirty="0" err="1"/>
              <a:t>Fossil</a:t>
            </a:r>
            <a:r>
              <a:rPr lang="fi-FI" dirty="0"/>
              <a:t> </a:t>
            </a:r>
            <a:r>
              <a:rPr lang="fi-FI" dirty="0" err="1"/>
              <a:t>Free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86D89-C27D-4C76-8AAC-B4FCA5BEF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71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FA26-B641-435A-8A30-CCEC5D0E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86" y="2766218"/>
            <a:ext cx="10515600" cy="1325563"/>
          </a:xfrm>
        </p:spPr>
        <p:txBody>
          <a:bodyPr/>
          <a:lstStyle/>
          <a:p>
            <a:pPr algn="ctr"/>
            <a:r>
              <a:rPr lang="fi-FI" dirty="0"/>
              <a:t>Siis mikä?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31F74-D5A1-4606-AE1E-462199FEE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4B6D-11D7-4C13-A71F-009F3093F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141" y="1351251"/>
            <a:ext cx="11227870" cy="207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3000" b="1" dirty="0" err="1"/>
              <a:t>University</a:t>
            </a:r>
            <a:r>
              <a:rPr lang="fi-FI" sz="3000" b="1" dirty="0"/>
              <a:t> of Turku: Go </a:t>
            </a:r>
            <a:r>
              <a:rPr lang="fi-FI" sz="3000" b="1" dirty="0" err="1"/>
              <a:t>Fossil</a:t>
            </a:r>
            <a:r>
              <a:rPr lang="fi-FI" sz="3000" b="1" dirty="0"/>
              <a:t> </a:t>
            </a:r>
            <a:r>
              <a:rPr lang="fi-FI" sz="3000" b="1" dirty="0" err="1"/>
              <a:t>Free</a:t>
            </a:r>
            <a:r>
              <a:rPr lang="fi-FI" sz="3000" dirty="0"/>
              <a:t> –kampanja on osa maailmanlaajuista 350org-järjestön johtamaa liikettä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23395-1CDF-417D-80C2-2429D001E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C9AB77-080B-4D44-B1B1-168341E2CE4B}"/>
              </a:ext>
            </a:extLst>
          </p:cNvPr>
          <p:cNvSpPr/>
          <p:nvPr/>
        </p:nvSpPr>
        <p:spPr>
          <a:xfrm>
            <a:off x="587141" y="3384967"/>
            <a:ext cx="109246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i-FI" sz="3000" dirty="0">
                <a:latin typeface="Katwijk Mono" panose="02010503040200000003" pitchFamily="50" charset="0"/>
              </a:rPr>
              <a:t>Tavoitteena on saada julkiset instituutiot, eläkerahastot, rahoituslaitokset jne. vetämään sijoituksensa pois fossiilisten polttoaineiden tuotannosta</a:t>
            </a:r>
            <a:endParaRPr lang="en-GB" sz="3000" dirty="0">
              <a:latin typeface="Katwijk Mono" panose="0201050304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0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AB9B-4A75-44E3-926E-BF9993C74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5642" y="732323"/>
            <a:ext cx="1885122" cy="584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3000" dirty="0"/>
              <a:t>Miksi</a:t>
            </a:r>
            <a:r>
              <a:rPr lang="fi-FI" dirty="0"/>
              <a:t>?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9D4A2-FF09-4BFC-926B-01D9D381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2847" y="505105"/>
            <a:ext cx="6994985" cy="184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2600" dirty="0"/>
              <a:t>Siksi, että ilmastonmuutoksen pysäyttämiseksi on tehty maailmanlaajuisesti sitova (Pariisin) sopimus kasvihuonekaasupäästöjen vähentämisestä</a:t>
            </a:r>
            <a:endParaRPr lang="en-GB" sz="26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36490C1-C070-422A-9586-FA484D8BCF79}"/>
              </a:ext>
            </a:extLst>
          </p:cNvPr>
          <p:cNvSpPr txBox="1">
            <a:spLocks/>
          </p:cNvSpPr>
          <p:nvPr/>
        </p:nvSpPr>
        <p:spPr>
          <a:xfrm>
            <a:off x="784459" y="2044150"/>
            <a:ext cx="4261305" cy="1296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600" dirty="0"/>
              <a:t>Ja </a:t>
            </a:r>
            <a:r>
              <a:rPr lang="fi-FI" sz="2600" u="sng" dirty="0"/>
              <a:t>jokainen</a:t>
            </a:r>
            <a:r>
              <a:rPr lang="fi-FI" sz="2600" dirty="0"/>
              <a:t> maailman valtio on sen allekirjoittanut</a:t>
            </a:r>
            <a:endParaRPr lang="en-GB" sz="2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51F992D-A1CB-4420-AE19-834315675AC0}"/>
              </a:ext>
            </a:extLst>
          </p:cNvPr>
          <p:cNvSpPr txBox="1">
            <a:spLocks/>
          </p:cNvSpPr>
          <p:nvPr/>
        </p:nvSpPr>
        <p:spPr>
          <a:xfrm>
            <a:off x="5361780" y="2503766"/>
            <a:ext cx="6100970" cy="1674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600" dirty="0"/>
              <a:t>Onkin siis varmasti itse kullekin ilmiselvää, että fossiilisten polttoaineiden käyttö ei voi kovin kauaa jatkua</a:t>
            </a:r>
            <a:endParaRPr lang="en-GB" sz="26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314A888-F96F-4312-A582-53989781D510}"/>
              </a:ext>
            </a:extLst>
          </p:cNvPr>
          <p:cNvSpPr txBox="1">
            <a:spLocks/>
          </p:cNvSpPr>
          <p:nvPr/>
        </p:nvSpPr>
        <p:spPr>
          <a:xfrm>
            <a:off x="495143" y="4049576"/>
            <a:ext cx="5181600" cy="129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600" dirty="0"/>
              <a:t>Päästöttömään energiaan siirtyminen </a:t>
            </a:r>
            <a:r>
              <a:rPr lang="fi-FI" sz="2600" b="1" dirty="0"/>
              <a:t>ei</a:t>
            </a:r>
            <a:r>
              <a:rPr lang="fi-FI" sz="2600" dirty="0"/>
              <a:t> siis ole mikään </a:t>
            </a:r>
            <a:r>
              <a:rPr lang="fi-FI" sz="2600" b="1" dirty="0"/>
              <a:t>mielipidekysymys</a:t>
            </a:r>
            <a:endParaRPr lang="en-GB" sz="2600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81AF9D1-F815-43B7-8A2B-16293456DA57}"/>
              </a:ext>
            </a:extLst>
          </p:cNvPr>
          <p:cNvSpPr txBox="1">
            <a:spLocks/>
          </p:cNvSpPr>
          <p:nvPr/>
        </p:nvSpPr>
        <p:spPr>
          <a:xfrm>
            <a:off x="5444157" y="4698035"/>
            <a:ext cx="5304183" cy="154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600" dirty="0"/>
              <a:t>Sen ei oikeastaan pitäisi olla edes poliittisen keskustelun aihe, vaan </a:t>
            </a:r>
            <a:r>
              <a:rPr lang="fi-FI" sz="2600" b="1" dirty="0" err="1"/>
              <a:t>itsestäänselvä</a:t>
            </a:r>
            <a:r>
              <a:rPr lang="fi-FI" sz="2600" b="1" dirty="0"/>
              <a:t> päätös</a:t>
            </a:r>
            <a:endParaRPr lang="en-GB" sz="2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614535-64C9-418E-AA52-90DB367D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7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5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75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4" grpId="1" build="p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2104-4206-4133-94DA-344448961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727" y="399360"/>
            <a:ext cx="5970104" cy="957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2600" dirty="0"/>
              <a:t>Onko </a:t>
            </a:r>
            <a:r>
              <a:rPr lang="fi-FI" sz="2600" dirty="0" err="1"/>
              <a:t>divestointikampanjalla</a:t>
            </a:r>
            <a:r>
              <a:rPr lang="fi-FI" sz="2600" dirty="0"/>
              <a:t> oikeasti mitään vaikutusta?</a:t>
            </a:r>
            <a:endParaRPr lang="en-GB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A1682-7766-4D68-B8D0-12CB119439FB}"/>
              </a:ext>
            </a:extLst>
          </p:cNvPr>
          <p:cNvSpPr txBox="1">
            <a:spLocks/>
          </p:cNvSpPr>
          <p:nvPr/>
        </p:nvSpPr>
        <p:spPr>
          <a:xfrm>
            <a:off x="498612" y="1842398"/>
            <a:ext cx="5970104" cy="143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600" dirty="0"/>
              <a:t>Maailmanlaajuisesti </a:t>
            </a:r>
            <a:r>
              <a:rPr lang="fi-FI" sz="2600" b="1" dirty="0"/>
              <a:t>Go </a:t>
            </a:r>
            <a:r>
              <a:rPr lang="fi-FI" sz="2600" b="1" dirty="0" err="1"/>
              <a:t>Fossil</a:t>
            </a:r>
            <a:r>
              <a:rPr lang="fi-FI" sz="2600" b="1" dirty="0"/>
              <a:t> </a:t>
            </a:r>
            <a:r>
              <a:rPr lang="fi-FI" sz="2600" b="1" dirty="0" err="1"/>
              <a:t>Free</a:t>
            </a:r>
            <a:r>
              <a:rPr lang="fi-FI" sz="2600" dirty="0"/>
              <a:t> –kampanja on saanut </a:t>
            </a:r>
            <a:r>
              <a:rPr lang="fi-FI" sz="2600" dirty="0" err="1"/>
              <a:t>divestoitua</a:t>
            </a:r>
            <a:r>
              <a:rPr lang="fi-FI" sz="2600" dirty="0"/>
              <a:t> jo 7180  miljardia dollaria </a:t>
            </a:r>
            <a:endParaRPr lang="en-GB" sz="2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6CC043-5122-41AC-8999-CAAF9A981B90}"/>
              </a:ext>
            </a:extLst>
          </p:cNvPr>
          <p:cNvSpPr txBox="1">
            <a:spLocks/>
          </p:cNvSpPr>
          <p:nvPr/>
        </p:nvSpPr>
        <p:spPr>
          <a:xfrm>
            <a:off x="5327583" y="3186761"/>
            <a:ext cx="6864417" cy="896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600" dirty="0"/>
              <a:t>ja ei, </a:t>
            </a:r>
            <a:r>
              <a:rPr lang="fi-FI" sz="2600" dirty="0" err="1"/>
              <a:t>tossa</a:t>
            </a:r>
            <a:r>
              <a:rPr lang="fi-FI" sz="2600" dirty="0"/>
              <a:t> ei ole käännös-, tai pilkkuvirhettä. Noin paljon siis!</a:t>
            </a:r>
            <a:endParaRPr lang="en-GB" sz="2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3F593E-F128-42F6-BB92-E0DA95D68F86}"/>
              </a:ext>
            </a:extLst>
          </p:cNvPr>
          <p:cNvSpPr txBox="1">
            <a:spLocks/>
          </p:cNvSpPr>
          <p:nvPr/>
        </p:nvSpPr>
        <p:spPr>
          <a:xfrm>
            <a:off x="551622" y="3714888"/>
            <a:ext cx="7106478" cy="1776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600" dirty="0"/>
              <a:t>Tuo </a:t>
            </a:r>
            <a:r>
              <a:rPr lang="fi-FI" sz="2600" dirty="0" err="1"/>
              <a:t>divestoitu</a:t>
            </a:r>
            <a:r>
              <a:rPr lang="fi-FI" sz="2600" dirty="0"/>
              <a:t> summa on siis kampanjan tavoitteisiin sitoutuneiden 998:n instituution sijoitusrahastojen yhteenlaskettu arvo</a:t>
            </a:r>
            <a:endParaRPr lang="en-GB" sz="2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BE750C-D261-4166-A3EB-9130C974F0CE}"/>
              </a:ext>
            </a:extLst>
          </p:cNvPr>
          <p:cNvSpPr txBox="1">
            <a:spLocks/>
          </p:cNvSpPr>
          <p:nvPr/>
        </p:nvSpPr>
        <p:spPr>
          <a:xfrm>
            <a:off x="3640074" y="5491213"/>
            <a:ext cx="7106478" cy="896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600" dirty="0"/>
              <a:t>Ja se siis ei enää koskaan rahoita fossiilisten polttoaineiden tuotantoa!</a:t>
            </a:r>
            <a:endParaRPr lang="en-GB" sz="2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A47ED3-BAF6-4292-9F05-C0E26830B795}"/>
              </a:ext>
            </a:extLst>
          </p:cNvPr>
          <p:cNvSpPr txBox="1">
            <a:spLocks/>
          </p:cNvSpPr>
          <p:nvPr/>
        </p:nvSpPr>
        <p:spPr>
          <a:xfrm>
            <a:off x="7538831" y="589032"/>
            <a:ext cx="4379843" cy="577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500" b="1" u="sng" dirty="0"/>
              <a:t>7 180 000 000 000 $</a:t>
            </a:r>
            <a:endParaRPr lang="en-GB" sz="2500" b="1" u="sn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04092F-327F-4386-855C-A8933838F6B4}"/>
              </a:ext>
            </a:extLst>
          </p:cNvPr>
          <p:cNvSpPr txBox="1">
            <a:spLocks/>
          </p:cNvSpPr>
          <p:nvPr/>
        </p:nvSpPr>
        <p:spPr>
          <a:xfrm>
            <a:off x="2353915" y="2980980"/>
            <a:ext cx="7545668" cy="1586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600" dirty="0"/>
              <a:t>Alan isoimmista toimijoista Shell on jo ehtinyt ilmoittaa, että </a:t>
            </a:r>
            <a:r>
              <a:rPr lang="fi-FI" sz="2600" dirty="0" err="1"/>
              <a:t>divestoinnilla</a:t>
            </a:r>
            <a:r>
              <a:rPr lang="fi-FI" sz="2600" dirty="0"/>
              <a:t> on jo vaikutusta sen toimintaan</a:t>
            </a:r>
            <a:endParaRPr lang="en-GB" sz="2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AF7F7E-2F30-4297-97EA-439883FB159F}"/>
              </a:ext>
            </a:extLst>
          </p:cNvPr>
          <p:cNvCxnSpPr>
            <a:cxnSpLocks/>
          </p:cNvCxnSpPr>
          <p:nvPr/>
        </p:nvCxnSpPr>
        <p:spPr>
          <a:xfrm flipV="1">
            <a:off x="8937057" y="1167020"/>
            <a:ext cx="167186" cy="198255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A2585C-661E-4624-83B1-400F9B41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75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75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825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65F0-A257-4F32-A42C-5F51B107C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568325"/>
            <a:ext cx="5105400" cy="1389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>Minkälaisia instituutioita nuo 998 ovat?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9FC57-55E9-404C-A29F-CEB1F08D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58409" cy="142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Divestoineita</a:t>
            </a:r>
            <a:r>
              <a:rPr lang="fi-FI" dirty="0"/>
              <a:t> instituutioita löytyy laidasta laitaan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2192CD2-97B5-423B-BEC2-D1E9A77BC413}"/>
              </a:ext>
            </a:extLst>
          </p:cNvPr>
          <p:cNvSpPr txBox="1">
            <a:spLocks/>
          </p:cNvSpPr>
          <p:nvPr/>
        </p:nvSpPr>
        <p:spPr>
          <a:xfrm>
            <a:off x="2657062" y="3489532"/>
            <a:ext cx="6486939" cy="1624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On kaupunkeja, eläkerahastoja, säätiöitä, yliopistoja, uskonnollisia yhteisöjä, kansalaisjärjestöjä…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C8715-316F-4BCF-B82E-D299A42A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5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4" grpId="1" build="p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305-9B86-458B-8C81-973DEF8A6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3035" y="786986"/>
            <a:ext cx="3385930" cy="679036"/>
          </a:xfrm>
        </p:spPr>
        <p:txBody>
          <a:bodyPr/>
          <a:lstStyle/>
          <a:p>
            <a:pPr marL="0" indent="0">
              <a:buNone/>
            </a:pPr>
            <a:r>
              <a:rPr lang="fi-FI" dirty="0" err="1"/>
              <a:t>Esim</a:t>
            </a:r>
            <a:r>
              <a:rPr lang="fi-FI" dirty="0"/>
              <a:t>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A7BB2-10E8-48D7-AFA8-28F0F2E5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6" y="1322837"/>
            <a:ext cx="4320445" cy="1198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8352D-90D0-4A32-BFD7-A827C6663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04" y="1255229"/>
            <a:ext cx="2047198" cy="890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46980-F319-4945-B39F-89C4B4173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408" y="2591112"/>
            <a:ext cx="3491184" cy="1760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8CAAC6-9F96-48F0-AAB0-6D989B261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237" y="4935813"/>
            <a:ext cx="3854934" cy="1597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E6D37-B972-42E1-8A36-F32DA7E3C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291" y="4759393"/>
            <a:ext cx="2551458" cy="1371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5BEE4B-71DA-49C6-BBFE-952DD1BA2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24" y="3565663"/>
            <a:ext cx="3011886" cy="1304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CF87EB-0CFD-45DB-AC9B-D8E6398787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593" y="2707377"/>
            <a:ext cx="2019509" cy="927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BADEB-B5F6-468B-9AA2-B2BF2754FB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36106" y="2707377"/>
            <a:ext cx="535115" cy="499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E5E870-C170-459A-93A9-2307ED0042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80A4-FB4C-404A-BE3A-E35E085F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3292" y="1557268"/>
            <a:ext cx="10999304" cy="4619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>Lisäksi mm. </a:t>
            </a:r>
            <a:r>
              <a:rPr lang="fi-FI" dirty="0" err="1"/>
              <a:t>King’s</a:t>
            </a:r>
            <a:r>
              <a:rPr lang="fi-FI" dirty="0"/>
              <a:t> College London, London School of </a:t>
            </a:r>
            <a:r>
              <a:rPr lang="fi-FI" dirty="0" err="1"/>
              <a:t>Economics</a:t>
            </a:r>
            <a:r>
              <a:rPr lang="fi-FI" dirty="0"/>
              <a:t>, Oxford </a:t>
            </a:r>
            <a:r>
              <a:rPr lang="fi-FI" dirty="0" err="1"/>
              <a:t>Brookes</a:t>
            </a:r>
            <a:r>
              <a:rPr lang="fi-FI" dirty="0"/>
              <a:t> </a:t>
            </a:r>
            <a:r>
              <a:rPr lang="fi-FI" dirty="0" err="1"/>
              <a:t>University</a:t>
            </a:r>
            <a:r>
              <a:rPr lang="fi-FI" dirty="0"/>
              <a:t>, Oxford </a:t>
            </a:r>
            <a:r>
              <a:rPr lang="fi-FI" dirty="0" err="1"/>
              <a:t>University</a:t>
            </a:r>
            <a:r>
              <a:rPr lang="fi-FI" dirty="0"/>
              <a:t>, </a:t>
            </a:r>
            <a:r>
              <a:rPr lang="fi-FI" dirty="0" err="1"/>
              <a:t>Queens</a:t>
            </a:r>
            <a:r>
              <a:rPr lang="fi-FI" dirty="0"/>
              <a:t> College, Stanford </a:t>
            </a:r>
            <a:r>
              <a:rPr lang="fi-FI" dirty="0" err="1"/>
              <a:t>University</a:t>
            </a:r>
            <a:r>
              <a:rPr lang="fi-FI" dirty="0"/>
              <a:t>, Humboldt State </a:t>
            </a:r>
            <a:r>
              <a:rPr lang="fi-FI" dirty="0" err="1"/>
              <a:t>University</a:t>
            </a:r>
            <a:r>
              <a:rPr lang="fi-FI" dirty="0"/>
              <a:t>, Yale </a:t>
            </a:r>
            <a:r>
              <a:rPr lang="fi-FI" dirty="0" err="1"/>
              <a:t>University</a:t>
            </a:r>
            <a:r>
              <a:rPr lang="fi-FI" dirty="0"/>
              <a:t>, Boston </a:t>
            </a:r>
            <a:r>
              <a:rPr lang="fi-FI" dirty="0" err="1"/>
              <a:t>University</a:t>
            </a:r>
            <a:r>
              <a:rPr lang="fi-FI" dirty="0"/>
              <a:t>, Chicago </a:t>
            </a:r>
            <a:r>
              <a:rPr lang="fi-FI" dirty="0" err="1"/>
              <a:t>Sate</a:t>
            </a:r>
            <a:r>
              <a:rPr lang="fi-FI" dirty="0"/>
              <a:t> </a:t>
            </a:r>
            <a:r>
              <a:rPr lang="fi-FI" dirty="0" err="1"/>
              <a:t>University</a:t>
            </a:r>
            <a:r>
              <a:rPr lang="fi-FI" dirty="0"/>
              <a:t>, </a:t>
            </a:r>
            <a:r>
              <a:rPr lang="fi-FI" dirty="0" err="1"/>
              <a:t>University</a:t>
            </a:r>
            <a:r>
              <a:rPr lang="fi-FI" dirty="0"/>
              <a:t> of Cambridge, </a:t>
            </a:r>
            <a:r>
              <a:rPr lang="fi-FI" dirty="0" err="1"/>
              <a:t>University</a:t>
            </a:r>
            <a:r>
              <a:rPr lang="fi-FI" dirty="0"/>
              <a:t> of </a:t>
            </a:r>
            <a:r>
              <a:rPr lang="fi-FI" dirty="0" err="1"/>
              <a:t>Copenhagen</a:t>
            </a:r>
            <a:r>
              <a:rPr lang="fi-FI" dirty="0"/>
              <a:t>, </a:t>
            </a:r>
            <a:r>
              <a:rPr lang="fi-FI" dirty="0" err="1"/>
              <a:t>University</a:t>
            </a:r>
            <a:r>
              <a:rPr lang="fi-FI" dirty="0"/>
              <a:t> of Greenwich, Lund </a:t>
            </a:r>
            <a:r>
              <a:rPr lang="fi-FI" dirty="0" err="1"/>
              <a:t>University</a:t>
            </a:r>
            <a:r>
              <a:rPr lang="fi-FI" dirty="0"/>
              <a:t>, Stockholm </a:t>
            </a:r>
            <a:r>
              <a:rPr lang="fi-FI" dirty="0" err="1"/>
              <a:t>University</a:t>
            </a:r>
            <a:r>
              <a:rPr lang="fi-FI" dirty="0"/>
              <a:t>, </a:t>
            </a:r>
            <a:r>
              <a:rPr lang="fi-FI" dirty="0" err="1"/>
              <a:t>Umeå</a:t>
            </a:r>
            <a:r>
              <a:rPr lang="fi-FI" dirty="0"/>
              <a:t> </a:t>
            </a:r>
            <a:r>
              <a:rPr lang="fi-FI" dirty="0" err="1"/>
              <a:t>University</a:t>
            </a:r>
            <a:r>
              <a:rPr lang="fi-FI" dirty="0"/>
              <a:t>… ihan vain muutaman mainitaksemme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060DA-689A-41F9-9A7E-7B022B22E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1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WASS 2013 - Logomo, Turku, Finland, 8-12 July 2013">
            <a:extLst>
              <a:ext uri="{FF2B5EF4-FFF2-40B4-BE49-F238E27FC236}">
                <a16:creationId xmlns:a16="http://schemas.microsoft.com/office/drawing/2014/main" id="{B43D24F6-D963-4485-BF71-37F9AAA4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885950"/>
            <a:ext cx="117252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5BA9-1E8D-4AF9-94C2-FFC20ECBB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1379" y="906255"/>
            <a:ext cx="5448300" cy="659158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Aika monia yliopistoja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906FEC-9FAD-4B87-A96B-8C902976E41D}"/>
              </a:ext>
            </a:extLst>
          </p:cNvPr>
          <p:cNvSpPr txBox="1">
            <a:spLocks/>
          </p:cNvSpPr>
          <p:nvPr/>
        </p:nvSpPr>
        <p:spPr>
          <a:xfrm>
            <a:off x="1229141" y="2415347"/>
            <a:ext cx="5448300" cy="65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Mutta mikä puuttuukaan vielä joukosta?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55941-9738-4286-AE54-B127036AA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60" y="5614191"/>
            <a:ext cx="1174846" cy="11748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CE9CA-5F43-4FA0-A61C-B70564BAF6E3}"/>
              </a:ext>
            </a:extLst>
          </p:cNvPr>
          <p:cNvSpPr txBox="1">
            <a:spLocks/>
          </p:cNvSpPr>
          <p:nvPr/>
        </p:nvSpPr>
        <p:spPr>
          <a:xfrm>
            <a:off x="1764197" y="6025735"/>
            <a:ext cx="7727672" cy="65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twijk Mono" panose="0201050304020000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Niinpä. Eikö </a:t>
            </a:r>
            <a:r>
              <a:rPr lang="fi-FI" dirty="0" err="1"/>
              <a:t>tää</a:t>
            </a:r>
            <a:r>
              <a:rPr lang="fi-FI" dirty="0"/>
              <a:t> asia </a:t>
            </a:r>
            <a:r>
              <a:rPr lang="fi-FI" dirty="0" err="1"/>
              <a:t>pitäis</a:t>
            </a:r>
            <a:r>
              <a:rPr lang="fi-FI" dirty="0"/>
              <a:t> korjata?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96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 FF Condensed Black</vt:lpstr>
      <vt:lpstr>Katwijk Mono</vt:lpstr>
      <vt:lpstr>Office Theme</vt:lpstr>
      <vt:lpstr>University of Turku Go Fossil Free</vt:lpstr>
      <vt:lpstr>Siis mikä?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University of Turku Go Fossil Free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Ukri-Pekka Puruskainen</dc:creator>
  <cp:lastModifiedBy>Ukri-Pekka Puruskainen</cp:lastModifiedBy>
  <cp:revision>32</cp:revision>
  <dcterms:created xsi:type="dcterms:W3CDTF">2018-09-02T10:32:24Z</dcterms:created>
  <dcterms:modified xsi:type="dcterms:W3CDTF">2018-11-21T08:27:13Z</dcterms:modified>
</cp:coreProperties>
</file>