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662C-D200-C979-915F-7070619E2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5EB39-CFD9-5E8A-B6EF-BA3BEA28C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7BF25-99B8-9C60-2A04-5BA90D12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EA65-976A-0640-5012-89BCE4E3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7B16C-7177-F287-EC96-D704199B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663D-0F7D-C4CB-20DF-BDF498D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BC5A3-378C-E85B-4FE2-927E4DCC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A105E-0A74-A1DD-375C-0BF0DB4E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30202-BF2F-47AB-3F33-A5408345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358C-19D0-6589-CF12-EEA48C54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2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942E6-0FF4-3F20-3D18-2EEEB815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D3D10-4BD2-324E-B82D-38E7C9833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41FA-FCCB-A2F4-CF00-53329C7F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CEC0A-BCBF-0067-D6B2-A3AEE0B3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9154-9AEA-B872-0D07-AD085759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F3E7-312F-7428-7909-8BFE18DD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388B-D731-5025-221A-0807CE8C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0FC9D-F439-0132-33B0-08ADB997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F04-E54A-C86F-47D4-574ACF89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979D-BEB2-6D77-BC66-347441B5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8214-A856-A2D7-FECC-159DBD0B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7875-52C5-4831-E770-E127D7EA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6017-D499-C48A-3F34-5AB1B67F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7785-2814-E51E-A640-0A697001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3009-530D-16D2-DA3C-E019406D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70B2-E647-EBC7-775F-F7B35A33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0A10-1B8E-B62D-D5A5-2D92176CA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C9FFB-25B2-75EC-B24B-36B31CD0F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5502C-F556-84E3-E1E6-B9BAB489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F4388-B106-7964-006F-65608E58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FE272-9A84-BF5D-A7F3-F79B6D5B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18D5-E589-12DE-1D57-4922510E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B0AF-6CEE-5FD0-0962-52BBBB46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46DA-1AF2-475D-91F6-24DFA59C5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50A4F-B116-D093-B9ED-BAE3D15B9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534CE-F6C2-7363-8B72-06ADC4B2D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07935-0ABA-36F1-EE19-0969E2A3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8F6FC-E7B8-0F9E-BF24-DA246A55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074E2-8103-75F9-A4F8-2DB63436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7488-7565-D88F-52BE-8CD71C3B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3937D-AE14-E63B-938C-2E3A7B17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75281-55D3-C81C-7341-6604B2B7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4DAE-89BC-EE34-E0CF-8A7EB4AA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9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337A8-41A9-AA17-22C5-87120A6B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F8DC5-0BC3-901F-6D96-0A164214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D419-C816-F7B4-4432-5154FF04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688A-6CA4-C564-9B47-BD91E2D8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25CE8-523A-111F-8C7F-05DDEB2B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D2835-5157-865C-78D4-138725C8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8AFC-E21B-BDDC-CE43-160EEC43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31501-ECE1-4B38-0334-D5FF0F52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4CCD-6220-BB2E-62B8-F280DE4B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3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8FA4-6EB0-9E68-68F2-9D596850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D20CA-2796-2E83-95F5-32199EBEB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45FC4-A3CE-325F-73A2-6A8F69BA9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C6086-40F7-E3FE-7344-5990F5C0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78057-0959-5BFC-6AC4-93C8E878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9B72-794C-BEEC-AB4C-6C48A7D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1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957C5-9236-E92F-0FB8-C0AC1E42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DBEB-C658-FFFB-3F44-0214A1240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70B-4DC8-7132-BC82-8F2DF39B8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56712-B159-41B5-9E72-4F833CE9F51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C666-4FF2-D84F-E235-198886197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C21-FDC4-B755-219D-100E8830F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58023-0E9E-47CD-A780-4A969A5AE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F88A0-F61D-8E37-E809-73964E489699}"/>
              </a:ext>
            </a:extLst>
          </p:cNvPr>
          <p:cNvSpPr txBox="1"/>
          <p:nvPr/>
        </p:nvSpPr>
        <p:spPr>
          <a:xfrm>
            <a:off x="271511" y="161128"/>
            <a:ext cx="37337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Nature Based Infrastructure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Deliverable: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[Software for making spectral libraries]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59916-C119-3CEC-C363-878B414D929B}"/>
              </a:ext>
            </a:extLst>
          </p:cNvPr>
          <p:cNvSpPr txBox="1"/>
          <p:nvPr/>
        </p:nvSpPr>
        <p:spPr>
          <a:xfrm>
            <a:off x="431442" y="170918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01b.1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44449-4A5D-C2F7-F061-284F1E28A5C7}"/>
              </a:ext>
            </a:extLst>
          </p:cNvPr>
          <p:cNvSpPr txBox="1"/>
          <p:nvPr/>
        </p:nvSpPr>
        <p:spPr>
          <a:xfrm>
            <a:off x="3410110" y="140140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L0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33060-7956-3E58-D36C-BB5F2DA9357D}"/>
              </a:ext>
            </a:extLst>
          </p:cNvPr>
          <p:cNvSpPr txBox="1"/>
          <p:nvPr/>
        </p:nvSpPr>
        <p:spPr>
          <a:xfrm>
            <a:off x="1121790" y="1709186"/>
            <a:ext cx="1464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[Collected with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field spectrometer]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1788D-BBB1-EBEF-8CCD-BE98599978F3}"/>
              </a:ext>
            </a:extLst>
          </p:cNvPr>
          <p:cNvCxnSpPr/>
          <p:nvPr/>
        </p:nvCxnSpPr>
        <p:spPr>
          <a:xfrm>
            <a:off x="2276573" y="1838227"/>
            <a:ext cx="1053409" cy="0"/>
          </a:xfrm>
          <a:prstGeom prst="line">
            <a:avLst/>
          </a:prstGeom>
          <a:ln w="9525"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5D61B-86BE-1474-8568-A6AE1C878455}"/>
              </a:ext>
            </a:extLst>
          </p:cNvPr>
          <p:cNvSpPr txBox="1"/>
          <p:nvPr/>
        </p:nvSpPr>
        <p:spPr>
          <a:xfrm>
            <a:off x="1214257" y="1408846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056CB-A413-505E-249F-8A31A862E115}"/>
              </a:ext>
            </a:extLst>
          </p:cNvPr>
          <p:cNvSpPr txBox="1"/>
          <p:nvPr/>
        </p:nvSpPr>
        <p:spPr>
          <a:xfrm>
            <a:off x="3376368" y="1709185"/>
            <a:ext cx="28696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 file with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libMaker.read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Variable Class: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libMaker.spectrum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[This is a custom class for spectra using the UPWINS conventions and metadata.]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C1FC57-A294-13A4-0E45-F31652146BE7}"/>
              </a:ext>
            </a:extLst>
          </p:cNvPr>
          <p:cNvCxnSpPr>
            <a:cxnSpLocks/>
          </p:cNvCxnSpPr>
          <p:nvPr/>
        </p:nvCxnSpPr>
        <p:spPr>
          <a:xfrm>
            <a:off x="4774646" y="2959424"/>
            <a:ext cx="0" cy="46957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EA62A0-0D3E-B49D-D3E4-E368DD5C3D41}"/>
              </a:ext>
            </a:extLst>
          </p:cNvPr>
          <p:cNvCxnSpPr/>
          <p:nvPr/>
        </p:nvCxnSpPr>
        <p:spPr>
          <a:xfrm>
            <a:off x="6068022" y="1853939"/>
            <a:ext cx="1053409" cy="0"/>
          </a:xfrm>
          <a:prstGeom prst="line">
            <a:avLst/>
          </a:prstGeom>
          <a:ln w="9525"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E0A703-68A0-316D-BD68-DEA5E2ABFDDC}"/>
              </a:ext>
            </a:extLst>
          </p:cNvPr>
          <p:cNvSpPr txBox="1"/>
          <p:nvPr/>
        </p:nvSpPr>
        <p:spPr>
          <a:xfrm>
            <a:off x="7154870" y="1397453"/>
            <a:ext cx="260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UPWINS convention ASD file: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2C24B-F42C-7826-C234-D847D291D486}"/>
              </a:ext>
            </a:extLst>
          </p:cNvPr>
          <p:cNvSpPr txBox="1"/>
          <p:nvPr/>
        </p:nvSpPr>
        <p:spPr>
          <a:xfrm>
            <a:off x="7154870" y="1716623"/>
            <a:ext cx="2869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Filed copied to directory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Main_ASD_Dir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Renamed with UPWINS Convention: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9302A-11A7-F397-0C72-A97D6C2E87A6}"/>
              </a:ext>
            </a:extLst>
          </p:cNvPr>
          <p:cNvSpPr txBox="1"/>
          <p:nvPr/>
        </p:nvSpPr>
        <p:spPr>
          <a:xfrm>
            <a:off x="7173188" y="2397938"/>
            <a:ext cx="4974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UPWINS_LatinGenus_latinspecies_PincipalPart_agecode_healthcode_DateTimeUniqueIdentifier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00AF95-CA61-3328-B4C3-599E98318ADD}"/>
              </a:ext>
            </a:extLst>
          </p:cNvPr>
          <p:cNvCxnSpPr>
            <a:cxnSpLocks/>
          </p:cNvCxnSpPr>
          <p:nvPr/>
        </p:nvCxnSpPr>
        <p:spPr>
          <a:xfrm>
            <a:off x="7892554" y="2922309"/>
            <a:ext cx="0" cy="506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1259F-50DC-CC3C-A080-B1F2D91BA498}"/>
              </a:ext>
            </a:extLst>
          </p:cNvPr>
          <p:cNvSpPr txBox="1"/>
          <p:nvPr/>
        </p:nvSpPr>
        <p:spPr>
          <a:xfrm>
            <a:off x="7173188" y="3529274"/>
            <a:ext cx="3854772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Ammophila_breviligulata_SA_1G_H_20230227_150023.asd</a:t>
            </a:r>
            <a:endParaRPr lang="en-US" sz="1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70C44D0-6DC6-9A99-F639-5EA9F73EE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26" y="3529274"/>
            <a:ext cx="5591460" cy="28211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CCC690-E68B-3BAA-8035-E23EC3E2EA27}"/>
              </a:ext>
            </a:extLst>
          </p:cNvPr>
          <p:cNvSpPr txBox="1"/>
          <p:nvPr/>
        </p:nvSpPr>
        <p:spPr>
          <a:xfrm>
            <a:off x="4005225" y="272845"/>
            <a:ext cx="5901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 01b.1 Reading raw ASD files, renaming using UPWINS convention, 	and saving as UPWINS ASD file.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161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F88A0-F61D-8E37-E809-73964E489699}"/>
              </a:ext>
            </a:extLst>
          </p:cNvPr>
          <p:cNvSpPr txBox="1"/>
          <p:nvPr/>
        </p:nvSpPr>
        <p:spPr>
          <a:xfrm>
            <a:off x="271511" y="161128"/>
            <a:ext cx="373371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Nature Based Infrastructure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Deliverable: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[Software for making spectral libraries]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59916-C119-3CEC-C363-878B414D929B}"/>
              </a:ext>
            </a:extLst>
          </p:cNvPr>
          <p:cNvSpPr txBox="1"/>
          <p:nvPr/>
        </p:nvSpPr>
        <p:spPr>
          <a:xfrm>
            <a:off x="431442" y="170918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01b.2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44449-4A5D-C2F7-F061-284F1E28A5C7}"/>
              </a:ext>
            </a:extLst>
          </p:cNvPr>
          <p:cNvSpPr txBox="1"/>
          <p:nvPr/>
        </p:nvSpPr>
        <p:spPr>
          <a:xfrm>
            <a:off x="3410110" y="140140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L0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33060-7956-3E58-D36C-BB5F2DA9357D}"/>
              </a:ext>
            </a:extLst>
          </p:cNvPr>
          <p:cNvSpPr txBox="1"/>
          <p:nvPr/>
        </p:nvSpPr>
        <p:spPr>
          <a:xfrm>
            <a:off x="1121791" y="1709186"/>
            <a:ext cx="14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UPWINS Convention ASD files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E1788D-BBB1-EBEF-8CCD-BE98599978F3}"/>
              </a:ext>
            </a:extLst>
          </p:cNvPr>
          <p:cNvCxnSpPr/>
          <p:nvPr/>
        </p:nvCxnSpPr>
        <p:spPr>
          <a:xfrm>
            <a:off x="2276573" y="1838227"/>
            <a:ext cx="105340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5D61B-86BE-1474-8568-A6AE1C878455}"/>
              </a:ext>
            </a:extLst>
          </p:cNvPr>
          <p:cNvSpPr txBox="1"/>
          <p:nvPr/>
        </p:nvSpPr>
        <p:spPr>
          <a:xfrm>
            <a:off x="1214257" y="1408846"/>
            <a:ext cx="727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056CB-A413-505E-249F-8A31A862E115}"/>
              </a:ext>
            </a:extLst>
          </p:cNvPr>
          <p:cNvSpPr txBox="1"/>
          <p:nvPr/>
        </p:nvSpPr>
        <p:spPr>
          <a:xfrm>
            <a:off x="3376369" y="1709185"/>
            <a:ext cx="2244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 file with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libMaker.read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Variable Class: </a:t>
            </a:r>
            <a:r>
              <a:rPr lang="en-US" sz="12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libMaker.spectrum</a:t>
            </a:r>
            <a:endParaRPr lang="en-US" sz="12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EA62A0-0D3E-B49D-D3E4-E368DD5C3D41}"/>
              </a:ext>
            </a:extLst>
          </p:cNvPr>
          <p:cNvCxnSpPr/>
          <p:nvPr/>
        </p:nvCxnSpPr>
        <p:spPr>
          <a:xfrm>
            <a:off x="4878847" y="1811518"/>
            <a:ext cx="1053409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E0A703-68A0-316D-BD68-DEA5E2ABFDDC}"/>
              </a:ext>
            </a:extLst>
          </p:cNvPr>
          <p:cNvSpPr txBox="1"/>
          <p:nvPr/>
        </p:nvSpPr>
        <p:spPr>
          <a:xfrm>
            <a:off x="5932256" y="1355032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 </a:t>
            </a:r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2C24B-F42C-7826-C234-D847D291D486}"/>
              </a:ext>
            </a:extLst>
          </p:cNvPr>
          <p:cNvSpPr txBox="1"/>
          <p:nvPr/>
        </p:nvSpPr>
        <p:spPr>
          <a:xfrm>
            <a:off x="5932256" y="16742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00AF95-CA61-3328-B4C3-599E98318ADD}"/>
              </a:ext>
            </a:extLst>
          </p:cNvPr>
          <p:cNvCxnSpPr>
            <a:cxnSpLocks/>
          </p:cNvCxnSpPr>
          <p:nvPr/>
        </p:nvCxnSpPr>
        <p:spPr>
          <a:xfrm>
            <a:off x="1431313" y="2355517"/>
            <a:ext cx="0" cy="635456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1259F-50DC-CC3C-A080-B1F2D91BA498}"/>
              </a:ext>
            </a:extLst>
          </p:cNvPr>
          <p:cNvSpPr txBox="1"/>
          <p:nvPr/>
        </p:nvSpPr>
        <p:spPr>
          <a:xfrm>
            <a:off x="210258" y="3073520"/>
            <a:ext cx="3856220" cy="2462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Ammophila_breviligulata_SA_1G_H_20230227_150023.asd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659C3-0EC6-8237-DA1B-240A568FAC4E}"/>
              </a:ext>
            </a:extLst>
          </p:cNvPr>
          <p:cNvSpPr txBox="1"/>
          <p:nvPr/>
        </p:nvSpPr>
        <p:spPr>
          <a:xfrm>
            <a:off x="4005225" y="272845"/>
            <a:ext cx="5901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Part 01b.2 Reading UPWINS ASD files, creating csv file with metadata, and saving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as ENVI 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sli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spectral library.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512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871409-0482-1B6D-F956-1476DDD185E9}"/>
              </a:ext>
            </a:extLst>
          </p:cNvPr>
          <p:cNvSpPr txBox="1"/>
          <p:nvPr/>
        </p:nvSpPr>
        <p:spPr>
          <a:xfrm>
            <a:off x="107286" y="1147657"/>
            <a:ext cx="70387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UPWINS_LatinGenus_latinspecies_PincipalPart_agecode_healthcode_DateTimeUniqueIdentifier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Principal Part Codes: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Mix             MX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Dicot - Woody Vines (ex. Rosa Rugosa)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Shoot Apex          SA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Leaf                L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Internode Stem      IS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Colar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Sprout        CS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Root Sprout         RS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Lignin              LG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Flower              FL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Monocot - (ex. 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Chasmanthium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Panicum, 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Blade               B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Seed                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Age Code: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Post Germination Emergence  PE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Re-emergence                RE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Emergence (from seed)       E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Dormant                     D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Year 1 growth               1G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Year 1 Flowering            1F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Mature                      M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Health Code: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Healthy             H 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Drought Stress      DS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Salt Stress         SS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*For disease infestation or other plant specifics in terrestrial collection, please input information in metadata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Plant Code: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UPWINS_LatinGenus_latinspecies_PincipalPart_agecode_healthcode_DateTimeUniqueIdentifier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   Use 4 letters for Genus, and 3 for Species 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   Latin species can be lowercase </a:t>
            </a:r>
            <a:endParaRPr lang="en-US" sz="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564C4-EA2C-48B9-35A9-E1B83A221E29}"/>
              </a:ext>
            </a:extLst>
          </p:cNvPr>
          <p:cNvSpPr txBox="1"/>
          <p:nvPr/>
        </p:nvSpPr>
        <p:spPr>
          <a:xfrm>
            <a:off x="7146039" y="764024"/>
            <a:ext cx="489806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Examples 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Bacc_hal_L_1G_H_00006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Ilex_vom_IS_RE_H_00001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Plant Codes: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Ammo_bre_SA_1G_H_DateTimeUniqueIdentifier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Bacc_hal_RS_1G_H_DateTimeUniqueIdentifier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Cham_fas_S_E_H_DateTimeUniqueIdentifier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Chas_lat_B_E_H_DateTimeUniqueIdentifier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Ilex_vom_IS_E_H_DateTimeUniqueIdentifier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Iva_fru_CS_RE_H_DateTimeUniqueIdentifier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More_pen_SA_PE_H_DateTimeUniqueIdentifier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Robi_his_SA_PE_H_DateTimeUniqueIdentifier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Rosa_rug_SA_1G_H_DateTimeUniqueIdentifier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Pani_vir_B_E_H_DateTimeUniqueIdentifier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Pani_ama_B_E_H_DateTimeUniqueIdentifier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Soli_sem_L_1G_H_DateTimeUniqueIdentifier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Soli_rug_L_1G_H_DateTimeUniqueIdentifier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Non-Plant Collections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Specify Material, then Location. Examples: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Sand_Luegering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Lettuce Farm_00001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Material_Roadway_Farmname_00002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Plant Table for Reference: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Ammophila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breviligulata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American Beachgrass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Chasmanthium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latifolium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River Oats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Panicum 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amarum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Coastal Panic Grass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Panicum     virgatum    Switch Grass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Solidago    Sempervirens    Seaside Goldenrod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Soli_sem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Robinia     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hispida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Bristly locust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Robi_his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Morella     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pennsylvanica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Northern Bayberry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More_pen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Rosa    rugosa  Sandy Beach Rose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Rosa_rug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Chamaecrista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fasciculata Partridge Pea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Cham_fas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Solidago    Rugosa  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Wrinkleleaf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goldenrod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Soli_sem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Baccharis   halimifolia 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Groundseltree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Bacc_hal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Iva     frutescens  Jesuits Bark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Iva_fru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Ilex    vomitoria   Yaupon Holly (</a:t>
            </a:r>
            <a:r>
              <a:rPr lang="en-US" sz="1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Ilex_vom</a:t>
            </a:r>
            <a:r>
              <a:rPr lang="en-US" sz="1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66285-3D37-98C3-3645-A25984339B36}"/>
              </a:ext>
            </a:extLst>
          </p:cNvPr>
          <p:cNvSpPr txBox="1"/>
          <p:nvPr/>
        </p:nvSpPr>
        <p:spPr>
          <a:xfrm>
            <a:off x="683392" y="208323"/>
            <a:ext cx="4314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APPENDIX: Nature Based Infrastructure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Plant Naming Codes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5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B8A57-A607-C173-4B86-988F1C85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026"/>
            <a:ext cx="12192000" cy="5626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61769-ADC8-3C19-A7F9-BBF826C57CEC}"/>
              </a:ext>
            </a:extLst>
          </p:cNvPr>
          <p:cNvSpPr txBox="1"/>
          <p:nvPr/>
        </p:nvSpPr>
        <p:spPr>
          <a:xfrm>
            <a:off x="3101586" y="328429"/>
            <a:ext cx="63255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 PROCESSING DIAGRAM: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995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693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Basener, William (wb8by)</dc:creator>
  <cp:lastModifiedBy>Basener, William (wb8by)</cp:lastModifiedBy>
  <cp:revision>3</cp:revision>
  <dcterms:created xsi:type="dcterms:W3CDTF">2024-06-23T19:21:05Z</dcterms:created>
  <dcterms:modified xsi:type="dcterms:W3CDTF">2024-06-23T20:14:12Z</dcterms:modified>
</cp:coreProperties>
</file>