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78" r:id="rId4"/>
    <p:sldId id="280" r:id="rId5"/>
    <p:sldId id="257" r:id="rId6"/>
    <p:sldId id="281" r:id="rId7"/>
    <p:sldId id="282" r:id="rId8"/>
    <p:sldId id="271" r:id="rId9"/>
    <p:sldId id="274" r:id="rId10"/>
    <p:sldId id="268" r:id="rId11"/>
    <p:sldId id="258" r:id="rId12"/>
    <p:sldId id="262" r:id="rId13"/>
    <p:sldId id="263" r:id="rId14"/>
    <p:sldId id="260" r:id="rId15"/>
    <p:sldId id="265" r:id="rId16"/>
    <p:sldId id="266" r:id="rId17"/>
    <p:sldId id="269" r:id="rId18"/>
    <p:sldId id="267" r:id="rId19"/>
    <p:sldId id="283" r:id="rId20"/>
    <p:sldId id="286" r:id="rId21"/>
    <p:sldId id="284" r:id="rId22"/>
    <p:sldId id="287" r:id="rId23"/>
    <p:sldId id="288" r:id="rId24"/>
    <p:sldId id="289" r:id="rId25"/>
    <p:sldId id="25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377" autoAdjust="0"/>
  </p:normalViewPr>
  <p:slideViewPr>
    <p:cSldViewPr>
      <p:cViewPr varScale="1">
        <p:scale>
          <a:sx n="99" d="100"/>
          <a:sy n="99" d="100"/>
        </p:scale>
        <p:origin x="912" y="176"/>
      </p:cViewPr>
      <p:guideLst>
        <p:guide orient="horz" pos="2160"/>
        <p:guide pos="2880"/>
      </p:guideLst>
    </p:cSldViewPr>
  </p:slideViewPr>
  <p:outlineViewPr>
    <p:cViewPr>
      <p:scale>
        <a:sx n="33" d="100"/>
        <a:sy n="33" d="100"/>
      </p:scale>
      <p:origin x="0" y="-343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07198-B064-FD47-84FD-21DCB5980ECA}" type="datetimeFigureOut">
              <a:rPr lang="en-US" smtClean="0"/>
              <a:t>8/28/18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1305A-657F-C342-87F8-6E3808C954F7}" type="slidenum">
              <a:rPr lang="en-US" smtClean="0"/>
              <a:t>‹#›</a:t>
            </a:fld>
            <a:endParaRPr lang="en-US"/>
          </a:p>
        </p:txBody>
      </p:sp>
    </p:spTree>
    <p:extLst>
      <p:ext uri="{BB962C8B-B14F-4D97-AF65-F5344CB8AC3E}">
        <p14:creationId xmlns:p14="http://schemas.microsoft.com/office/powerpoint/2010/main" val="3761240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1305A-657F-C342-87F8-6E3808C954F7}" type="slidenum">
              <a:rPr lang="en-US" smtClean="0"/>
              <a:t>2</a:t>
            </a:fld>
            <a:endParaRPr lang="en-US"/>
          </a:p>
        </p:txBody>
      </p:sp>
    </p:spTree>
    <p:extLst>
      <p:ext uri="{BB962C8B-B14F-4D97-AF65-F5344CB8AC3E}">
        <p14:creationId xmlns:p14="http://schemas.microsoft.com/office/powerpoint/2010/main" val="136812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1305A-657F-C342-87F8-6E3808C954F7}" type="slidenum">
              <a:rPr lang="en-US" smtClean="0"/>
              <a:t>3</a:t>
            </a:fld>
            <a:endParaRPr lang="en-US"/>
          </a:p>
        </p:txBody>
      </p:sp>
    </p:spTree>
    <p:extLst>
      <p:ext uri="{BB962C8B-B14F-4D97-AF65-F5344CB8AC3E}">
        <p14:creationId xmlns:p14="http://schemas.microsoft.com/office/powerpoint/2010/main" val="117573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1305A-657F-C342-87F8-6E3808C954F7}" type="slidenum">
              <a:rPr lang="en-US" smtClean="0"/>
              <a:t>5</a:t>
            </a:fld>
            <a:endParaRPr lang="en-US"/>
          </a:p>
        </p:txBody>
      </p:sp>
    </p:spTree>
    <p:extLst>
      <p:ext uri="{BB962C8B-B14F-4D97-AF65-F5344CB8AC3E}">
        <p14:creationId xmlns:p14="http://schemas.microsoft.com/office/powerpoint/2010/main" val="214070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CAF1865-522B-4EAA-85BB-AD0D48ACEBD4}" type="datetimeFigureOut">
              <a:rPr lang="zh-CN" altLang="en-US" smtClean="0"/>
              <a:pPr/>
              <a:t>2018/8/28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F2096-D562-4450-9375-12CC2BDE122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F1865-522B-4EAA-85BB-AD0D48ACEBD4}" type="datetimeFigureOut">
              <a:rPr lang="zh-CN" altLang="en-US" smtClean="0"/>
              <a:pPr/>
              <a:t>2018/8/28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F2096-D562-4450-9375-12CC2BDE122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ianshu.com/p/cbaeea5368b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ianshu.com/p/cbaeea5368b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ujige.net/blog/iOS-Complete-learning-NSOpera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iOS</a:t>
            </a:r>
            <a:r>
              <a:rPr lang="en-US" altLang="zh-CN" dirty="0"/>
              <a:t> </a:t>
            </a:r>
            <a:r>
              <a:rPr lang="zh-CN" altLang="en-US" dirty="0"/>
              <a:t>多线程</a:t>
            </a:r>
          </a:p>
        </p:txBody>
      </p:sp>
      <p:sp>
        <p:nvSpPr>
          <p:cNvPr id="3" name="副标题 2"/>
          <p:cNvSpPr>
            <a:spLocks noGrp="1"/>
          </p:cNvSpPr>
          <p:nvPr>
            <p:ph type="subTitle" idx="1"/>
          </p:nvPr>
        </p:nvSpPr>
        <p:spPr>
          <a:solidFill>
            <a:schemeClr val="bg1"/>
          </a:solidFill>
          <a:ln>
            <a:solidFill>
              <a:schemeClr val="bg1"/>
            </a:solidFill>
          </a:ln>
        </p:spPr>
        <p:txBody>
          <a:bodyPr>
            <a:normAutofit/>
          </a:bodyPr>
          <a:lstStyle/>
          <a:p>
            <a:r>
              <a:rPr lang="zh-CN" altLang="en-US" dirty="0">
                <a:solidFill>
                  <a:srgbClr val="FF0000"/>
                </a:solidFill>
              </a:rPr>
              <a:t>主要介绍多线程在</a:t>
            </a:r>
            <a:r>
              <a:rPr lang="en-US" altLang="zh-CN" dirty="0" err="1">
                <a:solidFill>
                  <a:srgbClr val="FF0000"/>
                </a:solidFill>
              </a:rPr>
              <a:t>iOS</a:t>
            </a:r>
            <a:r>
              <a:rPr lang="zh-CN" altLang="en-US" dirty="0">
                <a:solidFill>
                  <a:srgbClr val="FF0000"/>
                </a:solidFill>
              </a:rPr>
              <a:t>应用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23975" y="2590800"/>
            <a:ext cx="6494463" cy="1676400"/>
          </a:xfrm>
          <a:prstGeom prst="rect">
            <a:avLst/>
          </a:prstGeom>
          <a:noFill/>
          <a:ln w="9525">
            <a:noFill/>
            <a:miter lim="800000"/>
            <a:headEnd/>
            <a:tailEnd/>
          </a:ln>
          <a:effectLst/>
        </p:spPr>
      </p:pic>
      <p:sp>
        <p:nvSpPr>
          <p:cNvPr id="3" name="标题 2"/>
          <p:cNvSpPr>
            <a:spLocks noGrp="1"/>
          </p:cNvSpPr>
          <p:nvPr>
            <p:ph type="title"/>
          </p:nvPr>
        </p:nvSpPr>
        <p:spPr/>
        <p:txBody>
          <a:bodyPr>
            <a:normAutofit fontScale="90000"/>
          </a:bodyPr>
          <a:lstStyle/>
          <a:p>
            <a:r>
              <a:rPr lang="zh-CN" altLang="en-US" dirty="0"/>
              <a:t>线程的生命周期</a:t>
            </a:r>
            <a:br>
              <a:rPr lang="en-US" altLang="zh-CN" dirty="0"/>
            </a:br>
            <a:endParaRPr lang="zh-CN" altLang="en-US" dirty="0"/>
          </a:p>
        </p:txBody>
      </p:sp>
      <p:sp>
        <p:nvSpPr>
          <p:cNvPr id="4" name="内容占位符 3"/>
          <p:cNvSpPr>
            <a:spLocks noGrp="1"/>
          </p:cNvSpPr>
          <p:nvPr>
            <p:ph idx="1"/>
          </p:nvPr>
        </p:nvSpPr>
        <p:spPr/>
        <p:txBody>
          <a:bodyPr/>
          <a:lstStyle/>
          <a:p>
            <a:pPr>
              <a:buNone/>
            </a:pPr>
            <a:r>
              <a:rPr lang="en-US" altLang="zh-CN" dirty="0" err="1"/>
              <a:t>NSTread</a:t>
            </a:r>
            <a:r>
              <a:rPr lang="en-US" altLang="zh-CN" dirty="0"/>
              <a:t> </a:t>
            </a:r>
            <a:r>
              <a:rPr lang="zh-CN" altLang="en-US" dirty="0"/>
              <a:t>有监听线程销毁的通知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多线程的优点与缺点</a:t>
            </a:r>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多线程优点</a:t>
            </a:r>
          </a:p>
        </p:txBody>
      </p:sp>
      <p:sp>
        <p:nvSpPr>
          <p:cNvPr id="3" name="内容占位符 2"/>
          <p:cNvSpPr>
            <a:spLocks noGrp="1"/>
          </p:cNvSpPr>
          <p:nvPr>
            <p:ph idx="1"/>
          </p:nvPr>
        </p:nvSpPr>
        <p:spPr/>
        <p:txBody>
          <a:bodyPr/>
          <a:lstStyle/>
          <a:p>
            <a:r>
              <a:rPr lang="zh-CN" altLang="en-US" dirty="0"/>
              <a:t>多线程的优点能适当提高程序的执行效率能适当提高资源利用率（</a:t>
            </a:r>
            <a:r>
              <a:rPr lang="en-US" altLang="zh-CN" dirty="0"/>
              <a:t>CPU</a:t>
            </a:r>
            <a:r>
              <a:rPr lang="zh-CN" altLang="en-US" dirty="0"/>
              <a:t>、内存利用率）</a:t>
            </a:r>
            <a:endParaRPr lang="en-US" altLang="zh-CN" dirty="0"/>
          </a:p>
          <a:p>
            <a:r>
              <a:rPr lang="zh-CN" altLang="en-US" dirty="0"/>
              <a:t>主线程主要做</a:t>
            </a:r>
            <a:r>
              <a:rPr lang="en-US" altLang="zh-CN" dirty="0"/>
              <a:t>UI</a:t>
            </a:r>
            <a:r>
              <a:rPr lang="zh-CN" altLang="en-US" dirty="0"/>
              <a:t>刷新，子线程处理数据。保证</a:t>
            </a:r>
            <a:r>
              <a:rPr lang="en-US" altLang="zh-CN" dirty="0"/>
              <a:t>app</a:t>
            </a:r>
            <a:r>
              <a:rPr lang="zh-CN" altLang="en-US" dirty="0"/>
              <a:t>体验流畅</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多线程的缺点</a:t>
            </a:r>
          </a:p>
        </p:txBody>
      </p:sp>
      <p:sp>
        <p:nvSpPr>
          <p:cNvPr id="3" name="内容占位符 2"/>
          <p:cNvSpPr>
            <a:spLocks noGrp="1"/>
          </p:cNvSpPr>
          <p:nvPr>
            <p:ph idx="1"/>
          </p:nvPr>
        </p:nvSpPr>
        <p:spPr/>
        <p:txBody>
          <a:bodyPr>
            <a:normAutofit fontScale="85000" lnSpcReduction="10000"/>
          </a:bodyPr>
          <a:lstStyle/>
          <a:p>
            <a:r>
              <a:rPr lang="zh-CN" altLang="en-US" dirty="0"/>
              <a:t>创建线程是有开销的，</a:t>
            </a:r>
            <a:r>
              <a:rPr lang="en-US" altLang="zh-CN" dirty="0" err="1"/>
              <a:t>iOS</a:t>
            </a:r>
            <a:r>
              <a:rPr lang="zh-CN" altLang="en-US" dirty="0"/>
              <a:t>下主要成本包括：内核数据结构（大约</a:t>
            </a:r>
            <a:r>
              <a:rPr lang="en-US" altLang="zh-CN" dirty="0"/>
              <a:t>1KB</a:t>
            </a:r>
            <a:r>
              <a:rPr lang="zh-CN" altLang="en-US" dirty="0"/>
              <a:t>）、栈空间（子线程</a:t>
            </a:r>
            <a:r>
              <a:rPr lang="en-US" altLang="zh-CN" dirty="0"/>
              <a:t>512KB</a:t>
            </a:r>
          </a:p>
          <a:p>
            <a:endParaRPr lang="en-US" altLang="zh-CN" dirty="0"/>
          </a:p>
          <a:p>
            <a:r>
              <a:rPr lang="zh-CN" altLang="en-US" dirty="0"/>
              <a:t>创建线程大约需要</a:t>
            </a:r>
            <a:r>
              <a:rPr lang="en-US" altLang="zh-CN" dirty="0"/>
              <a:t>90</a:t>
            </a:r>
            <a:r>
              <a:rPr lang="zh-CN" altLang="en-US" dirty="0"/>
              <a:t>毫秒的创建时间如果开启大量的线程，会降低程序的性能线程越多，</a:t>
            </a:r>
            <a:r>
              <a:rPr lang="en-US" altLang="zh-CN" dirty="0"/>
              <a:t>CPU</a:t>
            </a:r>
            <a:r>
              <a:rPr lang="zh-CN" altLang="en-US" dirty="0"/>
              <a:t>在调度线程上的开销就越大程序设计更加复杂</a:t>
            </a:r>
            <a:endParaRPr lang="en-US" altLang="zh-CN" dirty="0"/>
          </a:p>
          <a:p>
            <a:pPr>
              <a:buNone/>
            </a:pPr>
            <a:endParaRPr lang="en-US" altLang="zh-CN" dirty="0"/>
          </a:p>
          <a:p>
            <a:r>
              <a:rPr lang="zh-CN" altLang="en-US" dirty="0"/>
              <a:t>资源竞争，如果频繁枷锁解锁会影响性能</a:t>
            </a:r>
            <a:endParaRPr lang="en-US" altLang="zh-CN" dirty="0"/>
          </a:p>
          <a:p>
            <a:r>
              <a:rPr lang="zh-CN" altLang="en-US" dirty="0"/>
              <a:t>处理不当可能造成死锁。如果卡死某个业务子线程很难发现，如果卡死主线程，造成</a:t>
            </a:r>
            <a:r>
              <a:rPr lang="en-US" altLang="zh-CN" dirty="0"/>
              <a:t>APP</a:t>
            </a:r>
            <a:r>
              <a:rPr lang="zh-CN" altLang="en-US" dirty="0"/>
              <a:t>卡死。</a:t>
            </a:r>
            <a:endParaRPr lang="en-US" altLang="zh-CN" dirty="0"/>
          </a:p>
          <a:p>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iOS</a:t>
            </a:r>
            <a:r>
              <a:rPr lang="en-US" altLang="zh-CN" dirty="0"/>
              <a:t> </a:t>
            </a:r>
            <a:r>
              <a:rPr lang="zh-CN" altLang="en-US" dirty="0"/>
              <a:t>使用多线程的几种方式</a:t>
            </a:r>
          </a:p>
        </p:txBody>
      </p:sp>
      <p:sp>
        <p:nvSpPr>
          <p:cNvPr id="3" name="内容占位符 2"/>
          <p:cNvSpPr>
            <a:spLocks noGrp="1"/>
          </p:cNvSpPr>
          <p:nvPr>
            <p:ph idx="1"/>
          </p:nvPr>
        </p:nvSpPr>
        <p:spPr/>
        <p:txBody>
          <a:bodyPr>
            <a:normAutofit/>
          </a:bodyPr>
          <a:lstStyle/>
          <a:p>
            <a:pPr>
              <a:buNone/>
            </a:pPr>
            <a:r>
              <a:rPr lang="zh-CN" altLang="en-US" dirty="0"/>
              <a:t>从大的层面对比</a:t>
            </a:r>
            <a:r>
              <a:rPr lang="en-US" altLang="zh-CN" dirty="0" err="1"/>
              <a:t>iOS</a:t>
            </a:r>
            <a:r>
              <a:rPr lang="zh-CN" altLang="en-US" dirty="0"/>
              <a:t>几种多线程实现方式</a:t>
            </a:r>
            <a:endParaRPr lang="en-US" altLang="zh-CN" dirty="0"/>
          </a:p>
          <a:p>
            <a:pPr>
              <a:buNone/>
            </a:pPr>
            <a:endParaRPr lang="en-US" altLang="zh-CN" dirty="0"/>
          </a:p>
          <a:p>
            <a:pPr>
              <a:buNone/>
            </a:pPr>
            <a:endParaRPr lang="en-US" altLang="zh-CN" dirty="0"/>
          </a:p>
        </p:txBody>
      </p:sp>
      <p:pic>
        <p:nvPicPr>
          <p:cNvPr id="4" name="Picture 2"/>
          <p:cNvPicPr>
            <a:picLocks noChangeAspect="1" noChangeArrowheads="1"/>
          </p:cNvPicPr>
          <p:nvPr/>
        </p:nvPicPr>
        <p:blipFill>
          <a:blip r:embed="rId2"/>
          <a:srcRect/>
          <a:stretch>
            <a:fillRect/>
          </a:stretch>
        </p:blipFill>
        <p:spPr bwMode="auto">
          <a:xfrm>
            <a:off x="1000100" y="2285992"/>
            <a:ext cx="6552381" cy="324761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Pthread</a:t>
            </a:r>
            <a:r>
              <a:rPr lang="en-US" altLang="zh-CN" dirty="0"/>
              <a:t> </a:t>
            </a:r>
            <a:r>
              <a:rPr lang="zh-CN" altLang="en-US" dirty="0"/>
              <a:t>使用举例</a:t>
            </a:r>
          </a:p>
        </p:txBody>
      </p:sp>
      <p:sp>
        <p:nvSpPr>
          <p:cNvPr id="3" name="内容占位符 2"/>
          <p:cNvSpPr>
            <a:spLocks noGrp="1"/>
          </p:cNvSpPr>
          <p:nvPr>
            <p:ph idx="1"/>
          </p:nvPr>
        </p:nvSpPr>
        <p:spPr/>
        <p:txBody>
          <a:bodyPr>
            <a:normAutofit fontScale="40000" lnSpcReduction="20000"/>
          </a:bodyPr>
          <a:lstStyle/>
          <a:p>
            <a:pPr marL="0" indent="0">
              <a:buNone/>
            </a:pPr>
            <a:r>
              <a:rPr lang="en-US" altLang="zh-Hans" dirty="0"/>
              <a:t>/</a:t>
            </a:r>
            <a:r>
              <a:rPr lang="en-US" altLang="zh-CN" dirty="0"/>
              <a:t>/ 1. </a:t>
            </a:r>
            <a:r>
              <a:rPr lang="zh-CN" altLang="en-US" dirty="0"/>
              <a:t>创建线程</a:t>
            </a:r>
            <a:r>
              <a:rPr lang="en-US" altLang="zh-CN" dirty="0"/>
              <a:t>: </a:t>
            </a:r>
            <a:r>
              <a:rPr lang="zh-CN" altLang="en-US" dirty="0"/>
              <a:t>定义一个</a:t>
            </a:r>
            <a:r>
              <a:rPr lang="en-US" dirty="0" err="1"/>
              <a:t>pthread_t</a:t>
            </a:r>
            <a:r>
              <a:rPr lang="zh-CN" altLang="en-US" dirty="0"/>
              <a:t>类型变量</a:t>
            </a:r>
            <a:endParaRPr lang="en-US" altLang="zh-CN" dirty="0"/>
          </a:p>
          <a:p>
            <a:pPr marL="0" indent="0">
              <a:buNone/>
            </a:pPr>
            <a:r>
              <a:rPr lang="zh-CN" altLang="en-US" dirty="0"/>
              <a:t> </a:t>
            </a:r>
            <a:r>
              <a:rPr lang="en-US" dirty="0" err="1"/>
              <a:t>pthread_t</a:t>
            </a:r>
            <a:r>
              <a:rPr lang="en-US" dirty="0"/>
              <a:t> thread;</a:t>
            </a:r>
          </a:p>
          <a:p>
            <a:pPr marL="0" indent="0">
              <a:buNone/>
            </a:pPr>
            <a:r>
              <a:rPr lang="en-US" dirty="0"/>
              <a:t>// 2. </a:t>
            </a:r>
            <a:r>
              <a:rPr lang="zh-CN" altLang="en-US" dirty="0"/>
              <a:t>开启线程</a:t>
            </a:r>
            <a:r>
              <a:rPr lang="en-US" altLang="zh-CN" dirty="0"/>
              <a:t>: </a:t>
            </a:r>
            <a:r>
              <a:rPr lang="zh-CN" altLang="en-US" dirty="0"/>
              <a:t>执行任务 </a:t>
            </a:r>
            <a:endParaRPr lang="en-US" altLang="zh-CN" dirty="0"/>
          </a:p>
          <a:p>
            <a:pPr marL="0" indent="0">
              <a:buNone/>
            </a:pPr>
            <a:r>
              <a:rPr lang="en-US" dirty="0" err="1"/>
              <a:t>pthread_create</a:t>
            </a:r>
            <a:r>
              <a:rPr lang="en-US" dirty="0"/>
              <a:t>(&amp;thread, NULL, run, NULL);</a:t>
            </a:r>
          </a:p>
          <a:p>
            <a:pPr marL="0" indent="0">
              <a:buNone/>
            </a:pPr>
            <a:r>
              <a:rPr lang="en-US" dirty="0"/>
              <a:t> // 3. </a:t>
            </a:r>
            <a:r>
              <a:rPr lang="zh-CN" altLang="en-US" dirty="0"/>
              <a:t>设置子线程的状态设置为 </a:t>
            </a:r>
            <a:r>
              <a:rPr lang="en-US" dirty="0"/>
              <a:t>detached，</a:t>
            </a:r>
            <a:r>
              <a:rPr lang="zh-CN" altLang="en-US" dirty="0"/>
              <a:t>该线程运行结束后会自动释放所有资源 </a:t>
            </a:r>
            <a:endParaRPr lang="en-US" altLang="zh-CN" dirty="0"/>
          </a:p>
          <a:p>
            <a:pPr marL="0" indent="0">
              <a:buNone/>
            </a:pPr>
            <a:r>
              <a:rPr lang="en-US" dirty="0" err="1"/>
              <a:t>pthread_detach</a:t>
            </a:r>
            <a:r>
              <a:rPr lang="en-US" dirty="0"/>
              <a:t>(thread); </a:t>
            </a:r>
          </a:p>
          <a:p>
            <a:pPr marL="0" indent="0">
              <a:buNone/>
            </a:pPr>
            <a:r>
              <a:rPr lang="en-US" dirty="0"/>
              <a:t>void * run(void *</a:t>
            </a:r>
            <a:r>
              <a:rPr lang="en-US" dirty="0" err="1"/>
              <a:t>param</a:t>
            </a:r>
            <a:r>
              <a:rPr lang="en-US" dirty="0"/>
              <a:t>) // </a:t>
            </a:r>
            <a:r>
              <a:rPr lang="zh-CN" altLang="en-US" dirty="0"/>
              <a:t>新线程调用方法，里边为需要执行的任务</a:t>
            </a:r>
            <a:endParaRPr lang="en-US" altLang="zh-CN" dirty="0"/>
          </a:p>
          <a:p>
            <a:pPr marL="0" indent="0">
              <a:buNone/>
            </a:pPr>
            <a:r>
              <a:rPr lang="zh-CN" altLang="en-US" dirty="0"/>
              <a:t> </a:t>
            </a:r>
            <a:r>
              <a:rPr lang="en-US" altLang="zh-CN" dirty="0"/>
              <a:t>{ </a:t>
            </a:r>
            <a:r>
              <a:rPr lang="zh-Hans" altLang="en-US" dirty="0"/>
              <a:t>    </a:t>
            </a:r>
            <a:endParaRPr lang="en-US" altLang="zh-Hans" dirty="0"/>
          </a:p>
          <a:p>
            <a:pPr marL="0" indent="0">
              <a:buNone/>
            </a:pPr>
            <a:r>
              <a:rPr lang="en-US" dirty="0"/>
              <a:t>	</a:t>
            </a:r>
            <a:r>
              <a:rPr lang="en-US" dirty="0" err="1"/>
              <a:t>NSLog</a:t>
            </a:r>
            <a:r>
              <a:rPr lang="en-US" dirty="0"/>
              <a:t>(@"%@", [</a:t>
            </a:r>
            <a:r>
              <a:rPr lang="en-US" dirty="0" err="1"/>
              <a:t>NSThread</a:t>
            </a:r>
            <a:r>
              <a:rPr lang="en-US" dirty="0"/>
              <a:t> </a:t>
            </a:r>
            <a:r>
              <a:rPr lang="en-US" dirty="0" err="1"/>
              <a:t>currentThread</a:t>
            </a:r>
            <a:r>
              <a:rPr lang="en-US" dirty="0"/>
              <a:t>]); </a:t>
            </a:r>
          </a:p>
          <a:p>
            <a:pPr marL="0" indent="0">
              <a:buNone/>
            </a:pPr>
            <a:r>
              <a:rPr lang="zh-Hans" altLang="en-US" dirty="0"/>
              <a:t>       </a:t>
            </a:r>
            <a:r>
              <a:rPr lang="en-US" altLang="zh-Hans" dirty="0"/>
              <a:t>	</a:t>
            </a:r>
            <a:r>
              <a:rPr lang="zh-Hans" altLang="en-US" dirty="0"/>
              <a:t> </a:t>
            </a:r>
            <a:r>
              <a:rPr lang="en-US" dirty="0"/>
              <a:t>return NULL; </a:t>
            </a:r>
          </a:p>
          <a:p>
            <a:pPr marL="0" indent="0">
              <a:buNone/>
            </a:pPr>
            <a:r>
              <a:rPr lang="zh-Hans" altLang="en-US" dirty="0"/>
              <a:t> </a:t>
            </a:r>
            <a:r>
              <a:rPr lang="en-US" dirty="0"/>
              <a:t>}</a:t>
            </a:r>
          </a:p>
          <a:p>
            <a:pPr marL="0" indent="0">
              <a:buNone/>
            </a:pPr>
            <a:endParaRPr lang="en-US" altLang="zh-CN" dirty="0"/>
          </a:p>
          <a:p>
            <a:r>
              <a:rPr lang="en-US" altLang="zh-CN" dirty="0"/>
              <a:t>Thread  Join</a:t>
            </a:r>
          </a:p>
          <a:p>
            <a:pPr marL="0" indent="0">
              <a:buNone/>
            </a:pPr>
            <a:r>
              <a:rPr lang="zh-Hans" altLang="en-US" dirty="0"/>
              <a:t> </a:t>
            </a:r>
            <a:r>
              <a:rPr lang="en-US" altLang="zh-Hans" dirty="0"/>
              <a:t>	</a:t>
            </a:r>
            <a:r>
              <a:rPr lang="en-US" dirty="0" err="1"/>
              <a:t>pthread_join</a:t>
            </a:r>
            <a:r>
              <a:rPr lang="en-US" dirty="0"/>
              <a:t>() </a:t>
            </a:r>
            <a:r>
              <a:rPr lang="zh-CN" altLang="en-US" dirty="0"/>
              <a:t>阻塞当前的线程，直到另外一个线程运行结束</a:t>
            </a:r>
          </a:p>
          <a:p>
            <a:endParaRPr lang="en-US" altLang="zh-CN" dirty="0"/>
          </a:p>
          <a:p>
            <a:r>
              <a:rPr lang="en-US" altLang="zh-CN" dirty="0"/>
              <a:t>Thread  detach</a:t>
            </a:r>
          </a:p>
          <a:p>
            <a:pPr marL="0" indent="0">
              <a:buNone/>
            </a:pPr>
            <a:r>
              <a:rPr lang="en-US" altLang="zh-CN" dirty="0"/>
              <a:t>	</a:t>
            </a:r>
            <a:r>
              <a:rPr lang="en-US" dirty="0"/>
              <a:t> </a:t>
            </a:r>
            <a:r>
              <a:rPr lang="en-US" dirty="0" err="1"/>
              <a:t>pthread_detach</a:t>
            </a:r>
            <a:r>
              <a:rPr lang="en-US" dirty="0"/>
              <a:t>(thread); </a:t>
            </a:r>
          </a:p>
          <a:p>
            <a:pPr marL="0" indent="0">
              <a:buNone/>
            </a:pPr>
            <a:endParaRPr lang="en-US" dirty="0"/>
          </a:p>
          <a:p>
            <a:pPr marL="0" indent="0">
              <a:buNone/>
            </a:pPr>
            <a:r>
              <a:rPr lang="zh-CN" altLang="en-US" dirty="0"/>
              <a:t>要注意的一点是在使用</a:t>
            </a:r>
            <a:r>
              <a:rPr lang="en-US" dirty="0" err="1"/>
              <a:t>Pthreads</a:t>
            </a:r>
            <a:r>
              <a:rPr lang="zh-CN" altLang="en-US" dirty="0"/>
              <a:t>的时候一定要手动把当前线程结束掉</a:t>
            </a:r>
            <a:endParaRPr lang="en-US" dirty="0"/>
          </a:p>
          <a:p>
            <a:pPr marL="0" indent="0">
              <a:buNone/>
            </a:pPr>
            <a:endParaRPr lang="en-US" dirty="0"/>
          </a:p>
          <a:p>
            <a:pPr marL="0" indent="0">
              <a:buNone/>
            </a:pPr>
            <a:r>
              <a:rPr lang="en-US" dirty="0">
                <a:hlinkClick r:id="rId2"/>
              </a:rPr>
              <a:t>pthread、NSThread  </a:t>
            </a:r>
            <a:br>
              <a:rPr lang="en-US" dirty="0"/>
            </a:b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NSTread</a:t>
            </a:r>
            <a:r>
              <a:rPr lang="en-US" altLang="zh-CN" dirty="0"/>
              <a:t> </a:t>
            </a:r>
            <a:r>
              <a:rPr lang="zh-CN" altLang="en-US" dirty="0"/>
              <a:t>使用举例</a:t>
            </a:r>
          </a:p>
        </p:txBody>
      </p:sp>
      <p:sp>
        <p:nvSpPr>
          <p:cNvPr id="3" name="内容占位符 2"/>
          <p:cNvSpPr>
            <a:spLocks noGrp="1"/>
          </p:cNvSpPr>
          <p:nvPr>
            <p:ph idx="1"/>
          </p:nvPr>
        </p:nvSpPr>
        <p:spPr/>
        <p:txBody>
          <a:bodyPr>
            <a:normAutofit fontScale="70000" lnSpcReduction="20000"/>
          </a:bodyPr>
          <a:lstStyle/>
          <a:p>
            <a:pPr>
              <a:buNone/>
            </a:pPr>
            <a:endParaRPr lang="en-US" altLang="zh-CN" dirty="0"/>
          </a:p>
          <a:p>
            <a:r>
              <a:rPr lang="zh-CN" altLang="en-US" dirty="0"/>
              <a:t>创建</a:t>
            </a:r>
            <a:endParaRPr lang="en-US" altLang="zh-CN" dirty="0"/>
          </a:p>
          <a:p>
            <a:r>
              <a:rPr lang="zh-CN" altLang="en-US" dirty="0"/>
              <a:t>启动</a:t>
            </a:r>
            <a:endParaRPr lang="en-US" altLang="zh-CN" dirty="0"/>
          </a:p>
          <a:p>
            <a:r>
              <a:rPr lang="zh-CN" altLang="en-US" dirty="0"/>
              <a:t>执行</a:t>
            </a:r>
            <a:endParaRPr lang="en-US" altLang="zh-CN" dirty="0"/>
          </a:p>
          <a:p>
            <a:r>
              <a:rPr lang="zh-CN" altLang="en-US" dirty="0"/>
              <a:t>常用方法</a:t>
            </a:r>
            <a:endParaRPr lang="en-US" altLang="zh-CN" dirty="0"/>
          </a:p>
          <a:p>
            <a:pPr>
              <a:buFont typeface="Wingdings" pitchFamily="2" charset="2"/>
              <a:buChar char="Ø"/>
            </a:pPr>
            <a:r>
              <a:rPr lang="en-US" dirty="0"/>
              <a:t>+ (BOOL)</a:t>
            </a:r>
            <a:r>
              <a:rPr lang="en-US" dirty="0" err="1"/>
              <a:t>isMainThread</a:t>
            </a:r>
            <a:endParaRPr lang="en-US" dirty="0"/>
          </a:p>
          <a:p>
            <a:pPr>
              <a:buFont typeface="Wingdings" pitchFamily="2" charset="2"/>
              <a:buChar char="Ø"/>
            </a:pPr>
            <a:r>
              <a:rPr lang="en-US" dirty="0"/>
              <a:t> [</a:t>
            </a:r>
            <a:r>
              <a:rPr lang="en-US" dirty="0" err="1"/>
              <a:t>NSThread</a:t>
            </a:r>
            <a:r>
              <a:rPr lang="en-US" dirty="0"/>
              <a:t> </a:t>
            </a:r>
            <a:r>
              <a:rPr lang="en-US" dirty="0" err="1"/>
              <a:t>currentThread</a:t>
            </a:r>
            <a:r>
              <a:rPr lang="en-US" dirty="0"/>
              <a:t>]</a:t>
            </a:r>
          </a:p>
          <a:p>
            <a:pPr>
              <a:buFont typeface="Wingdings" pitchFamily="2" charset="2"/>
              <a:buChar char="Ø"/>
            </a:pPr>
            <a:r>
              <a:rPr lang="en-US" dirty="0"/>
              <a:t>- (void)</a:t>
            </a:r>
            <a:r>
              <a:rPr lang="en-US" dirty="0" err="1"/>
              <a:t>setName</a:t>
            </a:r>
            <a:r>
              <a:rPr lang="en-US" dirty="0"/>
              <a:t>:(</a:t>
            </a:r>
            <a:r>
              <a:rPr lang="en-US" dirty="0" err="1"/>
              <a:t>NSString</a:t>
            </a:r>
            <a:r>
              <a:rPr lang="en-US" dirty="0"/>
              <a:t> *)name</a:t>
            </a:r>
          </a:p>
          <a:p>
            <a:pPr>
              <a:buFont typeface="Wingdings" pitchFamily="2" charset="2"/>
              <a:buChar char="Ø"/>
            </a:pPr>
            <a:r>
              <a:rPr lang="en-US" dirty="0"/>
              <a:t>+ (void)exit</a:t>
            </a:r>
          </a:p>
          <a:p>
            <a:pPr>
              <a:buFont typeface="Wingdings" pitchFamily="2" charset="2"/>
              <a:buChar char="Ø"/>
            </a:pPr>
            <a:r>
              <a:rPr lang="zh-CN" altLang="en-US" dirty="0"/>
              <a:t>线程退出通知</a:t>
            </a:r>
            <a:endParaRPr lang="en-US" altLang="zh-CN" dirty="0"/>
          </a:p>
          <a:p>
            <a:pPr>
              <a:buFont typeface="Wingdings" pitchFamily="2" charset="2"/>
              <a:buChar char="Ø"/>
            </a:pPr>
            <a:r>
              <a:rPr lang="zh-CN" altLang="en-US" dirty="0"/>
              <a:t>线程优先级</a:t>
            </a:r>
            <a:endParaRPr lang="en-US" altLang="zh-CN" dirty="0"/>
          </a:p>
          <a:p>
            <a:pPr marL="0" indent="0">
              <a:buNone/>
            </a:pPr>
            <a:r>
              <a:rPr lang="en-US" altLang="zh-CN" dirty="0">
                <a:hlinkClick r:id="rId2"/>
              </a:rPr>
              <a:t>pthread</a:t>
            </a:r>
            <a:r>
              <a:rPr lang="zh-CN" altLang="en-US" dirty="0">
                <a:hlinkClick r:id="rId2"/>
              </a:rPr>
              <a:t>、</a:t>
            </a:r>
            <a:r>
              <a:rPr lang="en-US" altLang="zh-CN" dirty="0">
                <a:hlinkClick r:id="rId2"/>
              </a:rPr>
              <a:t>NSThread</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NSOpetration</a:t>
            </a:r>
            <a:r>
              <a:rPr lang="zh-CN" altLang="en-US" dirty="0"/>
              <a:t>实用举例</a:t>
            </a:r>
          </a:p>
        </p:txBody>
      </p:sp>
      <p:sp>
        <p:nvSpPr>
          <p:cNvPr id="3" name="内容占位符 2"/>
          <p:cNvSpPr>
            <a:spLocks noGrp="1"/>
          </p:cNvSpPr>
          <p:nvPr>
            <p:ph idx="1"/>
          </p:nvPr>
        </p:nvSpPr>
        <p:spPr/>
        <p:txBody>
          <a:bodyPr>
            <a:normAutofit fontScale="32500" lnSpcReduction="20000"/>
          </a:bodyPr>
          <a:lstStyle/>
          <a:p>
            <a:pPr marL="0" indent="0">
              <a:buNone/>
            </a:pPr>
            <a:r>
              <a:rPr lang="en-US" altLang="zh-CN" dirty="0">
                <a:hlinkClick r:id="rId2"/>
              </a:rPr>
              <a:t>NSOperation</a:t>
            </a:r>
            <a:endParaRPr lang="en-US" altLang="zh-CN" dirty="0"/>
          </a:p>
          <a:p>
            <a:pPr marL="0" indent="0">
              <a:buNone/>
            </a:pPr>
            <a:r>
              <a:rPr lang="en-US" dirty="0"/>
              <a:t>- (void)</a:t>
            </a:r>
            <a:r>
              <a:rPr lang="en-US" dirty="0" err="1"/>
              <a:t>addOperationToQueue</a:t>
            </a:r>
            <a:r>
              <a:rPr lang="en-US" dirty="0"/>
              <a:t> {</a:t>
            </a:r>
            <a:br>
              <a:rPr lang="en-US" dirty="0"/>
            </a:br>
            <a:br>
              <a:rPr lang="en-US" dirty="0"/>
            </a:br>
            <a:r>
              <a:rPr lang="en-US" dirty="0"/>
              <a:t>// 1.</a:t>
            </a:r>
            <a:r>
              <a:rPr lang="zh-CN" altLang="en-US" dirty="0"/>
              <a:t>创建队列</a:t>
            </a:r>
            <a:br>
              <a:rPr lang="zh-CN" altLang="en-US" dirty="0"/>
            </a:br>
            <a:r>
              <a:rPr lang="en-US" dirty="0" err="1"/>
              <a:t>NSOperationQueue</a:t>
            </a:r>
            <a:r>
              <a:rPr lang="en-US" dirty="0"/>
              <a:t> *queue = [[</a:t>
            </a:r>
            <a:r>
              <a:rPr lang="en-US" dirty="0" err="1"/>
              <a:t>NSOperationQueue</a:t>
            </a:r>
            <a:r>
              <a:rPr lang="en-US" dirty="0"/>
              <a:t> </a:t>
            </a:r>
            <a:r>
              <a:rPr lang="en-US" dirty="0" err="1"/>
              <a:t>alloc</a:t>
            </a:r>
            <a:r>
              <a:rPr lang="en-US" dirty="0"/>
              <a:t>] </a:t>
            </a:r>
            <a:r>
              <a:rPr lang="en-US" dirty="0" err="1"/>
              <a:t>init</a:t>
            </a:r>
            <a:r>
              <a:rPr lang="en-US" dirty="0"/>
              <a:t>];</a:t>
            </a:r>
            <a:br>
              <a:rPr lang="en-US" dirty="0"/>
            </a:br>
            <a:br>
              <a:rPr lang="en-US" dirty="0"/>
            </a:br>
            <a:r>
              <a:rPr lang="en-US" dirty="0"/>
              <a:t>// 2.</a:t>
            </a:r>
            <a:r>
              <a:rPr lang="zh-CN" altLang="en-US" dirty="0"/>
              <a:t>创建操作</a:t>
            </a:r>
            <a:br>
              <a:rPr lang="zh-CN" altLang="en-US" dirty="0"/>
            </a:br>
            <a:r>
              <a:rPr lang="en-US" altLang="zh-CN" dirty="0"/>
              <a:t>// </a:t>
            </a:r>
            <a:r>
              <a:rPr lang="zh-CN" altLang="en-US" dirty="0"/>
              <a:t>使用 </a:t>
            </a:r>
            <a:r>
              <a:rPr lang="en-US" dirty="0" err="1"/>
              <a:t>NSInvocationOperation</a:t>
            </a:r>
            <a:r>
              <a:rPr lang="en-US" dirty="0"/>
              <a:t> </a:t>
            </a:r>
            <a:r>
              <a:rPr lang="zh-CN" altLang="en-US" dirty="0"/>
              <a:t>创建操作</a:t>
            </a:r>
            <a:r>
              <a:rPr lang="en-US" altLang="zh-CN" dirty="0"/>
              <a:t>1</a:t>
            </a:r>
            <a:br>
              <a:rPr lang="zh-CN" altLang="en-US" dirty="0"/>
            </a:br>
            <a:r>
              <a:rPr lang="en-US" dirty="0" err="1"/>
              <a:t>NSInvocationOperation</a:t>
            </a:r>
            <a:r>
              <a:rPr lang="en-US" dirty="0"/>
              <a:t> *op1 = [[</a:t>
            </a:r>
            <a:r>
              <a:rPr lang="en-US" dirty="0" err="1"/>
              <a:t>NSInvocationOperation</a:t>
            </a:r>
            <a:r>
              <a:rPr lang="en-US" dirty="0"/>
              <a:t> </a:t>
            </a:r>
            <a:r>
              <a:rPr lang="en-US" dirty="0" err="1"/>
              <a:t>alloc</a:t>
            </a:r>
            <a:r>
              <a:rPr lang="en-US" dirty="0"/>
              <a:t>] </a:t>
            </a:r>
            <a:r>
              <a:rPr lang="en-US" dirty="0" err="1"/>
              <a:t>initWithTarget:self</a:t>
            </a:r>
            <a:r>
              <a:rPr lang="en-US" dirty="0"/>
              <a:t> selector:@selector(task1) </a:t>
            </a:r>
            <a:r>
              <a:rPr lang="en-US" dirty="0" err="1"/>
              <a:t>object:nil</a:t>
            </a:r>
            <a:r>
              <a:rPr lang="en-US" dirty="0"/>
              <a:t>];</a:t>
            </a:r>
            <a:br>
              <a:rPr lang="en-US" dirty="0"/>
            </a:br>
            <a:br>
              <a:rPr lang="en-US" dirty="0"/>
            </a:br>
            <a:r>
              <a:rPr lang="en-US" dirty="0"/>
              <a:t>// </a:t>
            </a:r>
            <a:r>
              <a:rPr lang="zh-CN" altLang="en-US" dirty="0"/>
              <a:t>使用 </a:t>
            </a:r>
            <a:r>
              <a:rPr lang="en-US" dirty="0" err="1"/>
              <a:t>NSInvocationOperation</a:t>
            </a:r>
            <a:r>
              <a:rPr lang="en-US" dirty="0"/>
              <a:t> </a:t>
            </a:r>
            <a:r>
              <a:rPr lang="zh-CN" altLang="en-US" dirty="0"/>
              <a:t>创建操作</a:t>
            </a:r>
            <a:r>
              <a:rPr lang="en-US" altLang="zh-CN" dirty="0"/>
              <a:t>2</a:t>
            </a:r>
            <a:br>
              <a:rPr lang="zh-CN" altLang="en-US" dirty="0"/>
            </a:br>
            <a:r>
              <a:rPr lang="en-US" dirty="0" err="1"/>
              <a:t>NSInvocationOperation</a:t>
            </a:r>
            <a:r>
              <a:rPr lang="en-US" dirty="0"/>
              <a:t> *op2 = [[</a:t>
            </a:r>
            <a:r>
              <a:rPr lang="en-US" dirty="0" err="1"/>
              <a:t>NSInvocationOperation</a:t>
            </a:r>
            <a:r>
              <a:rPr lang="en-US" dirty="0"/>
              <a:t> </a:t>
            </a:r>
            <a:r>
              <a:rPr lang="en-US" dirty="0" err="1"/>
              <a:t>alloc</a:t>
            </a:r>
            <a:r>
              <a:rPr lang="en-US" dirty="0"/>
              <a:t>] </a:t>
            </a:r>
            <a:r>
              <a:rPr lang="en-US" dirty="0" err="1"/>
              <a:t>initWithTarget:self</a:t>
            </a:r>
            <a:r>
              <a:rPr lang="en-US" dirty="0"/>
              <a:t> selector:@selector(task2) </a:t>
            </a:r>
            <a:r>
              <a:rPr lang="en-US" dirty="0" err="1"/>
              <a:t>object:nil</a:t>
            </a:r>
            <a:r>
              <a:rPr lang="en-US" dirty="0"/>
              <a:t>];</a:t>
            </a:r>
            <a:br>
              <a:rPr lang="en-US" dirty="0"/>
            </a:br>
            <a:br>
              <a:rPr lang="en-US" dirty="0"/>
            </a:br>
            <a:r>
              <a:rPr lang="en-US" dirty="0"/>
              <a:t>// </a:t>
            </a:r>
            <a:r>
              <a:rPr lang="zh-CN" altLang="en-US" dirty="0"/>
              <a:t>使用 </a:t>
            </a:r>
            <a:r>
              <a:rPr lang="en-US" dirty="0" err="1"/>
              <a:t>NSBlockOperation</a:t>
            </a:r>
            <a:r>
              <a:rPr lang="en-US" dirty="0"/>
              <a:t> </a:t>
            </a:r>
            <a:r>
              <a:rPr lang="zh-CN" altLang="en-US" dirty="0"/>
              <a:t>创建操作</a:t>
            </a:r>
            <a:r>
              <a:rPr lang="en-US" altLang="zh-CN" dirty="0"/>
              <a:t>3</a:t>
            </a:r>
            <a:br>
              <a:rPr lang="zh-CN" altLang="en-US" dirty="0"/>
            </a:br>
            <a:r>
              <a:rPr lang="en-US" dirty="0" err="1"/>
              <a:t>NSBlockOperation</a:t>
            </a:r>
            <a:r>
              <a:rPr lang="en-US" dirty="0"/>
              <a:t> *op3 = [</a:t>
            </a:r>
            <a:r>
              <a:rPr lang="en-US" dirty="0" err="1"/>
              <a:t>NSBlockOperation</a:t>
            </a:r>
            <a:r>
              <a:rPr lang="en-US" dirty="0"/>
              <a:t> </a:t>
            </a:r>
            <a:r>
              <a:rPr lang="en-US" dirty="0" err="1"/>
              <a:t>blockOperationWithBlock</a:t>
            </a:r>
            <a:r>
              <a:rPr lang="en-US" dirty="0"/>
              <a:t>:^{</a:t>
            </a:r>
            <a:br>
              <a:rPr lang="en-US" dirty="0"/>
            </a:br>
            <a:r>
              <a:rPr lang="en-US" dirty="0"/>
              <a:t>for (</a:t>
            </a:r>
            <a:r>
              <a:rPr lang="en-US" dirty="0" err="1"/>
              <a:t>int</a:t>
            </a:r>
            <a:r>
              <a:rPr lang="en-US" dirty="0"/>
              <a:t> </a:t>
            </a:r>
            <a:r>
              <a:rPr lang="en-US" dirty="0" err="1"/>
              <a:t>i</a:t>
            </a:r>
            <a:r>
              <a:rPr lang="en-US" dirty="0"/>
              <a:t> = 0; </a:t>
            </a:r>
            <a:r>
              <a:rPr lang="en-US" dirty="0" err="1"/>
              <a:t>i</a:t>
            </a:r>
            <a:r>
              <a:rPr lang="en-US" dirty="0"/>
              <a:t> &lt; 2; </a:t>
            </a:r>
            <a:r>
              <a:rPr lang="en-US" dirty="0" err="1"/>
              <a:t>i</a:t>
            </a:r>
            <a:r>
              <a:rPr lang="en-US" dirty="0"/>
              <a:t>++) {</a:t>
            </a:r>
            <a:br>
              <a:rPr lang="en-US" dirty="0"/>
            </a:br>
            <a:r>
              <a:rPr lang="en-US" dirty="0"/>
              <a:t>[</a:t>
            </a:r>
            <a:r>
              <a:rPr lang="en-US" dirty="0" err="1"/>
              <a:t>NSThread</a:t>
            </a:r>
            <a:r>
              <a:rPr lang="en-US" dirty="0"/>
              <a:t> sleepForTimeInterval:2]; // </a:t>
            </a:r>
            <a:r>
              <a:rPr lang="zh-CN" altLang="en-US" dirty="0"/>
              <a:t>模拟耗时操作</a:t>
            </a:r>
            <a:br>
              <a:rPr lang="zh-CN" altLang="en-US" dirty="0"/>
            </a:br>
            <a:r>
              <a:rPr lang="en-US" dirty="0" err="1"/>
              <a:t>NSLog</a:t>
            </a:r>
            <a:r>
              <a:rPr lang="en-US" dirty="0"/>
              <a:t>(@"3---%@", [</a:t>
            </a:r>
            <a:r>
              <a:rPr lang="en-US" dirty="0" err="1"/>
              <a:t>NSThread</a:t>
            </a:r>
            <a:r>
              <a:rPr lang="en-US" dirty="0"/>
              <a:t> </a:t>
            </a:r>
            <a:r>
              <a:rPr lang="en-US" dirty="0" err="1"/>
              <a:t>currentThread</a:t>
            </a:r>
            <a:r>
              <a:rPr lang="en-US" dirty="0"/>
              <a:t>]); // </a:t>
            </a:r>
            <a:r>
              <a:rPr lang="zh-CN" altLang="en-US" dirty="0"/>
              <a:t>打印当前线程</a:t>
            </a:r>
            <a:br>
              <a:rPr lang="zh-CN" altLang="en-US" dirty="0"/>
            </a:br>
            <a:r>
              <a:rPr lang="en-US" altLang="zh-CN" dirty="0"/>
              <a:t>}</a:t>
            </a:r>
            <a:br>
              <a:rPr lang="zh-CN" altLang="en-US" dirty="0"/>
            </a:br>
            <a:r>
              <a:rPr lang="en-US" altLang="zh-CN" dirty="0"/>
              <a:t>}];</a:t>
            </a:r>
            <a:br>
              <a:rPr lang="zh-CN" altLang="en-US" dirty="0"/>
            </a:br>
            <a:r>
              <a:rPr lang="en-US" altLang="zh-CN" dirty="0"/>
              <a:t>[</a:t>
            </a:r>
            <a:r>
              <a:rPr lang="en-US" dirty="0"/>
              <a:t>op3 </a:t>
            </a:r>
            <a:r>
              <a:rPr lang="en-US" dirty="0" err="1"/>
              <a:t>addExecutionBlock</a:t>
            </a:r>
            <a:r>
              <a:rPr lang="en-US" dirty="0"/>
              <a:t>:^{</a:t>
            </a:r>
            <a:br>
              <a:rPr lang="en-US" dirty="0"/>
            </a:br>
            <a:r>
              <a:rPr lang="en-US" dirty="0"/>
              <a:t>for (</a:t>
            </a:r>
            <a:r>
              <a:rPr lang="en-US" dirty="0" err="1"/>
              <a:t>int</a:t>
            </a:r>
            <a:r>
              <a:rPr lang="en-US" dirty="0"/>
              <a:t> </a:t>
            </a:r>
            <a:r>
              <a:rPr lang="en-US" dirty="0" err="1"/>
              <a:t>i</a:t>
            </a:r>
            <a:r>
              <a:rPr lang="en-US" dirty="0"/>
              <a:t> = 0; </a:t>
            </a:r>
            <a:r>
              <a:rPr lang="en-US" dirty="0" err="1"/>
              <a:t>i</a:t>
            </a:r>
            <a:r>
              <a:rPr lang="en-US" dirty="0"/>
              <a:t> &lt; 2; </a:t>
            </a:r>
            <a:r>
              <a:rPr lang="en-US" dirty="0" err="1"/>
              <a:t>i</a:t>
            </a:r>
            <a:r>
              <a:rPr lang="en-US" dirty="0"/>
              <a:t>++) {</a:t>
            </a:r>
            <a:br>
              <a:rPr lang="en-US" dirty="0"/>
            </a:br>
            <a:r>
              <a:rPr lang="en-US" dirty="0"/>
              <a:t>[</a:t>
            </a:r>
            <a:r>
              <a:rPr lang="en-US" dirty="0" err="1"/>
              <a:t>NSThread</a:t>
            </a:r>
            <a:r>
              <a:rPr lang="en-US" dirty="0"/>
              <a:t> sleepForTimeInterval:2]; // </a:t>
            </a:r>
            <a:r>
              <a:rPr lang="zh-CN" altLang="en-US" dirty="0"/>
              <a:t>模拟耗时操作</a:t>
            </a:r>
            <a:br>
              <a:rPr lang="zh-CN" altLang="en-US" dirty="0"/>
            </a:br>
            <a:r>
              <a:rPr lang="en-US" dirty="0" err="1"/>
              <a:t>NSLog</a:t>
            </a:r>
            <a:r>
              <a:rPr lang="en-US" dirty="0"/>
              <a:t>(@"4---%@", [</a:t>
            </a:r>
            <a:r>
              <a:rPr lang="en-US" dirty="0" err="1"/>
              <a:t>NSThread</a:t>
            </a:r>
            <a:r>
              <a:rPr lang="en-US" dirty="0"/>
              <a:t> </a:t>
            </a:r>
            <a:r>
              <a:rPr lang="en-US" dirty="0" err="1"/>
              <a:t>currentThread</a:t>
            </a:r>
            <a:r>
              <a:rPr lang="en-US" dirty="0"/>
              <a:t>]); // </a:t>
            </a:r>
            <a:r>
              <a:rPr lang="zh-CN" altLang="en-US" dirty="0"/>
              <a:t>打印当前线程</a:t>
            </a:r>
            <a:br>
              <a:rPr lang="zh-CN" altLang="en-US" dirty="0"/>
            </a:br>
            <a:r>
              <a:rPr lang="en-US" altLang="zh-CN" dirty="0"/>
              <a:t>}</a:t>
            </a:r>
            <a:br>
              <a:rPr lang="zh-CN" altLang="en-US" dirty="0"/>
            </a:br>
            <a:r>
              <a:rPr lang="en-US" altLang="zh-CN" dirty="0"/>
              <a:t>}];</a:t>
            </a:r>
            <a:br>
              <a:rPr lang="zh-CN" altLang="en-US" dirty="0"/>
            </a:br>
            <a:br>
              <a:rPr lang="zh-CN" altLang="en-US" dirty="0"/>
            </a:br>
            <a:r>
              <a:rPr lang="en-US" altLang="zh-CN" dirty="0"/>
              <a:t>// 3.</a:t>
            </a:r>
            <a:r>
              <a:rPr lang="zh-CN" altLang="en-US" dirty="0"/>
              <a:t>使用 </a:t>
            </a:r>
            <a:r>
              <a:rPr lang="en-US" dirty="0" err="1"/>
              <a:t>addOperation</a:t>
            </a:r>
            <a:r>
              <a:rPr lang="en-US" dirty="0"/>
              <a:t>: </a:t>
            </a:r>
            <a:r>
              <a:rPr lang="zh-CN" altLang="en-US" dirty="0"/>
              <a:t>添加所有操作到队列中</a:t>
            </a:r>
            <a:br>
              <a:rPr lang="zh-CN" altLang="en-US" dirty="0"/>
            </a:br>
            <a:r>
              <a:rPr lang="en-US" altLang="zh-CN" dirty="0"/>
              <a:t>[</a:t>
            </a:r>
            <a:r>
              <a:rPr lang="en-US" dirty="0"/>
              <a:t>queue addOperation:op1]; // [op1 start]</a:t>
            </a:r>
            <a:br>
              <a:rPr lang="en-US" dirty="0"/>
            </a:br>
            <a:r>
              <a:rPr lang="en-US" dirty="0"/>
              <a:t>[queue addOperation:op2]; // [op2 start]</a:t>
            </a:r>
            <a:br>
              <a:rPr lang="en-US" dirty="0"/>
            </a:br>
            <a:r>
              <a:rPr lang="en-US" dirty="0"/>
              <a:t>[queue addOperation:op3]; // [op3 start]</a:t>
            </a:r>
            <a:br>
              <a:rPr lang="en-US" dirty="0"/>
            </a:br>
            <a:r>
              <a:rPr lang="en-US" dirty="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GCD </a:t>
            </a:r>
            <a:r>
              <a:rPr lang="zh-CN" altLang="en-US" dirty="0"/>
              <a:t>使用举例</a:t>
            </a:r>
          </a:p>
        </p:txBody>
      </p:sp>
      <p:sp>
        <p:nvSpPr>
          <p:cNvPr id="3" name="内容占位符 2"/>
          <p:cNvSpPr>
            <a:spLocks noGrp="1"/>
          </p:cNvSpPr>
          <p:nvPr>
            <p:ph idx="1"/>
          </p:nvPr>
        </p:nvSpPr>
        <p:spPr>
          <a:xfrm>
            <a:off x="323528" y="1417638"/>
            <a:ext cx="8229600" cy="4525963"/>
          </a:xfrm>
        </p:spPr>
        <p:txBody>
          <a:bodyPr/>
          <a:lstStyle/>
          <a:p>
            <a:pPr>
              <a:buNone/>
            </a:pPr>
            <a:r>
              <a:rPr lang="en-US" altLang="zh-CN" b="1" dirty="0"/>
              <a:t>Grand Central Dispatch(GCD)</a:t>
            </a:r>
            <a:r>
              <a:rPr lang="zh-CN" altLang="en-US" dirty="0"/>
              <a:t> 是 </a:t>
            </a:r>
            <a:r>
              <a:rPr lang="en-US" altLang="zh-CN" dirty="0"/>
              <a:t>Apple </a:t>
            </a:r>
            <a:r>
              <a:rPr lang="zh-CN" altLang="en-US" dirty="0"/>
              <a:t>开发的一个</a:t>
            </a:r>
            <a:r>
              <a:rPr lang="zh-CN" altLang="en-US" dirty="0">
                <a:solidFill>
                  <a:srgbClr val="C00000"/>
                </a:solidFill>
              </a:rPr>
              <a:t>多核</a:t>
            </a:r>
            <a:r>
              <a:rPr lang="zh-CN" altLang="en-US" dirty="0"/>
              <a:t>编程的较新的解决方法。它主要用于优化应用程序以支持多核处理器以及其他对称多处理系统。它是一个在</a:t>
            </a:r>
            <a:r>
              <a:rPr lang="zh-CN" altLang="en-US" dirty="0">
                <a:solidFill>
                  <a:srgbClr val="C00000"/>
                </a:solidFill>
              </a:rPr>
              <a:t>线程池模式</a:t>
            </a:r>
            <a:r>
              <a:rPr lang="zh-CN" altLang="en-US" dirty="0"/>
              <a:t>的基础上执行的并发任务，可在 </a:t>
            </a:r>
            <a:r>
              <a:rPr lang="en-US" dirty="0" err="1"/>
              <a:t>iOS</a:t>
            </a:r>
            <a:r>
              <a:rPr lang="en-US" dirty="0"/>
              <a:t> 4 </a:t>
            </a:r>
            <a:r>
              <a:rPr lang="zh-CN" altLang="en-US" dirty="0"/>
              <a:t>及以上版本使用。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28670"/>
            <a:ext cx="8963651" cy="9233297"/>
          </a:xfrm>
          <a:prstGeom prst="rect">
            <a:avLst/>
          </a:prstGeom>
          <a:noFill/>
        </p:spPr>
        <p:txBody>
          <a:bodyPr wrap="square" rtlCol="0">
            <a:spAutoFit/>
          </a:bodyPr>
          <a:lstStyle/>
          <a:p>
            <a:pPr>
              <a:buFont typeface="Wingdings" pitchFamily="2" charset="2"/>
              <a:buChar char="u"/>
            </a:pPr>
            <a:r>
              <a:rPr lang="en-US" altLang="zh-CN" dirty="0"/>
              <a:t>GCD </a:t>
            </a:r>
            <a:r>
              <a:rPr lang="zh-CN" altLang="en-US" dirty="0"/>
              <a:t>优点</a:t>
            </a:r>
            <a:endParaRPr lang="en-US" altLang="zh-CN" dirty="0"/>
          </a:p>
          <a:p>
            <a:pPr>
              <a:buFont typeface="Wingdings" pitchFamily="2" charset="2"/>
              <a:buChar char="Ø"/>
            </a:pPr>
            <a:r>
              <a:rPr lang="en-US" altLang="zh-CN" dirty="0"/>
              <a:t>GCD </a:t>
            </a:r>
            <a:r>
              <a:rPr lang="zh-CN" altLang="en-US" dirty="0"/>
              <a:t>可用于多核的并行运算</a:t>
            </a:r>
          </a:p>
          <a:p>
            <a:pPr>
              <a:buFont typeface="Wingdings" pitchFamily="2" charset="2"/>
              <a:buChar char="Ø"/>
            </a:pPr>
            <a:r>
              <a:rPr lang="en-US" altLang="zh-CN" dirty="0"/>
              <a:t>GCD </a:t>
            </a:r>
            <a:r>
              <a:rPr lang="zh-CN" altLang="en-US" dirty="0"/>
              <a:t>会自动利用更多的 </a:t>
            </a:r>
            <a:r>
              <a:rPr lang="en-US" altLang="zh-CN" dirty="0"/>
              <a:t>CPU </a:t>
            </a:r>
            <a:r>
              <a:rPr lang="zh-CN" altLang="en-US" dirty="0"/>
              <a:t>内核（比如双核、四核）</a:t>
            </a:r>
          </a:p>
          <a:p>
            <a:pPr>
              <a:buFont typeface="Wingdings" pitchFamily="2" charset="2"/>
              <a:buChar char="Ø"/>
            </a:pPr>
            <a:r>
              <a:rPr lang="en-US" altLang="zh-CN" dirty="0"/>
              <a:t>GCD </a:t>
            </a:r>
            <a:r>
              <a:rPr lang="zh-CN" altLang="en-US" dirty="0"/>
              <a:t>会自动管理线程的生命周期（创建线程、调度任务、销毁线程）</a:t>
            </a:r>
          </a:p>
          <a:p>
            <a:pPr>
              <a:buFont typeface="Wingdings" pitchFamily="2" charset="2"/>
              <a:buChar char="Ø"/>
            </a:pPr>
            <a:r>
              <a:rPr lang="zh-CN" altLang="en-US" dirty="0"/>
              <a:t>程序员只需要告诉 </a:t>
            </a:r>
            <a:r>
              <a:rPr lang="en-US" altLang="zh-CN" dirty="0"/>
              <a:t>GCD </a:t>
            </a:r>
            <a:r>
              <a:rPr lang="zh-CN" altLang="en-US" dirty="0"/>
              <a:t>想要执行什么任务，不需要编写任何线程管理代码</a:t>
            </a:r>
            <a:endParaRPr lang="en-US" altLang="zh-CN" dirty="0"/>
          </a:p>
          <a:p>
            <a:endParaRPr lang="en-US" altLang="zh-CN" dirty="0"/>
          </a:p>
          <a:p>
            <a:r>
              <a:rPr lang="en-US" altLang="zh-CN" dirty="0"/>
              <a:t>GCD</a:t>
            </a:r>
            <a:r>
              <a:rPr lang="zh-CN" altLang="en-US" dirty="0"/>
              <a:t>中几个关键术语</a:t>
            </a:r>
            <a:endParaRPr lang="en-US" altLang="zh-CN" dirty="0"/>
          </a:p>
          <a:p>
            <a:endParaRPr lang="en-US" altLang="zh-CN" dirty="0"/>
          </a:p>
          <a:p>
            <a:r>
              <a:rPr lang="zh-CN" altLang="en-US" b="1" dirty="0"/>
              <a:t>任务</a:t>
            </a:r>
            <a:r>
              <a:rPr lang="zh-CN" altLang="en-US" dirty="0"/>
              <a:t>：就是执行操作的意思，换句话说就是你在线程中执行的那段代码。在 </a:t>
            </a:r>
            <a:r>
              <a:rPr lang="en-US" altLang="zh-CN" dirty="0"/>
              <a:t>GCD </a:t>
            </a:r>
            <a:r>
              <a:rPr lang="zh-CN" altLang="en-US" dirty="0"/>
              <a:t>中是放在 </a:t>
            </a:r>
            <a:r>
              <a:rPr lang="en-US" altLang="zh-CN" dirty="0"/>
              <a:t>block </a:t>
            </a:r>
            <a:r>
              <a:rPr lang="zh-CN" altLang="en-US" dirty="0"/>
              <a:t>中的。执行任务有两种方式：</a:t>
            </a:r>
            <a:r>
              <a:rPr lang="zh-CN" altLang="en-US" b="1" dirty="0"/>
              <a:t>同步执行（</a:t>
            </a:r>
            <a:r>
              <a:rPr lang="en-US" altLang="zh-CN" b="1" dirty="0"/>
              <a:t>sync</a:t>
            </a:r>
            <a:r>
              <a:rPr lang="zh-CN" altLang="en-US" b="1" dirty="0"/>
              <a:t>）</a:t>
            </a:r>
            <a:r>
              <a:rPr lang="zh-CN" altLang="en-US" dirty="0"/>
              <a:t>和</a:t>
            </a:r>
            <a:r>
              <a:rPr lang="zh-CN" altLang="en-US" b="1" dirty="0"/>
              <a:t>异步执行（</a:t>
            </a:r>
            <a:r>
              <a:rPr lang="en-US" altLang="zh-CN" b="1" dirty="0" err="1"/>
              <a:t>async</a:t>
            </a:r>
            <a:r>
              <a:rPr lang="zh-CN" altLang="en-US" b="1" dirty="0"/>
              <a:t>）。</a:t>
            </a:r>
            <a:endParaRPr lang="en-US" altLang="zh-CN" b="1" dirty="0"/>
          </a:p>
          <a:p>
            <a:r>
              <a:rPr lang="zh-CN" altLang="en-US" b="1" dirty="0"/>
              <a:t>是否等待队列的任务执行结束，以及是否具备开启新线程的能力。</a:t>
            </a:r>
            <a:r>
              <a:rPr lang="zh-CN" altLang="en-US" b="1" dirty="0">
                <a:solidFill>
                  <a:srgbClr val="C00000"/>
                </a:solidFill>
              </a:rPr>
              <a:t>具有开辟线程的能力并不是说</a:t>
            </a:r>
            <a:r>
              <a:rPr lang="en-US" altLang="zh-CN" b="1" dirty="0" err="1">
                <a:solidFill>
                  <a:srgbClr val="C00000"/>
                </a:solidFill>
              </a:rPr>
              <a:t>aysn</a:t>
            </a:r>
            <a:r>
              <a:rPr lang="zh-CN" altLang="en-US" b="1" dirty="0">
                <a:solidFill>
                  <a:srgbClr val="C00000"/>
                </a:solidFill>
              </a:rPr>
              <a:t>一定会开辟线程（主队列的</a:t>
            </a:r>
            <a:r>
              <a:rPr lang="en-US" altLang="zh-CN" b="1" dirty="0" err="1">
                <a:solidFill>
                  <a:srgbClr val="C00000"/>
                </a:solidFill>
              </a:rPr>
              <a:t>asyn</a:t>
            </a:r>
            <a:r>
              <a:rPr lang="zh-CN" altLang="en-US" b="1" dirty="0">
                <a:solidFill>
                  <a:srgbClr val="C00000"/>
                </a:solidFill>
              </a:rPr>
              <a:t>）</a:t>
            </a:r>
            <a:r>
              <a:rPr lang="zh-CN" altLang="en-US" b="1" dirty="0"/>
              <a:t>。</a:t>
            </a: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r>
              <a:rPr lang="zh-CN" altLang="en-US" b="1" dirty="0"/>
              <a:t>同步执行（</a:t>
            </a:r>
            <a:r>
              <a:rPr lang="en-US" altLang="zh-CN" b="1" dirty="0"/>
              <a:t>sync</a:t>
            </a:r>
            <a:r>
              <a:rPr lang="zh-CN" altLang="en-US" b="1" dirty="0"/>
              <a:t>）</a:t>
            </a:r>
            <a:r>
              <a:rPr lang="zh-CN" altLang="en-US" dirty="0"/>
              <a:t>：同步添加任务到指定的队列中，在添加的任务执行结束之前，会一直等待，直到队列里面的任务完成之后再继续执行。</a:t>
            </a:r>
            <a:endParaRPr lang="en-US" altLang="zh-CN" dirty="0"/>
          </a:p>
          <a:p>
            <a:r>
              <a:rPr lang="zh-CN" altLang="en-US" b="1" dirty="0"/>
              <a:t>异步执行（</a:t>
            </a:r>
            <a:r>
              <a:rPr lang="en-US" altLang="zh-CN" b="1" dirty="0" err="1"/>
              <a:t>async</a:t>
            </a:r>
            <a:r>
              <a:rPr lang="zh-CN" altLang="en-US" b="1" dirty="0"/>
              <a:t>）</a:t>
            </a:r>
            <a:r>
              <a:rPr lang="zh-CN" altLang="en-US" dirty="0"/>
              <a:t>：异步添加任务到指定的队列中，它不会做任何等待，可以继续执行任务。</a:t>
            </a:r>
          </a:p>
          <a:p>
            <a:endParaRPr lang="zh-CN" altLang="en-US" dirty="0"/>
          </a:p>
          <a:p>
            <a:endParaRPr lang="zh-CN" altLang="en-US"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en-US" altLang="zh-CN" dirty="0"/>
          </a:p>
          <a:p>
            <a:pPr>
              <a:buFont typeface="Wingdings" pitchFamily="2" charset="2"/>
              <a:buChar char="Ø"/>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marL="742950" indent="-742950"/>
            <a:br>
              <a:rPr lang="en-US" altLang="zh-CN" dirty="0"/>
            </a:br>
            <a:endParaRPr lang="zh-CN" altLang="en-US" dirty="0"/>
          </a:p>
        </p:txBody>
      </p:sp>
      <p:sp>
        <p:nvSpPr>
          <p:cNvPr id="7" name="副标题 6"/>
          <p:cNvSpPr>
            <a:spLocks noGrp="1"/>
          </p:cNvSpPr>
          <p:nvPr>
            <p:ph type="subTitle" idx="1"/>
          </p:nvPr>
        </p:nvSpPr>
        <p:spPr/>
        <p:txBody>
          <a:bodyPr>
            <a:normAutofit/>
          </a:bodyPr>
          <a:lstStyle/>
          <a:p>
            <a:endParaRPr lang="zh-CN" altLang="en-US" dirty="0"/>
          </a:p>
        </p:txBody>
      </p:sp>
      <p:sp>
        <p:nvSpPr>
          <p:cNvPr id="6" name="TextBox 5"/>
          <p:cNvSpPr txBox="1"/>
          <p:nvPr/>
        </p:nvSpPr>
        <p:spPr>
          <a:xfrm>
            <a:off x="1071538" y="1000108"/>
            <a:ext cx="5630067" cy="3416320"/>
          </a:xfrm>
          <a:prstGeom prst="rect">
            <a:avLst/>
          </a:prstGeom>
          <a:noFill/>
        </p:spPr>
        <p:txBody>
          <a:bodyPr wrap="none" rtlCol="0">
            <a:spAutoFit/>
          </a:bodyPr>
          <a:lstStyle/>
          <a:p>
            <a:pPr marL="342900" indent="-342900">
              <a:buFont typeface="Wingdings" pitchFamily="2" charset="2"/>
              <a:buChar char="Ø"/>
            </a:pPr>
            <a:r>
              <a:rPr lang="zh-CN" altLang="en-US" sz="3600" dirty="0"/>
              <a:t>了解什么是多线程</a:t>
            </a:r>
            <a:endParaRPr lang="en-US" altLang="zh-CN" sz="3600" dirty="0"/>
          </a:p>
          <a:p>
            <a:pPr marL="342900" indent="-342900">
              <a:buFont typeface="+mj-lt"/>
              <a:buAutoNum type="arabicPeriod"/>
            </a:pPr>
            <a:endParaRPr lang="en-US" altLang="zh-CN" sz="3600" dirty="0"/>
          </a:p>
          <a:p>
            <a:pPr marL="342900" indent="-342900">
              <a:buFont typeface="Wingdings" pitchFamily="2" charset="2"/>
              <a:buChar char="Ø"/>
            </a:pPr>
            <a:r>
              <a:rPr lang="zh-CN" altLang="en-US" sz="3600" dirty="0"/>
              <a:t>怎么创建和管理多线程</a:t>
            </a:r>
            <a:endParaRPr lang="en-US" altLang="zh-CN" sz="3600" dirty="0"/>
          </a:p>
          <a:p>
            <a:pPr marL="342900" indent="-342900">
              <a:buFont typeface="Wingdings" pitchFamily="2" charset="2"/>
              <a:buChar char="Ø"/>
            </a:pPr>
            <a:endParaRPr lang="en-US" altLang="zh-CN" sz="3600" dirty="0"/>
          </a:p>
          <a:p>
            <a:pPr marL="342900" indent="-342900">
              <a:buFont typeface="Wingdings" pitchFamily="2" charset="2"/>
              <a:buChar char="Ø"/>
            </a:pPr>
            <a:r>
              <a:rPr lang="zh-CN" altLang="en-US" sz="3600" dirty="0"/>
              <a:t>怎么解决线程的安全问题</a:t>
            </a:r>
          </a:p>
          <a:p>
            <a:pPr marL="342900" indent="-342900"/>
            <a:endParaRPr lang="en-US" altLang="zh-C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929718" cy="12280285"/>
          </a:xfrm>
          <a:prstGeom prst="rect">
            <a:avLst/>
          </a:prstGeom>
          <a:noFill/>
        </p:spPr>
        <p:txBody>
          <a:bodyPr wrap="square" rtlCol="0">
            <a:spAutoFit/>
          </a:bodyPr>
          <a:lstStyle/>
          <a:p>
            <a:r>
              <a:rPr lang="zh-CN" altLang="en-US" b="1" dirty="0"/>
              <a:t>串行队列（</a:t>
            </a:r>
            <a:r>
              <a:rPr lang="en-US" altLang="zh-CN" b="1" dirty="0"/>
              <a:t>Serial Dispatch Queue</a:t>
            </a:r>
            <a:r>
              <a:rPr lang="zh-CN" altLang="en-US" b="1" dirty="0"/>
              <a:t>）</a:t>
            </a:r>
            <a:r>
              <a:rPr lang="zh-CN" altLang="en-US" dirty="0"/>
              <a:t>：</a:t>
            </a:r>
            <a:endParaRPr lang="en-US" altLang="zh-CN" dirty="0"/>
          </a:p>
          <a:p>
            <a:r>
              <a:rPr lang="zh-CN" altLang="en-US" dirty="0"/>
              <a:t>每次只有一个任务被执行。让任务一个接着一个地执行。</a:t>
            </a:r>
            <a:endParaRPr lang="en-US" altLang="zh-CN" dirty="0"/>
          </a:p>
          <a:p>
            <a:r>
              <a:rPr lang="zh-CN" altLang="en-US" dirty="0"/>
              <a:t>（只开启一个线程，一个任务执行完毕后，再执行下一个任务）</a:t>
            </a:r>
            <a:endParaRPr lang="en-US" altLang="zh-CN" dirty="0"/>
          </a:p>
          <a:p>
            <a:endParaRPr lang="en-US" altLang="zh-CN" dirty="0"/>
          </a:p>
          <a:p>
            <a:endParaRPr lang="en-US" altLang="zh-CN" dirty="0"/>
          </a:p>
          <a:p>
            <a:endParaRPr lang="en-US" altLang="zh-CN" dirty="0"/>
          </a:p>
          <a:p>
            <a:r>
              <a:rPr lang="zh-CN" altLang="en-US" dirty="0"/>
              <a:t>说到串行</a:t>
            </a:r>
            <a:r>
              <a:rPr lang="en-US" altLang="zh-CN" dirty="0"/>
              <a:t>queue</a:t>
            </a:r>
            <a:r>
              <a:rPr lang="zh-CN" altLang="en-US" dirty="0"/>
              <a:t>，</a:t>
            </a:r>
            <a:r>
              <a:rPr lang="en-US" altLang="zh-CN" dirty="0"/>
              <a:t>main queue</a:t>
            </a:r>
            <a:r>
              <a:rPr lang="zh-CN" altLang="en-US" dirty="0"/>
              <a:t>即主队列也是串行</a:t>
            </a:r>
            <a:r>
              <a:rPr lang="en-US" altLang="zh-CN" dirty="0"/>
              <a:t>queue</a:t>
            </a:r>
            <a:r>
              <a:rPr lang="zh-CN" altLang="en-US" dirty="0"/>
              <a:t>。主队列</a:t>
            </a:r>
            <a:r>
              <a:rPr lang="en-US" altLang="zh-CN" dirty="0" err="1"/>
              <a:t>dispatch_asyn</a:t>
            </a:r>
            <a:r>
              <a:rPr lang="en-US" altLang="zh-CN" dirty="0"/>
              <a:t> </a:t>
            </a:r>
            <a:r>
              <a:rPr lang="zh-CN" altLang="en-US" dirty="0"/>
              <a:t>不会切换线程，只是跑到下一个</a:t>
            </a:r>
            <a:r>
              <a:rPr lang="en-US" altLang="zh-CN" dirty="0" err="1"/>
              <a:t>RunLoop</a:t>
            </a:r>
            <a:r>
              <a:rPr lang="en-US" altLang="zh-CN" dirty="0"/>
              <a:t> </a:t>
            </a:r>
            <a:r>
              <a:rPr lang="zh-CN" altLang="en-US" dirty="0"/>
              <a:t>继续执行。</a:t>
            </a:r>
            <a:r>
              <a:rPr lang="en-US" altLang="zh-CN" dirty="0" err="1"/>
              <a:t>dispatch_sync</a:t>
            </a:r>
            <a:r>
              <a:rPr lang="en-US" altLang="zh-CN" dirty="0"/>
              <a:t> </a:t>
            </a:r>
            <a:r>
              <a:rPr lang="zh-CN" altLang="en-US" dirty="0"/>
              <a:t>在</a:t>
            </a:r>
            <a:r>
              <a:rPr lang="en-US" altLang="zh-CN" dirty="0"/>
              <a:t>main queue</a:t>
            </a:r>
            <a:r>
              <a:rPr lang="zh-CN" altLang="en-US" dirty="0"/>
              <a:t>中 很容易死锁，但是</a:t>
            </a:r>
            <a:r>
              <a:rPr lang="en-US" altLang="zh-CN" dirty="0" err="1"/>
              <a:t>dispatch_asyn</a:t>
            </a:r>
            <a:r>
              <a:rPr lang="en-US" altLang="zh-CN" dirty="0"/>
              <a:t>(main queue) </a:t>
            </a:r>
            <a:r>
              <a:rPr lang="zh-CN" altLang="en-US" dirty="0"/>
              <a:t>不一定死锁</a:t>
            </a:r>
            <a:r>
              <a:rPr lang="en-US" altLang="zh-CN" dirty="0"/>
              <a:t>(</a:t>
            </a:r>
            <a:r>
              <a:rPr lang="zh-CN" altLang="en-US" dirty="0"/>
              <a:t>要看执行这句话的时候，所在的</a:t>
            </a:r>
            <a:r>
              <a:rPr lang="en-US" altLang="zh-CN" dirty="0"/>
              <a:t>queue</a:t>
            </a:r>
            <a:r>
              <a:rPr lang="zh-CN" altLang="en-US" dirty="0"/>
              <a:t>是否是</a:t>
            </a:r>
            <a:r>
              <a:rPr lang="en-US" altLang="zh-CN" dirty="0"/>
              <a:t>main queue)</a:t>
            </a:r>
            <a:r>
              <a:rPr lang="zh-CN" altLang="en-US" dirty="0"/>
              <a:t>。</a:t>
            </a:r>
            <a:endParaRPr lang="en-US" altLang="zh-CN" dirty="0"/>
          </a:p>
          <a:p>
            <a:r>
              <a:rPr lang="zh-CN" altLang="en-US" dirty="0">
                <a:solidFill>
                  <a:srgbClr val="C00000"/>
                </a:solidFill>
              </a:rPr>
              <a:t>后面贴上举例代码。</a:t>
            </a:r>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zh-CN" altLang="en-US" dirty="0">
                <a:solidFill>
                  <a:srgbClr val="C00000"/>
                </a:solidFill>
              </a:rPr>
              <a:t>自己创建的串行队列即非</a:t>
            </a:r>
            <a:r>
              <a:rPr lang="en-US" altLang="zh-CN" dirty="0">
                <a:solidFill>
                  <a:srgbClr val="C00000"/>
                </a:solidFill>
              </a:rPr>
              <a:t>main queue</a:t>
            </a:r>
            <a:r>
              <a:rPr lang="zh-CN" altLang="en-US" dirty="0">
                <a:solidFill>
                  <a:srgbClr val="C00000"/>
                </a:solidFill>
              </a:rPr>
              <a:t>特性：</a:t>
            </a:r>
            <a:endParaRPr lang="en-US" altLang="zh-CN" dirty="0">
              <a:solidFill>
                <a:srgbClr val="C00000"/>
              </a:solidFill>
            </a:endParaRPr>
          </a:p>
          <a:p>
            <a:r>
              <a:rPr lang="en-US" altLang="zh-CN" dirty="0" err="1">
                <a:solidFill>
                  <a:srgbClr val="C00000"/>
                </a:solidFill>
              </a:rPr>
              <a:t>Dispatch_asyn</a:t>
            </a:r>
            <a:r>
              <a:rPr lang="en-US" altLang="zh-CN" dirty="0">
                <a:solidFill>
                  <a:srgbClr val="C00000"/>
                </a:solidFill>
              </a:rPr>
              <a:t> </a:t>
            </a:r>
            <a:r>
              <a:rPr lang="zh-CN" altLang="en-US" dirty="0">
                <a:solidFill>
                  <a:srgbClr val="C00000"/>
                </a:solidFill>
              </a:rPr>
              <a:t>不一定切换线程，</a:t>
            </a:r>
            <a:r>
              <a:rPr lang="en-US" altLang="zh-CN" dirty="0" err="1">
                <a:solidFill>
                  <a:srgbClr val="C00000"/>
                </a:solidFill>
              </a:rPr>
              <a:t>dispatch_sync</a:t>
            </a:r>
            <a:r>
              <a:rPr lang="en-US" altLang="zh-CN" dirty="0">
                <a:solidFill>
                  <a:srgbClr val="C00000"/>
                </a:solidFill>
              </a:rPr>
              <a:t> </a:t>
            </a:r>
            <a:r>
              <a:rPr lang="zh-CN" altLang="en-US" dirty="0">
                <a:solidFill>
                  <a:srgbClr val="C00000"/>
                </a:solidFill>
              </a:rPr>
              <a:t>不切换线程。</a:t>
            </a:r>
            <a:endParaRPr lang="en-US" altLang="zh-CN" dirty="0">
              <a:solidFill>
                <a:srgbClr val="C00000"/>
              </a:solidFill>
            </a:endParaRPr>
          </a:p>
          <a:p>
            <a:r>
              <a:rPr lang="zh-CN" altLang="en-US" dirty="0">
                <a:solidFill>
                  <a:srgbClr val="C00000"/>
                </a:solidFill>
              </a:rPr>
              <a:t>后面贴上代码，</a:t>
            </a:r>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zh-CN" altLang="en-US" dirty="0">
                <a:solidFill>
                  <a:srgbClr val="C00000"/>
                </a:solidFill>
              </a:rPr>
              <a:t>应用举例：</a:t>
            </a:r>
            <a:r>
              <a:rPr lang="en-US" altLang="zh-CN" dirty="0">
                <a:solidFill>
                  <a:srgbClr val="C00000"/>
                </a:solidFill>
              </a:rPr>
              <a:t>FMDB</a:t>
            </a:r>
            <a:r>
              <a:rPr lang="zh-CN" altLang="en-US" dirty="0">
                <a:solidFill>
                  <a:srgbClr val="C00000"/>
                </a:solidFill>
              </a:rPr>
              <a:t>由于系统地城</a:t>
            </a:r>
            <a:r>
              <a:rPr lang="en-US" altLang="zh-CN" dirty="0" err="1">
                <a:solidFill>
                  <a:srgbClr val="C00000"/>
                </a:solidFill>
              </a:rPr>
              <a:t>sqlite</a:t>
            </a:r>
            <a:r>
              <a:rPr lang="zh-CN" altLang="en-US" dirty="0">
                <a:solidFill>
                  <a:srgbClr val="C00000"/>
                </a:solidFill>
              </a:rPr>
              <a:t>不是线程安全的。</a:t>
            </a:r>
            <a:r>
              <a:rPr lang="en-US" altLang="zh-CN" dirty="0">
                <a:solidFill>
                  <a:srgbClr val="C00000"/>
                </a:solidFill>
              </a:rPr>
              <a:t>FMDB</a:t>
            </a:r>
            <a:r>
              <a:rPr lang="zh-CN" altLang="en-US" dirty="0">
                <a:solidFill>
                  <a:srgbClr val="C00000"/>
                </a:solidFill>
              </a:rPr>
              <a:t>有一个串行</a:t>
            </a:r>
            <a:r>
              <a:rPr lang="en-US" altLang="zh-CN" dirty="0">
                <a:solidFill>
                  <a:srgbClr val="C00000"/>
                </a:solidFill>
              </a:rPr>
              <a:t>queue</a:t>
            </a:r>
            <a:r>
              <a:rPr lang="zh-CN" altLang="en-US" dirty="0">
                <a:solidFill>
                  <a:srgbClr val="C00000"/>
                </a:solidFill>
              </a:rPr>
              <a:t>（非</a:t>
            </a:r>
            <a:r>
              <a:rPr lang="en-US" altLang="zh-CN" dirty="0">
                <a:solidFill>
                  <a:srgbClr val="C00000"/>
                </a:solidFill>
              </a:rPr>
              <a:t>Main queue</a:t>
            </a:r>
            <a:r>
              <a:rPr lang="zh-CN" altLang="en-US" dirty="0">
                <a:solidFill>
                  <a:srgbClr val="C00000"/>
                </a:solidFill>
              </a:rPr>
              <a:t>），用来同步线程。可以看到里面用的都是</a:t>
            </a:r>
            <a:r>
              <a:rPr lang="en-US" altLang="zh-CN" dirty="0" err="1">
                <a:solidFill>
                  <a:srgbClr val="C00000"/>
                </a:solidFill>
              </a:rPr>
              <a:t>dispatch_sync</a:t>
            </a:r>
            <a:r>
              <a:rPr lang="en-US" altLang="zh-CN" dirty="0">
                <a:solidFill>
                  <a:srgbClr val="C00000"/>
                </a:solidFill>
              </a:rPr>
              <a:t>,</a:t>
            </a:r>
            <a:r>
              <a:rPr lang="zh-CN" altLang="en-US" dirty="0">
                <a:solidFill>
                  <a:srgbClr val="C00000"/>
                </a:solidFill>
              </a:rPr>
              <a:t>这样对于外部调用都是同步返回。</a:t>
            </a:r>
            <a:r>
              <a:rPr lang="en-US" altLang="zh-CN" dirty="0">
                <a:solidFill>
                  <a:srgbClr val="C00000"/>
                </a:solidFill>
              </a:rPr>
              <a:t> </a:t>
            </a:r>
            <a:r>
              <a:rPr lang="en-US" altLang="zh-CN" dirty="0" err="1">
                <a:solidFill>
                  <a:srgbClr val="C00000"/>
                </a:solidFill>
              </a:rPr>
              <a:t>dispatch_sync</a:t>
            </a:r>
            <a:r>
              <a:rPr lang="en-US" altLang="zh-CN" dirty="0">
                <a:solidFill>
                  <a:srgbClr val="C00000"/>
                </a:solidFill>
              </a:rPr>
              <a:t> </a:t>
            </a:r>
            <a:r>
              <a:rPr lang="zh-CN" altLang="en-US" dirty="0">
                <a:solidFill>
                  <a:srgbClr val="C00000"/>
                </a:solidFill>
              </a:rPr>
              <a:t>调用的时候一定要检查当前</a:t>
            </a:r>
            <a:r>
              <a:rPr lang="en-US" altLang="zh-CN" dirty="0">
                <a:solidFill>
                  <a:srgbClr val="C00000"/>
                </a:solidFill>
              </a:rPr>
              <a:t>queue</a:t>
            </a:r>
            <a:r>
              <a:rPr lang="zh-CN" altLang="en-US" dirty="0">
                <a:solidFill>
                  <a:srgbClr val="C00000"/>
                </a:solidFill>
              </a:rPr>
              <a:t>是不是，所要执行调用的</a:t>
            </a:r>
            <a:r>
              <a:rPr lang="en-US" altLang="zh-CN" dirty="0">
                <a:solidFill>
                  <a:srgbClr val="C00000"/>
                </a:solidFill>
              </a:rPr>
              <a:t>queue</a:t>
            </a:r>
            <a:r>
              <a:rPr lang="zh-CN" altLang="en-US" dirty="0">
                <a:solidFill>
                  <a:srgbClr val="C00000"/>
                </a:solidFill>
              </a:rPr>
              <a:t>否则很容易造成死锁。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5728"/>
            <a:ext cx="7704540" cy="11172289"/>
          </a:xfrm>
          <a:prstGeom prst="rect">
            <a:avLst/>
          </a:prstGeom>
          <a:noFill/>
        </p:spPr>
        <p:txBody>
          <a:bodyPr wrap="square" rtlCol="0">
            <a:spAutoFit/>
          </a:bodyPr>
          <a:lstStyle/>
          <a:p>
            <a:r>
              <a:rPr lang="zh-CN" altLang="en-US" b="1" dirty="0"/>
              <a:t>并发队列（</a:t>
            </a:r>
            <a:r>
              <a:rPr lang="en-US" altLang="zh-CN" b="1" dirty="0"/>
              <a:t>Concurrent Dispatch Queue</a:t>
            </a:r>
            <a:r>
              <a:rPr lang="zh-CN" altLang="en-US" b="1" dirty="0"/>
              <a:t>）</a:t>
            </a:r>
            <a:r>
              <a:rPr lang="zh-CN" altLang="en-US" dirty="0"/>
              <a:t>：可以让多个任务并发（同时）执行。（可以开启多个线程，并且同时执行任务）</a:t>
            </a:r>
          </a:p>
          <a:p>
            <a:endParaRPr lang="en-US" altLang="zh-CN" b="1" dirty="0"/>
          </a:p>
          <a:p>
            <a:r>
              <a:rPr lang="zh-CN" altLang="en-US" b="1" dirty="0"/>
              <a:t>并发队列</a:t>
            </a:r>
            <a:r>
              <a:rPr lang="zh-CN" altLang="en-US" dirty="0"/>
              <a:t>的并发功能只有在异步（</a:t>
            </a:r>
            <a:r>
              <a:rPr lang="en-US" dirty="0" err="1"/>
              <a:t>dispatch_async</a:t>
            </a:r>
            <a:r>
              <a:rPr lang="en-US" dirty="0"/>
              <a:t>）</a:t>
            </a:r>
            <a:r>
              <a:rPr lang="zh-CN" altLang="en-US" dirty="0"/>
              <a:t>函数下才有效。</a:t>
            </a:r>
            <a:endParaRPr lang="en-US" altLang="zh-CN" dirty="0"/>
          </a:p>
          <a:p>
            <a:endParaRPr lang="en-US" altLang="zh-CN" dirty="0"/>
          </a:p>
          <a:p>
            <a:r>
              <a:rPr lang="zh-CN" altLang="en-US" dirty="0"/>
              <a:t>后面补上插图</a:t>
            </a:r>
            <a:endParaRPr lang="en-US" altLang="zh-CN" dirty="0"/>
          </a:p>
          <a:p>
            <a:endParaRPr lang="en-US" altLang="zh-CN" dirty="0"/>
          </a:p>
          <a:p>
            <a:endParaRPr lang="en-US" altLang="zh-CN" dirty="0"/>
          </a:p>
          <a:p>
            <a:endParaRPr lang="en-US" altLang="zh-CN" dirty="0"/>
          </a:p>
          <a:p>
            <a:r>
              <a:rPr lang="zh-CN" altLang="en-US" dirty="0"/>
              <a:t>从这点可以看到</a:t>
            </a:r>
            <a:r>
              <a:rPr lang="en-US" altLang="zh-CN" dirty="0" err="1"/>
              <a:t>dispatch_aysnc</a:t>
            </a:r>
            <a:r>
              <a:rPr lang="en-US" altLang="zh-CN" dirty="0"/>
              <a:t> </a:t>
            </a:r>
            <a:r>
              <a:rPr lang="zh-CN" altLang="en-US" dirty="0"/>
              <a:t>会触发多个线程调用。并行队列里面的任务，有资源共享，一定要注意多线程问题。这个大家一般都很容易理解。</a:t>
            </a:r>
            <a:endParaRPr lang="en-US" altLang="zh-CN" dirty="0"/>
          </a:p>
          <a:p>
            <a:endParaRPr lang="en-US" altLang="zh-CN" dirty="0"/>
          </a:p>
          <a:p>
            <a:r>
              <a:rPr lang="en-US" altLang="zh-CN" dirty="0" err="1"/>
              <a:t>dispatch_sync</a:t>
            </a:r>
            <a:r>
              <a:rPr lang="en-US" altLang="zh-CN" dirty="0"/>
              <a:t> </a:t>
            </a:r>
            <a:r>
              <a:rPr lang="zh-CN" altLang="en-US" dirty="0"/>
              <a:t>大家可能就忽略了线程安全。因为如果是并行</a:t>
            </a:r>
            <a:r>
              <a:rPr lang="en-US" altLang="zh-CN" dirty="0"/>
              <a:t>queue</a:t>
            </a:r>
            <a:r>
              <a:rPr lang="zh-CN" altLang="en-US" dirty="0"/>
              <a:t>，</a:t>
            </a:r>
            <a:r>
              <a:rPr lang="en-US" altLang="zh-CN" dirty="0" err="1"/>
              <a:t>dispatch_sync</a:t>
            </a:r>
            <a:r>
              <a:rPr lang="en-US" altLang="zh-CN" dirty="0"/>
              <a:t> </a:t>
            </a:r>
            <a:r>
              <a:rPr lang="zh-CN" altLang="en-US" dirty="0"/>
              <a:t>不会切换线程，可能就忽略了多线程。但是如果 </a:t>
            </a:r>
            <a:r>
              <a:rPr lang="en-US" altLang="zh-CN" dirty="0" err="1"/>
              <a:t>dispatch_sync</a:t>
            </a:r>
            <a:r>
              <a:rPr lang="en-US" altLang="zh-CN" dirty="0"/>
              <a:t> </a:t>
            </a:r>
            <a:r>
              <a:rPr lang="zh-CN" altLang="en-US" dirty="0"/>
              <a:t>所在的函数同时被</a:t>
            </a:r>
            <a:r>
              <a:rPr lang="en-US" altLang="zh-CN" dirty="0" err="1"/>
              <a:t>ThreadA</a:t>
            </a:r>
            <a:r>
              <a:rPr lang="zh-CN" altLang="en-US" dirty="0"/>
              <a:t>，</a:t>
            </a:r>
            <a:r>
              <a:rPr lang="en-US" altLang="zh-CN" dirty="0" err="1"/>
              <a:t>ThreadB</a:t>
            </a:r>
            <a:r>
              <a:rPr lang="en-US" altLang="zh-CN" dirty="0"/>
              <a:t> </a:t>
            </a:r>
            <a:r>
              <a:rPr lang="zh-CN" altLang="en-US" dirty="0"/>
              <a:t>同时调用，如果执行任务存在资源竞争则一定要注意线程安全。</a:t>
            </a:r>
            <a:endParaRPr lang="en-US" altLang="zh-CN" dirty="0"/>
          </a:p>
          <a:p>
            <a:endParaRPr lang="en-US" altLang="zh-CN" dirty="0"/>
          </a:p>
          <a:p>
            <a:r>
              <a:rPr lang="zh-CN" altLang="en-US" dirty="0"/>
              <a:t>举个简单例子：</a:t>
            </a:r>
            <a:r>
              <a:rPr lang="en-US" altLang="zh-CN" dirty="0" err="1"/>
              <a:t>SDWebImage</a:t>
            </a:r>
            <a:r>
              <a:rPr lang="en-US" altLang="zh-CN" dirty="0"/>
              <a:t> </a:t>
            </a:r>
            <a:r>
              <a:rPr lang="zh-CN" altLang="en-US" dirty="0"/>
              <a:t>是一个</a:t>
            </a:r>
            <a:r>
              <a:rPr lang="en-US" altLang="zh-CN" dirty="0" err="1"/>
              <a:t>iOS</a:t>
            </a:r>
            <a:r>
              <a:rPr lang="zh-CN" altLang="en-US" dirty="0"/>
              <a:t>图片下载经典开源库。他里面就用到一个并行</a:t>
            </a:r>
            <a:r>
              <a:rPr lang="en-US" altLang="zh-CN" dirty="0"/>
              <a:t>queue</a:t>
            </a:r>
            <a:r>
              <a:rPr lang="zh-CN" altLang="en-US" dirty="0"/>
              <a:t>用来维护 </a:t>
            </a:r>
            <a:r>
              <a:rPr lang="en-US" altLang="zh-CN" dirty="0"/>
              <a:t>&lt;path</a:t>
            </a:r>
            <a:r>
              <a:rPr lang="zh-CN" altLang="en-US" dirty="0"/>
              <a:t>：</a:t>
            </a:r>
            <a:r>
              <a:rPr lang="en-US" altLang="zh-CN" dirty="0"/>
              <a:t>image&gt; </a:t>
            </a:r>
            <a:r>
              <a:rPr lang="zh-CN" altLang="en-US" dirty="0"/>
              <a:t>字典。这个就是经典的多线程</a:t>
            </a:r>
            <a:r>
              <a:rPr lang="zh-CN" altLang="en-US" dirty="0">
                <a:solidFill>
                  <a:srgbClr val="C00000"/>
                </a:solidFill>
              </a:rPr>
              <a:t>读写同步</a:t>
            </a:r>
            <a:r>
              <a:rPr lang="zh-CN" altLang="en-US" dirty="0"/>
              <a:t>问题。所有的读操作都用</a:t>
            </a:r>
            <a:r>
              <a:rPr lang="en-US" dirty="0" err="1"/>
              <a:t>dispatch_async</a:t>
            </a:r>
            <a:r>
              <a:rPr lang="zh-CN" altLang="en-US" dirty="0"/>
              <a:t>，所有的写操作都用</a:t>
            </a:r>
            <a:r>
              <a:rPr lang="en-US" b="1" dirty="0" err="1"/>
              <a:t>dispatch_barrier_</a:t>
            </a:r>
            <a:r>
              <a:rPr lang="en-US" altLang="zh-CN" b="1" dirty="0" err="1"/>
              <a:t>sync</a:t>
            </a:r>
            <a:r>
              <a:rPr lang="zh-CN" altLang="en-US" b="1" dirty="0"/>
              <a:t>。注意不是</a:t>
            </a:r>
            <a:r>
              <a:rPr lang="en-US" b="1" dirty="0" err="1"/>
              <a:t>dispatch_</a:t>
            </a:r>
            <a:r>
              <a:rPr lang="en-US" altLang="zh-CN" b="1" dirty="0" err="1"/>
              <a:t>sync</a:t>
            </a:r>
            <a:r>
              <a:rPr lang="zh-CN" altLang="en-US" b="1" dirty="0"/>
              <a:t>。如果对</a:t>
            </a:r>
            <a:r>
              <a:rPr lang="en-US" b="1" dirty="0" err="1"/>
              <a:t>dispatch_barrier</a:t>
            </a:r>
            <a:r>
              <a:rPr lang="zh-CN" altLang="en-US" b="1" dirty="0"/>
              <a:t>系列函数不是很了解。可以先跳过。后面会详细说明下</a:t>
            </a:r>
            <a:endParaRPr lang="en-US"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44" y="3000372"/>
            <a:ext cx="7643834" cy="2786082"/>
          </a:xfrm>
          <a:prstGeom prst="rect">
            <a:avLst/>
          </a:prstGeom>
          <a:noFill/>
          <a:ln w="9525">
            <a:noFill/>
            <a:miter lim="800000"/>
            <a:headEnd/>
            <a:tailEnd/>
          </a:ln>
          <a:effectLst/>
        </p:spPr>
      </p:pic>
      <p:sp>
        <p:nvSpPr>
          <p:cNvPr id="4" name="TextBox 3"/>
          <p:cNvSpPr txBox="1"/>
          <p:nvPr/>
        </p:nvSpPr>
        <p:spPr>
          <a:xfrm>
            <a:off x="214282" y="857233"/>
            <a:ext cx="3429024" cy="2031325"/>
          </a:xfrm>
          <a:prstGeom prst="rect">
            <a:avLst/>
          </a:prstGeom>
          <a:noFill/>
        </p:spPr>
        <p:txBody>
          <a:bodyPr wrap="square" rtlCol="0">
            <a:spAutoFit/>
          </a:bodyPr>
          <a:lstStyle/>
          <a:p>
            <a:pPr marL="342900" indent="-342900">
              <a:buFont typeface="+mj-lt"/>
              <a:buAutoNum type="arabicPeriod"/>
            </a:pPr>
            <a:r>
              <a:rPr lang="zh-CN" altLang="en-US" dirty="0"/>
              <a:t>同步执行 </a:t>
            </a:r>
            <a:r>
              <a:rPr lang="en-US" altLang="zh-CN" dirty="0"/>
              <a:t>+ </a:t>
            </a:r>
            <a:r>
              <a:rPr lang="zh-CN" altLang="en-US" dirty="0"/>
              <a:t>并发队列</a:t>
            </a:r>
          </a:p>
          <a:p>
            <a:pPr marL="342900" indent="-342900">
              <a:buFont typeface="+mj-lt"/>
              <a:buAutoNum type="arabicPeriod"/>
            </a:pPr>
            <a:r>
              <a:rPr lang="zh-CN" altLang="en-US" dirty="0"/>
              <a:t>异步执行 </a:t>
            </a:r>
            <a:r>
              <a:rPr lang="en-US" altLang="zh-CN" dirty="0"/>
              <a:t>+ </a:t>
            </a:r>
            <a:r>
              <a:rPr lang="zh-CN" altLang="en-US" dirty="0"/>
              <a:t>并发队列</a:t>
            </a:r>
          </a:p>
          <a:p>
            <a:pPr marL="342900" indent="-342900">
              <a:buFont typeface="+mj-lt"/>
              <a:buAutoNum type="arabicPeriod"/>
            </a:pPr>
            <a:r>
              <a:rPr lang="zh-CN" altLang="en-US" dirty="0"/>
              <a:t>同步执行 </a:t>
            </a:r>
            <a:r>
              <a:rPr lang="en-US" altLang="zh-CN" dirty="0"/>
              <a:t>+ </a:t>
            </a:r>
            <a:r>
              <a:rPr lang="zh-CN" altLang="en-US" dirty="0"/>
              <a:t>串行队列</a:t>
            </a:r>
          </a:p>
          <a:p>
            <a:pPr marL="342900" indent="-342900">
              <a:buFont typeface="+mj-lt"/>
              <a:buAutoNum type="arabicPeriod"/>
            </a:pPr>
            <a:r>
              <a:rPr lang="zh-CN" altLang="en-US" dirty="0"/>
              <a:t>异步执行 </a:t>
            </a:r>
            <a:r>
              <a:rPr lang="en-US" altLang="zh-CN" dirty="0"/>
              <a:t>+ </a:t>
            </a:r>
            <a:r>
              <a:rPr lang="zh-CN" altLang="en-US" dirty="0"/>
              <a:t>串行队列</a:t>
            </a:r>
          </a:p>
          <a:p>
            <a:pPr marL="342900" indent="-342900">
              <a:buFont typeface="+mj-lt"/>
              <a:buAutoNum type="arabicPeriod"/>
            </a:pPr>
            <a:r>
              <a:rPr lang="zh-CN" altLang="en-US" dirty="0"/>
              <a:t>同步执行 </a:t>
            </a:r>
            <a:r>
              <a:rPr lang="en-US" altLang="zh-CN" dirty="0"/>
              <a:t>+ </a:t>
            </a:r>
            <a:r>
              <a:rPr lang="zh-CN" altLang="en-US" dirty="0"/>
              <a:t>主队列</a:t>
            </a:r>
          </a:p>
          <a:p>
            <a:pPr marL="342900" indent="-342900">
              <a:buFont typeface="+mj-lt"/>
              <a:buAutoNum type="arabicPeriod"/>
            </a:pPr>
            <a:r>
              <a:rPr lang="zh-CN" altLang="en-US" dirty="0"/>
              <a:t>异步执行 </a:t>
            </a:r>
            <a:r>
              <a:rPr lang="en-US" altLang="zh-CN" dirty="0"/>
              <a:t>+ </a:t>
            </a:r>
            <a:r>
              <a:rPr lang="zh-CN" altLang="en-US" dirty="0"/>
              <a:t>主队列</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4773275"/>
          </a:xfrm>
          <a:prstGeom prst="rect">
            <a:avLst/>
          </a:prstGeom>
          <a:noFill/>
        </p:spPr>
        <p:txBody>
          <a:bodyPr wrap="square" rtlCol="0">
            <a:spAutoFit/>
          </a:bodyPr>
          <a:lstStyle/>
          <a:p>
            <a:r>
              <a:rPr lang="en-US" b="1" dirty="0"/>
              <a:t>GCD </a:t>
            </a:r>
            <a:r>
              <a:rPr lang="zh-CN" altLang="en-US" b="1" dirty="0"/>
              <a:t>栅栏方法：</a:t>
            </a:r>
            <a:r>
              <a:rPr lang="en-US" b="1" dirty="0"/>
              <a:t> </a:t>
            </a:r>
            <a:r>
              <a:rPr lang="en-US" b="1" dirty="0" err="1"/>
              <a:t>dispatch_barrier</a:t>
            </a:r>
            <a:endParaRPr lang="en-US" b="1" dirty="0"/>
          </a:p>
          <a:p>
            <a:endParaRPr lang="en-US" b="1" dirty="0"/>
          </a:p>
          <a:p>
            <a:r>
              <a:rPr lang="zh-CN" altLang="en-US" b="1" dirty="0"/>
              <a:t>利用栅栏方法特性，实现多线程的读写线程安全</a:t>
            </a:r>
            <a:endParaRPr lang="en-US" altLang="zh-CN"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GCD </a:t>
            </a:r>
            <a:r>
              <a:rPr lang="zh-CN" altLang="en-US" b="1" dirty="0"/>
              <a:t>延时执行方法：</a:t>
            </a:r>
            <a:r>
              <a:rPr lang="en-US" b="1" dirty="0" err="1"/>
              <a:t>dispatch_after</a:t>
            </a:r>
            <a:r>
              <a:rPr lang="zh-CN" altLang="en-US" dirty="0"/>
              <a:t>我们经常会遇到这样的需求：在指定时间</a:t>
            </a:r>
            <a:endParaRPr lang="en-US" altLang="zh-CN" dirty="0"/>
          </a:p>
          <a:p>
            <a:r>
              <a:rPr lang="zh-CN" altLang="en-US" dirty="0"/>
              <a:t>（例如</a:t>
            </a:r>
            <a:r>
              <a:rPr lang="en-US" altLang="zh-CN" dirty="0"/>
              <a:t>3</a:t>
            </a:r>
            <a:r>
              <a:rPr lang="zh-CN" altLang="en-US" dirty="0"/>
              <a:t>秒）之后执行某个任务。可以用 </a:t>
            </a:r>
            <a:r>
              <a:rPr lang="en-US" altLang="zh-CN" dirty="0"/>
              <a:t>GCD </a:t>
            </a:r>
            <a:r>
              <a:rPr lang="zh-CN" altLang="en-US" dirty="0"/>
              <a:t>的</a:t>
            </a:r>
            <a:r>
              <a:rPr lang="en-US" altLang="zh-CN" dirty="0" err="1"/>
              <a:t>dispatch_after</a:t>
            </a:r>
            <a:r>
              <a:rPr lang="zh-CN" altLang="en-US" dirty="0"/>
              <a:t>函数来实现。</a:t>
            </a:r>
            <a:br>
              <a:rPr lang="zh-CN" altLang="en-US" dirty="0"/>
            </a:br>
            <a:r>
              <a:rPr lang="zh-CN" altLang="en-US" dirty="0"/>
              <a:t>需要注意的是：</a:t>
            </a:r>
            <a:r>
              <a:rPr lang="en-US" altLang="zh-CN" dirty="0" err="1">
                <a:solidFill>
                  <a:srgbClr val="C00000"/>
                </a:solidFill>
              </a:rPr>
              <a:t>dispatch_after</a:t>
            </a:r>
            <a:r>
              <a:rPr lang="zh-CN" altLang="en-US" dirty="0">
                <a:solidFill>
                  <a:srgbClr val="C00000"/>
                </a:solidFill>
              </a:rPr>
              <a:t>函数并不是在指定时间之后才开始执行处理，</a:t>
            </a:r>
            <a:endParaRPr lang="en-US" altLang="zh-CN" dirty="0">
              <a:solidFill>
                <a:srgbClr val="C00000"/>
              </a:solidFill>
            </a:endParaRPr>
          </a:p>
          <a:p>
            <a:r>
              <a:rPr lang="zh-CN" altLang="en-US" dirty="0">
                <a:solidFill>
                  <a:srgbClr val="C00000"/>
                </a:solidFill>
              </a:rPr>
              <a:t>而是在指定时间之后将任务追加到主队列中。</a:t>
            </a:r>
            <a:endParaRPr lang="en-US" altLang="zh-CN" dirty="0">
              <a:solidFill>
                <a:srgbClr val="C00000"/>
              </a:solidFill>
            </a:endParaRPr>
          </a:p>
          <a:p>
            <a:r>
              <a:rPr lang="zh-CN" altLang="en-US" dirty="0"/>
              <a:t>严格来说，这个时间并不是绝对准确的，但想要大致延迟执行任务，</a:t>
            </a:r>
            <a:endParaRPr lang="en-US" altLang="zh-CN" dirty="0"/>
          </a:p>
          <a:p>
            <a:r>
              <a:rPr lang="en-US" altLang="zh-CN" dirty="0" err="1"/>
              <a:t>dispatch_after</a:t>
            </a:r>
            <a:r>
              <a:rPr lang="zh-CN" altLang="en-US" dirty="0"/>
              <a:t>函数是很有效的。</a:t>
            </a:r>
            <a:endParaRPr lang="en-US" altLang="zh-CN" dirty="0"/>
          </a:p>
          <a:p>
            <a:endParaRPr lang="en-US" altLang="zh-CN" dirty="0"/>
          </a:p>
          <a:p>
            <a:r>
              <a:rPr lang="en-US" altLang="zh-CN" dirty="0"/>
              <a:t>Self </a:t>
            </a:r>
            <a:r>
              <a:rPr lang="en-US" altLang="zh-CN" dirty="0" err="1"/>
              <a:t>performSelector</a:t>
            </a:r>
            <a:r>
              <a:rPr lang="en-US" altLang="zh-CN" dirty="0"/>
              <a:t>: </a:t>
            </a:r>
            <a:r>
              <a:rPr lang="en-US" altLang="zh-CN" dirty="0" err="1"/>
              <a:t>afterDelay</a:t>
            </a:r>
            <a:r>
              <a:rPr lang="en-US" altLang="zh-CN" dirty="0"/>
              <a:t>: object:  </a:t>
            </a:r>
            <a:r>
              <a:rPr lang="zh-CN" altLang="en-US" dirty="0"/>
              <a:t>副作用会造成延迟释放。尽量少的调用</a:t>
            </a:r>
            <a:r>
              <a:rPr lang="en-US" altLang="zh-CN" dirty="0"/>
              <a:t>self </a:t>
            </a:r>
            <a:r>
              <a:rPr lang="en-US" altLang="zh-CN" dirty="0" err="1"/>
              <a:t>performSelector</a:t>
            </a:r>
            <a:r>
              <a:rPr lang="en-US" altLang="zh-CN" dirty="0"/>
              <a:t> </a:t>
            </a:r>
            <a:r>
              <a:rPr lang="zh-CN" altLang="en-US" dirty="0"/>
              <a:t>系列函数</a:t>
            </a:r>
            <a:endParaRPr lang="en-US" altLang="zh-CN" dirty="0"/>
          </a:p>
          <a:p>
            <a:endParaRPr lang="en-US" altLang="zh-CN" dirty="0"/>
          </a:p>
          <a:p>
            <a:endParaRPr lang="zh-CN" altLang="en-US" dirty="0"/>
          </a:p>
          <a:p>
            <a:endParaRPr lang="en-US" b="1" dirty="0"/>
          </a:p>
          <a:p>
            <a:br>
              <a:rPr lang="zh-CN" altLang="en-US" dirty="0"/>
            </a:br>
            <a:br>
              <a:rPr lang="zh-CN" altLang="en-US" dirty="0"/>
            </a:br>
            <a:endParaRPr lang="en-US" b="1" dirty="0"/>
          </a:p>
          <a:p>
            <a:endParaRPr lang="en-US" b="1" dirty="0"/>
          </a:p>
          <a:p>
            <a:endParaRPr lang="en-US"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14282" y="928670"/>
            <a:ext cx="5362575" cy="28479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908" y="1071546"/>
            <a:ext cx="9001092" cy="7017306"/>
          </a:xfrm>
          <a:prstGeom prst="rect">
            <a:avLst/>
          </a:prstGeom>
          <a:noFill/>
        </p:spPr>
        <p:txBody>
          <a:bodyPr wrap="square" rtlCol="0">
            <a:spAutoFit/>
          </a:bodyPr>
          <a:lstStyle/>
          <a:p>
            <a:endParaRPr lang="en-US" altLang="zh-CN" dirty="0"/>
          </a:p>
          <a:p>
            <a:pPr>
              <a:buFont typeface="Wingdings" pitchFamily="2" charset="2"/>
              <a:buChar char="u"/>
            </a:pPr>
            <a:r>
              <a:rPr lang="zh-CN" altLang="en-US" dirty="0"/>
              <a:t>模拟实现一个 </a:t>
            </a:r>
            <a:r>
              <a:rPr lang="en-US" altLang="zh-CN" dirty="0"/>
              <a:t>6</a:t>
            </a:r>
            <a:r>
              <a:rPr lang="zh-CN" altLang="en-US" dirty="0"/>
              <a:t>个常驻核心线程的异步调</a:t>
            </a:r>
            <a:endParaRPr lang="en-US" altLang="zh-CN" dirty="0"/>
          </a:p>
          <a:p>
            <a:endParaRPr lang="en-US" altLang="zh-CN" dirty="0"/>
          </a:p>
          <a:p>
            <a:pPr>
              <a:buFont typeface="Wingdings" pitchFamily="2" charset="2"/>
              <a:buChar char="Ø"/>
            </a:pPr>
            <a:r>
              <a:rPr lang="zh-CN" altLang="en-US" dirty="0"/>
              <a:t>封装一个线程池</a:t>
            </a:r>
            <a:r>
              <a:rPr lang="en-US" altLang="zh-CN" dirty="0" err="1"/>
              <a:t>mananger</a:t>
            </a:r>
            <a:r>
              <a:rPr lang="en-US" altLang="zh-CN" dirty="0"/>
              <a:t> </a:t>
            </a:r>
            <a:r>
              <a:rPr lang="zh-CN" altLang="en-US" dirty="0"/>
              <a:t>，管理最多</a:t>
            </a:r>
            <a:r>
              <a:rPr lang="en-US" altLang="zh-CN" dirty="0"/>
              <a:t>6</a:t>
            </a:r>
            <a:r>
              <a:rPr lang="zh-CN" altLang="en-US" dirty="0"/>
              <a:t>个线程并发。</a:t>
            </a:r>
            <a:endParaRPr lang="en-US" altLang="zh-CN" dirty="0"/>
          </a:p>
          <a:p>
            <a:endParaRPr lang="en-US" altLang="zh-CN" dirty="0"/>
          </a:p>
          <a:p>
            <a:r>
              <a:rPr lang="zh-CN" altLang="en-US" dirty="0"/>
              <a:t>实现原理：</a:t>
            </a:r>
            <a:r>
              <a:rPr lang="en-US" b="1" dirty="0" err="1"/>
              <a:t>dispatch_semaphore</a:t>
            </a:r>
            <a:r>
              <a:rPr lang="zh-CN" altLang="en-US" b="1" dirty="0"/>
              <a:t>，每次调用</a:t>
            </a:r>
            <a:r>
              <a:rPr lang="en-US" altLang="zh-CN" b="1" dirty="0"/>
              <a:t>block</a:t>
            </a:r>
            <a:r>
              <a:rPr lang="zh-CN" altLang="en-US" b="1" dirty="0"/>
              <a:t>的时候</a:t>
            </a:r>
            <a:r>
              <a:rPr lang="en-US" dirty="0" err="1"/>
              <a:t>dispatch_semaphore_wait</a:t>
            </a:r>
            <a:r>
              <a:rPr lang="zh-CN" altLang="en-US" dirty="0"/>
              <a:t>，线程执行完之后</a:t>
            </a:r>
            <a:r>
              <a:rPr lang="en-US" dirty="0" err="1"/>
              <a:t>dispatch_semaphore_signal</a:t>
            </a:r>
            <a:r>
              <a:rPr lang="zh-CN" altLang="en-US" dirty="0"/>
              <a:t>。 这个模拟并行</a:t>
            </a:r>
            <a:r>
              <a:rPr lang="en-US" altLang="zh-CN" dirty="0"/>
              <a:t>queue</a:t>
            </a:r>
            <a:r>
              <a:rPr lang="zh-CN" altLang="en-US" dirty="0"/>
              <a:t>，的</a:t>
            </a:r>
            <a:r>
              <a:rPr lang="en-US" altLang="zh-CN" dirty="0" err="1"/>
              <a:t>asyn</a:t>
            </a:r>
            <a:r>
              <a:rPr lang="zh-CN" altLang="en-US" dirty="0"/>
              <a:t>特性。但是没有线程重用。 代码后面贴上</a:t>
            </a:r>
            <a:endParaRPr lang="en-US" altLang="zh-CN" dirty="0"/>
          </a:p>
          <a:p>
            <a:endParaRPr lang="en-US" b="1" dirty="0"/>
          </a:p>
          <a:p>
            <a:endParaRPr lang="en-US" b="1" dirty="0"/>
          </a:p>
          <a:p>
            <a:pPr>
              <a:buFont typeface="Wingdings" pitchFamily="2" charset="2"/>
              <a:buChar char="u"/>
            </a:pPr>
            <a:r>
              <a:rPr lang="zh-CN" altLang="en-US" b="1" dirty="0"/>
              <a:t>模拟自己创建串行</a:t>
            </a:r>
            <a:r>
              <a:rPr lang="en-US" altLang="zh-CN" b="1" dirty="0"/>
              <a:t>queue</a:t>
            </a:r>
            <a:r>
              <a:rPr lang="zh-CN" altLang="en-US" b="1" dirty="0"/>
              <a:t>的</a:t>
            </a:r>
            <a:r>
              <a:rPr lang="en-US" altLang="zh-CN" b="1" dirty="0" err="1"/>
              <a:t>asyn</a:t>
            </a:r>
            <a:r>
              <a:rPr lang="zh-CN" altLang="en-US" b="1" dirty="0"/>
              <a:t>和一个常驻线程绑定</a:t>
            </a:r>
            <a:endParaRPr lang="en-US" altLang="zh-CN" b="1" dirty="0"/>
          </a:p>
          <a:p>
            <a:pPr>
              <a:buFont typeface="Wingdings" pitchFamily="2" charset="2"/>
              <a:buChar char="Ø"/>
            </a:pPr>
            <a:r>
              <a:rPr lang="zh-CN" altLang="en-US" b="1" dirty="0"/>
              <a:t>封装一个</a:t>
            </a:r>
            <a:r>
              <a:rPr lang="en-US" altLang="zh-CN" b="1" dirty="0" err="1"/>
              <a:t>MyQueue</a:t>
            </a:r>
            <a:r>
              <a:rPr lang="en-US" altLang="zh-CN" b="1" dirty="0"/>
              <a:t> </a:t>
            </a:r>
            <a:r>
              <a:rPr lang="zh-CN" altLang="en-US" b="1" dirty="0"/>
              <a:t>，所有在这个</a:t>
            </a:r>
            <a:r>
              <a:rPr lang="en-US" altLang="zh-CN" b="1" dirty="0"/>
              <a:t>queue</a:t>
            </a:r>
            <a:r>
              <a:rPr lang="zh-CN" altLang="en-US" b="1" dirty="0"/>
              <a:t>上的</a:t>
            </a:r>
            <a:r>
              <a:rPr lang="en-US" altLang="zh-CN" b="1" dirty="0" err="1"/>
              <a:t>asyn</a:t>
            </a:r>
            <a:r>
              <a:rPr lang="zh-CN" altLang="en-US" b="1" dirty="0"/>
              <a:t>操作，都在一个绑定的常驻线程上。</a:t>
            </a:r>
            <a:endParaRPr lang="en-US" altLang="zh-CN" b="1" dirty="0"/>
          </a:p>
          <a:p>
            <a:endParaRPr lang="en-US" b="1" dirty="0"/>
          </a:p>
          <a:p>
            <a:r>
              <a:rPr lang="zh-CN" altLang="en-US" b="1" dirty="0"/>
              <a:t>用系统创建创建的串行</a:t>
            </a:r>
            <a:r>
              <a:rPr lang="en-US" altLang="zh-CN" b="1" dirty="0"/>
              <a:t>queue</a:t>
            </a:r>
            <a:r>
              <a:rPr lang="zh-CN" altLang="en-US" b="1" dirty="0"/>
              <a:t>的</a:t>
            </a:r>
            <a:r>
              <a:rPr lang="en-US" altLang="zh-CN" b="1" dirty="0" err="1"/>
              <a:t>asyn</a:t>
            </a:r>
            <a:r>
              <a:rPr lang="zh-CN" altLang="en-US" b="1" dirty="0"/>
              <a:t>操作无法和一个线绑定。线程不用的时候有可能退出，用的时候有可能创建。</a:t>
            </a:r>
            <a:endParaRPr lang="en-US" altLang="zh-CN" b="1" dirty="0"/>
          </a:p>
          <a:p>
            <a:endParaRPr lang="en-US" b="1" dirty="0"/>
          </a:p>
          <a:p>
            <a:r>
              <a:rPr lang="zh-CN" altLang="en-US" b="1" dirty="0"/>
              <a:t>实现原理：</a:t>
            </a:r>
            <a:r>
              <a:rPr lang="en-US" altLang="zh-CN" b="1" dirty="0" err="1"/>
              <a:t>ThreadA</a:t>
            </a:r>
            <a:r>
              <a:rPr lang="en-US" altLang="zh-CN" b="1" dirty="0"/>
              <a:t> </a:t>
            </a:r>
            <a:r>
              <a:rPr lang="zh-CN" altLang="en-US" b="1" dirty="0"/>
              <a:t>线程长活，所有</a:t>
            </a:r>
            <a:r>
              <a:rPr lang="en-US" altLang="zh-CN" b="1" dirty="0" err="1"/>
              <a:t>MyQueue</a:t>
            </a:r>
            <a:r>
              <a:rPr lang="zh-CN" altLang="en-US" b="1" dirty="0"/>
              <a:t>的 </a:t>
            </a:r>
            <a:r>
              <a:rPr lang="en-US" altLang="zh-CN" b="1" dirty="0" err="1"/>
              <a:t>asyn</a:t>
            </a:r>
            <a:r>
              <a:rPr lang="zh-CN" altLang="en-US" b="1" dirty="0"/>
              <a:t>函索调用 都利用</a:t>
            </a:r>
            <a:r>
              <a:rPr lang="en-US" dirty="0"/>
              <a:t>[self </a:t>
            </a:r>
            <a:r>
              <a:rPr lang="en-US" dirty="0" err="1"/>
              <a:t>performSelectorOnThread</a:t>
            </a:r>
            <a:r>
              <a:rPr lang="en-US" dirty="0"/>
              <a:t>: </a:t>
            </a:r>
            <a:r>
              <a:rPr lang="en-US" altLang="zh-CN" b="1" dirty="0" err="1"/>
              <a:t>ThreadA</a:t>
            </a:r>
            <a:r>
              <a:rPr lang="en-US" altLang="zh-CN" b="1" dirty="0"/>
              <a:t> </a:t>
            </a:r>
            <a:r>
              <a:rPr lang="en-US" altLang="zh-CN" dirty="0"/>
              <a:t>selector</a:t>
            </a:r>
            <a:r>
              <a:rPr lang="zh-CN" altLang="en-US" dirty="0"/>
              <a:t>：</a:t>
            </a:r>
            <a:r>
              <a:rPr lang="en-US" dirty="0"/>
              <a:t>&lt;#(SEL)#&gt; </a:t>
            </a:r>
            <a:r>
              <a:rPr lang="en-US" dirty="0" err="1"/>
              <a:t>withObject</a:t>
            </a:r>
            <a:r>
              <a:rPr lang="en-US" dirty="0"/>
              <a:t>:&lt;#(id)#&gt; </a:t>
            </a:r>
            <a:r>
              <a:rPr lang="en-US" dirty="0" err="1"/>
              <a:t>waitUntilDone:NO</a:t>
            </a:r>
            <a:r>
              <a:rPr lang="en-US" dirty="0"/>
              <a:t>]</a:t>
            </a:r>
            <a:endParaRPr lang="en-US" b="1"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3" name="TextBox 2"/>
          <p:cNvSpPr txBox="1"/>
          <p:nvPr/>
        </p:nvSpPr>
        <p:spPr>
          <a:xfrm>
            <a:off x="0" y="214290"/>
            <a:ext cx="9144000" cy="523220"/>
          </a:xfrm>
          <a:prstGeom prst="rect">
            <a:avLst/>
          </a:prstGeom>
          <a:noFill/>
        </p:spPr>
        <p:txBody>
          <a:bodyPr wrap="square" rtlCol="0">
            <a:spAutoFit/>
          </a:bodyPr>
          <a:lstStyle/>
          <a:p>
            <a:pPr algn="ctr"/>
            <a:r>
              <a:rPr lang="zh-CN" altLang="en-US" sz="2800" dirty="0"/>
              <a:t>扩展与思考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多线程使用注意事项</a:t>
            </a:r>
          </a:p>
        </p:txBody>
      </p:sp>
      <p:sp>
        <p:nvSpPr>
          <p:cNvPr id="3" name="内容占位符 2"/>
          <p:cNvSpPr>
            <a:spLocks noGrp="1"/>
          </p:cNvSpPr>
          <p:nvPr>
            <p:ph idx="1"/>
          </p:nvPr>
        </p:nvSpPr>
        <p:spPr/>
        <p:txBody>
          <a:bodyPr>
            <a:normAutofit/>
          </a:bodyPr>
          <a:lstStyle/>
          <a:p>
            <a:pPr>
              <a:buFont typeface="+mj-lt"/>
              <a:buAutoNum type="arabicPeriod"/>
            </a:pPr>
            <a:r>
              <a:rPr lang="en-US" sz="1200" dirty="0"/>
              <a:t>[self </a:t>
            </a:r>
            <a:r>
              <a:rPr lang="en-US" sz="1200" dirty="0" err="1"/>
              <a:t>performSelectorOnMainThread</a:t>
            </a:r>
            <a:r>
              <a:rPr lang="en-US" sz="1200" dirty="0"/>
              <a:t>:&lt;#(SEL)#&gt; </a:t>
            </a:r>
            <a:r>
              <a:rPr lang="en-US" sz="1200" dirty="0" err="1"/>
              <a:t>withObject</a:t>
            </a:r>
            <a:r>
              <a:rPr lang="en-US" sz="1200" dirty="0"/>
              <a:t>:&lt;#(id)#&gt; </a:t>
            </a:r>
            <a:r>
              <a:rPr lang="en-US" sz="1200" dirty="0" err="1"/>
              <a:t>waitUntilDone</a:t>
            </a:r>
            <a:r>
              <a:rPr lang="en-US" sz="1200" dirty="0"/>
              <a:t>:&lt;#(BOOL)#&gt;];</a:t>
            </a:r>
          </a:p>
          <a:p>
            <a:pPr>
              <a:buNone/>
            </a:pPr>
            <a:r>
              <a:rPr lang="zh-CN" altLang="en-US" sz="1200" dirty="0"/>
              <a:t>如果</a:t>
            </a:r>
            <a:r>
              <a:rPr lang="en-US" altLang="zh-CN" sz="1200" dirty="0" err="1"/>
              <a:t>ThreadA</a:t>
            </a:r>
            <a:r>
              <a:rPr lang="en-US" altLang="zh-CN" sz="1200" dirty="0"/>
              <a:t> </a:t>
            </a:r>
            <a:r>
              <a:rPr lang="zh-CN" altLang="en-US" sz="1200" dirty="0"/>
              <a:t>切到主线程，要调用</a:t>
            </a:r>
            <a:r>
              <a:rPr lang="en-US" altLang="zh-CN" sz="1200" dirty="0" err="1"/>
              <a:t>MethodA</a:t>
            </a:r>
            <a:r>
              <a:rPr lang="zh-CN" altLang="en-US" sz="1200" dirty="0"/>
              <a:t>，但此时主线程正在执行</a:t>
            </a:r>
            <a:r>
              <a:rPr lang="en-US" altLang="zh-CN" sz="1200" dirty="0" err="1"/>
              <a:t>MethodB</a:t>
            </a:r>
            <a:r>
              <a:rPr lang="zh-CN" altLang="en-US" sz="1200" dirty="0"/>
              <a:t>。那要等到</a:t>
            </a:r>
            <a:r>
              <a:rPr lang="en-US" altLang="zh-CN" sz="1200" dirty="0" err="1"/>
              <a:t>MehtodA</a:t>
            </a:r>
            <a:r>
              <a:rPr lang="zh-CN" altLang="en-US" sz="1200" dirty="0"/>
              <a:t>执行完之后才有机会执行</a:t>
            </a:r>
            <a:r>
              <a:rPr lang="en-US" altLang="zh-CN" sz="1200" dirty="0" err="1"/>
              <a:t>MethodB</a:t>
            </a:r>
            <a:r>
              <a:rPr lang="zh-CN" altLang="en-US" sz="1200" dirty="0"/>
              <a:t>。</a:t>
            </a:r>
            <a:endParaRPr lang="en-US" altLang="zh-CN" sz="1200" dirty="0"/>
          </a:p>
          <a:p>
            <a:pPr>
              <a:buAutoNum type="arabicPeriod" startAt="2"/>
            </a:pPr>
            <a:r>
              <a:rPr lang="en-US" altLang="zh-CN" sz="1200" dirty="0"/>
              <a:t>[</a:t>
            </a:r>
            <a:r>
              <a:rPr lang="en-US" altLang="zh-CN" sz="1200" dirty="0" err="1"/>
              <a:t>nsrunLoop</a:t>
            </a:r>
            <a:r>
              <a:rPr lang="en-US" altLang="zh-CN" sz="1200" dirty="0"/>
              <a:t> </a:t>
            </a:r>
            <a:r>
              <a:rPr lang="zh-CN" altLang="en-US" sz="1200" dirty="0"/>
              <a:t>的延迟</a:t>
            </a:r>
            <a:r>
              <a:rPr lang="en-US" altLang="zh-CN" sz="1200" dirty="0"/>
              <a:t>cancel </a:t>
            </a:r>
            <a:r>
              <a:rPr lang="zh-CN" altLang="en-US" sz="1200" dirty="0"/>
              <a:t>方法很有用</a:t>
            </a:r>
            <a:r>
              <a:rPr lang="en-US" altLang="zh-CN" sz="1200" dirty="0"/>
              <a:t>]</a:t>
            </a:r>
            <a:r>
              <a:rPr lang="zh-CN" altLang="en-US" sz="1200" dirty="0"/>
              <a:t>，比</a:t>
            </a:r>
            <a:r>
              <a:rPr lang="en-US" altLang="zh-CN" sz="1200" dirty="0" err="1"/>
              <a:t>nsobject</a:t>
            </a:r>
            <a:r>
              <a:rPr lang="zh-CN" altLang="en-US" sz="1200" dirty="0"/>
              <a:t>的 </a:t>
            </a:r>
            <a:r>
              <a:rPr lang="en-US" altLang="zh-CN" sz="1200" dirty="0"/>
              <a:t>cancel</a:t>
            </a:r>
            <a:r>
              <a:rPr lang="zh-CN" altLang="en-US" sz="1200" dirty="0"/>
              <a:t>强大。后面贴上代码</a:t>
            </a:r>
            <a:endParaRPr lang="en-US" altLang="zh-CN" sz="1200" dirty="0"/>
          </a:p>
          <a:p>
            <a:pPr>
              <a:buAutoNum type="arabicPeriod" startAt="2"/>
            </a:pPr>
            <a:endParaRPr lang="en-US" altLang="zh-CN" sz="1200" dirty="0"/>
          </a:p>
          <a:p>
            <a:pPr>
              <a:buAutoNum type="arabicPeriod" startAt="2"/>
            </a:pPr>
            <a:r>
              <a:rPr lang="zh-CN" altLang="en-US" sz="1200" dirty="0"/>
              <a:t>工程里面得 利用</a:t>
            </a:r>
            <a:r>
              <a:rPr lang="en-US" altLang="zh-CN" sz="1200" dirty="0"/>
              <a:t>main queue </a:t>
            </a:r>
            <a:r>
              <a:rPr lang="zh-CN" altLang="en-US" sz="1200" dirty="0"/>
              <a:t>检测是否是主线程，和</a:t>
            </a:r>
            <a:r>
              <a:rPr lang="en-US" altLang="zh-CN" sz="1200" dirty="0" err="1"/>
              <a:t>NSThread</a:t>
            </a:r>
            <a:r>
              <a:rPr lang="en-US" altLang="zh-CN" sz="1200" dirty="0"/>
              <a:t> </a:t>
            </a:r>
            <a:r>
              <a:rPr lang="en-US" altLang="zh-CN" sz="1200" dirty="0" err="1"/>
              <a:t>isMainThread</a:t>
            </a:r>
            <a:r>
              <a:rPr lang="en-US" altLang="zh-CN" sz="1200" dirty="0"/>
              <a:t> </a:t>
            </a:r>
            <a:r>
              <a:rPr lang="zh-CN" altLang="en-US" sz="1200" dirty="0"/>
              <a:t>的细微区别。后面贴上详细代码说明</a:t>
            </a:r>
            <a:endParaRPr lang="en-US" altLang="zh-CN" sz="1200" dirty="0"/>
          </a:p>
          <a:p>
            <a:pPr>
              <a:buNone/>
            </a:pPr>
            <a:endParaRPr lang="en-US" sz="1200" dirty="0"/>
          </a:p>
          <a:p>
            <a:pPr>
              <a:buNone/>
            </a:pPr>
            <a:r>
              <a:rPr lang="en-US" sz="1200" dirty="0"/>
              <a:t>4. </a:t>
            </a:r>
            <a:r>
              <a:rPr lang="en-US" sz="1200" dirty="0" err="1"/>
              <a:t>dispatch_onece</a:t>
            </a:r>
            <a:r>
              <a:rPr lang="en-US" sz="1200" dirty="0"/>
              <a:t> </a:t>
            </a:r>
            <a:r>
              <a:rPr lang="zh-CN" altLang="en-US" sz="1200" dirty="0"/>
              <a:t>类里面的</a:t>
            </a:r>
            <a:r>
              <a:rPr lang="en-US" altLang="zh-CN" sz="1200" dirty="0"/>
              <a:t>init</a:t>
            </a:r>
            <a:r>
              <a:rPr lang="zh-CN" altLang="en-US" sz="1200" dirty="0"/>
              <a:t>方法要尽量精简，不要发通知。否则处理不当会造成死锁</a:t>
            </a:r>
            <a:endParaRPr lang="en-US" altLang="zh-CN" sz="1200" dirty="0"/>
          </a:p>
          <a:p>
            <a:pPr>
              <a:buNone/>
            </a:pPr>
            <a:endParaRPr lang="en-US" sz="1200" dirty="0"/>
          </a:p>
          <a:p>
            <a:pPr>
              <a:buNone/>
            </a:pPr>
            <a:r>
              <a:rPr lang="en-US" sz="1200" dirty="0"/>
              <a:t>5. </a:t>
            </a:r>
            <a:r>
              <a:rPr lang="en-US" sz="1200" dirty="0" err="1"/>
              <a:t>dispatch_sync</a:t>
            </a:r>
            <a:r>
              <a:rPr lang="en-US" sz="1200" dirty="0"/>
              <a:t> </a:t>
            </a:r>
            <a:r>
              <a:rPr lang="zh-CN" altLang="en-US" sz="1200" dirty="0"/>
              <a:t>之前一定要检测当前执行方法时所在的队列。</a:t>
            </a:r>
            <a:endParaRPr lang="en-US" altLang="zh-CN" sz="1200" dirty="0"/>
          </a:p>
          <a:p>
            <a:pPr>
              <a:buNone/>
            </a:pPr>
            <a:endParaRPr lang="en-US" sz="1200" dirty="0"/>
          </a:p>
          <a:p>
            <a:pPr>
              <a:buNone/>
            </a:pPr>
            <a:r>
              <a:rPr lang="en-US" sz="1200" dirty="0"/>
              <a:t>6.Nsthread </a:t>
            </a:r>
            <a:r>
              <a:rPr lang="zh-CN" altLang="en-US" sz="1200" dirty="0"/>
              <a:t>早期系统需要</a:t>
            </a:r>
            <a:r>
              <a:rPr lang="en-US" altLang="zh-CN" sz="1200" dirty="0"/>
              <a:t>@</a:t>
            </a:r>
            <a:r>
              <a:rPr lang="en-US" altLang="zh-CN" sz="1200" dirty="0" err="1"/>
              <a:t>autoreleasepool</a:t>
            </a:r>
            <a:r>
              <a:rPr lang="en-US" altLang="zh-CN" sz="1200" dirty="0"/>
              <a:t> ios7</a:t>
            </a:r>
            <a:r>
              <a:rPr lang="zh-CN" altLang="en-US" sz="1200" dirty="0"/>
              <a:t>之后就不需要了。</a:t>
            </a:r>
            <a:r>
              <a:rPr lang="en-US" altLang="zh-CN" sz="1200" dirty="0"/>
              <a:t>【 https://www.jianshu.com/p/0f1aa5308391 】</a:t>
            </a:r>
            <a:endParaRPr lang="en-US" dirty="0"/>
          </a:p>
          <a:p>
            <a:pPr>
              <a:buNone/>
            </a:pPr>
            <a:endParaRPr lang="en-US" altLang="zh-CN" sz="1200" dirty="0"/>
          </a:p>
          <a:p>
            <a:pPr>
              <a:buNone/>
            </a:pPr>
            <a:r>
              <a:rPr lang="en-US" altLang="zh-CN" sz="1200" dirty="0"/>
              <a:t>7.</a:t>
            </a:r>
            <a:r>
              <a:rPr lang="zh-CN" altLang="en-US" sz="1200" dirty="0"/>
              <a:t>创建多线程的时候设置一个名字，出问题可以方便调试。创建太多的线程会拖累</a:t>
            </a:r>
            <a:r>
              <a:rPr lang="en-US" altLang="zh-CN" sz="1200" dirty="0" err="1"/>
              <a:t>cpu</a:t>
            </a:r>
            <a:r>
              <a:rPr lang="zh-CN" altLang="en-US" sz="1200" dirty="0"/>
              <a:t>。</a:t>
            </a:r>
            <a:endParaRPr lang="en-US" sz="1200" dirty="0"/>
          </a:p>
          <a:p>
            <a:pPr>
              <a:buNone/>
            </a:pPr>
            <a:br>
              <a:rPr lang="en-US" dirty="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pPr marL="742950" indent="-742950"/>
            <a:r>
              <a:rPr lang="en-US" altLang="zh-CN" dirty="0"/>
              <a:t>1.</a:t>
            </a:r>
            <a:r>
              <a:rPr lang="zh-CN" altLang="en-US" dirty="0"/>
              <a:t>什么是多线程</a:t>
            </a:r>
          </a:p>
        </p:txBody>
      </p:sp>
      <p:sp>
        <p:nvSpPr>
          <p:cNvPr id="11" name="内容占位符 10"/>
          <p:cNvSpPr>
            <a:spLocks noGrp="1"/>
          </p:cNvSpPr>
          <p:nvPr>
            <p:ph idx="1"/>
          </p:nvPr>
        </p:nvSpPr>
        <p:spPr/>
        <p:txBody>
          <a:bodyPr>
            <a:normAutofit fontScale="40000" lnSpcReduction="20000"/>
          </a:bodyPr>
          <a:lstStyle/>
          <a:p>
            <a:pPr>
              <a:buNone/>
            </a:pPr>
            <a:endParaRPr lang="en-US" altLang="zh-CN" dirty="0"/>
          </a:p>
          <a:p>
            <a:pPr marL="514350" indent="-514350">
              <a:buFont typeface="Wingdings" pitchFamily="2" charset="2"/>
              <a:buChar char="u"/>
            </a:pPr>
            <a:r>
              <a:rPr lang="zh-CN" altLang="en-US" dirty="0"/>
              <a:t>什么是进程？</a:t>
            </a:r>
            <a:endParaRPr lang="en-US" altLang="zh-CN" dirty="0"/>
          </a:p>
          <a:p>
            <a:pPr>
              <a:buNone/>
            </a:pPr>
            <a:r>
              <a:rPr lang="en-US" altLang="zh-CN" dirty="0"/>
              <a:t>	</a:t>
            </a:r>
            <a:r>
              <a:rPr lang="zh-Hans" altLang="en-US" dirty="0"/>
              <a:t> </a:t>
            </a:r>
            <a:r>
              <a:rPr lang="zh-CN" altLang="en-US" dirty="0"/>
              <a:t>进程是计算机中的程序关于某数据集合上的一次运行活动，是系统进行资源分配和调度的基本单位，是操作系统结构的基础。在</a:t>
            </a:r>
            <a:r>
              <a:rPr lang="zh-CN" altLang="en-US" sz="3000" dirty="0"/>
              <a:t>早期面向进程设计的计算机结构中，进程是程序的基本执行实体；在当代面向线程设计的</a:t>
            </a:r>
            <a:endParaRPr lang="en-US" altLang="zh-CN" sz="3000" dirty="0"/>
          </a:p>
          <a:p>
            <a:pPr>
              <a:buNone/>
            </a:pPr>
            <a:r>
              <a:rPr lang="zh-CN" altLang="en-US" sz="3000" dirty="0"/>
              <a:t>计算机结构中，进程是线程的容器</a:t>
            </a:r>
            <a:endParaRPr lang="en-US" altLang="zh-CN" dirty="0"/>
          </a:p>
          <a:p>
            <a:pPr>
              <a:buNone/>
            </a:pPr>
            <a:endParaRPr lang="en-US" altLang="zh-CN" b="1" dirty="0"/>
          </a:p>
          <a:p>
            <a:pPr>
              <a:buNone/>
            </a:pPr>
            <a:r>
              <a:rPr lang="zh-CN" altLang="en-US" dirty="0"/>
              <a:t>简单介绍</a:t>
            </a:r>
            <a:r>
              <a:rPr lang="en-US" altLang="zh-CN" dirty="0" err="1"/>
              <a:t>iphone</a:t>
            </a:r>
            <a:r>
              <a:rPr lang="zh-CN" altLang="en-US" dirty="0"/>
              <a:t>多进程特性：</a:t>
            </a:r>
            <a:endParaRPr lang="en-US" altLang="zh-CN" dirty="0"/>
          </a:p>
          <a:p>
            <a:pPr>
              <a:buNone/>
            </a:pPr>
            <a:endParaRPr lang="en-US" altLang="zh-CN" dirty="0"/>
          </a:p>
          <a:p>
            <a:pPr>
              <a:buNone/>
            </a:pPr>
            <a:r>
              <a:rPr lang="zh-CN" altLang="en-US" dirty="0"/>
              <a:t>早期系统只支持一个进程在前台运行（</a:t>
            </a:r>
            <a:r>
              <a:rPr lang="en-US" dirty="0"/>
              <a:t>iOS</a:t>
            </a:r>
            <a:r>
              <a:rPr lang="zh-CN" altLang="en-US" dirty="0"/>
              <a:t>系统自</a:t>
            </a:r>
            <a:r>
              <a:rPr lang="en-US" dirty="0"/>
              <a:t>iOS 4</a:t>
            </a:r>
            <a:r>
              <a:rPr lang="zh-CN" altLang="en-US" dirty="0"/>
              <a:t>起开始支持多任务）。现在</a:t>
            </a:r>
            <a:r>
              <a:rPr lang="en-US" altLang="zh-CN" dirty="0" err="1"/>
              <a:t>iOS</a:t>
            </a:r>
            <a:r>
              <a:rPr lang="zh-CN" altLang="en-US" dirty="0"/>
              <a:t>系统支持多进程同时运行。</a:t>
            </a:r>
            <a:endParaRPr lang="en-US" altLang="zh-CN" dirty="0"/>
          </a:p>
          <a:p>
            <a:pPr>
              <a:buNone/>
            </a:pPr>
            <a:endParaRPr lang="en-US" altLang="zh-CN" dirty="0"/>
          </a:p>
          <a:p>
            <a:pPr>
              <a:buNone/>
            </a:pPr>
            <a:endParaRPr lang="en-US" altLang="zh-CN" dirty="0"/>
          </a:p>
          <a:p>
            <a:pPr>
              <a:buNone/>
            </a:pPr>
            <a:endParaRPr lang="en-US" altLang="zh-CN" dirty="0"/>
          </a:p>
          <a:p>
            <a:pPr marL="514350" indent="-514350">
              <a:buFont typeface="Wingdings" pitchFamily="2" charset="2"/>
              <a:buChar char="u"/>
            </a:pPr>
            <a:r>
              <a:rPr lang="zh-CN" altLang="en-US" dirty="0"/>
              <a:t>进程的体现：</a:t>
            </a:r>
            <a:endParaRPr lang="en-US" altLang="zh-CN" dirty="0"/>
          </a:p>
          <a:p>
            <a:pPr>
              <a:buNone/>
            </a:pPr>
            <a:r>
              <a:rPr lang="zh-CN" altLang="en-US" dirty="0"/>
              <a:t>每点击一个</a:t>
            </a:r>
            <a:r>
              <a:rPr lang="en-US" altLang="zh-CN" dirty="0"/>
              <a:t>icon</a:t>
            </a:r>
            <a:r>
              <a:rPr lang="zh-CN" altLang="en-US" dirty="0"/>
              <a:t>就会创建一个进程。</a:t>
            </a:r>
            <a:endParaRPr lang="en-US" altLang="zh-CN" dirty="0"/>
          </a:p>
          <a:p>
            <a:pPr marL="0" indent="0">
              <a:buNone/>
            </a:pPr>
            <a:endParaRPr lang="en-US" altLang="zh-CN" dirty="0"/>
          </a:p>
          <a:p>
            <a:pPr marL="0" indent="0">
              <a:buNone/>
            </a:pPr>
            <a:r>
              <a:rPr lang="zh-CN" altLang="en-US" dirty="0"/>
              <a:t>虽然应用扩展是包含在</a:t>
            </a:r>
            <a:r>
              <a:rPr lang="en-US" dirty="0"/>
              <a:t>container app</a:t>
            </a:r>
            <a:r>
              <a:rPr lang="zh-CN" altLang="en-US" dirty="0"/>
              <a:t>中打包的，但是运行时它并不是跟你的</a:t>
            </a:r>
            <a:r>
              <a:rPr lang="en-US" dirty="0"/>
              <a:t>app</a:t>
            </a:r>
            <a:r>
              <a:rPr lang="zh-CN" altLang="en-US" dirty="0"/>
              <a:t>在同一个进程上面，而且有可能同一个</a:t>
            </a:r>
            <a:r>
              <a:rPr lang="en-US" dirty="0"/>
              <a:t>app extension</a:t>
            </a:r>
            <a:r>
              <a:rPr lang="zh-CN" altLang="en-US" dirty="0"/>
              <a:t>会同时运行在不同的进程，因为有可能同时有几个程序都打开了这个</a:t>
            </a:r>
            <a:r>
              <a:rPr lang="en-US" dirty="0"/>
              <a:t>app extension，</a:t>
            </a:r>
            <a:r>
              <a:rPr lang="zh-CN" altLang="en-US" i="1" dirty="0"/>
              <a:t>这个用来打开某个</a:t>
            </a:r>
            <a:r>
              <a:rPr lang="en-US" i="1" dirty="0"/>
              <a:t>app Extension</a:t>
            </a:r>
            <a:r>
              <a:rPr lang="zh-CN" altLang="en-US" i="1" dirty="0"/>
              <a:t>的应用就叫做</a:t>
            </a:r>
            <a:r>
              <a:rPr lang="en-US" i="1" dirty="0"/>
              <a:t>host app</a:t>
            </a:r>
            <a:r>
              <a:rPr lang="zh-CN" altLang="en-US" dirty="0"/>
              <a:t>（宿主应用）</a:t>
            </a:r>
            <a:endParaRPr lang="en-US" dirty="0"/>
          </a:p>
          <a:p>
            <a:pPr>
              <a:buNone/>
            </a:pPr>
            <a:endParaRPr lang="en-US" altLang="zh-CN" dirty="0"/>
          </a:p>
          <a:p>
            <a:pPr>
              <a:buNone/>
            </a:pPr>
            <a:endParaRPr lang="en-US" altLang="zh-CN" dirty="0"/>
          </a:p>
          <a:p>
            <a:pPr>
              <a:buFont typeface="Wingdings" pitchFamily="2" charset="2"/>
              <a:buChar char="u"/>
            </a:pPr>
            <a:r>
              <a:rPr lang="zh-CN" altLang="en-US" dirty="0"/>
              <a:t>多进程体现：</a:t>
            </a:r>
            <a:endParaRPr lang="en-US" altLang="zh-CN" dirty="0"/>
          </a:p>
          <a:p>
            <a:pPr>
              <a:buNone/>
            </a:pPr>
            <a:r>
              <a:rPr lang="zh-CN" altLang="en-US" dirty="0"/>
              <a:t>点击多个</a:t>
            </a:r>
            <a:r>
              <a:rPr lang="en-US" altLang="zh-CN" dirty="0"/>
              <a:t>icon</a:t>
            </a:r>
            <a:r>
              <a:rPr lang="zh-CN" altLang="en-US" dirty="0"/>
              <a:t>就会创建多个进程。这就是多进程。</a:t>
            </a:r>
            <a:endParaRPr lang="en-US" altLang="zh-CN" dirty="0"/>
          </a:p>
          <a:p>
            <a:pPr>
              <a:buNone/>
            </a:pPr>
            <a:endParaRPr lang="en-US" altLang="zh-CN" b="1" dirty="0"/>
          </a:p>
          <a:p>
            <a:pPr>
              <a:buNone/>
            </a:pPr>
            <a:endParaRPr lang="en-US" altLang="zh-CN" dirty="0"/>
          </a:p>
          <a:p>
            <a:pPr>
              <a:buNone/>
            </a:pPr>
            <a:endParaRPr lang="en-US" altLang="zh-CN" dirty="0"/>
          </a:p>
          <a:p>
            <a:pPr>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62500" lnSpcReduction="20000"/>
          </a:bodyPr>
          <a:lstStyle/>
          <a:p>
            <a:pPr>
              <a:buFont typeface="Wingdings" pitchFamily="2" charset="2"/>
              <a:buChar char="u"/>
            </a:pPr>
            <a:r>
              <a:rPr lang="zh-CN" altLang="en-US" dirty="0"/>
              <a:t>什么是线程：</a:t>
            </a:r>
            <a:endParaRPr lang="en-US" altLang="zh-CN" dirty="0"/>
          </a:p>
          <a:p>
            <a:pPr>
              <a:buNone/>
            </a:pPr>
            <a:r>
              <a:rPr lang="zh-CN" altLang="en-US" dirty="0"/>
              <a:t>线程是进程内最小调度单位</a:t>
            </a:r>
            <a:endParaRPr lang="en-US" altLang="zh-CN" dirty="0"/>
          </a:p>
          <a:p>
            <a:pPr>
              <a:buNone/>
            </a:pPr>
            <a:endParaRPr lang="en-US" altLang="zh-CN" dirty="0"/>
          </a:p>
          <a:p>
            <a:pPr>
              <a:buFont typeface="Wingdings" pitchFamily="2" charset="2"/>
              <a:buChar char="u"/>
            </a:pPr>
            <a:r>
              <a:rPr lang="zh-CN" altLang="en-US" dirty="0"/>
              <a:t>线程体现：</a:t>
            </a:r>
            <a:endParaRPr lang="en-US" altLang="zh-CN" dirty="0"/>
          </a:p>
          <a:p>
            <a:pPr>
              <a:buNone/>
            </a:pPr>
            <a:r>
              <a:rPr lang="zh-CN" altLang="en-US" dirty="0"/>
              <a:t>打开界面网络不好的时候，会有一个</a:t>
            </a:r>
            <a:r>
              <a:rPr lang="en-US" altLang="zh-CN" dirty="0"/>
              <a:t>loading</a:t>
            </a:r>
            <a:r>
              <a:rPr lang="zh-CN" altLang="en-US" dirty="0"/>
              <a:t>。这就是因为子线程在处理数据。</a:t>
            </a:r>
            <a:endParaRPr lang="en-US" altLang="zh-CN" dirty="0"/>
          </a:p>
          <a:p>
            <a:pPr>
              <a:buNone/>
            </a:pPr>
            <a:endParaRPr lang="en-US" altLang="zh-CN" dirty="0"/>
          </a:p>
          <a:p>
            <a:pPr>
              <a:buFont typeface="Wingdings" pitchFamily="2" charset="2"/>
              <a:buChar char="Ø"/>
            </a:pPr>
            <a:r>
              <a:rPr lang="zh-CN" altLang="en-US" dirty="0"/>
              <a:t>主线程</a:t>
            </a:r>
            <a:endParaRPr lang="en-US" altLang="zh-CN" dirty="0"/>
          </a:p>
          <a:p>
            <a:pPr lvl="1">
              <a:buFont typeface="Wingdings" pitchFamily="2" charset="2"/>
              <a:buChar char="Ø"/>
            </a:pPr>
            <a:r>
              <a:rPr lang="en-US" altLang="zh-CN" dirty="0"/>
              <a:t>	</a:t>
            </a:r>
            <a:r>
              <a:rPr lang="en-US" altLang="zh-CN" dirty="0" err="1"/>
              <a:t>iOS</a:t>
            </a:r>
            <a:r>
              <a:rPr lang="zh-CN" altLang="en-US" dirty="0"/>
              <a:t>程序运行后会开启</a:t>
            </a:r>
            <a:r>
              <a:rPr lang="en-US" altLang="zh-CN" dirty="0"/>
              <a:t>1</a:t>
            </a:r>
            <a:r>
              <a:rPr lang="zh-CN" altLang="en-US" dirty="0"/>
              <a:t>条线程，称为“主线程”或“</a:t>
            </a:r>
            <a:r>
              <a:rPr lang="en-US" altLang="zh-CN" dirty="0"/>
              <a:t>UI</a:t>
            </a:r>
            <a:r>
              <a:rPr lang="zh-CN" altLang="en-US" dirty="0"/>
              <a:t>线程”。主线程的主要作用显示</a:t>
            </a:r>
            <a:r>
              <a:rPr lang="en-US" altLang="zh-CN" dirty="0"/>
              <a:t>\</a:t>
            </a:r>
            <a:r>
              <a:rPr lang="zh-CN" altLang="en-US" dirty="0"/>
              <a:t>刷新</a:t>
            </a:r>
            <a:r>
              <a:rPr lang="en-US" altLang="zh-CN" dirty="0"/>
              <a:t>UI</a:t>
            </a:r>
            <a:r>
              <a:rPr lang="zh-CN" altLang="en-US" dirty="0"/>
              <a:t>界面处理</a:t>
            </a:r>
            <a:r>
              <a:rPr lang="en-US" altLang="zh-CN" dirty="0"/>
              <a:t>UI</a:t>
            </a:r>
            <a:r>
              <a:rPr lang="zh-CN" altLang="en-US" dirty="0"/>
              <a:t>事件（比如点击事件、滚动事件、拖拽事件等）。主线程处理比较耗时的操作会造成界面 “卡顿”</a:t>
            </a:r>
            <a:endParaRPr lang="en-US" altLang="zh-CN" dirty="0"/>
          </a:p>
          <a:p>
            <a:pPr>
              <a:buFont typeface="Wingdings" pitchFamily="2" charset="2"/>
              <a:buChar char="Ø"/>
            </a:pPr>
            <a:r>
              <a:rPr lang="zh-CN" altLang="en-US" dirty="0"/>
              <a:t>子线程</a:t>
            </a:r>
            <a:endParaRPr lang="en-US" altLang="zh-CN" dirty="0"/>
          </a:p>
          <a:p>
            <a:pPr lvl="1">
              <a:buFont typeface="Wingdings" pitchFamily="2" charset="2"/>
              <a:buChar char="Ø"/>
            </a:pPr>
            <a:r>
              <a:rPr lang="en-US" altLang="zh-CN" dirty="0"/>
              <a:t>	</a:t>
            </a:r>
            <a:r>
              <a:rPr lang="zh-CN" altLang="en-US" dirty="0"/>
              <a:t>主线程尽量不要处理比较耗时的任务，处理耗时任务交给子线程，处理完之后需要刷新</a:t>
            </a:r>
            <a:r>
              <a:rPr lang="en-US" altLang="zh-CN" dirty="0"/>
              <a:t>UI</a:t>
            </a:r>
            <a:r>
              <a:rPr lang="zh-CN" altLang="en-US" dirty="0"/>
              <a:t>的时候，再切换到主线程</a:t>
            </a:r>
            <a:endParaRPr lang="en-US" altLang="zh-CN" dirty="0"/>
          </a:p>
          <a:p>
            <a:pPr>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单核和多核</a:t>
            </a:r>
            <a:r>
              <a:rPr lang="en-US" altLang="zh-CN" dirty="0" err="1"/>
              <a:t>cpu</a:t>
            </a:r>
            <a:r>
              <a:rPr lang="zh-CN" altLang="en-US" dirty="0"/>
              <a:t>多线程的实现</a:t>
            </a:r>
          </a:p>
        </p:txBody>
      </p:sp>
      <p:sp>
        <p:nvSpPr>
          <p:cNvPr id="4" name="文本占位符 3"/>
          <p:cNvSpPr>
            <a:spLocks noGrp="1"/>
          </p:cNvSpPr>
          <p:nvPr>
            <p:ph type="body" idx="1"/>
          </p:nvPr>
        </p:nvSpPr>
        <p:spPr/>
        <p:txBody>
          <a:bodyPr/>
          <a:lstStyle/>
          <a:p>
            <a:r>
              <a:rPr lang="zh-CN" altLang="en-US" dirty="0"/>
              <a:t>单核</a:t>
            </a:r>
            <a:r>
              <a:rPr lang="en-US" altLang="zh-CN" dirty="0" err="1"/>
              <a:t>cpu</a:t>
            </a:r>
            <a:endParaRPr lang="zh-CN" altLang="en-US" dirty="0"/>
          </a:p>
        </p:txBody>
      </p:sp>
      <p:sp>
        <p:nvSpPr>
          <p:cNvPr id="3" name="内容占位符 2"/>
          <p:cNvSpPr>
            <a:spLocks noGrp="1"/>
          </p:cNvSpPr>
          <p:nvPr>
            <p:ph sz="half" idx="2"/>
          </p:nvPr>
        </p:nvSpPr>
        <p:spPr>
          <a:xfrm>
            <a:off x="428596" y="2214555"/>
            <a:ext cx="4040188" cy="1643074"/>
          </a:xfrm>
          <a:solidFill>
            <a:schemeClr val="bg1"/>
          </a:solidFill>
          <a:ln>
            <a:solidFill>
              <a:schemeClr val="tx1">
                <a:lumMod val="50000"/>
                <a:lumOff val="50000"/>
              </a:schemeClr>
            </a:solidFill>
          </a:ln>
        </p:spPr>
        <p:txBody>
          <a:bodyPr>
            <a:normAutofit/>
          </a:bodyPr>
          <a:lstStyle/>
          <a:p>
            <a:pPr>
              <a:buNone/>
            </a:pPr>
            <a:endParaRPr lang="en-US" altLang="zh-CN" dirty="0"/>
          </a:p>
          <a:p>
            <a:pPr>
              <a:buFont typeface="Wingdings" pitchFamily="2" charset="2"/>
              <a:buChar char="Ø"/>
            </a:pPr>
            <a:r>
              <a:rPr lang="zh-CN" altLang="en-US" dirty="0"/>
              <a:t>基于时间片调度策略</a:t>
            </a:r>
            <a:endParaRPr lang="en-US" altLang="zh-CN" dirty="0"/>
          </a:p>
          <a:p>
            <a:pPr>
              <a:buNone/>
            </a:pPr>
            <a:endParaRPr lang="en-US" altLang="zh-CN" dirty="0"/>
          </a:p>
        </p:txBody>
      </p:sp>
      <p:sp>
        <p:nvSpPr>
          <p:cNvPr id="5" name="文本占位符 4"/>
          <p:cNvSpPr>
            <a:spLocks noGrp="1"/>
          </p:cNvSpPr>
          <p:nvPr>
            <p:ph type="body" sz="quarter" idx="3"/>
          </p:nvPr>
        </p:nvSpPr>
        <p:spPr/>
        <p:txBody>
          <a:bodyPr/>
          <a:lstStyle/>
          <a:p>
            <a:r>
              <a:rPr lang="zh-CN" altLang="en-US" dirty="0"/>
              <a:t>多核</a:t>
            </a:r>
            <a:r>
              <a:rPr lang="en-US" altLang="zh-CN" dirty="0" err="1"/>
              <a:t>cpu</a:t>
            </a:r>
            <a:endParaRPr lang="zh-CN" altLang="en-US" dirty="0"/>
          </a:p>
        </p:txBody>
      </p:sp>
      <p:sp>
        <p:nvSpPr>
          <p:cNvPr id="6" name="内容占位符 5"/>
          <p:cNvSpPr>
            <a:spLocks noGrp="1"/>
          </p:cNvSpPr>
          <p:nvPr>
            <p:ph sz="quarter" idx="4"/>
          </p:nvPr>
        </p:nvSpPr>
        <p:spPr>
          <a:xfrm>
            <a:off x="4645025" y="2174875"/>
            <a:ext cx="4041775" cy="1682753"/>
          </a:xfrm>
          <a:ln>
            <a:solidFill>
              <a:schemeClr val="tx1">
                <a:lumMod val="50000"/>
                <a:lumOff val="50000"/>
              </a:schemeClr>
            </a:solidFill>
          </a:ln>
        </p:spPr>
        <p:txBody>
          <a:bodyPr>
            <a:normAutofit lnSpcReduction="10000"/>
          </a:bodyPr>
          <a:lstStyle/>
          <a:p>
            <a:pPr>
              <a:buFont typeface="Wingdings" pitchFamily="2" charset="2"/>
              <a:buChar char="Ø"/>
            </a:pPr>
            <a:r>
              <a:rPr lang="zh-CN" altLang="en-US" dirty="0"/>
              <a:t>可以实现真正意义上的同时执行</a:t>
            </a:r>
            <a:endParaRPr lang="en-US" altLang="zh-CN" dirty="0"/>
          </a:p>
          <a:p>
            <a:pPr>
              <a:buFont typeface="Wingdings" pitchFamily="2" charset="2"/>
              <a:buChar char="Ø"/>
            </a:pPr>
            <a:endParaRPr lang="en-US" altLang="zh-CN" dirty="0"/>
          </a:p>
          <a:p>
            <a:pPr>
              <a:buFont typeface="Wingdings" pitchFamily="2" charset="2"/>
              <a:buChar char="Ø"/>
            </a:pPr>
            <a:r>
              <a:rPr lang="zh-CN" altLang="en-US" dirty="0"/>
              <a:t>基于时间片调度策略</a:t>
            </a:r>
            <a:endParaRPr lang="en-US" altLang="zh-CN" dirty="0"/>
          </a:p>
          <a:p>
            <a:pPr>
              <a:buNone/>
            </a:pPr>
            <a:endParaRPr lang="en-US" altLang="zh-CN" dirty="0"/>
          </a:p>
          <a:p>
            <a:pPr>
              <a:buNone/>
            </a:pPr>
            <a:endParaRPr lang="en-US" altLang="zh-CN" dirty="0"/>
          </a:p>
          <a:p>
            <a:pPr>
              <a:buNone/>
            </a:pPr>
            <a:endParaRPr lang="en-US" altLang="zh-CN" dirty="0"/>
          </a:p>
          <a:p>
            <a:pPr>
              <a:buNone/>
            </a:pPr>
            <a:endParaRPr lang="zh-CN" altLang="en-US" dirty="0"/>
          </a:p>
        </p:txBody>
      </p:sp>
      <p:sp>
        <p:nvSpPr>
          <p:cNvPr id="7" name="TextBox 6"/>
          <p:cNvSpPr txBox="1"/>
          <p:nvPr/>
        </p:nvSpPr>
        <p:spPr>
          <a:xfrm>
            <a:off x="428596" y="4572008"/>
            <a:ext cx="8001056" cy="369332"/>
          </a:xfrm>
          <a:prstGeom prst="rect">
            <a:avLst/>
          </a:prstGeom>
          <a:noFill/>
        </p:spPr>
        <p:txBody>
          <a:bodyPr wrap="square" rtlCol="0">
            <a:spAutoFit/>
          </a:bodyPr>
          <a:lstStyle/>
          <a:p>
            <a:pPr marL="514350" indent="-514350">
              <a:buNone/>
            </a:pPr>
            <a:r>
              <a:rPr lang="zh-CN" altLang="en-US" dirty="0"/>
              <a:t> 现在</a:t>
            </a:r>
            <a:r>
              <a:rPr lang="en-US" altLang="zh-CN" dirty="0" err="1"/>
              <a:t>cpu</a:t>
            </a:r>
            <a:r>
              <a:rPr lang="zh-CN" altLang="en-US" dirty="0"/>
              <a:t>大多数是多核</a:t>
            </a:r>
            <a:r>
              <a:rPr lang="en-US" altLang="zh-CN" dirty="0" err="1"/>
              <a:t>cpu</a:t>
            </a:r>
            <a:r>
              <a:rPr lang="zh-CN" altLang="en-US" dirty="0"/>
              <a:t>，能够真正意义上的同时执行，再加一定调度策略。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143000"/>
          </a:xfrm>
        </p:spPr>
        <p:txBody>
          <a:bodyPr/>
          <a:lstStyle/>
          <a:p>
            <a:r>
              <a:rPr lang="zh-CN" altLang="en-US" dirty="0"/>
              <a:t>多线程中一些术语</a:t>
            </a:r>
          </a:p>
        </p:txBody>
      </p:sp>
      <p:sp>
        <p:nvSpPr>
          <p:cNvPr id="3" name="内容占位符 2"/>
          <p:cNvSpPr>
            <a:spLocks noGrp="1"/>
          </p:cNvSpPr>
          <p:nvPr>
            <p:ph idx="4294967295"/>
          </p:nvPr>
        </p:nvSpPr>
        <p:spPr>
          <a:xfrm>
            <a:off x="0" y="1428736"/>
            <a:ext cx="8229600" cy="5286412"/>
          </a:xfrm>
          <a:solidFill>
            <a:schemeClr val="bg1"/>
          </a:solidFill>
        </p:spPr>
        <p:txBody>
          <a:bodyPr>
            <a:normAutofit fontScale="25000" lnSpcReduction="20000"/>
          </a:bodyPr>
          <a:lstStyle/>
          <a:p>
            <a:pPr>
              <a:buFont typeface="Wingdings" pitchFamily="2" charset="2"/>
              <a:buChar char="u"/>
            </a:pPr>
            <a:r>
              <a:rPr lang="zh-CN" altLang="en-US" sz="6400" dirty="0"/>
              <a:t>同步与异步</a:t>
            </a:r>
            <a:endParaRPr lang="en-US" altLang="zh-CN" sz="6400" dirty="0"/>
          </a:p>
          <a:p>
            <a:pPr>
              <a:buNone/>
            </a:pPr>
            <a:r>
              <a:rPr lang="en-US" altLang="zh-CN" dirty="0"/>
              <a:t>	</a:t>
            </a:r>
          </a:p>
          <a:p>
            <a:pPr lvl="1">
              <a:buFont typeface="Wingdings" pitchFamily="2" charset="2"/>
              <a:buChar char="Ø"/>
            </a:pPr>
            <a:r>
              <a:rPr lang="en-US" altLang="zh-CN" sz="4400" dirty="0"/>
              <a:t>	</a:t>
            </a:r>
            <a:r>
              <a:rPr lang="zh-CN" altLang="en-US" sz="4400" dirty="0"/>
              <a:t>同步主要是针对一个调用，是等待执行完之后，继续执行还是。不等结果，继续执行下一个调用。</a:t>
            </a:r>
            <a:endParaRPr lang="en-US" altLang="zh-CN" sz="4400" dirty="0"/>
          </a:p>
          <a:p>
            <a:pPr lvl="1">
              <a:buFont typeface="Wingdings" pitchFamily="2" charset="2"/>
              <a:buChar char="Ø"/>
            </a:pPr>
            <a:endParaRPr lang="en-US" altLang="zh-CN" sz="3400" dirty="0"/>
          </a:p>
          <a:p>
            <a:pPr lvl="1">
              <a:buFont typeface="Wingdings" pitchFamily="2" charset="2"/>
              <a:buChar char="Ø"/>
            </a:pPr>
            <a:endParaRPr lang="en-US" altLang="zh-CN" sz="3400" dirty="0"/>
          </a:p>
          <a:p>
            <a:pPr lvl="1">
              <a:buFont typeface="Wingdings" pitchFamily="2" charset="2"/>
              <a:buChar char="Ø"/>
            </a:pPr>
            <a:endParaRPr lang="en-US" altLang="zh-CN" sz="3400" dirty="0"/>
          </a:p>
          <a:p>
            <a:pPr lvl="1">
              <a:buFont typeface="Wingdings" pitchFamily="2" charset="2"/>
              <a:buChar char="Ø"/>
            </a:pPr>
            <a:endParaRPr lang="en-US" altLang="zh-CN" sz="3400" dirty="0"/>
          </a:p>
          <a:p>
            <a:pPr lvl="1">
              <a:buFont typeface="Wingdings" pitchFamily="2" charset="2"/>
              <a:buChar char="Ø"/>
            </a:pPr>
            <a:endParaRPr lang="en-US" altLang="zh-CN" sz="3400" dirty="0"/>
          </a:p>
          <a:p>
            <a:pPr lvl="1">
              <a:buFont typeface="Wingdings" pitchFamily="2" charset="2"/>
              <a:buChar char="Ø"/>
            </a:pPr>
            <a:endParaRPr lang="en-US" altLang="zh-CN" sz="3400" dirty="0"/>
          </a:p>
          <a:p>
            <a:pPr lvl="1">
              <a:buFont typeface="Wingdings" pitchFamily="2" charset="2"/>
              <a:buChar char="Ø"/>
            </a:pPr>
            <a:endParaRPr lang="en-US" altLang="zh-CN" sz="3400"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sz="6400" dirty="0"/>
          </a:p>
          <a:p>
            <a:pPr>
              <a:buFont typeface="Wingdings" pitchFamily="2" charset="2"/>
              <a:buChar char="u"/>
            </a:pPr>
            <a:r>
              <a:rPr lang="zh-CN" altLang="en-US" sz="6400" b="1" dirty="0"/>
              <a:t>阻塞和非阻塞</a:t>
            </a:r>
            <a:endParaRPr lang="en-US" altLang="zh-CN" sz="6400" b="1" dirty="0"/>
          </a:p>
          <a:p>
            <a:pPr>
              <a:buNone/>
            </a:pPr>
            <a:endParaRPr lang="en-US" altLang="zh-CN" dirty="0"/>
          </a:p>
          <a:p>
            <a:pPr lvl="1">
              <a:buFont typeface="Wingdings" pitchFamily="2" charset="2"/>
              <a:buChar char="Ø"/>
            </a:pPr>
            <a:r>
              <a:rPr lang="zh-CN" altLang="en-US" sz="4400" dirty="0"/>
              <a:t>阻塞主要是针对线程来说的。如一个线程调用另一个线程的时候，需要等另一个线程返回结果之后才能继续执行。如果不反悔数据则处于阻塞状态</a:t>
            </a:r>
            <a:endParaRPr lang="en-US" altLang="zh-CN" sz="4400" dirty="0"/>
          </a:p>
          <a:p>
            <a:pPr>
              <a:buNone/>
            </a:pPr>
            <a:endParaRPr lang="en-US" altLang="zh-CN" dirty="0"/>
          </a:p>
          <a:p>
            <a:pPr>
              <a:buNone/>
            </a:pPr>
            <a:endParaRPr lang="en-US" altLang="zh-CN" dirty="0"/>
          </a:p>
          <a:p>
            <a:pPr>
              <a:buFont typeface="Wingdings" pitchFamily="2" charset="2"/>
              <a:buChar char="Ø"/>
            </a:pPr>
            <a:endParaRPr lang="en-US" altLang="zh-CN" dirty="0">
              <a:solidFill>
                <a:srgbClr val="FF0000"/>
              </a:solidFill>
            </a:endParaRPr>
          </a:p>
          <a:p>
            <a:pPr>
              <a:buFont typeface="Wingdings" pitchFamily="2" charset="2"/>
              <a:buChar char="Ø"/>
            </a:pPr>
            <a:endParaRPr lang="en-US" altLang="zh-CN" dirty="0">
              <a:solidFill>
                <a:srgbClr val="FF0000"/>
              </a:solidFill>
            </a:endParaRPr>
          </a:p>
          <a:p>
            <a:pPr>
              <a:buFont typeface="Wingdings" pitchFamily="2" charset="2"/>
              <a:buChar char="Ø"/>
            </a:pPr>
            <a:endParaRPr lang="en-US" altLang="zh-CN" dirty="0">
              <a:solidFill>
                <a:srgbClr val="FF0000"/>
              </a:solidFill>
            </a:endParaRPr>
          </a:p>
          <a:p>
            <a:pPr>
              <a:buFont typeface="Wingdings" pitchFamily="2" charset="2"/>
              <a:buChar char="Ø"/>
            </a:pPr>
            <a:endParaRPr lang="en-US" altLang="zh-CN" dirty="0">
              <a:solidFill>
                <a:srgbClr val="FF0000"/>
              </a:solidFill>
            </a:endParaRPr>
          </a:p>
          <a:p>
            <a:pPr>
              <a:buFont typeface="Wingdings" pitchFamily="2" charset="2"/>
              <a:buChar char="Ø"/>
            </a:pPr>
            <a:endParaRPr lang="en-US" altLang="zh-CN" dirty="0">
              <a:solidFill>
                <a:srgbClr val="FF0000"/>
              </a:solidFill>
            </a:endParaRPr>
          </a:p>
          <a:p>
            <a:pPr>
              <a:buFont typeface="Wingdings" pitchFamily="2" charset="2"/>
              <a:buChar char="Ø"/>
            </a:pPr>
            <a:endParaRPr lang="en-US" altLang="zh-CN" dirty="0">
              <a:solidFill>
                <a:srgbClr val="FF0000"/>
              </a:solidFill>
            </a:endParaRPr>
          </a:p>
          <a:p>
            <a:pPr>
              <a:buNone/>
            </a:pPr>
            <a:endParaRPr lang="en-US" altLang="zh-CN" dirty="0">
              <a:solidFill>
                <a:srgbClr val="FF0000"/>
              </a:solidFill>
            </a:endParaRPr>
          </a:p>
          <a:p>
            <a:pPr>
              <a:buFont typeface="Wingdings" pitchFamily="2" charset="2"/>
              <a:buChar char="Ø"/>
            </a:pPr>
            <a:endParaRPr lang="en-US" altLang="zh-CN" sz="4800" dirty="0">
              <a:solidFill>
                <a:srgbClr val="FF0000"/>
              </a:solidFill>
            </a:endParaRPr>
          </a:p>
          <a:p>
            <a:pPr>
              <a:buFont typeface="Wingdings" pitchFamily="2" charset="2"/>
              <a:buChar char="Ø"/>
            </a:pPr>
            <a:r>
              <a:rPr lang="zh-CN" altLang="en-US" sz="4800" dirty="0">
                <a:solidFill>
                  <a:srgbClr val="FF0000"/>
                </a:solidFill>
              </a:rPr>
              <a:t>同步不一定阻塞线程，如</a:t>
            </a:r>
            <a:r>
              <a:rPr lang="en-US" altLang="zh-CN" sz="4800" dirty="0" err="1">
                <a:solidFill>
                  <a:srgbClr val="FF0000"/>
                </a:solidFill>
              </a:rPr>
              <a:t>dispatch_syn</a:t>
            </a:r>
            <a:r>
              <a:rPr lang="zh-CN" altLang="en-US" sz="4800" dirty="0">
                <a:solidFill>
                  <a:srgbClr val="FF0000"/>
                </a:solidFill>
              </a:rPr>
              <a:t> 非主线程，同步执行</a:t>
            </a:r>
            <a:r>
              <a:rPr lang="en-US" altLang="zh-CN" sz="4800" dirty="0">
                <a:solidFill>
                  <a:srgbClr val="FF0000"/>
                </a:solidFill>
              </a:rPr>
              <a:t>block</a:t>
            </a:r>
            <a:r>
              <a:rPr lang="zh-CN" altLang="en-US" sz="4800" dirty="0">
                <a:solidFill>
                  <a:srgbClr val="FF0000"/>
                </a:solidFill>
              </a:rPr>
              <a:t>调用但是不阻塞线程。在子线程</a:t>
            </a:r>
            <a:r>
              <a:rPr lang="en-US" altLang="zh-CN" sz="4800" dirty="0" err="1">
                <a:solidFill>
                  <a:srgbClr val="FF0000"/>
                </a:solidFill>
              </a:rPr>
              <a:t>dispatch_syn</a:t>
            </a:r>
            <a:r>
              <a:rPr lang="en-US" altLang="zh-CN" sz="4800" dirty="0">
                <a:solidFill>
                  <a:srgbClr val="FF0000"/>
                </a:solidFill>
              </a:rPr>
              <a:t> </a:t>
            </a:r>
            <a:r>
              <a:rPr lang="zh-CN" altLang="en-US" sz="4800" dirty="0">
                <a:solidFill>
                  <a:srgbClr val="FF0000"/>
                </a:solidFill>
              </a:rPr>
              <a:t>到</a:t>
            </a:r>
            <a:r>
              <a:rPr lang="en-US" altLang="zh-CN" sz="4800" dirty="0">
                <a:solidFill>
                  <a:srgbClr val="FF0000"/>
                </a:solidFill>
              </a:rPr>
              <a:t>main queue</a:t>
            </a:r>
            <a:r>
              <a:rPr lang="zh-CN" altLang="en-US" sz="4800" dirty="0">
                <a:solidFill>
                  <a:srgbClr val="FF0000"/>
                </a:solidFill>
              </a:rPr>
              <a:t>中，会切到主线程执行</a:t>
            </a:r>
            <a:r>
              <a:rPr lang="en-US" altLang="zh-CN" sz="4800" dirty="0">
                <a:solidFill>
                  <a:srgbClr val="FF0000"/>
                </a:solidFill>
              </a:rPr>
              <a:t>block</a:t>
            </a:r>
            <a:r>
              <a:rPr lang="zh-CN" altLang="en-US" sz="4800" dirty="0">
                <a:solidFill>
                  <a:srgbClr val="FF0000"/>
                </a:solidFill>
              </a:rPr>
              <a:t>，对于子线程来说，此时处于阻塞状态。</a:t>
            </a:r>
            <a:endParaRPr lang="en-US" altLang="zh-CN" sz="4800" dirty="0">
              <a:solidFill>
                <a:srgbClr val="FF0000"/>
              </a:solidFill>
            </a:endParaRPr>
          </a:p>
          <a:p>
            <a:pPr>
              <a:buNone/>
            </a:pPr>
            <a:endParaRPr lang="en-US" altLang="zh-CN" sz="4800" dirty="0"/>
          </a:p>
          <a:p>
            <a:pPr>
              <a:buFont typeface="Wingdings" pitchFamily="2" charset="2"/>
              <a:buChar char="Ø"/>
            </a:pPr>
            <a:r>
              <a:rPr lang="zh-CN" altLang="en-US" sz="4800" dirty="0">
                <a:solidFill>
                  <a:srgbClr val="C00000"/>
                </a:solidFill>
              </a:rPr>
              <a:t>异步有可能切换线程</a:t>
            </a:r>
            <a:r>
              <a:rPr lang="en-US" altLang="zh-CN" sz="4800" dirty="0">
                <a:solidFill>
                  <a:srgbClr val="C00000"/>
                </a:solidFill>
              </a:rPr>
              <a:t>(</a:t>
            </a:r>
            <a:r>
              <a:rPr lang="zh-CN" altLang="en-US" sz="4800" dirty="0">
                <a:solidFill>
                  <a:srgbClr val="C00000"/>
                </a:solidFill>
              </a:rPr>
              <a:t>主线程</a:t>
            </a:r>
            <a:r>
              <a:rPr lang="en-US" altLang="zh-CN" sz="4800" dirty="0" err="1">
                <a:solidFill>
                  <a:srgbClr val="C00000"/>
                </a:solidFill>
              </a:rPr>
              <a:t>dispatch_asyc</a:t>
            </a:r>
            <a:r>
              <a:rPr lang="en-US" altLang="zh-CN" sz="4800" dirty="0">
                <a:solidFill>
                  <a:srgbClr val="C00000"/>
                </a:solidFill>
              </a:rPr>
              <a:t>(global queue))</a:t>
            </a:r>
            <a:r>
              <a:rPr lang="zh-CN" altLang="en-US" sz="4800" dirty="0">
                <a:solidFill>
                  <a:srgbClr val="C00000"/>
                </a:solidFill>
              </a:rPr>
              <a:t>，也可能不切换线程</a:t>
            </a:r>
            <a:r>
              <a:rPr lang="en-US" altLang="zh-CN" sz="4800" dirty="0" err="1">
                <a:solidFill>
                  <a:srgbClr val="C00000"/>
                </a:solidFill>
              </a:rPr>
              <a:t>dispatch_asyc</a:t>
            </a:r>
            <a:r>
              <a:rPr lang="en-US" altLang="zh-CN" sz="4800" dirty="0">
                <a:solidFill>
                  <a:srgbClr val="C00000"/>
                </a:solidFill>
              </a:rPr>
              <a:t>(main queue) </a:t>
            </a:r>
            <a:r>
              <a:rPr lang="zh-CN" altLang="en-US" sz="4800" dirty="0">
                <a:solidFill>
                  <a:srgbClr val="C00000"/>
                </a:solidFill>
              </a:rPr>
              <a:t>。</a:t>
            </a:r>
            <a:endParaRPr lang="en-US" altLang="zh-CN" sz="4800" dirty="0">
              <a:solidFill>
                <a:srgbClr val="C00000"/>
              </a:solidFill>
            </a:endParaRPr>
          </a:p>
          <a:p>
            <a:pPr>
              <a:buNone/>
            </a:pPr>
            <a:endParaRPr lang="en-US" altLang="zh-CN" dirty="0"/>
          </a:p>
          <a:p>
            <a:pPr>
              <a:buNone/>
            </a:pPr>
            <a:endParaRPr lang="en-US" altLang="zh-CN" dirty="0"/>
          </a:p>
          <a:p>
            <a:endParaRPr lang="en-US" altLang="zh-CN" dirty="0"/>
          </a:p>
        </p:txBody>
      </p:sp>
      <p:graphicFrame>
        <p:nvGraphicFramePr>
          <p:cNvPr id="4" name="表格 3"/>
          <p:cNvGraphicFramePr>
            <a:graphicFrameLocks noGrp="1"/>
          </p:cNvGraphicFramePr>
          <p:nvPr/>
        </p:nvGraphicFramePr>
        <p:xfrm>
          <a:off x="285720" y="2285992"/>
          <a:ext cx="7358114" cy="971651"/>
        </p:xfrm>
        <a:graphic>
          <a:graphicData uri="http://schemas.openxmlformats.org/drawingml/2006/table">
            <a:tbl>
              <a:tblPr firstRow="1" bandRow="1">
                <a:tableStyleId>{5C22544A-7EE6-4342-B048-85BDC9FD1C3A}</a:tableStyleId>
              </a:tblPr>
              <a:tblGrid>
                <a:gridCol w="3679057">
                  <a:extLst>
                    <a:ext uri="{9D8B030D-6E8A-4147-A177-3AD203B41FA5}">
                      <a16:colId xmlns:a16="http://schemas.microsoft.com/office/drawing/2014/main" val="20000"/>
                    </a:ext>
                  </a:extLst>
                </a:gridCol>
                <a:gridCol w="3679057">
                  <a:extLst>
                    <a:ext uri="{9D8B030D-6E8A-4147-A177-3AD203B41FA5}">
                      <a16:colId xmlns:a16="http://schemas.microsoft.com/office/drawing/2014/main" val="20001"/>
                    </a:ext>
                  </a:extLst>
                </a:gridCol>
              </a:tblGrid>
              <a:tr h="331571">
                <a:tc>
                  <a:txBody>
                    <a:bodyPr/>
                    <a:lstStyle/>
                    <a:p>
                      <a:r>
                        <a:rPr lang="zh-CN" altLang="en-US" sz="1200" dirty="0"/>
                        <a:t>同步</a:t>
                      </a:r>
                      <a:r>
                        <a:rPr lang="en-US" sz="1200" b="1" i="0" kern="1200" dirty="0">
                          <a:solidFill>
                            <a:schemeClr val="lt1"/>
                          </a:solidFill>
                          <a:latin typeface="+mn-lt"/>
                          <a:ea typeface="+mn-ea"/>
                          <a:cs typeface="+mn-cs"/>
                        </a:rPr>
                        <a:t>（Sync）</a:t>
                      </a:r>
                      <a:endParaRPr lang="zh-CN" altLang="en-US" sz="1200" dirty="0"/>
                    </a:p>
                  </a:txBody>
                  <a:tcPr/>
                </a:tc>
                <a:tc>
                  <a:txBody>
                    <a:bodyPr/>
                    <a:lstStyle/>
                    <a:p>
                      <a:r>
                        <a:rPr lang="zh-CN" altLang="en-US" sz="1200" dirty="0"/>
                        <a:t>异步</a:t>
                      </a:r>
                      <a:r>
                        <a:rPr lang="en-US" sz="1200" b="1" i="0" kern="1200" dirty="0">
                          <a:solidFill>
                            <a:schemeClr val="lt1"/>
                          </a:solidFill>
                          <a:latin typeface="+mn-lt"/>
                          <a:ea typeface="+mn-ea"/>
                          <a:cs typeface="+mn-cs"/>
                        </a:rPr>
                        <a:t>（</a:t>
                      </a:r>
                      <a:r>
                        <a:rPr lang="en-US" sz="1200" b="1" i="0" kern="1200" dirty="0" err="1">
                          <a:solidFill>
                            <a:schemeClr val="lt1"/>
                          </a:solidFill>
                          <a:latin typeface="+mn-lt"/>
                          <a:ea typeface="+mn-ea"/>
                          <a:cs typeface="+mn-cs"/>
                        </a:rPr>
                        <a:t>Async</a:t>
                      </a:r>
                      <a:r>
                        <a:rPr lang="en-US" sz="1200" b="1" i="0" kern="1200" dirty="0">
                          <a:solidFill>
                            <a:schemeClr val="lt1"/>
                          </a:solidFill>
                          <a:latin typeface="+mn-lt"/>
                          <a:ea typeface="+mn-ea"/>
                          <a:cs typeface="+mn-cs"/>
                        </a:rPr>
                        <a:t>）</a:t>
                      </a:r>
                      <a:endParaRPr lang="zh-CN" altLang="en-US" sz="1200" dirty="0"/>
                    </a:p>
                  </a:txBody>
                  <a:tcPr/>
                </a:tc>
                <a:extLst>
                  <a:ext uri="{0D108BD9-81ED-4DB2-BD59-A6C34878D82A}">
                    <a16:rowId xmlns:a16="http://schemas.microsoft.com/office/drawing/2014/main" val="10000"/>
                  </a:ext>
                </a:extLst>
              </a:tr>
              <a:tr h="597122">
                <a:tc>
                  <a:txBody>
                    <a:bodyPr/>
                    <a:lstStyle/>
                    <a:p>
                      <a:r>
                        <a:rPr lang="zh-CN" altLang="en-US" sz="1200" dirty="0"/>
                        <a:t>就是发出一个功能调用时，在没有得到结果之前，该调用就不返回</a:t>
                      </a:r>
                    </a:p>
                  </a:txBody>
                  <a:tcPr/>
                </a:tc>
                <a:tc>
                  <a:txBody>
                    <a:bodyPr/>
                    <a:lstStyle/>
                    <a:p>
                      <a:r>
                        <a:rPr lang="zh-CN" altLang="en-US" sz="1200" b="0" i="0" kern="1200" dirty="0">
                          <a:solidFill>
                            <a:schemeClr val="dk1"/>
                          </a:solidFill>
                          <a:latin typeface="+mn-lt"/>
                          <a:ea typeface="+mn-ea"/>
                          <a:cs typeface="+mn-cs"/>
                        </a:rPr>
                        <a:t>异步与同步相对，当一个异步过程调用发出后，调用者在没有得到结果之前，就可以继续执行后续操作</a:t>
                      </a:r>
                      <a:endParaRPr lang="zh-CN" altLang="en-US" sz="1200" dirty="0"/>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428596" y="4643447"/>
          <a:ext cx="7143800" cy="947878"/>
        </p:xfrm>
        <a:graphic>
          <a:graphicData uri="http://schemas.openxmlformats.org/drawingml/2006/table">
            <a:tbl>
              <a:tblPr firstRow="1" bandRow="1">
                <a:tableStyleId>{5C22544A-7EE6-4342-B048-85BDC9FD1C3A}</a:tableStyleId>
              </a:tblPr>
              <a:tblGrid>
                <a:gridCol w="3571900">
                  <a:extLst>
                    <a:ext uri="{9D8B030D-6E8A-4147-A177-3AD203B41FA5}">
                      <a16:colId xmlns:a16="http://schemas.microsoft.com/office/drawing/2014/main" val="20000"/>
                    </a:ext>
                  </a:extLst>
                </a:gridCol>
                <a:gridCol w="3571900">
                  <a:extLst>
                    <a:ext uri="{9D8B030D-6E8A-4147-A177-3AD203B41FA5}">
                      <a16:colId xmlns:a16="http://schemas.microsoft.com/office/drawing/2014/main" val="20001"/>
                    </a:ext>
                  </a:extLst>
                </a:gridCol>
              </a:tblGrid>
              <a:tr h="183698">
                <a:tc>
                  <a:txBody>
                    <a:bodyPr/>
                    <a:lstStyle/>
                    <a:p>
                      <a:r>
                        <a:rPr lang="zh-CN" altLang="en-US" sz="1200" dirty="0"/>
                        <a:t>阻塞</a:t>
                      </a:r>
                    </a:p>
                  </a:txBody>
                  <a:tcPr/>
                </a:tc>
                <a:tc>
                  <a:txBody>
                    <a:bodyPr/>
                    <a:lstStyle/>
                    <a:p>
                      <a:r>
                        <a:rPr lang="zh-CN" altLang="en-US" sz="1200" dirty="0"/>
                        <a:t>非阻塞</a:t>
                      </a:r>
                    </a:p>
                  </a:txBody>
                  <a:tcPr/>
                </a:tc>
                <a:extLst>
                  <a:ext uri="{0D108BD9-81ED-4DB2-BD59-A6C34878D82A}">
                    <a16:rowId xmlns:a16="http://schemas.microsoft.com/office/drawing/2014/main" val="10000"/>
                  </a:ext>
                </a:extLst>
              </a:tr>
              <a:tr h="673558">
                <a:tc>
                  <a:txBody>
                    <a:bodyPr/>
                    <a:lstStyle/>
                    <a:p>
                      <a:r>
                        <a:rPr lang="zh-CN" altLang="en-US" sz="1200" dirty="0"/>
                        <a:t>阻塞调用是指调用结果返回之前，当前线程会被挂起。</a:t>
                      </a:r>
                    </a:p>
                  </a:txBody>
                  <a:tcPr/>
                </a:tc>
                <a:tc>
                  <a:txBody>
                    <a:bodyPr/>
                    <a:lstStyle/>
                    <a:p>
                      <a:r>
                        <a:rPr lang="zh-CN" altLang="en-US" sz="1200" b="0" i="0" kern="1200" dirty="0">
                          <a:solidFill>
                            <a:schemeClr val="dk1"/>
                          </a:solidFill>
                          <a:latin typeface="+mn-lt"/>
                          <a:ea typeface="+mn-ea"/>
                          <a:cs typeface="+mn-cs"/>
                        </a:rPr>
                        <a:t>非阻塞和阻塞的概念相对应，指在不能立刻得到结果之前，该函数不会阻塞当前线程，而会立刻返回。</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2071678"/>
            <a:ext cx="4071933" cy="3093707"/>
          </a:xfrm>
          <a:prstGeom prst="rect">
            <a:avLst/>
          </a:prstGeom>
          <a:noFill/>
          <a:ln w="9525">
            <a:noFill/>
            <a:miter lim="800000"/>
            <a:headEnd/>
            <a:tailEnd/>
          </a:ln>
          <a:effectLst/>
        </p:spPr>
      </p:pic>
      <p:sp>
        <p:nvSpPr>
          <p:cNvPr id="4" name="TextBox 3"/>
          <p:cNvSpPr txBox="1"/>
          <p:nvPr/>
        </p:nvSpPr>
        <p:spPr>
          <a:xfrm>
            <a:off x="0" y="642918"/>
            <a:ext cx="6929454" cy="1400383"/>
          </a:xfrm>
          <a:prstGeom prst="rect">
            <a:avLst/>
          </a:prstGeom>
          <a:noFill/>
        </p:spPr>
        <p:txBody>
          <a:bodyPr wrap="square" rtlCol="0">
            <a:spAutoFit/>
          </a:bodyPr>
          <a:lstStyle/>
          <a:p>
            <a:endParaRPr lang="en-US" altLang="zh-CN" dirty="0"/>
          </a:p>
          <a:p>
            <a:pPr marL="342900" indent="-342900">
              <a:lnSpc>
                <a:spcPct val="80000"/>
              </a:lnSpc>
              <a:spcBef>
                <a:spcPct val="20000"/>
              </a:spcBef>
              <a:buFont typeface="Wingdings" pitchFamily="2" charset="2"/>
              <a:buChar char="u"/>
            </a:pPr>
            <a:r>
              <a:rPr lang="zh-CN" altLang="en-US" sz="1600" dirty="0"/>
              <a:t>串行和并行</a:t>
            </a:r>
            <a:endParaRPr lang="en-US" altLang="zh-CN" sz="4800" dirty="0"/>
          </a:p>
          <a:p>
            <a:pPr marL="742950" lvl="1" indent="-285750">
              <a:lnSpc>
                <a:spcPct val="80000"/>
              </a:lnSpc>
              <a:spcBef>
                <a:spcPct val="20000"/>
              </a:spcBef>
              <a:buFont typeface="Wingdings" pitchFamily="2" charset="2"/>
              <a:buChar char="Ø"/>
            </a:pPr>
            <a:r>
              <a:rPr lang="en-US" altLang="zh-CN" sz="1100" dirty="0"/>
              <a:t>     </a:t>
            </a:r>
            <a:r>
              <a:rPr lang="zh-CN" altLang="en-US" sz="1100" dirty="0"/>
              <a:t>主要针对一个线程管理者来说的。如线程池，如 </a:t>
            </a:r>
            <a:r>
              <a:rPr lang="en-US" altLang="zh-CN" sz="1100" dirty="0"/>
              <a:t>GCD</a:t>
            </a:r>
            <a:r>
              <a:rPr lang="zh-CN" altLang="en-US" sz="1100" dirty="0"/>
              <a:t>中的串行</a:t>
            </a:r>
            <a:r>
              <a:rPr lang="en-US" altLang="zh-CN" sz="1100" dirty="0"/>
              <a:t>queue</a:t>
            </a:r>
            <a:r>
              <a:rPr lang="zh-CN" altLang="en-US" sz="1100" dirty="0"/>
              <a:t>和并行</a:t>
            </a:r>
            <a:r>
              <a:rPr lang="en-US" altLang="zh-CN" sz="1100" dirty="0"/>
              <a:t>queue</a:t>
            </a:r>
          </a:p>
          <a:p>
            <a:pPr marL="742950" lvl="1" indent="-285750">
              <a:lnSpc>
                <a:spcPct val="80000"/>
              </a:lnSpc>
              <a:spcBef>
                <a:spcPct val="20000"/>
              </a:spcBef>
              <a:buFont typeface="Wingdings" pitchFamily="2" charset="2"/>
              <a:buChar char="Ø"/>
            </a:pPr>
            <a:r>
              <a:rPr lang="zh-CN" altLang="en-US" sz="1100" dirty="0"/>
              <a:t>串行：分发过来的任务按照</a:t>
            </a:r>
            <a:r>
              <a:rPr lang="en-US" altLang="zh-CN" sz="1100" dirty="0"/>
              <a:t>FIFO</a:t>
            </a:r>
            <a:r>
              <a:rPr lang="zh-CN" altLang="en-US" sz="1100" dirty="0"/>
              <a:t>执行，单同一个时间只可能一个线程执行，实现线程同步</a:t>
            </a:r>
            <a:endParaRPr lang="en-US" altLang="zh-CN" sz="1100" dirty="0"/>
          </a:p>
          <a:p>
            <a:pPr marL="742950" lvl="1" indent="-285750">
              <a:lnSpc>
                <a:spcPct val="80000"/>
              </a:lnSpc>
              <a:spcBef>
                <a:spcPct val="20000"/>
              </a:spcBef>
              <a:buFont typeface="Wingdings" pitchFamily="2" charset="2"/>
              <a:buChar char="Ø"/>
            </a:pPr>
            <a:r>
              <a:rPr lang="zh-CN" altLang="en-US" sz="1100" dirty="0"/>
              <a:t>并行：分发过来的任务按照</a:t>
            </a:r>
            <a:r>
              <a:rPr lang="en-US" altLang="zh-CN" sz="1100" dirty="0"/>
              <a:t>FIFO</a:t>
            </a:r>
            <a:r>
              <a:rPr lang="zh-CN" altLang="en-US" sz="1100" dirty="0"/>
              <a:t>执行，单同一个时间可能有多个线程同时执行</a:t>
            </a:r>
            <a:endParaRPr lang="en-US" altLang="zh-CN" sz="1100" dirty="0"/>
          </a:p>
          <a:p>
            <a:endParaRPr lang="zh-CN" altLang="en-US" dirty="0"/>
          </a:p>
        </p:txBody>
      </p:sp>
      <p:sp>
        <p:nvSpPr>
          <p:cNvPr id="6" name="TextBox 5"/>
          <p:cNvSpPr txBox="1"/>
          <p:nvPr/>
        </p:nvSpPr>
        <p:spPr>
          <a:xfrm>
            <a:off x="0" y="6000768"/>
            <a:ext cx="8215338" cy="646331"/>
          </a:xfrm>
          <a:prstGeom prst="rect">
            <a:avLst/>
          </a:prstGeom>
          <a:noFill/>
        </p:spPr>
        <p:txBody>
          <a:bodyPr wrap="square" rtlCol="0">
            <a:spAutoFit/>
          </a:bodyPr>
          <a:lstStyle/>
          <a:p>
            <a:r>
              <a:rPr lang="zh-CN" altLang="en-US" dirty="0"/>
              <a:t>后面讲解</a:t>
            </a:r>
            <a:r>
              <a:rPr lang="en-US" altLang="zh-CN" dirty="0"/>
              <a:t>GCD </a:t>
            </a:r>
            <a:r>
              <a:rPr lang="zh-CN" altLang="en-US" dirty="0"/>
              <a:t>的时候回详细串行</a:t>
            </a:r>
            <a:r>
              <a:rPr lang="en-US" altLang="zh-CN" dirty="0"/>
              <a:t>queue</a:t>
            </a:r>
            <a:r>
              <a:rPr lang="zh-CN" altLang="en-US" dirty="0"/>
              <a:t>，并行</a:t>
            </a:r>
            <a:r>
              <a:rPr lang="en-US" altLang="zh-CN" dirty="0"/>
              <a:t>queue </a:t>
            </a:r>
            <a:r>
              <a:rPr lang="zh-CN" altLang="en-US" dirty="0"/>
              <a:t>，</a:t>
            </a:r>
            <a:r>
              <a:rPr lang="en-US" altLang="zh-CN" dirty="0"/>
              <a:t>main queue</a:t>
            </a:r>
            <a:r>
              <a:rPr lang="zh-CN" altLang="en-US" dirty="0"/>
              <a:t>和 </a:t>
            </a:r>
            <a:r>
              <a:rPr lang="en-US" altLang="zh-CN" dirty="0" err="1"/>
              <a:t>asyn</a:t>
            </a:r>
            <a:r>
              <a:rPr lang="en-US" altLang="zh-CN" dirty="0"/>
              <a:t> </a:t>
            </a:r>
            <a:r>
              <a:rPr lang="zh-CN" altLang="en-US" dirty="0"/>
              <a:t>，</a:t>
            </a:r>
            <a:r>
              <a:rPr lang="en-US" altLang="zh-CN" dirty="0" err="1"/>
              <a:t>syn</a:t>
            </a:r>
            <a:r>
              <a:rPr lang="zh-CN" altLang="en-US" dirty="0"/>
              <a:t>结合特性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lstStyle/>
          <a:p>
            <a:r>
              <a:rPr lang="zh-CN" altLang="en-US" dirty="0"/>
              <a:t>没有锁</a:t>
            </a:r>
          </a:p>
        </p:txBody>
      </p:sp>
      <p:pic>
        <p:nvPicPr>
          <p:cNvPr id="5122" name="Picture 2"/>
          <p:cNvPicPr>
            <a:picLocks noGrp="1" noChangeAspect="1" noChangeArrowheads="1"/>
          </p:cNvPicPr>
          <p:nvPr>
            <p:ph sz="half" idx="2"/>
          </p:nvPr>
        </p:nvPicPr>
        <p:blipFill>
          <a:blip r:embed="rId2"/>
          <a:stretch>
            <a:fillRect/>
          </a:stretch>
        </p:blipFill>
        <p:spPr bwMode="auto">
          <a:xfrm>
            <a:off x="357158" y="3000372"/>
            <a:ext cx="4040188" cy="2221511"/>
          </a:xfrm>
          <a:prstGeom prst="rect">
            <a:avLst/>
          </a:prstGeom>
          <a:noFill/>
          <a:ln w="9525">
            <a:noFill/>
            <a:miter lim="800000"/>
            <a:headEnd/>
            <a:tailEnd/>
          </a:ln>
          <a:effectLst/>
        </p:spPr>
      </p:pic>
      <p:sp>
        <p:nvSpPr>
          <p:cNvPr id="7" name="文本占位符 6"/>
          <p:cNvSpPr>
            <a:spLocks noGrp="1"/>
          </p:cNvSpPr>
          <p:nvPr>
            <p:ph type="body" sz="quarter" idx="3"/>
          </p:nvPr>
        </p:nvSpPr>
        <p:spPr/>
        <p:txBody>
          <a:bodyPr/>
          <a:lstStyle/>
          <a:p>
            <a:r>
              <a:rPr lang="zh-CN" altLang="en-US" dirty="0"/>
              <a:t>加锁</a:t>
            </a:r>
          </a:p>
        </p:txBody>
      </p:sp>
      <p:pic>
        <p:nvPicPr>
          <p:cNvPr id="9" name="Picture 2"/>
          <p:cNvPicPr>
            <a:picLocks noGrp="1" noChangeAspect="1" noChangeArrowheads="1"/>
          </p:cNvPicPr>
          <p:nvPr>
            <p:ph sz="quarter" idx="4"/>
          </p:nvPr>
        </p:nvPicPr>
        <p:blipFill>
          <a:blip r:embed="rId3"/>
          <a:srcRect/>
          <a:stretch>
            <a:fillRect/>
          </a:stretch>
        </p:blipFill>
        <p:spPr bwMode="auto">
          <a:xfrm>
            <a:off x="4714876" y="2857496"/>
            <a:ext cx="4041775" cy="2435654"/>
          </a:xfrm>
          <a:prstGeom prst="rect">
            <a:avLst/>
          </a:prstGeom>
          <a:noFill/>
          <a:ln w="9525">
            <a:noFill/>
            <a:miter lim="800000"/>
            <a:headEnd/>
            <a:tailEnd/>
          </a:ln>
          <a:effectLst/>
        </p:spPr>
      </p:pic>
      <p:sp>
        <p:nvSpPr>
          <p:cNvPr id="8" name="TextBox 7"/>
          <p:cNvSpPr txBox="1"/>
          <p:nvPr/>
        </p:nvSpPr>
        <p:spPr>
          <a:xfrm>
            <a:off x="428596" y="428604"/>
            <a:ext cx="4339650" cy="1200329"/>
          </a:xfrm>
          <a:prstGeom prst="rect">
            <a:avLst/>
          </a:prstGeom>
          <a:noFill/>
        </p:spPr>
        <p:txBody>
          <a:bodyPr wrap="none" rtlCol="0">
            <a:spAutoFit/>
          </a:bodyPr>
          <a:lstStyle/>
          <a:p>
            <a:pPr>
              <a:buFont typeface="Wingdings" pitchFamily="2" charset="2"/>
              <a:buChar char="u"/>
            </a:pPr>
            <a:r>
              <a:rPr lang="zh-CN" altLang="en-US" dirty="0"/>
              <a:t>互斥锁（</a:t>
            </a:r>
            <a:r>
              <a:rPr lang="en-US" altLang="zh-CN" dirty="0" err="1"/>
              <a:t>NSLock</a:t>
            </a:r>
            <a:r>
              <a:rPr lang="zh-CN" altLang="en-US" dirty="0"/>
              <a:t>）</a:t>
            </a:r>
            <a:endParaRPr lang="en-US" altLang="zh-CN" dirty="0"/>
          </a:p>
          <a:p>
            <a:pPr lvl="1">
              <a:buFont typeface="Wingdings" pitchFamily="2" charset="2"/>
              <a:buChar char="Ø"/>
            </a:pPr>
            <a:r>
              <a:rPr lang="zh-CN" altLang="en-US" dirty="0"/>
              <a:t>多条线程抢夺同一块资源</a:t>
            </a:r>
            <a:endParaRPr lang="en-US" altLang="zh-CN" dirty="0"/>
          </a:p>
          <a:p>
            <a:pPr>
              <a:buNone/>
            </a:pPr>
            <a:r>
              <a:rPr lang="en-US" altLang="zh-CN" dirty="0"/>
              <a:t>	</a:t>
            </a:r>
            <a:r>
              <a:rPr lang="zh-CN" altLang="en-US" dirty="0"/>
              <a:t>确保多线程中共享资源访问安全</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214290"/>
            <a:ext cx="8229600" cy="6357982"/>
          </a:xfrm>
        </p:spPr>
        <p:txBody>
          <a:bodyPr>
            <a:normAutofit fontScale="47500" lnSpcReduction="20000"/>
          </a:bodyPr>
          <a:lstStyle/>
          <a:p>
            <a:pPr>
              <a:buNone/>
            </a:pPr>
            <a:endParaRPr lang="en-US" altLang="zh-CN" sz="2100" dirty="0"/>
          </a:p>
          <a:p>
            <a:pPr>
              <a:buFont typeface="Wingdings" pitchFamily="2" charset="2"/>
              <a:buChar char="u"/>
            </a:pPr>
            <a:r>
              <a:rPr lang="zh-CN" altLang="en-US" dirty="0"/>
              <a:t>递归锁</a:t>
            </a:r>
            <a:endParaRPr lang="en-US" altLang="zh-CN" dirty="0"/>
          </a:p>
          <a:p>
            <a:pPr>
              <a:buNone/>
            </a:pPr>
            <a:r>
              <a:rPr lang="en-US" altLang="zh-CN" dirty="0"/>
              <a:t>	</a:t>
            </a:r>
            <a:r>
              <a:rPr lang="zh-CN" altLang="en-US" dirty="0"/>
              <a:t>对一个线程来说线程多次加锁安全。</a:t>
            </a:r>
            <a:endParaRPr lang="en-US" altLang="zh-CN" dirty="0"/>
          </a:p>
          <a:p>
            <a:pPr>
              <a:buNone/>
            </a:pPr>
            <a:r>
              <a:rPr lang="en-US" altLang="zh-CN" dirty="0"/>
              <a:t>	</a:t>
            </a:r>
            <a:r>
              <a:rPr lang="zh-CN" altLang="en-US" dirty="0"/>
              <a:t>递归锁可能造成一个线程长时间占用锁，打破线程的优先级。但是不易造成死锁。</a:t>
            </a:r>
            <a:r>
              <a:rPr lang="en-US" altLang="zh-CN" dirty="0" err="1"/>
              <a:t>NSLock</a:t>
            </a:r>
            <a:r>
              <a:rPr lang="zh-Hans" altLang="en-US" dirty="0"/>
              <a:t> </a:t>
            </a:r>
            <a:r>
              <a:rPr lang="zh-CN" altLang="en-US" dirty="0"/>
              <a:t>要注意</a:t>
            </a:r>
            <a:r>
              <a:rPr lang="en-US" altLang="zh-CN" dirty="0"/>
              <a:t>lock</a:t>
            </a:r>
            <a:r>
              <a:rPr lang="zh-Hans" altLang="en-US" dirty="0"/>
              <a:t> </a:t>
            </a:r>
            <a:r>
              <a:rPr lang="zh-CN" altLang="en-US" dirty="0"/>
              <a:t>和</a:t>
            </a:r>
            <a:r>
              <a:rPr lang="zh-Hans" altLang="en-US" dirty="0"/>
              <a:t> </a:t>
            </a:r>
            <a:r>
              <a:rPr lang="en-US" altLang="zh-Hans" dirty="0"/>
              <a:t>unlock</a:t>
            </a:r>
            <a:r>
              <a:rPr lang="zh-Hans" altLang="en-US" dirty="0"/>
              <a:t> </a:t>
            </a:r>
            <a:r>
              <a:rPr lang="zh-CN" altLang="en-US" dirty="0"/>
              <a:t>平衡。否则容易死锁</a:t>
            </a:r>
            <a:endParaRPr lang="en-US" altLang="zh-CN" dirty="0"/>
          </a:p>
          <a:p>
            <a:pPr>
              <a:buFont typeface="Wingdings" pitchFamily="2" charset="2"/>
              <a:buChar char="u"/>
            </a:pPr>
            <a:r>
              <a:rPr lang="en-US" altLang="zh-CN" dirty="0" err="1"/>
              <a:t>n</a:t>
            </a:r>
            <a:r>
              <a:rPr lang="en-US" dirty="0" err="1"/>
              <a:t>onatomic</a:t>
            </a:r>
            <a:r>
              <a:rPr lang="zh-CN" altLang="en-US" dirty="0"/>
              <a:t> </a:t>
            </a:r>
            <a:endParaRPr lang="en-US" altLang="zh-CN" dirty="0"/>
          </a:p>
          <a:p>
            <a:pPr lvl="1">
              <a:buFont typeface="Wingdings" pitchFamily="2" charset="2"/>
              <a:buChar char="Ø"/>
            </a:pPr>
            <a:r>
              <a:rPr lang="zh-CN" altLang="en-US" dirty="0"/>
              <a:t>不会为</a:t>
            </a:r>
            <a:r>
              <a:rPr lang="en-US" altLang="zh-CN" dirty="0"/>
              <a:t>setter</a:t>
            </a:r>
            <a:r>
              <a:rPr lang="zh-Hans" altLang="en-US" dirty="0"/>
              <a:t>，</a:t>
            </a:r>
            <a:r>
              <a:rPr lang="en-US" altLang="zh-Hans" dirty="0"/>
              <a:t>getter</a:t>
            </a:r>
            <a:r>
              <a:rPr lang="zh-CN" altLang="en-US" dirty="0"/>
              <a:t>方法加锁</a:t>
            </a:r>
            <a:endParaRPr lang="en-US" altLang="zh-CN" dirty="0"/>
          </a:p>
          <a:p>
            <a:pPr>
              <a:buFont typeface="Wingdings" pitchFamily="2" charset="2"/>
              <a:buChar char="u"/>
            </a:pPr>
            <a:r>
              <a:rPr lang="zh-CN" altLang="en-US" dirty="0"/>
              <a:t> </a:t>
            </a:r>
            <a:r>
              <a:rPr lang="en-US" dirty="0"/>
              <a:t>atomic</a:t>
            </a:r>
          </a:p>
          <a:p>
            <a:pPr lvl="1">
              <a:buFont typeface="Wingdings" pitchFamily="2" charset="2"/>
              <a:buChar char="Ø"/>
            </a:pPr>
            <a:r>
              <a:rPr lang="zh-CN" altLang="en-US" dirty="0"/>
              <a:t>原子属性，为</a:t>
            </a:r>
            <a:r>
              <a:rPr lang="en-US" altLang="zh-CN" dirty="0"/>
              <a:t>setter</a:t>
            </a:r>
            <a:r>
              <a:rPr lang="zh-Hans" altLang="en-US" dirty="0"/>
              <a:t>，</a:t>
            </a:r>
            <a:r>
              <a:rPr lang="en-US" altLang="zh-Hans" dirty="0"/>
              <a:t>getter</a:t>
            </a:r>
            <a:r>
              <a:rPr lang="zh-CN" altLang="en-US" dirty="0"/>
              <a:t>方法加锁</a:t>
            </a:r>
            <a:endParaRPr lang="en-US" altLang="zh-CN" dirty="0"/>
          </a:p>
          <a:p>
            <a:pPr>
              <a:buFont typeface="Wingdings" pitchFamily="2" charset="2"/>
              <a:buChar char="u"/>
            </a:pPr>
            <a:r>
              <a:rPr lang="zh-CN" altLang="en-US" dirty="0"/>
              <a:t>线程之间的通信</a:t>
            </a:r>
            <a:endParaRPr lang="en-US" altLang="zh-CN" dirty="0"/>
          </a:p>
          <a:p>
            <a:pPr>
              <a:buNone/>
            </a:pPr>
            <a:r>
              <a:rPr lang="en-US" altLang="zh-CN" dirty="0"/>
              <a:t>// </a:t>
            </a:r>
            <a:r>
              <a:rPr lang="zh-CN" altLang="en-US" dirty="0"/>
              <a:t>在主线程上执行操作</a:t>
            </a:r>
            <a:br>
              <a:rPr lang="zh-CN" altLang="en-US" dirty="0"/>
            </a:br>
            <a:r>
              <a:rPr lang="en-US" altLang="zh-CN" dirty="0"/>
              <a:t>- (</a:t>
            </a:r>
            <a:r>
              <a:rPr lang="en-US" dirty="0"/>
              <a:t>void)</a:t>
            </a:r>
            <a:r>
              <a:rPr lang="en-US" dirty="0" err="1"/>
              <a:t>performSelectorOnMainThread</a:t>
            </a:r>
            <a:r>
              <a:rPr lang="en-US" dirty="0"/>
              <a:t>:(SEL)</a:t>
            </a:r>
            <a:r>
              <a:rPr lang="en-US" dirty="0" err="1"/>
              <a:t>aSelector</a:t>
            </a:r>
            <a:r>
              <a:rPr lang="en-US" dirty="0"/>
              <a:t> </a:t>
            </a:r>
            <a:r>
              <a:rPr lang="en-US" dirty="0" err="1"/>
              <a:t>withObject</a:t>
            </a:r>
            <a:r>
              <a:rPr lang="en-US" dirty="0"/>
              <a:t>:(id)</a:t>
            </a:r>
            <a:r>
              <a:rPr lang="en-US" dirty="0" err="1"/>
              <a:t>arg</a:t>
            </a:r>
            <a:r>
              <a:rPr lang="en-US" dirty="0"/>
              <a:t> </a:t>
            </a:r>
            <a:r>
              <a:rPr lang="en-US" dirty="0" err="1"/>
              <a:t>waitUntilDone</a:t>
            </a:r>
            <a:r>
              <a:rPr lang="en-US" dirty="0"/>
              <a:t>:(BOOL)wait;</a:t>
            </a:r>
            <a:br>
              <a:rPr lang="en-US" dirty="0"/>
            </a:br>
            <a:r>
              <a:rPr lang="en-US" dirty="0"/>
              <a:t>- (void)</a:t>
            </a:r>
            <a:r>
              <a:rPr lang="en-US" dirty="0" err="1"/>
              <a:t>performSelectorOnMainThread</a:t>
            </a:r>
            <a:r>
              <a:rPr lang="en-US" dirty="0"/>
              <a:t>:(SEL)</a:t>
            </a:r>
            <a:r>
              <a:rPr lang="en-US" dirty="0" err="1"/>
              <a:t>aSelector</a:t>
            </a:r>
            <a:r>
              <a:rPr lang="en-US" dirty="0"/>
              <a:t> </a:t>
            </a:r>
            <a:r>
              <a:rPr lang="en-US" dirty="0" err="1"/>
              <a:t>withObject</a:t>
            </a:r>
            <a:r>
              <a:rPr lang="en-US" dirty="0"/>
              <a:t>:(id)</a:t>
            </a:r>
            <a:r>
              <a:rPr lang="en-US" dirty="0" err="1"/>
              <a:t>arg</a:t>
            </a:r>
            <a:r>
              <a:rPr lang="en-US" dirty="0"/>
              <a:t> </a:t>
            </a:r>
            <a:r>
              <a:rPr lang="en-US" dirty="0" err="1"/>
              <a:t>waitUntilDone</a:t>
            </a:r>
            <a:r>
              <a:rPr lang="en-US" dirty="0"/>
              <a:t>:(BOOL)wait modes:(</a:t>
            </a:r>
            <a:r>
              <a:rPr lang="en-US" dirty="0" err="1"/>
              <a:t>NSArray</a:t>
            </a:r>
            <a:r>
              <a:rPr lang="en-US" dirty="0"/>
              <a:t>&lt;</a:t>
            </a:r>
            <a:r>
              <a:rPr lang="en-US" dirty="0" err="1"/>
              <a:t>NSString</a:t>
            </a:r>
            <a:r>
              <a:rPr lang="en-US" dirty="0"/>
              <a:t> *&gt; *)array;</a:t>
            </a:r>
            <a:br>
              <a:rPr lang="en-US" dirty="0"/>
            </a:br>
            <a:r>
              <a:rPr lang="en-US" dirty="0"/>
              <a:t>// equivalent to the first method with </a:t>
            </a:r>
            <a:r>
              <a:rPr lang="en-US" dirty="0" err="1"/>
              <a:t>kCFRunLoopCommonModes</a:t>
            </a:r>
            <a:br>
              <a:rPr lang="en-US" dirty="0"/>
            </a:br>
            <a:br>
              <a:rPr lang="en-US" dirty="0"/>
            </a:br>
            <a:r>
              <a:rPr lang="en-US" dirty="0"/>
              <a:t>// </a:t>
            </a:r>
            <a:r>
              <a:rPr lang="zh-CN" altLang="en-US" dirty="0"/>
              <a:t>在指定线程上执行操作</a:t>
            </a:r>
            <a:br>
              <a:rPr lang="zh-CN" altLang="en-US" dirty="0"/>
            </a:br>
            <a:r>
              <a:rPr lang="en-US" altLang="zh-CN" dirty="0"/>
              <a:t>- (</a:t>
            </a:r>
            <a:r>
              <a:rPr lang="en-US" dirty="0"/>
              <a:t>void)</a:t>
            </a:r>
            <a:r>
              <a:rPr lang="en-US" dirty="0" err="1"/>
              <a:t>performSelector</a:t>
            </a:r>
            <a:r>
              <a:rPr lang="en-US" dirty="0"/>
              <a:t>:(SEL)</a:t>
            </a:r>
            <a:r>
              <a:rPr lang="en-US" dirty="0" err="1"/>
              <a:t>aSelector</a:t>
            </a:r>
            <a:r>
              <a:rPr lang="en-US" dirty="0"/>
              <a:t> </a:t>
            </a:r>
            <a:r>
              <a:rPr lang="en-US" dirty="0" err="1"/>
              <a:t>onThread</a:t>
            </a:r>
            <a:r>
              <a:rPr lang="en-US" dirty="0"/>
              <a:t>:(</a:t>
            </a:r>
            <a:r>
              <a:rPr lang="en-US" dirty="0" err="1"/>
              <a:t>NSThread</a:t>
            </a:r>
            <a:r>
              <a:rPr lang="en-US" dirty="0"/>
              <a:t> *)</a:t>
            </a:r>
            <a:r>
              <a:rPr lang="en-US" dirty="0" err="1"/>
              <a:t>thr</a:t>
            </a:r>
            <a:r>
              <a:rPr lang="en-US" dirty="0"/>
              <a:t> </a:t>
            </a:r>
            <a:r>
              <a:rPr lang="en-US" dirty="0" err="1"/>
              <a:t>withObject</a:t>
            </a:r>
            <a:r>
              <a:rPr lang="en-US" dirty="0"/>
              <a:t>:(id)</a:t>
            </a:r>
            <a:r>
              <a:rPr lang="en-US" dirty="0" err="1"/>
              <a:t>arg</a:t>
            </a:r>
            <a:r>
              <a:rPr lang="en-US" dirty="0"/>
              <a:t> </a:t>
            </a:r>
            <a:r>
              <a:rPr lang="en-US" dirty="0" err="1"/>
              <a:t>waitUntilDone</a:t>
            </a:r>
            <a:r>
              <a:rPr lang="en-US" dirty="0"/>
              <a:t>:(BOOL)wait modes:(</a:t>
            </a:r>
            <a:r>
              <a:rPr lang="en-US" dirty="0" err="1"/>
              <a:t>NSArray</a:t>
            </a:r>
            <a:r>
              <a:rPr lang="en-US" dirty="0"/>
              <a:t> *)array NS_AVAILABLE(10_5, 2_0);</a:t>
            </a:r>
            <a:br>
              <a:rPr lang="en-US" dirty="0"/>
            </a:br>
            <a:r>
              <a:rPr lang="en-US" dirty="0"/>
              <a:t>- (void)</a:t>
            </a:r>
            <a:r>
              <a:rPr lang="en-US" dirty="0" err="1"/>
              <a:t>performSelector</a:t>
            </a:r>
            <a:r>
              <a:rPr lang="en-US" dirty="0"/>
              <a:t>:(SEL)</a:t>
            </a:r>
            <a:r>
              <a:rPr lang="en-US" dirty="0" err="1"/>
              <a:t>aSelector</a:t>
            </a:r>
            <a:r>
              <a:rPr lang="en-US" dirty="0"/>
              <a:t> </a:t>
            </a:r>
            <a:r>
              <a:rPr lang="en-US" dirty="0" err="1"/>
              <a:t>onThread</a:t>
            </a:r>
            <a:r>
              <a:rPr lang="en-US" dirty="0"/>
              <a:t>:(</a:t>
            </a:r>
            <a:r>
              <a:rPr lang="en-US" dirty="0" err="1"/>
              <a:t>NSThread</a:t>
            </a:r>
            <a:r>
              <a:rPr lang="en-US" dirty="0"/>
              <a:t> *)</a:t>
            </a:r>
            <a:r>
              <a:rPr lang="en-US" dirty="0" err="1"/>
              <a:t>thr</a:t>
            </a:r>
            <a:r>
              <a:rPr lang="en-US" dirty="0"/>
              <a:t> </a:t>
            </a:r>
            <a:r>
              <a:rPr lang="en-US" dirty="0" err="1"/>
              <a:t>withObject</a:t>
            </a:r>
            <a:r>
              <a:rPr lang="en-US" dirty="0"/>
              <a:t>:(id)</a:t>
            </a:r>
            <a:r>
              <a:rPr lang="en-US" dirty="0" err="1"/>
              <a:t>arg</a:t>
            </a:r>
            <a:r>
              <a:rPr lang="en-US" dirty="0"/>
              <a:t> </a:t>
            </a:r>
            <a:r>
              <a:rPr lang="en-US" dirty="0" err="1"/>
              <a:t>waitUntilDone</a:t>
            </a:r>
            <a:r>
              <a:rPr lang="en-US" dirty="0"/>
              <a:t>:(BOOL)wait NS_AVAILABLE(10_5, 2_0);</a:t>
            </a:r>
            <a:br>
              <a:rPr lang="en-US" dirty="0"/>
            </a:br>
            <a:br>
              <a:rPr lang="en-US" dirty="0"/>
            </a:br>
            <a:r>
              <a:rPr lang="en-US" dirty="0"/>
              <a:t>// </a:t>
            </a:r>
            <a:r>
              <a:rPr lang="zh-CN" altLang="en-US" dirty="0"/>
              <a:t>在当前线程上执行操作，调用 </a:t>
            </a:r>
            <a:r>
              <a:rPr lang="en-US" dirty="0" err="1"/>
              <a:t>NSObject</a:t>
            </a:r>
            <a:r>
              <a:rPr lang="en-US" dirty="0"/>
              <a:t> </a:t>
            </a:r>
            <a:r>
              <a:rPr lang="zh-CN" altLang="en-US" dirty="0"/>
              <a:t>的 </a:t>
            </a:r>
            <a:r>
              <a:rPr lang="en-US" dirty="0" err="1"/>
              <a:t>performSelector</a:t>
            </a:r>
            <a:r>
              <a:rPr lang="en-US" dirty="0"/>
              <a:t>:</a:t>
            </a:r>
            <a:r>
              <a:rPr lang="zh-CN" altLang="en-US" dirty="0"/>
              <a:t>相关方法</a:t>
            </a:r>
            <a:br>
              <a:rPr lang="zh-CN" altLang="en-US" dirty="0"/>
            </a:br>
            <a:r>
              <a:rPr lang="en-US" altLang="zh-CN" dirty="0"/>
              <a:t>- (</a:t>
            </a:r>
            <a:r>
              <a:rPr lang="en-US" dirty="0"/>
              <a:t>id)</a:t>
            </a:r>
            <a:r>
              <a:rPr lang="en-US" dirty="0" err="1"/>
              <a:t>performSelector</a:t>
            </a:r>
            <a:r>
              <a:rPr lang="en-US" dirty="0"/>
              <a:t>:(SEL)</a:t>
            </a:r>
            <a:r>
              <a:rPr lang="en-US" dirty="0" err="1"/>
              <a:t>aSelector</a:t>
            </a:r>
            <a:r>
              <a:rPr lang="en-US" dirty="0"/>
              <a:t>;</a:t>
            </a:r>
            <a:br>
              <a:rPr lang="en-US" dirty="0"/>
            </a:br>
            <a:r>
              <a:rPr lang="en-US" dirty="0"/>
              <a:t>- (id)</a:t>
            </a:r>
            <a:r>
              <a:rPr lang="en-US" dirty="0" err="1"/>
              <a:t>performSelector</a:t>
            </a:r>
            <a:r>
              <a:rPr lang="en-US" dirty="0"/>
              <a:t>:(SEL)</a:t>
            </a:r>
            <a:r>
              <a:rPr lang="en-US" dirty="0" err="1"/>
              <a:t>aSelector</a:t>
            </a:r>
            <a:r>
              <a:rPr lang="en-US" dirty="0"/>
              <a:t> </a:t>
            </a:r>
            <a:r>
              <a:rPr lang="en-US" dirty="0" err="1"/>
              <a:t>withObject</a:t>
            </a:r>
            <a:r>
              <a:rPr lang="en-US" dirty="0"/>
              <a:t>:(id)object;</a:t>
            </a:r>
            <a:br>
              <a:rPr lang="en-US" dirty="0"/>
            </a:br>
            <a:r>
              <a:rPr lang="en-US" dirty="0"/>
              <a:t>- (id)</a:t>
            </a:r>
            <a:r>
              <a:rPr lang="en-US" dirty="0" err="1"/>
              <a:t>performSelector</a:t>
            </a:r>
            <a:r>
              <a:rPr lang="en-US" dirty="0"/>
              <a:t>:(SEL)</a:t>
            </a:r>
            <a:r>
              <a:rPr lang="en-US" dirty="0" err="1"/>
              <a:t>aSelector</a:t>
            </a:r>
            <a:r>
              <a:rPr lang="en-US" dirty="0"/>
              <a:t> </a:t>
            </a:r>
            <a:r>
              <a:rPr lang="en-US" dirty="0" err="1"/>
              <a:t>withObject</a:t>
            </a:r>
            <a:r>
              <a:rPr lang="en-US" dirty="0"/>
              <a:t>:(id)object1 </a:t>
            </a:r>
            <a:r>
              <a:rPr lang="en-US" dirty="0" err="1"/>
              <a:t>withObject</a:t>
            </a:r>
            <a:r>
              <a:rPr lang="en-US" dirty="0"/>
              <a:t>:(id)object2;</a:t>
            </a:r>
            <a:endParaRPr lang="en-US" altLang="zh-CN" dirty="0"/>
          </a:p>
          <a:p>
            <a:pPr>
              <a:buNone/>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1852</Words>
  <Application>Microsoft Macintosh PowerPoint</Application>
  <PresentationFormat>On-screen Show (4:3)</PresentationFormat>
  <Paragraphs>351</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宋体</vt:lpstr>
      <vt:lpstr>Arial</vt:lpstr>
      <vt:lpstr>Calibri</vt:lpstr>
      <vt:lpstr>Wingdings</vt:lpstr>
      <vt:lpstr>Office 主题</vt:lpstr>
      <vt:lpstr>iOS 多线程</vt:lpstr>
      <vt:lpstr> </vt:lpstr>
      <vt:lpstr>1.什么是多线程</vt:lpstr>
      <vt:lpstr>PowerPoint Presentation</vt:lpstr>
      <vt:lpstr>单核和多核cpu多线程的实现</vt:lpstr>
      <vt:lpstr>多线程中一些术语</vt:lpstr>
      <vt:lpstr>PowerPoint Presentation</vt:lpstr>
      <vt:lpstr>PowerPoint Presentation</vt:lpstr>
      <vt:lpstr>PowerPoint Presentation</vt:lpstr>
      <vt:lpstr>线程的生命周期 </vt:lpstr>
      <vt:lpstr>多线程的优点与缺点</vt:lpstr>
      <vt:lpstr>多线程优点</vt:lpstr>
      <vt:lpstr>多线程的缺点</vt:lpstr>
      <vt:lpstr>iOS 使用多线程的几种方式</vt:lpstr>
      <vt:lpstr>Pthread 使用举例</vt:lpstr>
      <vt:lpstr>NSTread 使用举例</vt:lpstr>
      <vt:lpstr>NSOpetration实用举例</vt:lpstr>
      <vt:lpstr>GCD 使用举例</vt:lpstr>
      <vt:lpstr>PowerPoint Presentation</vt:lpstr>
      <vt:lpstr>PowerPoint Presentation</vt:lpstr>
      <vt:lpstr>PowerPoint Presentation</vt:lpstr>
      <vt:lpstr>PowerPoint Presentation</vt:lpstr>
      <vt:lpstr>PowerPoint Presentation</vt:lpstr>
      <vt:lpstr>PowerPoint Presentation</vt:lpstr>
      <vt:lpstr>多线程使用注意事项</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dc:title>
  <dc:creator>Windows 用户</dc:creator>
  <cp:lastModifiedBy>Microsoft Office User</cp:lastModifiedBy>
  <cp:revision>67</cp:revision>
  <dcterms:created xsi:type="dcterms:W3CDTF">2018-07-22T01:23:02Z</dcterms:created>
  <dcterms:modified xsi:type="dcterms:W3CDTF">2018-08-28T10:15:14Z</dcterms:modified>
</cp:coreProperties>
</file>