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38"/>
  </p:notesMasterIdLst>
  <p:handoutMasterIdLst>
    <p:handoutMasterId r:id="rId39"/>
  </p:handoutMasterIdLst>
  <p:sldIdLst>
    <p:sldId id="330" r:id="rId7"/>
    <p:sldId id="644" r:id="rId8"/>
    <p:sldId id="645" r:id="rId9"/>
    <p:sldId id="387" r:id="rId10"/>
    <p:sldId id="646" r:id="rId11"/>
    <p:sldId id="647" r:id="rId12"/>
    <p:sldId id="648" r:id="rId13"/>
    <p:sldId id="649" r:id="rId14"/>
    <p:sldId id="650" r:id="rId15"/>
    <p:sldId id="511" r:id="rId16"/>
    <p:sldId id="651" r:id="rId17"/>
    <p:sldId id="633" r:id="rId18"/>
    <p:sldId id="668" r:id="rId19"/>
    <p:sldId id="669" r:id="rId20"/>
    <p:sldId id="670" r:id="rId21"/>
    <p:sldId id="666" r:id="rId22"/>
    <p:sldId id="634" r:id="rId23"/>
    <p:sldId id="654" r:id="rId24"/>
    <p:sldId id="641" r:id="rId25"/>
    <p:sldId id="655" r:id="rId26"/>
    <p:sldId id="656" r:id="rId27"/>
    <p:sldId id="657" r:id="rId28"/>
    <p:sldId id="626" r:id="rId29"/>
    <p:sldId id="658" r:id="rId30"/>
    <p:sldId id="659" r:id="rId31"/>
    <p:sldId id="627" r:id="rId32"/>
    <p:sldId id="660" r:id="rId33"/>
    <p:sldId id="661" r:id="rId34"/>
    <p:sldId id="662" r:id="rId35"/>
    <p:sldId id="614" r:id="rId36"/>
    <p:sldId id="663" r:id="rId37"/>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45"/>
            <p14:sldId id="387"/>
            <p14:sldId id="646"/>
            <p14:sldId id="647"/>
            <p14:sldId id="648"/>
            <p14:sldId id="649"/>
            <p14:sldId id="650"/>
            <p14:sldId id="511"/>
            <p14:sldId id="651"/>
            <p14:sldId id="633"/>
            <p14:sldId id="668"/>
            <p14:sldId id="669"/>
            <p14:sldId id="670"/>
            <p14:sldId id="666"/>
            <p14:sldId id="634"/>
            <p14:sldId id="654"/>
            <p14:sldId id="641"/>
            <p14:sldId id="655"/>
            <p14:sldId id="656"/>
            <p14:sldId id="657"/>
            <p14:sldId id="626"/>
            <p14:sldId id="658"/>
            <p14:sldId id="659"/>
            <p14:sldId id="627"/>
            <p14:sldId id="660"/>
            <p14:sldId id="661"/>
            <p14:sldId id="662"/>
            <p14:sldId id="614"/>
            <p14:sldId id="663"/>
          </p14:sldIdLst>
        </p14:section>
      </p14:sectionLst>
    </p:ext>
    <p:ext uri="{EFAFB233-063F-42B5-8137-9DF3F51BA10A}">
      <p15:sldGuideLst xmlns:p15="http://schemas.microsoft.com/office/powerpoint/2012/main" xmlns="">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p:scale>
          <a:sx n="81" d="100"/>
          <a:sy n="81" d="100"/>
        </p:scale>
        <p:origin x="-1544" y="-21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1/15/14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1/15/14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61105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www.windowsazure.com/en-us/pricing/details/sql-database" TargetMode="External"/></Relationships>
</file>

<file path=ppt/slides/_rels/slide28.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27.xml"/><Relationship Id="rId10"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Android"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mobileservices@microsoft.com" TargetMode="External"/><Relationship Id="rId7" Type="http://schemas.openxmlformats.org/officeDocument/2006/relationships/hyperlink" Target="https://mobileservices.uservoice.com" TargetMode="External"/><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3.xml"/><Relationship Id="rId10"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smtClean="0"/>
              <a:t>Building Android Apps with Mobile Services</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GCM</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smtClean="0">
                <a:ln>
                  <a:solidFill>
                    <a:srgbClr val="FFFFFF">
                      <a:alpha val="0"/>
                    </a:srgbClr>
                  </a:solidFill>
                </a:ln>
                <a:solidFill>
                  <a:srgbClr val="595959">
                    <a:alpha val="99000"/>
                  </a:srgbClr>
                </a:solidFill>
              </a:rPr>
              <a:t>GCM delivers </a:t>
            </a:r>
            <a:r>
              <a:rPr lang="en-US" sz="2800" dirty="0" smtClean="0">
                <a:ln>
                  <a:solidFill>
                    <a:srgbClr val="FFFFFF">
                      <a:alpha val="0"/>
                    </a:srgbClr>
                  </a:solidFill>
                </a:ln>
                <a:solidFill>
                  <a:srgbClr val="595959">
                    <a:alpha val="99000"/>
                  </a:srgbClr>
                </a:solidFill>
              </a:rPr>
              <a:t>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GCM</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Text Placeholder 2"/>
          <p:cNvSpPr>
            <a:spLocks noGrp="1"/>
          </p:cNvSpPr>
          <p:nvPr>
            <p:ph type="body" sz="quarter" idx="10"/>
          </p:nvPr>
        </p:nvSpPr>
        <p:spPr>
          <a:xfrm>
            <a:off x="519112" y="1370525"/>
            <a:ext cx="11149013" cy="4642810"/>
          </a:xfrm>
        </p:spPr>
        <p:txBody>
          <a:bodyPr/>
          <a:lstStyle/>
          <a:p>
            <a:pPr marL="574675" indent="-571500">
              <a:buFont typeface="Arial"/>
              <a:buChar char="•"/>
            </a:pPr>
            <a:r>
              <a:rPr lang="en-US" sz="3600" dirty="0" smtClean="0"/>
              <a:t>Per HTTP method authorization options:</a:t>
            </a:r>
          </a:p>
          <a:p>
            <a:pPr marL="1830388" lvl="2" indent="-571500">
              <a:buFont typeface="Arial"/>
              <a:buChar char="•"/>
            </a:pPr>
            <a:r>
              <a:rPr lang="en-US" dirty="0"/>
              <a:t>App Key required</a:t>
            </a:r>
          </a:p>
          <a:p>
            <a:pPr marL="2513013" lvl="4" indent="-571500">
              <a:buFont typeface="Arial"/>
              <a:buChar char="•"/>
            </a:pPr>
            <a:r>
              <a:rPr lang="en-US" dirty="0"/>
              <a:t>Shouldn’t be used in production</a:t>
            </a:r>
            <a:endParaRPr lang="en-US" dirty="0" smtClean="0"/>
          </a:p>
          <a:p>
            <a:pPr marL="1830388" lvl="2" indent="-571500">
              <a:buFont typeface="Arial"/>
              <a:buChar char="•"/>
            </a:pPr>
            <a:r>
              <a:rPr lang="en-US" dirty="0" smtClean="0"/>
              <a:t>Everyone</a:t>
            </a:r>
          </a:p>
          <a:p>
            <a:pPr marL="1830388" lvl="2" indent="-571500">
              <a:buFont typeface="Arial"/>
              <a:buChar char="•"/>
            </a:pPr>
            <a:r>
              <a:rPr lang="en-US" dirty="0" smtClean="0"/>
              <a:t>Authenticated Users</a:t>
            </a:r>
          </a:p>
          <a:p>
            <a:pPr marL="1830388" lvl="2" indent="-571500">
              <a:buFont typeface="Arial"/>
              <a:buChar char="•"/>
            </a:pPr>
            <a:r>
              <a:rPr lang="en-US" dirty="0" smtClean="0"/>
              <a:t>Admins and other scripts</a:t>
            </a:r>
          </a:p>
          <a:p>
            <a:pPr marL="2513013" lvl="4" indent="-571500">
              <a:buFont typeface="Arial"/>
              <a:buChar char="•"/>
            </a:pPr>
            <a:r>
              <a:rPr lang="en-US" dirty="0" smtClean="0"/>
              <a:t>Requires the Master Key (from client)</a:t>
            </a:r>
          </a:p>
          <a:p>
            <a:pPr marL="574675" indent="-571500">
              <a:buFont typeface="Arial"/>
              <a:buChar char="•"/>
            </a:pPr>
            <a:r>
              <a:rPr lang="en-US" sz="3600" dirty="0" smtClean="0"/>
              <a:t>400 / Unauthorized response if a call doesn’t pass</a:t>
            </a:r>
            <a:endParaRPr lang="en-US" sz="3600" dirty="0"/>
          </a:p>
        </p:txBody>
      </p:sp>
    </p:spTree>
    <p:extLst>
      <p:ext uri="{BB962C8B-B14F-4D97-AF65-F5344CB8AC3E}">
        <p14:creationId xmlns:p14="http://schemas.microsoft.com/office/powerpoint/2010/main" val="151721403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5335282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21695429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5416355"/>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Secret</a:t>
            </a:r>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Mobile Services</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Push Notifications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Data Storage</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Security and Authentication</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Other Features and Scaling</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Questions</a:t>
            </a: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85715" cy="1569660"/>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Script Source Control, </a:t>
            </a:r>
          </a:p>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NPM</a:t>
            </a: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Standard</a:t>
            </a:r>
          </a:p>
          <a:p>
            <a:pPr lvl="2"/>
            <a:r>
              <a:rPr lang="en-US" dirty="0" smtClean="0">
                <a:solidFill>
                  <a:srgbClr val="292929"/>
                </a:solidFill>
              </a:rPr>
              <a:t>1.5M API calls per unit per month</a:t>
            </a:r>
          </a:p>
          <a:p>
            <a:endParaRPr lang="en-US" dirty="0"/>
          </a:p>
          <a:p>
            <a:r>
              <a:rPr lang="en-US" dirty="0" smtClean="0"/>
              <a:t>Premium</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40538265"/>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Premium</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http://www.windowsazure.com/Android</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mobileservices@microsoft.com</a:t>
            </a:r>
            <a:endParaRPr lang="en-US" sz="2400" dirty="0" smtClean="0"/>
          </a:p>
          <a:p>
            <a:r>
              <a:rPr lang="en-US" sz="2400" dirty="0" smtClean="0">
                <a:hlinkClick r:id="rId7"/>
              </a:rPr>
              <a:t>Feature Requests</a:t>
            </a:r>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22036</TotalTime>
  <Words>4229</Words>
  <Application>Microsoft Macintosh PowerPoint</Application>
  <PresentationFormat>Custom</PresentationFormat>
  <Paragraphs>723</Paragraphs>
  <Slides>31</Slides>
  <Notes>30</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MS1444_Windows Azure Template 16x9_r08a</vt:lpstr>
      <vt:lpstr>White with Consolas font for code slides</vt:lpstr>
      <vt:lpstr>1_White with Consolas font for code slides</vt:lpstr>
      <vt:lpstr>Building Android Apps with Mobile Services</vt:lpstr>
      <vt:lpstr>Agenda</vt:lpstr>
      <vt:lpstr>What is Mobile Services?</vt:lpstr>
      <vt:lpstr>PowerPoint Presentation</vt:lpstr>
      <vt:lpstr>Structured Storage</vt:lpstr>
      <vt:lpstr>The REST API</vt:lpstr>
      <vt:lpstr>JSON to SQL Type Mappings</vt:lpstr>
      <vt:lpstr>Server Side Scripts</vt:lpstr>
      <vt:lpstr>Node Modules</vt:lpstr>
      <vt:lpstr>PowerPoint Presentation</vt:lpstr>
      <vt:lpstr>Push Notifications</vt:lpstr>
      <vt:lpstr>PowerPoint Presentation</vt:lpstr>
      <vt:lpstr>Data Authorization</vt:lpstr>
      <vt:lpstr>User Auth Flow (server)</vt:lpstr>
      <vt:lpstr>User Auth Flow (client)</vt:lpstr>
      <vt:lpstr>The User object</vt:lpstr>
      <vt:lpstr>PowerPoint Presentation</vt:lpstr>
      <vt:lpstr>Command Line Tools</vt:lpstr>
      <vt:lpstr>PowerPoint Presentation</vt:lpstr>
      <vt:lpstr>Using the Scheduler</vt:lpstr>
      <vt:lpstr>Custom API</vt:lpstr>
      <vt:lpstr>Script Source Control</vt:lpstr>
      <vt:lpstr>PowerPoint Presentation</vt:lpstr>
      <vt:lpstr>Diagnostics, Logging, Scale</vt:lpstr>
      <vt:lpstr>Service Scale</vt:lpstr>
      <vt:lpstr>PowerPoint Presentation</vt:lpstr>
      <vt:lpstr>Mobile Services Tiers</vt:lpstr>
      <vt:lpstr>Windows Azure Mobile Services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 Risner</cp:lastModifiedBy>
  <cp:revision>644</cp:revision>
  <cp:lastPrinted>2011-12-06T05:57:58Z</cp:lastPrinted>
  <dcterms:created xsi:type="dcterms:W3CDTF">2011-03-29T16:07:22Z</dcterms:created>
  <dcterms:modified xsi:type="dcterms:W3CDTF">2014-01-15T22:45:28Z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