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27"/>
  </p:normalViewPr>
  <p:slideViewPr>
    <p:cSldViewPr snapToGrid="0" snapToObjects="1">
      <p:cViewPr varScale="1">
        <p:scale>
          <a:sx n="91" d="100"/>
          <a:sy n="91" d="100"/>
        </p:scale>
        <p:origin x="14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BAFF-1343-DE4E-B15F-7DA8D1738FCA}" type="datetimeFigureOut">
              <a:rPr kumimoji="1" lang="zh-SG" altLang="en-US" smtClean="0"/>
            </a:fld>
            <a:endParaRPr kumimoji="1"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0A69-C821-4548-9105-D25A99B5A428}" type="slidenum">
              <a:rPr kumimoji="1" lang="zh-SG" altLang="en-US" smtClean="0"/>
            </a:fld>
            <a:endParaRPr kumimoji="1" lang="zh-SG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BAFF-1343-DE4E-B15F-7DA8D1738FCA}" type="datetimeFigureOut">
              <a:rPr kumimoji="1" lang="zh-SG" altLang="en-US" smtClean="0"/>
            </a:fld>
            <a:endParaRPr kumimoji="1"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0A69-C821-4548-9105-D25A99B5A428}" type="slidenum">
              <a:rPr kumimoji="1" lang="zh-SG" altLang="en-US" smtClean="0"/>
            </a:fld>
            <a:endParaRPr kumimoji="1" lang="zh-SG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BAFF-1343-DE4E-B15F-7DA8D1738FCA}" type="datetimeFigureOut">
              <a:rPr kumimoji="1" lang="zh-SG" altLang="en-US" smtClean="0"/>
            </a:fld>
            <a:endParaRPr kumimoji="1"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0A69-C821-4548-9105-D25A99B5A428}" type="slidenum">
              <a:rPr kumimoji="1" lang="zh-SG" altLang="en-US" smtClean="0"/>
            </a:fld>
            <a:endParaRPr kumimoji="1" lang="zh-SG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BAFF-1343-DE4E-B15F-7DA8D1738FCA}" type="datetimeFigureOut">
              <a:rPr kumimoji="1" lang="zh-SG" altLang="en-US" smtClean="0"/>
            </a:fld>
            <a:endParaRPr kumimoji="1"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0A69-C821-4548-9105-D25A99B5A428}" type="slidenum">
              <a:rPr kumimoji="1" lang="zh-SG" altLang="en-US" smtClean="0"/>
            </a:fld>
            <a:endParaRPr kumimoji="1" lang="zh-SG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BAFF-1343-DE4E-B15F-7DA8D1738FCA}" type="datetimeFigureOut">
              <a:rPr kumimoji="1" lang="zh-SG" altLang="en-US" smtClean="0"/>
            </a:fld>
            <a:endParaRPr kumimoji="1"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0A69-C821-4548-9105-D25A99B5A428}" type="slidenum">
              <a:rPr kumimoji="1" lang="zh-SG" altLang="en-US" smtClean="0"/>
            </a:fld>
            <a:endParaRPr kumimoji="1" lang="zh-SG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BAFF-1343-DE4E-B15F-7DA8D1738FCA}" type="datetimeFigureOut">
              <a:rPr kumimoji="1" lang="zh-SG" altLang="en-US" smtClean="0"/>
            </a:fld>
            <a:endParaRPr kumimoji="1"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0A69-C821-4548-9105-D25A99B5A428}" type="slidenum">
              <a:rPr kumimoji="1" lang="zh-SG" altLang="en-US" smtClean="0"/>
            </a:fld>
            <a:endParaRPr kumimoji="1" lang="zh-SG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BAFF-1343-DE4E-B15F-7DA8D1738FCA}" type="datetimeFigureOut">
              <a:rPr kumimoji="1" lang="zh-SG" altLang="en-US" smtClean="0"/>
            </a:fld>
            <a:endParaRPr kumimoji="1" lang="zh-SG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0A69-C821-4548-9105-D25A99B5A428}" type="slidenum">
              <a:rPr kumimoji="1" lang="zh-SG" altLang="en-US" smtClean="0"/>
            </a:fld>
            <a:endParaRPr kumimoji="1" lang="zh-SG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BAFF-1343-DE4E-B15F-7DA8D1738FCA}" type="datetimeFigureOut">
              <a:rPr kumimoji="1" lang="zh-SG" altLang="en-US" smtClean="0"/>
            </a:fld>
            <a:endParaRPr kumimoji="1" lang="zh-SG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0A69-C821-4548-9105-D25A99B5A428}" type="slidenum">
              <a:rPr kumimoji="1" lang="zh-SG" altLang="en-US" smtClean="0"/>
            </a:fld>
            <a:endParaRPr kumimoji="1" lang="zh-SG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BAFF-1343-DE4E-B15F-7DA8D1738FCA}" type="datetimeFigureOut">
              <a:rPr kumimoji="1" lang="zh-SG" altLang="en-US" smtClean="0"/>
            </a:fld>
            <a:endParaRPr kumimoji="1" lang="zh-SG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0A69-C821-4548-9105-D25A99B5A428}" type="slidenum">
              <a:rPr kumimoji="1" lang="zh-SG" altLang="en-US" smtClean="0"/>
            </a:fld>
            <a:endParaRPr kumimoji="1" lang="zh-SG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BAFF-1343-DE4E-B15F-7DA8D1738FCA}" type="datetimeFigureOut">
              <a:rPr kumimoji="1" lang="zh-SG" altLang="en-US" smtClean="0"/>
            </a:fld>
            <a:endParaRPr kumimoji="1"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0A69-C821-4548-9105-D25A99B5A428}" type="slidenum">
              <a:rPr kumimoji="1" lang="zh-SG" altLang="en-US" smtClean="0"/>
            </a:fld>
            <a:endParaRPr kumimoji="1" lang="zh-SG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BAFF-1343-DE4E-B15F-7DA8D1738FCA}" type="datetimeFigureOut">
              <a:rPr kumimoji="1" lang="zh-SG" altLang="en-US" smtClean="0"/>
            </a:fld>
            <a:endParaRPr kumimoji="1"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0A69-C821-4548-9105-D25A99B5A428}" type="slidenum">
              <a:rPr kumimoji="1" lang="zh-SG" altLang="en-US" smtClean="0"/>
            </a:fld>
            <a:endParaRPr kumimoji="1" lang="zh-SG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BAFF-1343-DE4E-B15F-7DA8D1738FCA}" type="datetimeFigureOut">
              <a:rPr kumimoji="1" lang="zh-SG" altLang="en-US" smtClean="0"/>
            </a:fld>
            <a:endParaRPr kumimoji="1"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80A69-C821-4548-9105-D25A99B5A428}" type="slidenum">
              <a:rPr kumimoji="1" lang="zh-SG" altLang="en-US" smtClean="0"/>
            </a:fld>
            <a:endParaRPr kumimoji="1"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箭头连接符 25"/>
          <p:cNvCxnSpPr/>
          <p:nvPr/>
        </p:nvCxnSpPr>
        <p:spPr>
          <a:xfrm>
            <a:off x="3089275" y="1640205"/>
            <a:ext cx="2921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010535" y="1473835"/>
            <a:ext cx="499745" cy="198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en-US" altLang="zh-CN" sz="700"/>
              <a:t>BxTx4N</a:t>
            </a:r>
            <a:endParaRPr lang="en-US" altLang="zh-CN" sz="700"/>
          </a:p>
        </p:txBody>
      </p:sp>
      <p:sp>
        <p:nvSpPr>
          <p:cNvPr id="4" name="矩形 3"/>
          <p:cNvSpPr/>
          <p:nvPr/>
        </p:nvSpPr>
        <p:spPr>
          <a:xfrm>
            <a:off x="1899920" y="1442720"/>
            <a:ext cx="899160" cy="1460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sz="900" dirty="0"/>
              <a:t>1D Conv Block</a:t>
            </a:r>
            <a:endParaRPr kumimoji="1" lang="en-US" altLang="zh-SG" sz="900" dirty="0"/>
          </a:p>
        </p:txBody>
      </p:sp>
      <p:sp>
        <p:nvSpPr>
          <p:cNvPr id="5" name="矩形 4"/>
          <p:cNvSpPr/>
          <p:nvPr/>
        </p:nvSpPr>
        <p:spPr>
          <a:xfrm>
            <a:off x="1899920" y="1718945"/>
            <a:ext cx="899160" cy="1460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sz="1000" dirty="0"/>
              <a:t>GRU Block</a:t>
            </a:r>
            <a:endParaRPr kumimoji="1" lang="en-US" altLang="zh-SG" sz="1000" dirty="0"/>
          </a:p>
        </p:txBody>
      </p:sp>
      <p:cxnSp>
        <p:nvCxnSpPr>
          <p:cNvPr id="7" name="直线箭头连接符 6"/>
          <p:cNvCxnSpPr>
            <a:stCxn id="4" idx="2"/>
            <a:endCxn id="5" idx="0"/>
          </p:cNvCxnSpPr>
          <p:nvPr/>
        </p:nvCxnSpPr>
        <p:spPr>
          <a:xfrm>
            <a:off x="2349500" y="1588770"/>
            <a:ext cx="0" cy="13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73990" y="1303020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SG" sz="900" dirty="0"/>
              <a:t>microphone signal </a:t>
            </a:r>
            <a:endParaRPr kumimoji="1" lang="en-US" altLang="zh-SG" sz="9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90830" y="219456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SG" sz="900" dirty="0"/>
              <a:t>far-end signal </a:t>
            </a:r>
            <a:endParaRPr kumimoji="1" lang="en-US" altLang="zh-SG" sz="900" dirty="0"/>
          </a:p>
        </p:txBody>
      </p:sp>
      <p:sp>
        <p:nvSpPr>
          <p:cNvPr id="17" name="圆角矩形 16"/>
          <p:cNvSpPr/>
          <p:nvPr/>
        </p:nvSpPr>
        <p:spPr>
          <a:xfrm>
            <a:off x="940435" y="1403985"/>
            <a:ext cx="259715" cy="6089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en-US" altLang="zh-SG" sz="1200" dirty="0" err="1">
                <a:latin typeface="Times" pitchFamily="2" charset="0"/>
              </a:rPr>
              <a:t>concate</a:t>
            </a:r>
            <a:endParaRPr kumimoji="1" lang="en-US" altLang="zh-SG" sz="1200" dirty="0" err="1">
              <a:latin typeface="Times" pitchFamily="2" charset="0"/>
            </a:endParaRPr>
          </a:p>
        </p:txBody>
      </p:sp>
      <p:cxnSp>
        <p:nvCxnSpPr>
          <p:cNvPr id="19" name="肘形连接符 18"/>
          <p:cNvCxnSpPr>
            <a:endCxn id="17" idx="0"/>
          </p:cNvCxnSpPr>
          <p:nvPr/>
        </p:nvCxnSpPr>
        <p:spPr>
          <a:xfrm>
            <a:off x="861060" y="1253490"/>
            <a:ext cx="209550" cy="15049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200150" y="1642110"/>
            <a:ext cx="4089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609725" y="1176020"/>
            <a:ext cx="1479550" cy="1018540"/>
          </a:xfrm>
          <a:prstGeom prst="roundRect">
            <a:avLst/>
          </a:prstGeom>
          <a:noFill/>
          <a:ln w="19050"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 sz="1000"/>
          </a:p>
        </p:txBody>
      </p:sp>
      <p:sp>
        <p:nvSpPr>
          <p:cNvPr id="24" name="文本框 23"/>
          <p:cNvSpPr txBox="1"/>
          <p:nvPr/>
        </p:nvSpPr>
        <p:spPr>
          <a:xfrm>
            <a:off x="1534795" y="1983105"/>
            <a:ext cx="16300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SG" sz="900" dirty="0"/>
              <a:t>Feature Extraction Network</a:t>
            </a:r>
            <a:endParaRPr kumimoji="1" lang="en-US" altLang="zh-SG" sz="900" dirty="0"/>
          </a:p>
        </p:txBody>
      </p:sp>
      <p:sp>
        <p:nvSpPr>
          <p:cNvPr id="25" name="圆角矩形 24"/>
          <p:cNvSpPr/>
          <p:nvPr/>
        </p:nvSpPr>
        <p:spPr>
          <a:xfrm>
            <a:off x="3381375" y="1388745"/>
            <a:ext cx="259715" cy="476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en-US" altLang="zh-SG" sz="1200" dirty="0">
                <a:latin typeface="Times" pitchFamily="2" charset="0"/>
              </a:rPr>
              <a:t>add</a:t>
            </a:r>
            <a:endParaRPr kumimoji="1" lang="en-US" altLang="zh-SG" sz="1200" dirty="0">
              <a:latin typeface="Times" pitchFamily="2" charset="0"/>
            </a:endParaRPr>
          </a:p>
        </p:txBody>
      </p:sp>
      <p:cxnSp>
        <p:nvCxnSpPr>
          <p:cNvPr id="34" name="直线连接符 33"/>
          <p:cNvCxnSpPr/>
          <p:nvPr/>
        </p:nvCxnSpPr>
        <p:spPr>
          <a:xfrm flipV="1">
            <a:off x="1351915" y="1024890"/>
            <a:ext cx="0" cy="626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endCxn id="25" idx="0"/>
          </p:cNvCxnSpPr>
          <p:nvPr/>
        </p:nvCxnSpPr>
        <p:spPr>
          <a:xfrm>
            <a:off x="1351915" y="1021715"/>
            <a:ext cx="2159000" cy="3670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>
            <a:off x="3641090" y="1626870"/>
            <a:ext cx="3067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909695" y="1397000"/>
            <a:ext cx="684530" cy="459740"/>
            <a:chOff x="6217" y="2197"/>
            <a:chExt cx="1078" cy="724"/>
          </a:xfrm>
        </p:grpSpPr>
        <p:sp>
          <p:nvSpPr>
            <p:cNvPr id="20" name="平行四边形 19"/>
            <p:cNvSpPr/>
            <p:nvPr/>
          </p:nvSpPr>
          <p:spPr>
            <a:xfrm>
              <a:off x="6217" y="2301"/>
              <a:ext cx="1079" cy="522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217" y="2197"/>
              <a:ext cx="102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SG" sz="800" dirty="0"/>
                <a:t>extracted feature mask </a:t>
              </a:r>
              <a:endParaRPr kumimoji="1" lang="en-US" altLang="zh-SG" sz="8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351280" y="1649095"/>
            <a:ext cx="2840990" cy="784860"/>
            <a:chOff x="2128" y="2597"/>
            <a:chExt cx="4474" cy="1236"/>
          </a:xfrm>
        </p:grpSpPr>
        <p:cxnSp>
          <p:nvCxnSpPr>
            <p:cNvPr id="57" name="直线连接符 56"/>
            <p:cNvCxnSpPr/>
            <p:nvPr/>
          </p:nvCxnSpPr>
          <p:spPr>
            <a:xfrm flipV="1">
              <a:off x="6596" y="2843"/>
              <a:ext cx="0" cy="9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/>
            <p:nvPr/>
          </p:nvCxnSpPr>
          <p:spPr>
            <a:xfrm rot="10800000">
              <a:off x="2128" y="2597"/>
              <a:ext cx="4475" cy="1236"/>
            </a:xfrm>
            <a:prstGeom prst="bentConnector3">
              <a:avLst>
                <a:gd name="adj1" fmla="val 9996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文本框 70"/>
          <p:cNvSpPr txBox="1"/>
          <p:nvPr/>
        </p:nvSpPr>
        <p:spPr>
          <a:xfrm>
            <a:off x="2188210" y="2223135"/>
            <a:ext cx="15195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SG" sz="1000" dirty="0"/>
              <a:t>skip connection</a:t>
            </a:r>
            <a:endParaRPr kumimoji="1" lang="en-US" altLang="zh-SG" sz="1000" dirty="0"/>
          </a:p>
        </p:txBody>
      </p:sp>
      <p:sp>
        <p:nvSpPr>
          <p:cNvPr id="80" name="矩形 79"/>
          <p:cNvSpPr/>
          <p:nvPr/>
        </p:nvSpPr>
        <p:spPr>
          <a:xfrm>
            <a:off x="5215255" y="1442720"/>
            <a:ext cx="899160" cy="146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sz="1000" dirty="0"/>
              <a:t>GRU Block</a:t>
            </a:r>
            <a:endParaRPr kumimoji="1" lang="en-US" altLang="zh-SG" sz="1000" dirty="0"/>
          </a:p>
        </p:txBody>
      </p:sp>
      <p:sp>
        <p:nvSpPr>
          <p:cNvPr id="81" name="矩形 80"/>
          <p:cNvSpPr/>
          <p:nvPr/>
        </p:nvSpPr>
        <p:spPr>
          <a:xfrm>
            <a:off x="5215255" y="1718945"/>
            <a:ext cx="899160" cy="146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sz="1000" dirty="0"/>
              <a:t>GRU Block</a:t>
            </a:r>
            <a:endParaRPr kumimoji="1" lang="en-US" altLang="zh-SG" sz="1000" dirty="0"/>
          </a:p>
        </p:txBody>
      </p:sp>
      <p:cxnSp>
        <p:nvCxnSpPr>
          <p:cNvPr id="82" name="直线箭头连接符 81"/>
          <p:cNvCxnSpPr>
            <a:stCxn id="80" idx="2"/>
            <a:endCxn id="81" idx="0"/>
          </p:cNvCxnSpPr>
          <p:nvPr/>
        </p:nvCxnSpPr>
        <p:spPr>
          <a:xfrm>
            <a:off x="5664835" y="1588770"/>
            <a:ext cx="0" cy="130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4895215" y="1175385"/>
            <a:ext cx="1479550" cy="1019810"/>
          </a:xfrm>
          <a:prstGeom prst="roundRect">
            <a:avLst/>
          </a:prstGeom>
          <a:noFill/>
          <a:ln w="19050"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 sz="1000"/>
          </a:p>
        </p:txBody>
      </p:sp>
      <p:sp>
        <p:nvSpPr>
          <p:cNvPr id="84" name="文本框 83"/>
          <p:cNvSpPr txBox="1"/>
          <p:nvPr/>
        </p:nvSpPr>
        <p:spPr>
          <a:xfrm>
            <a:off x="4778375" y="2002155"/>
            <a:ext cx="17138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SG" sz="900" dirty="0"/>
              <a:t>Acoustic Separation Network </a:t>
            </a:r>
            <a:endParaRPr kumimoji="1" lang="en-US" altLang="zh-SG" sz="900" dirty="0"/>
          </a:p>
        </p:txBody>
      </p:sp>
      <p:cxnSp>
        <p:nvCxnSpPr>
          <p:cNvPr id="85" name="直线箭头连接符 84"/>
          <p:cNvCxnSpPr>
            <a:stCxn id="20" idx="2"/>
          </p:cNvCxnSpPr>
          <p:nvPr/>
        </p:nvCxnSpPr>
        <p:spPr>
          <a:xfrm flipV="1">
            <a:off x="4553585" y="1626870"/>
            <a:ext cx="339090" cy="19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6623685" y="1437640"/>
            <a:ext cx="685165" cy="460375"/>
            <a:chOff x="10420" y="2299"/>
            <a:chExt cx="1079" cy="725"/>
          </a:xfrm>
        </p:grpSpPr>
        <p:sp>
          <p:nvSpPr>
            <p:cNvPr id="23" name="平行四边形 22"/>
            <p:cNvSpPr/>
            <p:nvPr/>
          </p:nvSpPr>
          <p:spPr>
            <a:xfrm>
              <a:off x="10420" y="2415"/>
              <a:ext cx="1079" cy="522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0437" y="2299"/>
              <a:ext cx="102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SG" sz="800" dirty="0"/>
                <a:t>estimated near-end mask</a:t>
              </a:r>
              <a:endParaRPr kumimoji="1" lang="en-US" altLang="zh-SG" sz="800" dirty="0"/>
            </a:p>
          </p:txBody>
        </p:sp>
      </p:grpSp>
      <p:cxnSp>
        <p:nvCxnSpPr>
          <p:cNvPr id="87" name="直线箭头连接符 86"/>
          <p:cNvCxnSpPr/>
          <p:nvPr/>
        </p:nvCxnSpPr>
        <p:spPr>
          <a:xfrm>
            <a:off x="6374765" y="1680210"/>
            <a:ext cx="2774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7555865" y="1331595"/>
            <a:ext cx="259715" cy="6908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en-US" altLang="zh-SG" sz="1000" dirty="0" err="1">
                <a:latin typeface="Times" pitchFamily="2" charset="0"/>
              </a:rPr>
              <a:t>concate</a:t>
            </a:r>
            <a:endParaRPr kumimoji="1" lang="en-US" altLang="zh-SG" sz="1000" dirty="0" err="1">
              <a:latin typeface="Times" pitchFamily="2" charset="0"/>
            </a:endParaRPr>
          </a:p>
        </p:txBody>
      </p:sp>
      <p:cxnSp>
        <p:nvCxnSpPr>
          <p:cNvPr id="103" name="直线箭头连接符 102"/>
          <p:cNvCxnSpPr/>
          <p:nvPr/>
        </p:nvCxnSpPr>
        <p:spPr>
          <a:xfrm flipV="1">
            <a:off x="7270115" y="1671320"/>
            <a:ext cx="285750" cy="5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8511540" y="1442720"/>
            <a:ext cx="899160" cy="146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sz="1000" dirty="0"/>
              <a:t>GRU Block</a:t>
            </a:r>
            <a:endParaRPr kumimoji="1" lang="en-US" altLang="zh-SG" sz="1000" dirty="0"/>
          </a:p>
        </p:txBody>
      </p:sp>
      <p:sp>
        <p:nvSpPr>
          <p:cNvPr id="105" name="矩形 104"/>
          <p:cNvSpPr/>
          <p:nvPr/>
        </p:nvSpPr>
        <p:spPr>
          <a:xfrm>
            <a:off x="8511540" y="1718945"/>
            <a:ext cx="899160" cy="146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SG" sz="1000" dirty="0"/>
              <a:t>GRU Block</a:t>
            </a:r>
            <a:endParaRPr kumimoji="1" lang="en-US" altLang="zh-SG" sz="1000" dirty="0"/>
          </a:p>
        </p:txBody>
      </p:sp>
      <p:cxnSp>
        <p:nvCxnSpPr>
          <p:cNvPr id="106" name="直线箭头连接符 105"/>
          <p:cNvCxnSpPr>
            <a:stCxn id="104" idx="2"/>
            <a:endCxn id="105" idx="0"/>
          </p:cNvCxnSpPr>
          <p:nvPr/>
        </p:nvCxnSpPr>
        <p:spPr>
          <a:xfrm>
            <a:off x="8961120" y="1588770"/>
            <a:ext cx="0" cy="130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8178800" y="1174750"/>
            <a:ext cx="1564640" cy="1038225"/>
          </a:xfrm>
          <a:prstGeom prst="roundRect">
            <a:avLst/>
          </a:prstGeom>
          <a:noFill/>
          <a:ln w="19050"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 sz="1000">
              <a:solidFill>
                <a:srgbClr val="FF0000"/>
              </a:solidFill>
            </a:endParaRPr>
          </a:p>
        </p:txBody>
      </p:sp>
      <p:cxnSp>
        <p:nvCxnSpPr>
          <p:cNvPr id="108" name="直线箭头连接符 107"/>
          <p:cNvCxnSpPr/>
          <p:nvPr/>
        </p:nvCxnSpPr>
        <p:spPr>
          <a:xfrm>
            <a:off x="7815580" y="1671320"/>
            <a:ext cx="363220" cy="5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10013950" y="1446530"/>
            <a:ext cx="685165" cy="460375"/>
            <a:chOff x="15738" y="2359"/>
            <a:chExt cx="1079" cy="725"/>
          </a:xfrm>
        </p:grpSpPr>
        <p:sp>
          <p:nvSpPr>
            <p:cNvPr id="32" name="平行四边形 31"/>
            <p:cNvSpPr/>
            <p:nvPr/>
          </p:nvSpPr>
          <p:spPr>
            <a:xfrm>
              <a:off x="15738" y="2472"/>
              <a:ext cx="1079" cy="522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5795" y="2359"/>
              <a:ext cx="9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SG" sz="800" dirty="0"/>
                <a:t>estimated near-end re-mask</a:t>
              </a:r>
              <a:endParaRPr kumimoji="1" lang="en-US" altLang="zh-SG" sz="800" dirty="0"/>
            </a:p>
          </p:txBody>
        </p:sp>
      </p:grpSp>
      <p:cxnSp>
        <p:nvCxnSpPr>
          <p:cNvPr id="112" name="直线箭头连接符 111"/>
          <p:cNvCxnSpPr/>
          <p:nvPr/>
        </p:nvCxnSpPr>
        <p:spPr>
          <a:xfrm>
            <a:off x="9743440" y="1680210"/>
            <a:ext cx="3067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10935335" y="1442085"/>
            <a:ext cx="259715" cy="476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en-US" altLang="zh-SG" sz="1200" dirty="0">
                <a:latin typeface="Times" pitchFamily="2" charset="0"/>
              </a:rPr>
              <a:t>add</a:t>
            </a:r>
            <a:endParaRPr kumimoji="1" lang="en-US" altLang="zh-SG" sz="1200" dirty="0">
              <a:latin typeface="Times" pitchFamily="2" charset="0"/>
            </a:endParaRPr>
          </a:p>
        </p:txBody>
      </p:sp>
      <p:cxnSp>
        <p:nvCxnSpPr>
          <p:cNvPr id="114" name="直线箭头连接符 113"/>
          <p:cNvCxnSpPr/>
          <p:nvPr/>
        </p:nvCxnSpPr>
        <p:spPr>
          <a:xfrm flipV="1">
            <a:off x="10671810" y="1670050"/>
            <a:ext cx="263525" cy="5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958330" y="1882469"/>
            <a:ext cx="4104005" cy="650240"/>
            <a:chOff x="10935" y="3001"/>
            <a:chExt cx="6457" cy="950"/>
          </a:xfrm>
        </p:grpSpPr>
        <p:cxnSp>
          <p:nvCxnSpPr>
            <p:cNvPr id="117" name="直线连接符 116"/>
            <p:cNvCxnSpPr/>
            <p:nvPr/>
          </p:nvCxnSpPr>
          <p:spPr>
            <a:xfrm flipV="1">
              <a:off x="10947" y="3001"/>
              <a:ext cx="7" cy="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肘形连接符 118"/>
            <p:cNvCxnSpPr/>
            <p:nvPr/>
          </p:nvCxnSpPr>
          <p:spPr>
            <a:xfrm flipV="1">
              <a:off x="10935" y="3057"/>
              <a:ext cx="6457" cy="892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1" name="文本框 120"/>
          <p:cNvSpPr txBox="1"/>
          <p:nvPr/>
        </p:nvSpPr>
        <p:spPr>
          <a:xfrm>
            <a:off x="8612505" y="2320290"/>
            <a:ext cx="14204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SG" sz="1000" dirty="0"/>
              <a:t>skip connection</a:t>
            </a:r>
            <a:endParaRPr kumimoji="1" lang="en-US" altLang="zh-SG" sz="10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1447780" y="1430655"/>
            <a:ext cx="742950" cy="460375"/>
            <a:chOff x="18010" y="2281"/>
            <a:chExt cx="1170" cy="725"/>
          </a:xfrm>
        </p:grpSpPr>
        <p:sp>
          <p:nvSpPr>
            <p:cNvPr id="38" name="平行四边形 37"/>
            <p:cNvSpPr/>
            <p:nvPr/>
          </p:nvSpPr>
          <p:spPr>
            <a:xfrm>
              <a:off x="18040" y="2394"/>
              <a:ext cx="1079" cy="522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18010" y="2281"/>
              <a:ext cx="117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SG" sz="800" dirty="0"/>
                <a:t>optimized near-end mask </a:t>
              </a:r>
              <a:endParaRPr kumimoji="1" lang="en-US" altLang="zh-SG" sz="800" dirty="0"/>
            </a:p>
          </p:txBody>
        </p:sp>
      </p:grpSp>
      <p:cxnSp>
        <p:nvCxnSpPr>
          <p:cNvPr id="127" name="直线箭头连接符 126"/>
          <p:cNvCxnSpPr/>
          <p:nvPr/>
        </p:nvCxnSpPr>
        <p:spPr>
          <a:xfrm>
            <a:off x="11198225" y="1666875"/>
            <a:ext cx="3067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231505" y="2021205"/>
            <a:ext cx="1562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zh-SG" sz="900" dirty="0">
                <a:sym typeface="+mn-ea"/>
              </a:rPr>
              <a:t>Mask Optimization Network </a:t>
            </a:r>
            <a:endParaRPr kumimoji="1" lang="en-US" altLang="zh-SG" sz="900" dirty="0">
              <a:sym typeface="+mn-ea"/>
            </a:endParaRPr>
          </a:p>
        </p:txBody>
      </p:sp>
      <p:cxnSp>
        <p:nvCxnSpPr>
          <p:cNvPr id="9" name="肘形连接符 8"/>
          <p:cNvCxnSpPr>
            <a:endCxn id="17" idx="2"/>
          </p:cNvCxnSpPr>
          <p:nvPr/>
        </p:nvCxnSpPr>
        <p:spPr>
          <a:xfrm flipV="1">
            <a:off x="855980" y="2012950"/>
            <a:ext cx="214630" cy="12700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33"/>
          <p:cNvCxnSpPr/>
          <p:nvPr/>
        </p:nvCxnSpPr>
        <p:spPr>
          <a:xfrm flipV="1">
            <a:off x="1351915" y="1024890"/>
            <a:ext cx="0" cy="6261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056255" y="4578350"/>
            <a:ext cx="33020" cy="2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77850" y="712470"/>
            <a:ext cx="4445" cy="472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141095"/>
            <a:ext cx="556260" cy="20955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2031365"/>
            <a:ext cx="556260" cy="209550"/>
          </a:xfrm>
          <a:prstGeom prst="rect">
            <a:avLst/>
          </a:prstGeom>
        </p:spPr>
      </p:pic>
      <p:cxnSp>
        <p:nvCxnSpPr>
          <p:cNvPr id="45" name="直接连接符 44"/>
          <p:cNvCxnSpPr/>
          <p:nvPr/>
        </p:nvCxnSpPr>
        <p:spPr>
          <a:xfrm flipV="1">
            <a:off x="577850" y="712470"/>
            <a:ext cx="7092950" cy="38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670800" y="718820"/>
            <a:ext cx="0" cy="60325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99110" y="998855"/>
            <a:ext cx="51498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/>
              <a:t>BxTx2N</a:t>
            </a:r>
            <a:endParaRPr lang="en-US" altLang="zh-CN" sz="700"/>
          </a:p>
        </p:txBody>
      </p:sp>
      <p:sp>
        <p:nvSpPr>
          <p:cNvPr id="48" name="文本框 47"/>
          <p:cNvSpPr txBox="1"/>
          <p:nvPr/>
        </p:nvSpPr>
        <p:spPr>
          <a:xfrm>
            <a:off x="507365" y="1892935"/>
            <a:ext cx="51498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/>
              <a:t>BxTx2N</a:t>
            </a:r>
            <a:endParaRPr lang="en-US" altLang="zh-CN" sz="700"/>
          </a:p>
        </p:txBody>
      </p:sp>
      <p:sp>
        <p:nvSpPr>
          <p:cNvPr id="49" name="文本框 48"/>
          <p:cNvSpPr txBox="1"/>
          <p:nvPr/>
        </p:nvSpPr>
        <p:spPr>
          <a:xfrm>
            <a:off x="1129665" y="1487170"/>
            <a:ext cx="499745" cy="198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en-US" altLang="zh-CN" sz="700"/>
              <a:t>BxTx4N</a:t>
            </a:r>
            <a:endParaRPr lang="en-US" altLang="zh-CN" sz="700"/>
          </a:p>
        </p:txBody>
      </p:sp>
      <p:sp>
        <p:nvSpPr>
          <p:cNvPr id="51" name="文本框 50"/>
          <p:cNvSpPr txBox="1"/>
          <p:nvPr/>
        </p:nvSpPr>
        <p:spPr>
          <a:xfrm>
            <a:off x="3557270" y="1459230"/>
            <a:ext cx="499745" cy="198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en-US" altLang="zh-CN" sz="700"/>
              <a:t>BxTx4N</a:t>
            </a:r>
            <a:endParaRPr lang="en-US" altLang="zh-CN" sz="700"/>
          </a:p>
        </p:txBody>
      </p:sp>
      <p:sp>
        <p:nvSpPr>
          <p:cNvPr id="52" name="文本框 51"/>
          <p:cNvSpPr txBox="1"/>
          <p:nvPr/>
        </p:nvSpPr>
        <p:spPr>
          <a:xfrm>
            <a:off x="4490085" y="1464310"/>
            <a:ext cx="499745" cy="198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en-US" altLang="zh-CN" sz="700"/>
              <a:t>BxTx4N</a:t>
            </a:r>
            <a:endParaRPr lang="en-US" altLang="zh-CN" sz="700"/>
          </a:p>
        </p:txBody>
      </p:sp>
      <p:sp>
        <p:nvSpPr>
          <p:cNvPr id="53" name="文本框 52"/>
          <p:cNvSpPr txBox="1"/>
          <p:nvPr/>
        </p:nvSpPr>
        <p:spPr>
          <a:xfrm>
            <a:off x="6296660" y="1509395"/>
            <a:ext cx="499745" cy="198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en-US" altLang="zh-CN" sz="700"/>
              <a:t>BxTx2N</a:t>
            </a:r>
            <a:endParaRPr lang="en-US" altLang="zh-CN" sz="700"/>
          </a:p>
        </p:txBody>
      </p:sp>
      <p:sp>
        <p:nvSpPr>
          <p:cNvPr id="55" name="文本框 54"/>
          <p:cNvSpPr txBox="1"/>
          <p:nvPr/>
        </p:nvSpPr>
        <p:spPr>
          <a:xfrm>
            <a:off x="7196455" y="1508760"/>
            <a:ext cx="499745" cy="198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en-US" altLang="zh-CN" sz="700"/>
              <a:t>BxTx2N</a:t>
            </a:r>
            <a:endParaRPr lang="en-US" altLang="zh-CN" sz="700"/>
          </a:p>
        </p:txBody>
      </p:sp>
      <p:sp>
        <p:nvSpPr>
          <p:cNvPr id="58" name="文本框 57"/>
          <p:cNvSpPr txBox="1"/>
          <p:nvPr/>
        </p:nvSpPr>
        <p:spPr>
          <a:xfrm>
            <a:off x="7734300" y="1515110"/>
            <a:ext cx="499745" cy="198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en-US" altLang="zh-CN" sz="700"/>
              <a:t>BxTx4N</a:t>
            </a:r>
            <a:endParaRPr lang="en-US" altLang="zh-CN" sz="700"/>
          </a:p>
        </p:txBody>
      </p:sp>
      <p:sp>
        <p:nvSpPr>
          <p:cNvPr id="60" name="文本框 59"/>
          <p:cNvSpPr txBox="1"/>
          <p:nvPr/>
        </p:nvSpPr>
        <p:spPr>
          <a:xfrm>
            <a:off x="9662795" y="1511935"/>
            <a:ext cx="499745" cy="198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en-US" altLang="zh-CN" sz="700"/>
              <a:t>BxTx2N</a:t>
            </a:r>
            <a:endParaRPr lang="en-US" altLang="zh-CN" sz="700"/>
          </a:p>
        </p:txBody>
      </p:sp>
      <p:sp>
        <p:nvSpPr>
          <p:cNvPr id="61" name="文本框 60"/>
          <p:cNvSpPr txBox="1"/>
          <p:nvPr/>
        </p:nvSpPr>
        <p:spPr>
          <a:xfrm>
            <a:off x="10575290" y="1506220"/>
            <a:ext cx="499745" cy="198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en-US" altLang="zh-CN" sz="700"/>
              <a:t>BxTx2N</a:t>
            </a:r>
            <a:endParaRPr lang="en-US" altLang="zh-CN" sz="700"/>
          </a:p>
        </p:txBody>
      </p:sp>
      <p:sp>
        <p:nvSpPr>
          <p:cNvPr id="62" name="文本框 61"/>
          <p:cNvSpPr txBox="1"/>
          <p:nvPr/>
        </p:nvSpPr>
        <p:spPr>
          <a:xfrm>
            <a:off x="11130915" y="1502410"/>
            <a:ext cx="499745" cy="198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en-US" altLang="zh-CN" sz="700"/>
              <a:t>BxTx2N</a:t>
            </a:r>
            <a:endParaRPr lang="en-US" altLang="zh-CN"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WPS 演示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Times</vt:lpstr>
      <vt:lpstr>Times New Roman</vt:lpstr>
      <vt:lpstr>Calibri</vt:lpstr>
      <vt:lpstr>微软雅黑</vt:lpstr>
      <vt:lpstr>Arial Unicode MS</vt:lpstr>
      <vt:lpstr>等线 Light</vt:lpstr>
      <vt:lpstr>Calibri Light</vt:lpstr>
      <vt:lpstr>等线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#LIU BOZHONG#</dc:creator>
  <cp:lastModifiedBy>YXX</cp:lastModifiedBy>
  <cp:revision>20</cp:revision>
  <dcterms:created xsi:type="dcterms:W3CDTF">2022-03-24T18:34:00Z</dcterms:created>
  <dcterms:modified xsi:type="dcterms:W3CDTF">2022-03-28T01:10:45Z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AEF25C65F2024BB78045D70CEAD1302A</vt:lpwstr>
  </property>
  <property fmtid="{D5CDD505-2E9C-101B-9397-08002B2CF9AE}" pid="3" name="KSOProductBuildVer">
    <vt:lpwstr>2052-11.1.0.11365</vt:lpwstr>
  </property>
</Properties>
</file>