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9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1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3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7" r:id="rId6"/>
    <p:sldMasterId id="2147483694" r:id="rId7"/>
    <p:sldMasterId id="2147483711" r:id="rId8"/>
    <p:sldMasterId id="2147483728" r:id="rId9"/>
    <p:sldMasterId id="2147483745" r:id="rId10"/>
    <p:sldMasterId id="2147483762" r:id="rId11"/>
    <p:sldMasterId id="2147483779" r:id="rId12"/>
    <p:sldMasterId id="2147483792" r:id="rId13"/>
    <p:sldMasterId id="2147483809" r:id="rId14"/>
    <p:sldMasterId id="2147483856" r:id="rId15"/>
    <p:sldMasterId id="2147483874" r:id="rId16"/>
    <p:sldMasterId id="2147483891" r:id="rId17"/>
  </p:sldMasterIdLst>
  <p:notesMasterIdLst>
    <p:notesMasterId r:id="rId27"/>
  </p:notesMasterIdLst>
  <p:sldIdLst>
    <p:sldId id="256" r:id="rId18"/>
    <p:sldId id="268" r:id="rId19"/>
    <p:sldId id="266" r:id="rId20"/>
    <p:sldId id="260" r:id="rId21"/>
    <p:sldId id="270" r:id="rId22"/>
    <p:sldId id="265" r:id="rId23"/>
    <p:sldId id="267" r:id="rId24"/>
    <p:sldId id="26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72C2-8B82-47C3-80B3-3481FEF8A17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0AAF-B027-406B-8698-B7B6B78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54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42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00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266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7590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93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12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62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748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46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422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262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524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668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0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465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117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7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133" y="4233564"/>
            <a:ext cx="6790267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290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6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494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805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5323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197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151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71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3696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0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7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9243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1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1745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008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571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948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0792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8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3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571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0211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0863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8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4118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021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1855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7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5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0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230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628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2538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928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933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0422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300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6003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562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2698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2719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792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5364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6449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orm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2FC31B8-C0A5-4C17-8479-A454E6F28946}"/>
              </a:ext>
            </a:extLst>
          </p:cNvPr>
          <p:cNvSpPr/>
          <p:nvPr userDrawn="1"/>
        </p:nvSpPr>
        <p:spPr>
          <a:xfrm>
            <a:off x="341746" y="6428510"/>
            <a:ext cx="2549236" cy="314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11369040" y="522483"/>
            <a:ext cx="1341120" cy="304800"/>
            <a:chOff x="17255" y="4635475"/>
            <a:chExt cx="898831" cy="241248"/>
          </a:xfrm>
        </p:grpSpPr>
        <p:sp>
          <p:nvSpPr>
            <p:cNvPr id="7" name="Rectangle 6"/>
            <p:cNvSpPr/>
            <p:nvPr/>
          </p:nvSpPr>
          <p:spPr>
            <a:xfrm>
              <a:off x="17255" y="4635475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rgbClr val="FE9B1E"/>
                  </a:solidFill>
                </a:rPr>
                <a:t>CONFIDENTIAL A</a:t>
              </a:r>
            </a:p>
          </p:txBody>
        </p:sp>
      </p:grpSp>
      <p:sp>
        <p:nvSpPr>
          <p:cNvPr id="4" name="文字方塊 3"/>
          <p:cNvSpPr txBox="1"/>
          <p:nvPr userDrawn="1"/>
        </p:nvSpPr>
        <p:spPr>
          <a:xfrm>
            <a:off x="3176335" y="4065008"/>
            <a:ext cx="8727604" cy="1180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zh-TW" altLang="en-US" sz="2400" dirty="0" smtClean="0">
              <a:solidFill>
                <a:srgbClr val="353630"/>
              </a:solidFill>
            </a:endParaRPr>
          </a:p>
        </p:txBody>
      </p:sp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xmlns="" id="{0878BF3B-8DAC-42C9-92B7-F9EC0BA19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891" y="2790952"/>
            <a:ext cx="7789051" cy="85394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标题使用粗体</a:t>
            </a:r>
            <a:r>
              <a:rPr lang="en-US" altLang="zh-TW" dirty="0" smtClean="0"/>
              <a:t>32pts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CC6B121D-85E8-4ED7-AF42-7E852007B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315" y="1815866"/>
            <a:ext cx="2526557" cy="689945"/>
          </a:xfrm>
          <a:prstGeom prst="rect">
            <a:avLst/>
          </a:prstGeom>
        </p:spPr>
      </p:pic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xmlns="" id="{6EF1C5E5-F541-45A7-A09E-49564F6BBF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891" y="3644902"/>
            <a:ext cx="5625195" cy="85394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67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子</a:t>
            </a:r>
            <a:r>
              <a:rPr lang="zh-CN" altLang="en-US" dirty="0"/>
              <a:t>标题使用粗体</a:t>
            </a:r>
            <a:r>
              <a:rPr lang="en-US" altLang="zh-TW" dirty="0"/>
              <a:t>20pts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0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431800" y="1376785"/>
            <a:ext cx="10957984" cy="4569927"/>
          </a:xfrm>
          <a:prstGeom prst="rect">
            <a:avLst/>
          </a:prstGeom>
        </p:spPr>
        <p:txBody>
          <a:bodyPr/>
          <a:lstStyle>
            <a:lvl1pPr marL="685783" indent="-685783">
              <a:buFont typeface="Wingdings" panose="05000000000000000000" pitchFamily="2" charset="2"/>
              <a:buChar char="p"/>
              <a:defRPr sz="2667" b="1">
                <a:latin typeface="+mj-lt"/>
              </a:defRPr>
            </a:lvl1pPr>
            <a:lvl2pPr>
              <a:defRPr sz="2133" b="1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3733" b="1" u="none" kern="1200" baseline="0" dirty="0">
                <a:solidFill>
                  <a:schemeClr val="bg2"/>
                </a:solidFill>
                <a:latin typeface="+mj-ea"/>
                <a:ea typeface="+mj-ea"/>
                <a:cs typeface="Arial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0"/>
          </p:nvPr>
        </p:nvSpPr>
        <p:spPr>
          <a:xfrm>
            <a:off x="431800" y="1343609"/>
            <a:ext cx="10957985" cy="4943151"/>
          </a:xfrm>
        </p:spPr>
        <p:txBody>
          <a:bodyPr/>
          <a:lstStyle>
            <a:lvl1pPr>
              <a:defRPr sz="2133" b="1">
                <a:latin typeface="+mj-lt"/>
              </a:defRPr>
            </a:lvl1pPr>
            <a:lvl2pPr>
              <a:defRPr sz="1867" b="1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467">
                <a:latin typeface="+mj-lt"/>
              </a:defRPr>
            </a:lvl4pPr>
            <a:lvl5pPr>
              <a:defRPr sz="1333"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431799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1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0"/>
          </p:nvPr>
        </p:nvSpPr>
        <p:spPr>
          <a:xfrm>
            <a:off x="431800" y="1343609"/>
            <a:ext cx="5376168" cy="4943151"/>
          </a:xfrm>
        </p:spPr>
        <p:txBody>
          <a:bodyPr/>
          <a:lstStyle>
            <a:lvl1pPr>
              <a:defRPr sz="2667" b="1">
                <a:latin typeface="+mj-lt"/>
              </a:defRPr>
            </a:lvl1pPr>
            <a:lvl2pPr>
              <a:defRPr sz="2133" b="1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25"/>
          <p:cNvSpPr>
            <a:spLocks noGrp="1"/>
          </p:cNvSpPr>
          <p:nvPr>
            <p:ph sz="quarter" idx="11"/>
          </p:nvPr>
        </p:nvSpPr>
        <p:spPr>
          <a:xfrm>
            <a:off x="5999990" y="1339963"/>
            <a:ext cx="5389796" cy="4943151"/>
          </a:xfrm>
        </p:spPr>
        <p:txBody>
          <a:bodyPr/>
          <a:lstStyle>
            <a:lvl1pPr>
              <a:defRPr sz="2667" b="1">
                <a:latin typeface="+mj-lt"/>
              </a:defRPr>
            </a:lvl1pPr>
            <a:lvl2pPr>
              <a:defRPr sz="2133" b="1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90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15DD189-F23A-4A72-A8E7-12D5CE2E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3" name="文字版面配置區 24">
            <a:extLst>
              <a:ext uri="{FF2B5EF4-FFF2-40B4-BE49-F238E27FC236}">
                <a16:creationId xmlns:a16="http://schemas.microsoft.com/office/drawing/2014/main" xmlns="" id="{0102C623-39B7-482D-AB86-93A92F3712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403" y="2424025"/>
            <a:ext cx="10974383" cy="3405241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j-lt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TW" altLang="en-US" dirty="0"/>
              <a:t>內文使用</a:t>
            </a:r>
            <a:r>
              <a:rPr lang="en-US" altLang="zh-TW" dirty="0" smtClean="0"/>
              <a:t>12pts</a:t>
            </a:r>
            <a:endParaRPr lang="en-US" altLang="zh-TW" dirty="0"/>
          </a:p>
        </p:txBody>
      </p:sp>
      <p:sp>
        <p:nvSpPr>
          <p:cNvPr id="21" name="文字版面配置區 24">
            <a:extLst>
              <a:ext uri="{FF2B5EF4-FFF2-40B4-BE49-F238E27FC236}">
                <a16:creationId xmlns:a16="http://schemas.microsoft.com/office/drawing/2014/main" xmlns="" id="{926391ED-A1C2-4413-B9C5-9DD36AFED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5403" y="1877465"/>
            <a:ext cx="10974381" cy="41510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0">
                <a:latin typeface="+mj-lt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TW" altLang="en-US" dirty="0"/>
              <a:t>內文大标题使用</a:t>
            </a:r>
            <a:r>
              <a:rPr lang="en-US" altLang="zh-TW" dirty="0" smtClean="0"/>
              <a:t>16pts</a:t>
            </a:r>
            <a:endParaRPr lang="en-US" altLang="zh-TW" dirty="0"/>
          </a:p>
        </p:txBody>
      </p:sp>
      <p:sp>
        <p:nvSpPr>
          <p:cNvPr id="22" name="文字版面配置區 24">
            <a:extLst>
              <a:ext uri="{FF2B5EF4-FFF2-40B4-BE49-F238E27FC236}">
                <a16:creationId xmlns:a16="http://schemas.microsoft.com/office/drawing/2014/main" xmlns="" id="{31CC0E0B-144B-478C-975D-2C5721C221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402" y="5902746"/>
            <a:ext cx="4088029" cy="41510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 smtClean="0"/>
              <a:t>*Source:  Body </a:t>
            </a:r>
            <a:r>
              <a:rPr lang="en-US" altLang="zh-TW" dirty="0"/>
              <a:t>text goes here in sentence case 9pts.</a:t>
            </a:r>
          </a:p>
        </p:txBody>
      </p:sp>
      <p:sp>
        <p:nvSpPr>
          <p:cNvPr id="24" name="文字版面配置區 24">
            <a:extLst>
              <a:ext uri="{FF2B5EF4-FFF2-40B4-BE49-F238E27FC236}">
                <a16:creationId xmlns:a16="http://schemas.microsoft.com/office/drawing/2014/main" xmlns="" id="{374059BD-775E-44E1-A833-94858E63E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402" y="1330907"/>
            <a:ext cx="10974383" cy="41510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67" b="1">
                <a:latin typeface="+mj-lt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子</a:t>
            </a:r>
            <a:r>
              <a:rPr lang="zh-CN" altLang="en-US" dirty="0"/>
              <a:t>标题使用粗体</a:t>
            </a:r>
            <a:r>
              <a:rPr lang="en-US" altLang="zh-TW" dirty="0"/>
              <a:t>20pts</a:t>
            </a:r>
            <a:endParaRPr lang="zh-TW" altLang="en-US" dirty="0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431801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9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2590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 的圖片&#10;&#10;描述是以高可信度產生">
            <a:extLst>
              <a:ext uri="{FF2B5EF4-FFF2-40B4-BE49-F238E27FC236}">
                <a16:creationId xmlns="" xmlns:a16="http://schemas.microsoft.com/office/drawing/2014/main" id="{DC2D0D50-67E3-4F36-B468-7911E277F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035" y="1001987"/>
            <a:ext cx="10631751" cy="52972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3CB8DE1-4449-4EF9-9297-7B9F31667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3" name="標題版面配置區 1"/>
          <p:cNvSpPr>
            <a:spLocks noGrp="1"/>
          </p:cNvSpPr>
          <p:nvPr>
            <p:ph type="title"/>
          </p:nvPr>
        </p:nvSpPr>
        <p:spPr>
          <a:xfrm>
            <a:off x="431801" y="14482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3CB8DE1-4449-4EF9-9297-7B9F31667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2" name="文字版面配置區 18">
            <a:extLst>
              <a:ext uri="{FF2B5EF4-FFF2-40B4-BE49-F238E27FC236}">
                <a16:creationId xmlns="" xmlns:a16="http://schemas.microsoft.com/office/drawing/2014/main" id="{5EC7FBC4-8594-4342-90DE-025774DA1F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652782"/>
            <a:ext cx="4089376" cy="590479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text/Calibri/16pts</a:t>
            </a:r>
            <a:endParaRPr lang="zh-TW" altLang="en-US" dirty="0"/>
          </a:p>
        </p:txBody>
      </p:sp>
      <p:sp>
        <p:nvSpPr>
          <p:cNvPr id="13" name="文字版面配置區 18">
            <a:extLst>
              <a:ext uri="{FF2B5EF4-FFF2-40B4-BE49-F238E27FC236}">
                <a16:creationId xmlns="" xmlns:a16="http://schemas.microsoft.com/office/drawing/2014/main" id="{E7D79B96-7A21-4C0C-B47D-23C03655A4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" y="5033032"/>
            <a:ext cx="4051308" cy="1093387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text/Calibri/12pts</a:t>
            </a:r>
            <a:endParaRPr lang="zh-TW" altLang="en-US" dirty="0"/>
          </a:p>
        </p:txBody>
      </p:sp>
      <p:sp>
        <p:nvSpPr>
          <p:cNvPr id="14" name="圖片版面配置區 5">
            <a:extLst>
              <a:ext uri="{FF2B5EF4-FFF2-40B4-BE49-F238E27FC236}">
                <a16:creationId xmlns="" xmlns:a16="http://schemas.microsoft.com/office/drawing/2014/main" id="{FA7B9CDC-6840-44D5-B7F4-B7A5C7F1EC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" y="2243259"/>
            <a:ext cx="4051309" cy="2789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5" name="文字版面配置區 18">
            <a:extLst>
              <a:ext uri="{FF2B5EF4-FFF2-40B4-BE49-F238E27FC236}">
                <a16:creationId xmlns="" xmlns:a16="http://schemas.microsoft.com/office/drawing/2014/main" id="{266BDB66-2D52-4EC8-9493-68E1F60A8A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51311" y="1652782"/>
            <a:ext cx="4089376" cy="590479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text/Calibri/16pts</a:t>
            </a:r>
            <a:endParaRPr lang="zh-TW" altLang="en-US" dirty="0"/>
          </a:p>
        </p:txBody>
      </p:sp>
      <p:sp>
        <p:nvSpPr>
          <p:cNvPr id="16" name="文字版面配置區 18">
            <a:extLst>
              <a:ext uri="{FF2B5EF4-FFF2-40B4-BE49-F238E27FC236}">
                <a16:creationId xmlns="" xmlns:a16="http://schemas.microsoft.com/office/drawing/2014/main" id="{3C31F96A-9B22-4F64-960B-01D384DE93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1312" y="5027887"/>
            <a:ext cx="4051309" cy="1093387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text/Calibri/12pts</a:t>
            </a:r>
            <a:endParaRPr lang="zh-TW" altLang="en-US" dirty="0"/>
          </a:p>
        </p:txBody>
      </p:sp>
      <p:sp>
        <p:nvSpPr>
          <p:cNvPr id="17" name="圖片版面配置區 5">
            <a:extLst>
              <a:ext uri="{FF2B5EF4-FFF2-40B4-BE49-F238E27FC236}">
                <a16:creationId xmlns="" xmlns:a16="http://schemas.microsoft.com/office/drawing/2014/main" id="{A298E8CE-357A-4140-B5E4-AD22FD39D94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1311" y="2243259"/>
            <a:ext cx="4051311" cy="2789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8" name="文字版面配置區 18">
            <a:extLst>
              <a:ext uri="{FF2B5EF4-FFF2-40B4-BE49-F238E27FC236}">
                <a16:creationId xmlns="" xmlns:a16="http://schemas.microsoft.com/office/drawing/2014/main" id="{33C4F6F6-31CE-4FD9-A3D7-A7D1D0FC07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02624" y="1652782"/>
            <a:ext cx="4089376" cy="59047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text/Calibri/16pts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="" xmlns:a16="http://schemas.microsoft.com/office/drawing/2014/main" id="{0BEF69B6-881A-4FBB-BBB0-3A32C94FE7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02625" y="5027887"/>
            <a:ext cx="4089376" cy="10933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</a:t>
            </a:r>
            <a:r>
              <a:rPr lang="en-US" altLang="zh-TW" dirty="0" smtClean="0"/>
              <a:t>text/Calibri/12pts</a:t>
            </a:r>
            <a:endParaRPr lang="zh-TW" altLang="en-US" dirty="0"/>
          </a:p>
        </p:txBody>
      </p:sp>
      <p:sp>
        <p:nvSpPr>
          <p:cNvPr id="20" name="圖片版面配置區 5">
            <a:extLst>
              <a:ext uri="{FF2B5EF4-FFF2-40B4-BE49-F238E27FC236}">
                <a16:creationId xmlns="" xmlns:a16="http://schemas.microsoft.com/office/drawing/2014/main" id="{2B47372B-F0BA-4731-9A36-256296AEF41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02625" y="2243259"/>
            <a:ext cx="4089375" cy="2789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9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圖片版面配置區 5">
            <a:extLst>
              <a:ext uri="{FF2B5EF4-FFF2-40B4-BE49-F238E27FC236}">
                <a16:creationId xmlns="" xmlns:a16="http://schemas.microsoft.com/office/drawing/2014/main" id="{AB03D790-2F34-40F2-BD7D-3FFB88E5F7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1698297"/>
            <a:ext cx="12192001" cy="45444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ABE3C7CC-BFCC-4188-95AF-7C83305BB32B}"/>
              </a:ext>
            </a:extLst>
          </p:cNvPr>
          <p:cNvSpPr txBox="1">
            <a:spLocks/>
          </p:cNvSpPr>
          <p:nvPr userDrawn="1"/>
        </p:nvSpPr>
        <p:spPr>
          <a:xfrm>
            <a:off x="11389786" y="6484989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F9A4B-07C9-404C-9053-A3A2AC3AD5D6}" type="slidenum">
              <a:rPr lang="en-GB" sz="800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sz="800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3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6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Medi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18">
            <a:extLst>
              <a:ext uri="{FF2B5EF4-FFF2-40B4-BE49-F238E27FC236}">
                <a16:creationId xmlns="" xmlns:a16="http://schemas.microsoft.com/office/drawing/2014/main" id="{94F6F4E3-E8D1-4DC2-B0CA-56809F531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652782"/>
            <a:ext cx="3046360" cy="590479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text/Calibri/16pts</a:t>
            </a:r>
            <a:endParaRPr lang="en-US" altLang="zh-TW" dirty="0"/>
          </a:p>
        </p:txBody>
      </p:sp>
      <p:sp>
        <p:nvSpPr>
          <p:cNvPr id="7" name="文字版面配置區 18">
            <a:extLst>
              <a:ext uri="{FF2B5EF4-FFF2-40B4-BE49-F238E27FC236}">
                <a16:creationId xmlns="" xmlns:a16="http://schemas.microsoft.com/office/drawing/2014/main" id="{E6608BD1-147C-46FB-9D31-B120B833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027887"/>
            <a:ext cx="3055499" cy="1093387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8" name="圖片版面配置區 5">
            <a:extLst>
              <a:ext uri="{FF2B5EF4-FFF2-40B4-BE49-F238E27FC236}">
                <a16:creationId xmlns="" xmlns:a16="http://schemas.microsoft.com/office/drawing/2014/main" id="{746E0EF0-E653-4F9A-A28C-A9866E6936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3" y="2243260"/>
            <a:ext cx="3048000" cy="2784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9" name="文字版面配置區 18">
            <a:extLst>
              <a:ext uri="{FF2B5EF4-FFF2-40B4-BE49-F238E27FC236}">
                <a16:creationId xmlns="" xmlns:a16="http://schemas.microsoft.com/office/drawing/2014/main" id="{A8EB9369-73F7-40EF-926B-8E8F9DCA2A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8420" y="1652782"/>
            <a:ext cx="3055225" cy="590479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Body text/Calibri/16pts</a:t>
            </a:r>
            <a:endParaRPr lang="en-US" altLang="zh-TW" dirty="0"/>
          </a:p>
        </p:txBody>
      </p:sp>
      <p:sp>
        <p:nvSpPr>
          <p:cNvPr id="10" name="文字版面配置區 18">
            <a:extLst>
              <a:ext uri="{FF2B5EF4-FFF2-40B4-BE49-F238E27FC236}">
                <a16:creationId xmlns="" xmlns:a16="http://schemas.microsoft.com/office/drawing/2014/main" id="{A4EB6D35-3FED-4EA7-812B-8D9A1B299B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8419" y="5027887"/>
            <a:ext cx="3057600" cy="1093387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11" name="圖片版面配置區 5">
            <a:extLst>
              <a:ext uri="{FF2B5EF4-FFF2-40B4-BE49-F238E27FC236}">
                <a16:creationId xmlns="" xmlns:a16="http://schemas.microsoft.com/office/drawing/2014/main" id="{341012BD-8152-49EB-B750-8ED9203DC7A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48419" y="2243260"/>
            <a:ext cx="3057600" cy="2784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2" name="文字版面配置區 18">
            <a:extLst>
              <a:ext uri="{FF2B5EF4-FFF2-40B4-BE49-F238E27FC236}">
                <a16:creationId xmlns="" xmlns:a16="http://schemas.microsoft.com/office/drawing/2014/main" id="{2A945E46-21BF-4204-B82A-311E0C5989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9659" y="1652782"/>
            <a:ext cx="3050740" cy="59047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text/Calibri/16pts</a:t>
            </a:r>
            <a:endParaRPr lang="en-US" altLang="zh-TW" dirty="0"/>
          </a:p>
        </p:txBody>
      </p:sp>
      <p:sp>
        <p:nvSpPr>
          <p:cNvPr id="13" name="文字版面配置區 18">
            <a:extLst>
              <a:ext uri="{FF2B5EF4-FFF2-40B4-BE49-F238E27FC236}">
                <a16:creationId xmlns="" xmlns:a16="http://schemas.microsoft.com/office/drawing/2014/main" id="{B15D2412-C687-405A-87B5-0966A07870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9659" y="5027887"/>
            <a:ext cx="3052800" cy="10933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20" name="圖片版面配置區 5">
            <a:extLst>
              <a:ext uri="{FF2B5EF4-FFF2-40B4-BE49-F238E27FC236}">
                <a16:creationId xmlns="" xmlns:a16="http://schemas.microsoft.com/office/drawing/2014/main" id="{5D451D69-658C-4F56-915A-B2DDF385F5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099659" y="2243257"/>
            <a:ext cx="3052800" cy="2784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="" xmlns:a16="http://schemas.microsoft.com/office/drawing/2014/main" id="{2664A5B3-17FB-451A-82B2-8B5845DFCE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259" y="1652781"/>
            <a:ext cx="3050740" cy="590479"/>
          </a:xfrm>
          <a:prstGeom prst="rect">
            <a:avLst/>
          </a:prstGeom>
          <a:solidFill>
            <a:srgbClr val="D71F85"/>
          </a:solidFill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text/Calibri/16pts</a:t>
            </a:r>
            <a:endParaRPr lang="en-US" altLang="zh-TW" dirty="0"/>
          </a:p>
        </p:txBody>
      </p:sp>
      <p:sp>
        <p:nvSpPr>
          <p:cNvPr id="21" name="圖片版面配置區 5">
            <a:extLst>
              <a:ext uri="{FF2B5EF4-FFF2-40B4-BE49-F238E27FC236}">
                <a16:creationId xmlns="" xmlns:a16="http://schemas.microsoft.com/office/drawing/2014/main" id="{C1F9C1EC-D04E-48C1-AB5B-9CD4F319169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41259" y="2243258"/>
            <a:ext cx="3050743" cy="2784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文字版面配置區 18">
            <a:extLst>
              <a:ext uri="{FF2B5EF4-FFF2-40B4-BE49-F238E27FC236}">
                <a16:creationId xmlns="" xmlns:a16="http://schemas.microsoft.com/office/drawing/2014/main" id="{8EBBAF9D-9D09-44E0-AE17-74DDD78999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36502" y="5027885"/>
            <a:ext cx="3050477" cy="1093387"/>
          </a:xfrm>
          <a:prstGeom prst="rect">
            <a:avLst/>
          </a:prstGeom>
          <a:solidFill>
            <a:srgbClr val="D71F85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10528E65-22FD-4291-A407-01274D3B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8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2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Medi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版面配置區 18">
            <a:extLst>
              <a:ext uri="{FF2B5EF4-FFF2-40B4-BE49-F238E27FC236}">
                <a16:creationId xmlns="" xmlns:a16="http://schemas.microsoft.com/office/drawing/2014/main" id="{94C54889-0B56-4C2C-B071-26B97FB41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" y="5033032"/>
            <a:ext cx="4051308" cy="1093387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52" name="圖片版面配置區 5">
            <a:extLst>
              <a:ext uri="{FF2B5EF4-FFF2-40B4-BE49-F238E27FC236}">
                <a16:creationId xmlns="" xmlns:a16="http://schemas.microsoft.com/office/drawing/2014/main" id="{E4ADABB1-0AF9-41A0-89CB-EECD15C83E3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" y="1642792"/>
            <a:ext cx="4051309" cy="3390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3" name="文字版面配置區 18">
            <a:extLst>
              <a:ext uri="{FF2B5EF4-FFF2-40B4-BE49-F238E27FC236}">
                <a16:creationId xmlns="" xmlns:a16="http://schemas.microsoft.com/office/drawing/2014/main" id="{83154691-5907-4558-A4CD-08A7C25A9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1312" y="5027887"/>
            <a:ext cx="4051309" cy="1093387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54" name="圖片版面配置區 5">
            <a:extLst>
              <a:ext uri="{FF2B5EF4-FFF2-40B4-BE49-F238E27FC236}">
                <a16:creationId xmlns="" xmlns:a16="http://schemas.microsoft.com/office/drawing/2014/main" id="{9F5E9543-5742-4D77-97CE-64898B1CF43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1311" y="1642792"/>
            <a:ext cx="4051311" cy="3390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5" name="文字版面配置區 18">
            <a:extLst>
              <a:ext uri="{FF2B5EF4-FFF2-40B4-BE49-F238E27FC236}">
                <a16:creationId xmlns="" xmlns:a16="http://schemas.microsoft.com/office/drawing/2014/main" id="{510C9066-B83E-49DB-9DF0-C3F84CB0A1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02625" y="5027887"/>
            <a:ext cx="4089376" cy="10933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56" name="圖片版面配置區 5">
            <a:extLst>
              <a:ext uri="{FF2B5EF4-FFF2-40B4-BE49-F238E27FC236}">
                <a16:creationId xmlns="" xmlns:a16="http://schemas.microsoft.com/office/drawing/2014/main" id="{8ECD9BC5-B71B-4F9D-A5F8-88E1049130B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02625" y="1642792"/>
            <a:ext cx="4089375" cy="3390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667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63" name="文字版面配置區 20">
            <a:extLst>
              <a:ext uri="{FF2B5EF4-FFF2-40B4-BE49-F238E27FC236}">
                <a16:creationId xmlns="" xmlns:a16="http://schemas.microsoft.com/office/drawing/2014/main" id="{E84AABBE-C906-4DE2-9B7E-749E90AB7A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6993" y="3450460"/>
            <a:ext cx="1081452" cy="158771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4" name="文字版面配置區 20">
            <a:extLst>
              <a:ext uri="{FF2B5EF4-FFF2-40B4-BE49-F238E27FC236}">
                <a16:creationId xmlns="" xmlns:a16="http://schemas.microsoft.com/office/drawing/2014/main" id="{E91BD225-CAB6-4E90-9F8F-F335537BF6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0590" y="4299358"/>
            <a:ext cx="1081452" cy="547695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億</a:t>
            </a:r>
          </a:p>
        </p:txBody>
      </p:sp>
      <p:sp>
        <p:nvSpPr>
          <p:cNvPr id="65" name="文字版面配置區 20">
            <a:extLst>
              <a:ext uri="{FF2B5EF4-FFF2-40B4-BE49-F238E27FC236}">
                <a16:creationId xmlns="" xmlns:a16="http://schemas.microsoft.com/office/drawing/2014/main" id="{3A34AD3F-9140-4A65-9DAE-F7014F9578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173" y="3405119"/>
            <a:ext cx="1081452" cy="158771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6" name="文字版面配置區 20">
            <a:extLst>
              <a:ext uri="{FF2B5EF4-FFF2-40B4-BE49-F238E27FC236}">
                <a16:creationId xmlns="" xmlns:a16="http://schemas.microsoft.com/office/drawing/2014/main" id="{A083966D-F9B8-430C-93F1-940333B06F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8769" y="4317975"/>
            <a:ext cx="1501376" cy="547695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NTD</a:t>
            </a:r>
            <a:endParaRPr lang="zh-TW" altLang="en-US" dirty="0"/>
          </a:p>
        </p:txBody>
      </p:sp>
      <p:sp>
        <p:nvSpPr>
          <p:cNvPr id="67" name="文字版面配置區 20">
            <a:extLst>
              <a:ext uri="{FF2B5EF4-FFF2-40B4-BE49-F238E27FC236}">
                <a16:creationId xmlns="" xmlns:a16="http://schemas.microsoft.com/office/drawing/2014/main" id="{810B07CB-3E23-4C00-B891-73E3294300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15074" y="3405119"/>
            <a:ext cx="1081452" cy="158771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8" name="文字版面配置區 20">
            <a:extLst>
              <a:ext uri="{FF2B5EF4-FFF2-40B4-BE49-F238E27FC236}">
                <a16:creationId xmlns="" xmlns:a16="http://schemas.microsoft.com/office/drawing/2014/main" id="{39A05554-0D22-4D7A-B41F-49142CACAD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68671" y="4317975"/>
            <a:ext cx="613831" cy="547695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="" xmlns:a16="http://schemas.microsoft.com/office/drawing/2014/main" id="{7B29BBBD-3AC2-4704-9937-C6A4A785F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7" name="標題版面配置區 1"/>
          <p:cNvSpPr>
            <a:spLocks noGrp="1"/>
          </p:cNvSpPr>
          <p:nvPr>
            <p:ph type="title"/>
          </p:nvPr>
        </p:nvSpPr>
        <p:spPr>
          <a:xfrm>
            <a:off x="431800" y="0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7F3511B9-1220-48E6-B393-404168BBF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22" name="TextBox 38">
            <a:extLst>
              <a:ext uri="{FF2B5EF4-FFF2-40B4-BE49-F238E27FC236}">
                <a16:creationId xmlns="" xmlns:a16="http://schemas.microsoft.com/office/drawing/2014/main" id="{419493DC-0923-4185-BFFB-247A57270438}"/>
              </a:ext>
            </a:extLst>
          </p:cNvPr>
          <p:cNvSpPr txBox="1"/>
          <p:nvPr userDrawn="1"/>
        </p:nvSpPr>
        <p:spPr>
          <a:xfrm>
            <a:off x="1081225" y="2686420"/>
            <a:ext cx="3929519" cy="72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Riona Sans Regular" panose="01000000000000000000" pitchFamily="50" charset="0"/>
              </a:rPr>
              <a:t>Placed orders in wafer foundries greater than TWD 530BN in past 10 years</a:t>
            </a:r>
          </a:p>
        </p:txBody>
      </p:sp>
      <p:sp>
        <p:nvSpPr>
          <p:cNvPr id="38" name="文字版面配置區 18">
            <a:extLst>
              <a:ext uri="{FF2B5EF4-FFF2-40B4-BE49-F238E27FC236}">
                <a16:creationId xmlns="" xmlns:a16="http://schemas.microsoft.com/office/drawing/2014/main" id="{8D0FCABE-AF67-4776-87EA-71326C26E5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3438" y="1636872"/>
            <a:ext cx="6090203" cy="2218785"/>
          </a:xfrm>
          <a:prstGeom prst="rect">
            <a:avLst/>
          </a:prstGeom>
          <a:solidFill>
            <a:srgbClr val="FFCA05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39" name="文字版面配置區 20">
            <a:extLst>
              <a:ext uri="{FF2B5EF4-FFF2-40B4-BE49-F238E27FC236}">
                <a16:creationId xmlns="" xmlns:a16="http://schemas.microsoft.com/office/drawing/2014/main" id="{685CEC30-ADC6-4106-A668-F67E0A9311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431" y="2122856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0" name="文字版面配置區 20">
            <a:extLst>
              <a:ext uri="{FF2B5EF4-FFF2-40B4-BE49-F238E27FC236}">
                <a16:creationId xmlns="" xmlns:a16="http://schemas.microsoft.com/office/drawing/2014/main" id="{E462A135-5745-4AE6-8705-DDA97E7B2B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3836" y="2561396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1" name="文字版面配置區 18">
            <a:extLst>
              <a:ext uri="{FF2B5EF4-FFF2-40B4-BE49-F238E27FC236}">
                <a16:creationId xmlns="" xmlns:a16="http://schemas.microsoft.com/office/drawing/2014/main" id="{12208CFE-A144-4D8E-A81A-F1B716075E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86766" y="1636926"/>
            <a:ext cx="6111953" cy="2218785"/>
          </a:xfrm>
          <a:prstGeom prst="rect">
            <a:avLst/>
          </a:prstGeom>
          <a:solidFill>
            <a:srgbClr val="69BE28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42" name="文字版面配置區 20">
            <a:extLst>
              <a:ext uri="{FF2B5EF4-FFF2-40B4-BE49-F238E27FC236}">
                <a16:creationId xmlns="" xmlns:a16="http://schemas.microsoft.com/office/drawing/2014/main" id="{4C71CE92-CCCC-4E54-8190-A01893E1D9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26587" y="2122911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3" name="文字版面配置區 20">
            <a:extLst>
              <a:ext uri="{FF2B5EF4-FFF2-40B4-BE49-F238E27FC236}">
                <a16:creationId xmlns="" xmlns:a16="http://schemas.microsoft.com/office/drawing/2014/main" id="{E787113F-C9FE-4326-BE23-11EDE7AAF2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59992" y="2561451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5" name="文字版面配置區 18">
            <a:extLst>
              <a:ext uri="{FF2B5EF4-FFF2-40B4-BE49-F238E27FC236}">
                <a16:creationId xmlns="" xmlns:a16="http://schemas.microsoft.com/office/drawing/2014/main" id="{464EEFDA-5CD6-418C-A47C-55ECA4E7B1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3437" y="3855657"/>
            <a:ext cx="3052800" cy="2258752"/>
          </a:xfrm>
          <a:prstGeom prst="rect">
            <a:avLst/>
          </a:prstGeom>
          <a:solidFill>
            <a:srgbClr val="00A1DE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46" name="文字版面配置區 20">
            <a:extLst>
              <a:ext uri="{FF2B5EF4-FFF2-40B4-BE49-F238E27FC236}">
                <a16:creationId xmlns="" xmlns:a16="http://schemas.microsoft.com/office/drawing/2014/main" id="{C9D1CCEB-7E90-4826-8AB3-562AB0C635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647" y="4205149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7" name="文字版面配置區 20">
            <a:extLst>
              <a:ext uri="{FF2B5EF4-FFF2-40B4-BE49-F238E27FC236}">
                <a16:creationId xmlns="" xmlns:a16="http://schemas.microsoft.com/office/drawing/2014/main" id="{AC5A051B-5BC0-47CD-A780-84938DD059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1052" y="4643690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8" name="文字版面配置區 18">
            <a:extLst>
              <a:ext uri="{FF2B5EF4-FFF2-40B4-BE49-F238E27FC236}">
                <a16:creationId xmlns="" xmlns:a16="http://schemas.microsoft.com/office/drawing/2014/main" id="{4E9F919C-75AF-4751-8FE3-9601FEFC2C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44121" y="3855657"/>
            <a:ext cx="3052800" cy="2258752"/>
          </a:xfrm>
          <a:prstGeom prst="rect">
            <a:avLst/>
          </a:prstGeom>
          <a:solidFill>
            <a:srgbClr val="D71F85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49" name="文字版面配置區 20">
            <a:extLst>
              <a:ext uri="{FF2B5EF4-FFF2-40B4-BE49-F238E27FC236}">
                <a16:creationId xmlns="" xmlns:a16="http://schemas.microsoft.com/office/drawing/2014/main" id="{FBC7B4DE-50E2-4A0F-88E0-1DDB9A572A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5205" y="4205149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0" name="文字版面配置區 20">
            <a:extLst>
              <a:ext uri="{FF2B5EF4-FFF2-40B4-BE49-F238E27FC236}">
                <a16:creationId xmlns="" xmlns:a16="http://schemas.microsoft.com/office/drawing/2014/main" id="{909C1222-638E-470E-B9E1-FC4D606B14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8611" y="4643690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51" name="文字版面配置區 18">
            <a:extLst>
              <a:ext uri="{FF2B5EF4-FFF2-40B4-BE49-F238E27FC236}">
                <a16:creationId xmlns="" xmlns:a16="http://schemas.microsoft.com/office/drawing/2014/main" id="{C446EE38-EAAB-407A-B1C9-C1A135082D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2563" y="3855657"/>
            <a:ext cx="3052800" cy="2258752"/>
          </a:xfrm>
          <a:prstGeom prst="rect">
            <a:avLst/>
          </a:prstGeom>
          <a:solidFill>
            <a:srgbClr val="036639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52" name="文字版面配置區 20">
            <a:extLst>
              <a:ext uri="{FF2B5EF4-FFF2-40B4-BE49-F238E27FC236}">
                <a16:creationId xmlns="" xmlns:a16="http://schemas.microsoft.com/office/drawing/2014/main" id="{447FD56C-B88A-4A5D-9F66-72C92D51F0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13647" y="4200245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3" name="文字版面配置區 20">
            <a:extLst>
              <a:ext uri="{FF2B5EF4-FFF2-40B4-BE49-F238E27FC236}">
                <a16:creationId xmlns="" xmlns:a16="http://schemas.microsoft.com/office/drawing/2014/main" id="{1D8D1BCE-B5CD-4F50-91A7-A5DAD74F21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47052" y="4638786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54" name="文字版面配置區 18">
            <a:extLst>
              <a:ext uri="{FF2B5EF4-FFF2-40B4-BE49-F238E27FC236}">
                <a16:creationId xmlns="" xmlns:a16="http://schemas.microsoft.com/office/drawing/2014/main" id="{C7E1CE88-35E0-437D-B317-F6C943D2A3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45919" y="3855657"/>
            <a:ext cx="3052800" cy="2258752"/>
          </a:xfrm>
          <a:prstGeom prst="rect">
            <a:avLst/>
          </a:prstGeom>
          <a:solidFill>
            <a:srgbClr val="1717A3"/>
          </a:solidFill>
        </p:spPr>
        <p:txBody>
          <a:bodyPr wrap="none" bIns="216000" anchor="b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 smtClean="0"/>
              <a:t>Body text/Calibri/12pts</a:t>
            </a:r>
            <a:endParaRPr lang="en-US" altLang="zh-TW" dirty="0"/>
          </a:p>
        </p:txBody>
      </p:sp>
      <p:sp>
        <p:nvSpPr>
          <p:cNvPr id="55" name="文字版面配置區 20">
            <a:extLst>
              <a:ext uri="{FF2B5EF4-FFF2-40B4-BE49-F238E27FC236}">
                <a16:creationId xmlns="" xmlns:a16="http://schemas.microsoft.com/office/drawing/2014/main" id="{5F198E52-2C68-449B-9805-6833DF0381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67003" y="4205149"/>
            <a:ext cx="1355659" cy="101597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6" name="文字版面配置區 20">
            <a:extLst>
              <a:ext uri="{FF2B5EF4-FFF2-40B4-BE49-F238E27FC236}">
                <a16:creationId xmlns="" xmlns:a16="http://schemas.microsoft.com/office/drawing/2014/main" id="{4486E9A9-6EC2-4184-84F7-3800857882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000408" y="4643690"/>
            <a:ext cx="610725" cy="452469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24" name="標題版面配置區 1"/>
          <p:cNvSpPr>
            <a:spLocks noGrp="1"/>
          </p:cNvSpPr>
          <p:nvPr>
            <p:ph type="title"/>
          </p:nvPr>
        </p:nvSpPr>
        <p:spPr>
          <a:xfrm>
            <a:off x="425965" y="7189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9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6" name="標題 15"/>
          <p:cNvSpPr>
            <a:spLocks noGrp="1"/>
          </p:cNvSpPr>
          <p:nvPr>
            <p:ph type="title" hasCustomPrompt="1"/>
          </p:nvPr>
        </p:nvSpPr>
        <p:spPr>
          <a:xfrm>
            <a:off x="1941206" y="2990491"/>
            <a:ext cx="8566373" cy="960619"/>
          </a:xfrm>
        </p:spPr>
        <p:txBody>
          <a:bodyPr>
            <a:normAutofit/>
          </a:bodyPr>
          <a:lstStyle>
            <a:lvl1pPr>
              <a:defRPr sz="42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</a:t>
            </a:r>
            <a:r>
              <a:rPr lang="en-US" altLang="zh-TW" dirty="0" smtClean="0"/>
              <a:t>Sub 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  <p:grpSp>
        <p:nvGrpSpPr>
          <p:cNvPr id="10" name="Group 5"/>
          <p:cNvGrpSpPr/>
          <p:nvPr userDrawn="1"/>
        </p:nvGrpSpPr>
        <p:grpSpPr>
          <a:xfrm rot="5400000">
            <a:off x="11372215" y="522483"/>
            <a:ext cx="1341120" cy="304800"/>
            <a:chOff x="17255" y="4635475"/>
            <a:chExt cx="898831" cy="241248"/>
          </a:xfrm>
        </p:grpSpPr>
        <p:sp>
          <p:nvSpPr>
            <p:cNvPr id="11" name="Rectangle 6"/>
            <p:cNvSpPr/>
            <p:nvPr/>
          </p:nvSpPr>
          <p:spPr>
            <a:xfrm>
              <a:off x="17255" y="4635475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rgbClr val="FE9B1E"/>
                  </a:solidFill>
                </a:rPr>
                <a:t>CONFIDENTIAL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39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11" name="標題 11"/>
          <p:cNvSpPr>
            <a:spLocks noGrp="1"/>
          </p:cNvSpPr>
          <p:nvPr>
            <p:ph type="title"/>
          </p:nvPr>
        </p:nvSpPr>
        <p:spPr>
          <a:xfrm>
            <a:off x="2133601" y="3433011"/>
            <a:ext cx="9496927" cy="1636295"/>
          </a:xfrm>
        </p:spPr>
        <p:txBody>
          <a:bodyPr anchor="t">
            <a:normAutofit/>
          </a:bodyPr>
          <a:lstStyle>
            <a:lvl1pPr algn="l">
              <a:defRPr sz="4267" u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2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2133600" y="2251911"/>
            <a:ext cx="8727016" cy="11811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3" name="Group 5"/>
          <p:cNvGrpSpPr/>
          <p:nvPr userDrawn="1"/>
        </p:nvGrpSpPr>
        <p:grpSpPr>
          <a:xfrm rot="5400000">
            <a:off x="11372215" y="522483"/>
            <a:ext cx="1341120" cy="304800"/>
            <a:chOff x="17255" y="4632962"/>
            <a:chExt cx="898831" cy="241248"/>
          </a:xfrm>
        </p:grpSpPr>
        <p:sp>
          <p:nvSpPr>
            <p:cNvPr id="14" name="Rectangle 6"/>
            <p:cNvSpPr/>
            <p:nvPr/>
          </p:nvSpPr>
          <p:spPr>
            <a:xfrm>
              <a:off x="17255" y="4632962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rgbClr val="FE9B1E"/>
                  </a:solidFill>
                </a:rPr>
                <a:t>CONFIDENTIAL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79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>
            <a:extLst>
              <a:ext uri="{FF2B5EF4-FFF2-40B4-BE49-F238E27FC236}">
                <a16:creationId xmlns:a16="http://schemas.microsoft.com/office/drawing/2014/main" xmlns="" id="{668C9194-8F93-456F-9251-C1139C2C32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140EAB2-92CA-4E4F-8117-430D10F1AF55}"/>
              </a:ext>
            </a:extLst>
          </p:cNvPr>
          <p:cNvSpPr/>
          <p:nvPr userDrawn="1"/>
        </p:nvSpPr>
        <p:spPr>
          <a:xfrm>
            <a:off x="341746" y="6428510"/>
            <a:ext cx="2549236" cy="314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xmlns="" id="{06590918-49AF-43BA-8FA0-B2EEAD9E5400}"/>
              </a:ext>
            </a:extLst>
          </p:cNvPr>
          <p:cNvSpPr txBox="1"/>
          <p:nvPr userDrawn="1"/>
        </p:nvSpPr>
        <p:spPr>
          <a:xfrm>
            <a:off x="2177241" y="3170552"/>
            <a:ext cx="6583680" cy="242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4267" b="1" dirty="0" smtClean="0">
                <a:solidFill>
                  <a:prstClr val="white"/>
                </a:solidFill>
                <a:latin typeface="Microsoft YaHei" panose="020B0503020204020204" pitchFamily="34" charset="-122"/>
              </a:rPr>
              <a:t>Thank you </a:t>
            </a:r>
            <a:endParaRPr lang="en-US" altLang="zh-TW" sz="4267" b="1" dirty="0" smtClean="0">
              <a:solidFill>
                <a:prstClr val="white"/>
              </a:solidFill>
              <a:latin typeface="Microsoft YaHei" panose="020B0503020204020204" pitchFamily="34" charset="-122"/>
            </a:endParaRPr>
          </a:p>
          <a:p>
            <a:r>
              <a:rPr lang="en-US" altLang="zh-TW" sz="2667" b="1" dirty="0" smtClean="0">
                <a:solidFill>
                  <a:prstClr val="white"/>
                </a:solidFill>
                <a:latin typeface="Microsoft YaHei" panose="020B0503020204020204" pitchFamily="34" charset="-122"/>
              </a:rPr>
              <a:t>Questions and Discussions</a:t>
            </a:r>
            <a:endParaRPr lang="en-US" altLang="zh-TW" sz="2667" b="1" dirty="0">
              <a:solidFill>
                <a:prstClr val="white"/>
              </a:solidFill>
              <a:latin typeface="Microsoft YaHei" panose="020B0503020204020204" pitchFamily="34" charset="-122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 rot="5400000">
            <a:off x="11372215" y="522483"/>
            <a:ext cx="1341120" cy="304800"/>
            <a:chOff x="17255" y="4632962"/>
            <a:chExt cx="898831" cy="241248"/>
          </a:xfrm>
        </p:grpSpPr>
        <p:sp>
          <p:nvSpPr>
            <p:cNvPr id="8" name="Rectangle 6"/>
            <p:cNvSpPr/>
            <p:nvPr/>
          </p:nvSpPr>
          <p:spPr>
            <a:xfrm>
              <a:off x="17255" y="4632962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rgbClr val="FE9B1E"/>
                  </a:solidFill>
                </a:rPr>
                <a:t>CONFIDENTIAL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96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0F29723-1978-4CBE-8209-372F4A1F2F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pic>
        <p:nvPicPr>
          <p:cNvPr id="5" name="圖形 4">
            <a:extLst>
              <a:ext uri="{FF2B5EF4-FFF2-40B4-BE49-F238E27FC236}">
                <a16:creationId xmlns="" xmlns:a16="http://schemas.microsoft.com/office/drawing/2014/main" id="{82CBF49B-F09E-4FD8-AA32-33CCF5A10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600" y="3016250"/>
            <a:ext cx="2082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4876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65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2454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4103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790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2221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8614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44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7933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2974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1070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1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2756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0078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1434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1516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7453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753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318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4700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0862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7355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84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7631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6678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4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6700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76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55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16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6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77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34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0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9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6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41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30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21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65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47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3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57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6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8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825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57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86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1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24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41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07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5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53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166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742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826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598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625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2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537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9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4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90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99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321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543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17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383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180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990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606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50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4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888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984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37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431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9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6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745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455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369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08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790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60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381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204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302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961"/>
            <a:ext cx="10972800" cy="1134535"/>
          </a:xfrm>
        </p:spPr>
        <p:txBody>
          <a:bodyPr>
            <a:normAutofit/>
          </a:bodyPr>
          <a:lstStyle>
            <a:lvl1pPr>
              <a:defRPr sz="27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484"/>
            <a:ext cx="10972800" cy="4838351"/>
          </a:xfrm>
        </p:spPr>
        <p:txBody>
          <a:bodyPr>
            <a:normAutofit/>
          </a:bodyPr>
          <a:lstStyle>
            <a:lvl1pPr marL="257042" indent="-257042">
              <a:buClr>
                <a:schemeClr val="accent1"/>
              </a:buClr>
              <a:buFont typeface="Wingdings" charset="2"/>
              <a:buChar char="§"/>
              <a:defRPr sz="2100">
                <a:latin typeface="+mn-lt"/>
                <a:ea typeface="微軟正黑體" pitchFamily="34" charset="-120"/>
              </a:defRPr>
            </a:lvl1pPr>
            <a:lvl2pPr>
              <a:spcBef>
                <a:spcPts val="225"/>
              </a:spcBef>
              <a:defRPr sz="1800">
                <a:latin typeface="+mn-lt"/>
                <a:ea typeface="微軟正黑體" pitchFamily="34" charset="-120"/>
              </a:defRPr>
            </a:lvl2pPr>
            <a:lvl3pPr marL="856787" indent="-171362">
              <a:buClr>
                <a:schemeClr val="accent1"/>
              </a:buClr>
              <a:buFont typeface="Wingdings" charset="2"/>
              <a:buChar char="§"/>
              <a:defRPr sz="1500">
                <a:latin typeface="+mn-lt"/>
                <a:ea typeface="微軟正黑體" pitchFamily="34" charset="-120"/>
              </a:defRPr>
            </a:lvl3pPr>
            <a:lvl4pPr>
              <a:defRPr sz="1425">
                <a:latin typeface="+mn-lt"/>
                <a:ea typeface="微軟正黑體" pitchFamily="34" charset="-120"/>
              </a:defRPr>
            </a:lvl4pPr>
            <a:lvl5pPr>
              <a:defRPr sz="1425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" y="6800706"/>
            <a:ext cx="12191999" cy="5736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89" rIns="68547" bIns="34289" rtlCol="0" anchor="ctr"/>
          <a:lstStyle/>
          <a:p>
            <a:pPr algn="ctr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231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501C-66BE-456F-B174-8F8599585899}" type="slidenum">
              <a:rPr lang="zh-TW" altLang="en-US" smtClean="0">
                <a:solidFill>
                  <a:srgbClr val="F39A1E"/>
                </a:solidFill>
              </a:rPr>
              <a:pPr/>
              <a:t>‹#›</a:t>
            </a:fld>
            <a:endParaRPr lang="zh-TW" alt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074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5" y="-10781"/>
            <a:ext cx="11340000" cy="1080000"/>
          </a:xfrm>
          <a:prstGeom prst="rect">
            <a:avLst/>
          </a:prstGeom>
        </p:spPr>
        <p:txBody>
          <a:bodyPr tIns="0" anchor="ctr"/>
          <a:lstStyle>
            <a:lvl1pPr>
              <a:lnSpc>
                <a:spcPct val="100000"/>
              </a:lnSpc>
              <a:defRPr sz="2700" b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07895" y="1317814"/>
            <a:ext cx="11340000" cy="4850791"/>
          </a:xfrm>
          <a:prstGeom prst="rect">
            <a:avLst/>
          </a:prstGeom>
        </p:spPr>
        <p:txBody>
          <a:bodyPr/>
          <a:lstStyle>
            <a:lvl1pPr marL="197644" indent="-197644">
              <a:buClr>
                <a:schemeClr val="accent1"/>
              </a:buClr>
              <a:buSzPct val="80000"/>
              <a:buFont typeface="Wingdings" pitchFamily="2" charset="2"/>
              <a:buChar char="§"/>
              <a:defRPr sz="1800">
                <a:latin typeface="Calibri" pitchFamily="34" charset="0"/>
                <a:ea typeface="微軟正黑體" panose="020B0604030504040204" pitchFamily="34" charset="-120"/>
              </a:defRPr>
            </a:lvl1pPr>
            <a:lvl2pPr marL="557213" indent="-214313"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q"/>
              <a:defRPr sz="1500">
                <a:latin typeface="Calibri" pitchFamily="34" charset="0"/>
                <a:ea typeface="微軟正黑體" panose="020B0604030504040204" pitchFamily="34" charset="-120"/>
              </a:defRPr>
            </a:lvl2pPr>
            <a:lvl3pPr marL="857250" indent="-171450">
              <a:buClrTx/>
              <a:buFont typeface="Wingdings" pitchFamily="2" charset="2"/>
              <a:buChar char="q"/>
              <a:defRPr sz="1350">
                <a:latin typeface="Calibri" pitchFamily="34" charset="0"/>
                <a:ea typeface="微軟正黑體" panose="020B0604030504040204" pitchFamily="34" charset="-120"/>
              </a:defRPr>
            </a:lvl3pPr>
            <a:lvl4pP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4pPr>
            <a:lvl5pPr>
              <a:buClr>
                <a:schemeClr val="tx1"/>
              </a:buClr>
              <a:buFont typeface="Wingdings" pitchFamily="2" charset="2"/>
              <a:buChar char="q"/>
              <a:defRPr sz="1200">
                <a:latin typeface="Calibri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9097963" y="6278565"/>
            <a:ext cx="12366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51425" y="6278565"/>
            <a:ext cx="40465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269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4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5" y="1097944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6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0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59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8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1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20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280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6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735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241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522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571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253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6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4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118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/>
          <a:lstStyle/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4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theme" Target="../theme/theme12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81.xml"/><Relationship Id="rId16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9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97.xml"/><Relationship Id="rId16" Type="http://schemas.openxmlformats.org/officeDocument/2006/relationships/theme" Target="../theme/theme14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98D3-853C-4B0F-865B-E751F0B73DF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FC63-4CE3-4F29-A95C-D03E7A71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9786" y="6491916"/>
            <a:ext cx="37041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srgbClr val="353630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353630">
                  <a:tint val="75000"/>
                </a:srgbClr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996369C5-4144-4203-867D-86A1EF918D4D}"/>
              </a:ext>
            </a:extLst>
          </p:cNvPr>
          <p:cNvSpPr txBox="1">
            <a:spLocks/>
          </p:cNvSpPr>
          <p:nvPr userDrawn="1"/>
        </p:nvSpPr>
        <p:spPr>
          <a:xfrm>
            <a:off x="431800" y="6519625"/>
            <a:ext cx="6836064" cy="2414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Calibri Light" panose="020F0302020204030204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1206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1222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100" indent="-111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800" dirty="0" smtClean="0">
                <a:solidFill>
                  <a:srgbClr val="8B8B8B"/>
                </a:solidFill>
              </a:rPr>
              <a:t>2021 Copyright</a:t>
            </a:r>
            <a:r>
              <a:rPr lang="en-US" sz="800" dirty="0" smtClean="0">
                <a:solidFill>
                  <a:srgbClr val="8B8B8B"/>
                </a:solidFill>
              </a:rPr>
              <a:t> </a:t>
            </a:r>
            <a:r>
              <a:rPr lang="en-US" sz="800" dirty="0">
                <a:solidFill>
                  <a:srgbClr val="8B8B8B"/>
                </a:solidFill>
              </a:rPr>
              <a:t>© MediaTek Inc. All rights reserved.</a:t>
            </a:r>
            <a:endParaRPr lang="en-GB" sz="800" dirty="0">
              <a:solidFill>
                <a:srgbClr val="8B8B8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800" dirty="0">
              <a:solidFill>
                <a:srgbClr val="8B8B8B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-4267"/>
            <a:ext cx="10957984" cy="96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grpSp>
        <p:nvGrpSpPr>
          <p:cNvPr id="8" name="Group 2"/>
          <p:cNvGrpSpPr/>
          <p:nvPr userDrawn="1"/>
        </p:nvGrpSpPr>
        <p:grpSpPr>
          <a:xfrm rot="5400000">
            <a:off x="11369040" y="522483"/>
            <a:ext cx="1341120" cy="304800"/>
            <a:chOff x="17255" y="4635475"/>
            <a:chExt cx="898831" cy="241248"/>
          </a:xfrm>
        </p:grpSpPr>
        <p:sp>
          <p:nvSpPr>
            <p:cNvPr id="9" name="Rectangle 4"/>
            <p:cNvSpPr/>
            <p:nvPr/>
          </p:nvSpPr>
          <p:spPr>
            <a:xfrm>
              <a:off x="17255" y="4635475"/>
              <a:ext cx="898831" cy="2412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" name="TextBox 5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CONFIDENTIAL A</a:t>
              </a:r>
            </a:p>
          </p:txBody>
        </p:sp>
      </p:grpSp>
      <p:sp>
        <p:nvSpPr>
          <p:cNvPr id="15" name="文字版面配置區 14"/>
          <p:cNvSpPr>
            <a:spLocks noGrp="1"/>
          </p:cNvSpPr>
          <p:nvPr>
            <p:ph type="body" idx="1"/>
          </p:nvPr>
        </p:nvSpPr>
        <p:spPr>
          <a:xfrm>
            <a:off x="431800" y="1371369"/>
            <a:ext cx="10957984" cy="474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zh-TW" altLang="en-US" sz="3733" b="1" u="none" kern="1200" baseline="0" dirty="0">
          <a:solidFill>
            <a:schemeClr val="bg2"/>
          </a:solidFill>
          <a:latin typeface="+mj-ea"/>
          <a:ea typeface="+mj-ea"/>
          <a:cs typeface="Arial"/>
        </a:defRPr>
      </a:lvl1pPr>
    </p:titleStyle>
    <p:bodyStyle>
      <a:lvl1pPr marL="361942" indent="-361942" algn="l" defTabSz="121917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lang="zh-TW" altLang="en-US" sz="2667" b="1" kern="1200" baseline="0" dirty="0" smtClean="0">
          <a:solidFill>
            <a:schemeClr val="tx1"/>
          </a:solidFill>
          <a:latin typeface="+mj-lt"/>
          <a:ea typeface="+mn-ea"/>
          <a:cs typeface="Arial"/>
        </a:defRPr>
      </a:lvl1pPr>
      <a:lvl2pPr marL="1073124" indent="-478355" algn="l" defTabSz="1219170" rtl="0" eaLnBrk="1" latinLnBrk="0" hangingPunct="1">
        <a:lnSpc>
          <a:spcPct val="90000"/>
        </a:lnSpc>
        <a:spcBef>
          <a:spcPts val="1200"/>
        </a:spcBef>
        <a:buFont typeface="Calibri Light" panose="020F0302020204030204" pitchFamily="34" charset="0"/>
        <a:buChar char="–"/>
        <a:defRPr sz="2133" b="1" kern="1200" baseline="0">
          <a:solidFill>
            <a:schemeClr val="tx1"/>
          </a:solidFill>
          <a:latin typeface="+mj-lt"/>
          <a:ea typeface="+mn-ea"/>
          <a:cs typeface="Arial"/>
        </a:defRPr>
      </a:lvl2pPr>
      <a:lvl3pPr marL="1437181" indent="-232828" algn="l" defTabSz="121917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-"/>
        <a:defRPr sz="1600" kern="1200" baseline="0">
          <a:solidFill>
            <a:schemeClr val="tx1"/>
          </a:solidFill>
          <a:latin typeface="+mj-lt"/>
          <a:ea typeface="+mn-ea"/>
          <a:cs typeface="Arial"/>
        </a:defRPr>
      </a:lvl3pPr>
      <a:lvl4pPr marL="1676358" indent="-237061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/>
        </a:defRPr>
      </a:lvl4pPr>
      <a:lvl5pPr marL="1913419" indent="-237061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-"/>
        <a:defRPr sz="1467" kern="1200" baseline="0">
          <a:solidFill>
            <a:schemeClr val="tx1"/>
          </a:solidFill>
          <a:latin typeface="+mj-lt"/>
          <a:ea typeface="+mn-ea"/>
          <a:cs typeface="Arial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556">
          <p15:clr>
            <a:srgbClr val="F26B43"/>
          </p15:clr>
        </p15:guide>
        <p15:guide id="2" orient="horz" pos="3833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8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0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5" r:id="rId13"/>
    <p:sldLayoutId id="2147483906" r:id="rId14"/>
    <p:sldLayoutId id="21474839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2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4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8" y="6278674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4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D61DD2D-9DB1-47A7-952C-95E0CF8F10EF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6361225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5" y="6273803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6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3E2501C-66BE-456F-B174-8F8599585899}" type="slidenum">
              <a:rPr lang="zh-TW" altLang="en-US" smtClean="0">
                <a:solidFill>
                  <a:srgbClr val="F3821E"/>
                </a:solidFill>
              </a:rPr>
              <a:pPr/>
              <a:t>‹#›</a:t>
            </a:fld>
            <a:endParaRPr lang="zh-TW" altLang="en-US">
              <a:solidFill>
                <a:srgbClr val="F382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CAI2/SPT3/ALG3</a:t>
            </a:r>
          </a:p>
          <a:p>
            <a:r>
              <a:rPr lang="en-US" dirty="0" smtClean="0"/>
              <a:t>Xiaoxi Yu, </a:t>
            </a:r>
            <a:r>
              <a:rPr lang="en-US" dirty="0" smtClean="0"/>
              <a:t>Hantao Huang</a:t>
            </a:r>
          </a:p>
          <a:p>
            <a:r>
              <a:rPr lang="en-US" dirty="0" smtClean="0"/>
              <a:t>29 Oct 2021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2133" y="1463069"/>
            <a:ext cx="5827376" cy="23723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/>
              <a:t>TAPL: Dynamic Part-based Visual </a:t>
            </a:r>
            <a:r>
              <a:rPr lang="en-US" sz="3600" dirty="0" smtClean="0"/>
              <a:t>Tracking via </a:t>
            </a:r>
            <a:r>
              <a:rPr lang="en-US" sz="3600" dirty="0"/>
              <a:t>Attention-guided Part Localization</a:t>
            </a:r>
          </a:p>
        </p:txBody>
      </p:sp>
    </p:spTree>
    <p:extLst>
      <p:ext uri="{BB962C8B-B14F-4D97-AF65-F5344CB8AC3E}">
        <p14:creationId xmlns:p14="http://schemas.microsoft.com/office/powerpoint/2010/main" val="15601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About BMVC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710" y="1049758"/>
            <a:ext cx="8628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MS PGothic" panose="020B0600070205080204" pitchFamily="34" charset="-128"/>
              </a:rPr>
              <a:t>ccording </a:t>
            </a: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to Google Scholar, </a:t>
            </a:r>
            <a:r>
              <a:rPr lang="en-US" b="1" dirty="0">
                <a:latin typeface="Calibri" panose="020F0502020204030204" pitchFamily="34" charset="0"/>
                <a:ea typeface="MS PGothic" panose="020B0600070205080204" pitchFamily="34" charset="-128"/>
              </a:rPr>
              <a:t>BMVC</a:t>
            </a: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 ranks 10 for computer vision journal and conference. </a:t>
            </a:r>
            <a:endParaRPr lang="en-US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4445" y="1674253"/>
            <a:ext cx="5642893" cy="4786983"/>
            <a:chOff x="5731588" y="1642003"/>
            <a:chExt cx="5642893" cy="4786983"/>
          </a:xfrm>
        </p:grpSpPr>
        <p:pic>
          <p:nvPicPr>
            <p:cNvPr id="1026" name="Picture 1" descr="imag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588" y="1642003"/>
              <a:ext cx="5642893" cy="478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917915" y="4181582"/>
              <a:ext cx="5147352" cy="184935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Motivation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1393" y="1801143"/>
            <a:ext cx="10281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tracking remains a challenging task due to the unconstrained real-world </a:t>
            </a:r>
            <a:r>
              <a:rPr lang="en-US" dirty="0" smtClean="0"/>
              <a:t>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cclusion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llumination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cluttered background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Siamese </a:t>
            </a:r>
            <a:r>
              <a:rPr lang="en-US" dirty="0" smtClean="0"/>
              <a:t>network: </a:t>
            </a:r>
            <a:r>
              <a:rPr lang="en-US" dirty="0"/>
              <a:t>target representation is </a:t>
            </a:r>
            <a:r>
              <a:rPr lang="en-US" dirty="0" smtClean="0"/>
              <a:t>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pattern detector: </a:t>
            </a:r>
            <a:r>
              <a:rPr lang="en-US" dirty="0"/>
              <a:t>detected local patterns are not associated with a </a:t>
            </a:r>
            <a:r>
              <a:rPr lang="en-US" dirty="0" smtClean="0"/>
              <a:t>clear physical meaning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method: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directly predicting target part locations from the target part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/>
              <a:t>target part </a:t>
            </a:r>
            <a:r>
              <a:rPr lang="en-US" dirty="0" smtClean="0"/>
              <a:t>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attention loss to impose </a:t>
            </a:r>
            <a:r>
              <a:rPr lang="en-US" dirty="0" smtClean="0"/>
              <a:t>attention-guided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1393" y="1120548"/>
            <a:ext cx="9319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TAPL: Dynamic Part-based Visual Tracking via Attention-guided Part Localization</a:t>
            </a:r>
          </a:p>
        </p:txBody>
      </p:sp>
    </p:spTree>
    <p:extLst>
      <p:ext uri="{BB962C8B-B14F-4D97-AF65-F5344CB8AC3E}">
        <p14:creationId xmlns:p14="http://schemas.microsoft.com/office/powerpoint/2010/main" val="33343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39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7605" y="4148585"/>
            <a:ext cx="89647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ackbone </a:t>
            </a:r>
            <a:r>
              <a:rPr lang="en-US" dirty="0" smtClean="0"/>
              <a:t>(resnet50)</a:t>
            </a:r>
            <a:r>
              <a:rPr lang="en-US" dirty="0" smtClean="0"/>
              <a:t> </a:t>
            </a:r>
            <a:r>
              <a:rPr lang="en-US" dirty="0"/>
              <a:t>to extract generalized high-level </a:t>
            </a:r>
            <a:r>
              <a:rPr lang="en-US" dirty="0" smtClean="0"/>
              <a:t>features(</a:t>
            </a:r>
            <a:r>
              <a:rPr lang="en-US" dirty="0"/>
              <a:t>local part </a:t>
            </a:r>
            <a:r>
              <a:rPr lang="en-US" dirty="0" smtClean="0"/>
              <a:t>representation)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arget </a:t>
            </a:r>
            <a:r>
              <a:rPr lang="en-US" dirty="0"/>
              <a:t>part representations are dynamically </a:t>
            </a:r>
            <a:r>
              <a:rPr lang="en-US" dirty="0" smtClean="0"/>
              <a:t>updated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ransformer </a:t>
            </a:r>
            <a:r>
              <a:rPr lang="en-US" dirty="0"/>
              <a:t>encoder to globally encode information from all </a:t>
            </a:r>
            <a:r>
              <a:rPr lang="en-US" dirty="0" smtClean="0"/>
              <a:t>parts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Encoder </a:t>
            </a:r>
            <a:r>
              <a:rPr lang="en-US" dirty="0" smtClean="0"/>
              <a:t>output embedding </a:t>
            </a:r>
            <a:r>
              <a:rPr lang="en-US" dirty="0"/>
              <a:t>of target parts are used to directly predict their locations in the </a:t>
            </a:r>
            <a:r>
              <a:rPr lang="en-US" dirty="0" smtClean="0"/>
              <a:t>search region </a:t>
            </a:r>
            <a:r>
              <a:rPr lang="en-US" dirty="0" smtClean="0"/>
              <a:t>with </a:t>
            </a:r>
            <a:r>
              <a:rPr lang="en-US" dirty="0"/>
              <a:t>the attention-guided </a:t>
            </a:r>
            <a:r>
              <a:rPr lang="en-US" dirty="0" smtClean="0"/>
              <a:t>supervision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ounding </a:t>
            </a:r>
            <a:r>
              <a:rPr lang="en-US" dirty="0"/>
              <a:t>box is calculated with the </a:t>
            </a:r>
            <a:r>
              <a:rPr lang="en-US" dirty="0" smtClean="0"/>
              <a:t>part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86" y="825997"/>
            <a:ext cx="5673827" cy="3078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177" y="1294340"/>
            <a:ext cx="19431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30" y="2129349"/>
            <a:ext cx="1581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39A1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96000" y="1433976"/>
            <a:ext cx="5349253" cy="4162425"/>
            <a:chOff x="6717489" y="1206516"/>
            <a:chExt cx="5349253" cy="4162425"/>
          </a:xfrm>
        </p:grpSpPr>
        <p:grpSp>
          <p:nvGrpSpPr>
            <p:cNvPr id="10" name="Group 9"/>
            <p:cNvGrpSpPr/>
            <p:nvPr/>
          </p:nvGrpSpPr>
          <p:grpSpPr>
            <a:xfrm>
              <a:off x="9022757" y="1206516"/>
              <a:ext cx="3043985" cy="4162425"/>
              <a:chOff x="8722760" y="1245046"/>
              <a:chExt cx="3043985" cy="416242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7320" y="1245046"/>
                <a:ext cx="3019425" cy="41624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8" name="Rectangle 7"/>
              <p:cNvSpPr/>
              <p:nvPr/>
            </p:nvSpPr>
            <p:spPr>
              <a:xfrm>
                <a:off x="8722760" y="4089115"/>
                <a:ext cx="863029" cy="11096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8562427" y="1886238"/>
              <a:ext cx="512685" cy="2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8613797" y="3271444"/>
              <a:ext cx="433521" cy="1547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64112" y="2175359"/>
              <a:ext cx="176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Encoder output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489" y="2543354"/>
              <a:ext cx="2152650" cy="2762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1012" y="2920344"/>
              <a:ext cx="2133600" cy="257175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523999" y="1133419"/>
            <a:ext cx="1799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Calculate </a:t>
            </a:r>
            <a:r>
              <a:rPr lang="en-US" sz="2000" b="1" dirty="0" err="1" smtClean="0"/>
              <a:t>bbox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40769" y="2410618"/>
            <a:ext cx="4979543" cy="3005411"/>
            <a:chOff x="1523999" y="2424002"/>
            <a:chExt cx="4979543" cy="3005411"/>
          </a:xfrm>
        </p:grpSpPr>
        <p:sp>
          <p:nvSpPr>
            <p:cNvPr id="18" name="Rectangle 17"/>
            <p:cNvSpPr/>
            <p:nvPr/>
          </p:nvSpPr>
          <p:spPr>
            <a:xfrm>
              <a:off x="1524976" y="2424002"/>
              <a:ext cx="3349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Get relative position from MLP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771" y="3162117"/>
              <a:ext cx="2724150" cy="31432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523999" y="3792733"/>
              <a:ext cx="49795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Estimate </a:t>
              </a:r>
              <a:r>
                <a:rPr lang="en-US" dirty="0"/>
                <a:t>the target bounding box center o and scale s based on the target parts distributions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9483" y="4676938"/>
              <a:ext cx="3943350" cy="7524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4483" y="2465705"/>
              <a:ext cx="866775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Result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39A1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05" y="914429"/>
            <a:ext cx="5700270" cy="28501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111500" y="5087239"/>
            <a:ext cx="6760395" cy="1171145"/>
            <a:chOff x="4822005" y="2084550"/>
            <a:chExt cx="6760395" cy="11711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7750" y="2255570"/>
              <a:ext cx="6724650" cy="1000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2005" y="2084550"/>
              <a:ext cx="1273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GOT10K</a:t>
              </a:r>
              <a:endParaRPr lang="en-US" sz="1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11500" y="3826004"/>
            <a:ext cx="6772275" cy="1073530"/>
            <a:chOff x="4810125" y="854437"/>
            <a:chExt cx="6772275" cy="10735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25" y="1042142"/>
              <a:ext cx="6772275" cy="8858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10125" y="854437"/>
              <a:ext cx="1273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VOT2018</a:t>
              </a:r>
              <a:endParaRPr lang="en-US" sz="14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0908" y="4656351"/>
            <a:ext cx="3863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EAO</a:t>
            </a:r>
            <a:r>
              <a:rPr lang="en-US" sz="1400" dirty="0" smtClean="0"/>
              <a:t>: </a:t>
            </a:r>
            <a:r>
              <a:rPr lang="en-US" sz="1400" dirty="0"/>
              <a:t>expected average </a:t>
            </a:r>
            <a:r>
              <a:rPr lang="en-US" sz="1400" dirty="0" smtClean="0"/>
              <a:t>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AO</a:t>
            </a:r>
            <a:r>
              <a:rPr lang="en-US" sz="1400" dirty="0" smtClean="0"/>
              <a:t>: overlap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SR</a:t>
            </a:r>
            <a:r>
              <a:rPr lang="en-US" sz="1400" dirty="0" smtClean="0"/>
              <a:t>: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success score</a:t>
            </a:r>
            <a:r>
              <a:rPr lang="en-US" sz="1400" dirty="0" smtClean="0"/>
              <a:t>: the </a:t>
            </a:r>
            <a:r>
              <a:rPr lang="en-US" sz="1400" dirty="0"/>
              <a:t>overlap rate of the predicted and ground </a:t>
            </a:r>
            <a:r>
              <a:rPr lang="en-US" sz="1400" dirty="0" smtClean="0"/>
              <a:t>truth bounding </a:t>
            </a:r>
            <a:r>
              <a:rPr lang="en-US" sz="1400" dirty="0"/>
              <a:t>boxes.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90908" y="1530063"/>
            <a:ext cx="5920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btain </a:t>
            </a:r>
            <a:r>
              <a:rPr lang="en-US" sz="2000" dirty="0"/>
              <a:t>more accurate bounding box under </a:t>
            </a:r>
            <a:r>
              <a:rPr lang="en-US" sz="2000" dirty="0" smtClean="0"/>
              <a:t>object deformation.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Efficient </a:t>
            </a:r>
            <a:r>
              <a:rPr lang="en-US" sz="2000" dirty="0"/>
              <a:t>in handling large appearance </a:t>
            </a:r>
            <a:r>
              <a:rPr lang="en-US" sz="2000" dirty="0" smtClean="0"/>
              <a:t>change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Better generalization </a:t>
            </a:r>
            <a:r>
              <a:rPr lang="en-US" sz="2000" dirty="0"/>
              <a:t>ability </a:t>
            </a:r>
            <a:r>
              <a:rPr lang="en-US" sz="2000" dirty="0" smtClean="0"/>
              <a:t>to </a:t>
            </a:r>
            <a:r>
              <a:rPr lang="en-US" sz="2000" dirty="0"/>
              <a:t>track unseen objects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Result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39A1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8" y="1270591"/>
            <a:ext cx="5712303" cy="3434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95" y="995939"/>
            <a:ext cx="5170586" cy="39767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67644" y="5216926"/>
            <a:ext cx="5028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Attributed to the accurate and flexible part </a:t>
            </a:r>
            <a:r>
              <a:rPr lang="en-US" sz="1600" dirty="0" smtClean="0"/>
              <a:t>localization, our </a:t>
            </a:r>
            <a:r>
              <a:rPr lang="en-US" sz="1600" dirty="0"/>
              <a:t>tracker can estimate the bounding box precisely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9178" y="5216927"/>
            <a:ext cx="4833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Our </a:t>
            </a:r>
            <a:r>
              <a:rPr lang="en-US" sz="1600" dirty="0"/>
              <a:t>network learns to attend to </a:t>
            </a:r>
            <a:r>
              <a:rPr lang="en-US" sz="1600" dirty="0" smtClean="0"/>
              <a:t>the foreground </a:t>
            </a:r>
            <a:r>
              <a:rPr lang="en-US" sz="1600" dirty="0"/>
              <a:t>locations under large appearance changes</a:t>
            </a:r>
          </a:p>
        </p:txBody>
      </p:sp>
    </p:spTree>
    <p:extLst>
      <p:ext uri="{BB962C8B-B14F-4D97-AF65-F5344CB8AC3E}">
        <p14:creationId xmlns:p14="http://schemas.microsoft.com/office/powerpoint/2010/main" val="37684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10" y="-138596"/>
            <a:ext cx="8229600" cy="113453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75170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4BB275-DB09-4AA8-ACAF-A2D44CD88B7A}" type="slidenum">
              <a:rPr lang="en-US" smtClean="0">
                <a:solidFill>
                  <a:srgbClr val="F39A1E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39A1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983215"/>
            <a:ext cx="6267450" cy="3400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728" y="4522244"/>
            <a:ext cx="5960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stage: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directly </a:t>
            </a:r>
            <a:r>
              <a:rPr lang="en-US" sz="2000" dirty="0"/>
              <a:t>predict target part locations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estimate </a:t>
            </a:r>
            <a:r>
              <a:rPr lang="en-US" sz="2000" dirty="0"/>
              <a:t>the bounding box </a:t>
            </a:r>
            <a:r>
              <a:rPr lang="en-US" sz="2000" dirty="0" smtClean="0"/>
              <a:t>from their distribution</a:t>
            </a:r>
          </a:p>
          <a:p>
            <a:r>
              <a:rPr lang="en-US" sz="2000" dirty="0"/>
              <a:t>key </a:t>
            </a:r>
            <a:r>
              <a:rPr lang="en-US" sz="2000" dirty="0" smtClean="0"/>
              <a:t>components</a:t>
            </a:r>
            <a:r>
              <a:rPr lang="en-US" sz="2000" dirty="0"/>
              <a:t>: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</a:t>
            </a:r>
            <a:r>
              <a:rPr lang="en-US" sz="2000" dirty="0"/>
              <a:t>target part representation module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attention-guided part localization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1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9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1_MediaTek">
  <a:themeElements>
    <a:clrScheme name="Mediatek_color">
      <a:dk1>
        <a:srgbClr val="353630"/>
      </a:dk1>
      <a:lt1>
        <a:sysClr val="window" lastClr="FFFFFF"/>
      </a:lt1>
      <a:dk2>
        <a:srgbClr val="9FA4A6"/>
      </a:dk2>
      <a:lt2>
        <a:srgbClr val="FE9B1E"/>
      </a:lt2>
      <a:accent1>
        <a:srgbClr val="FFCA05"/>
      </a:accent1>
      <a:accent2>
        <a:srgbClr val="69BE28"/>
      </a:accent2>
      <a:accent3>
        <a:srgbClr val="00A1DE"/>
      </a:accent3>
      <a:accent4>
        <a:srgbClr val="FF1E3C"/>
      </a:accent4>
      <a:accent5>
        <a:srgbClr val="036639"/>
      </a:accent5>
      <a:accent6>
        <a:srgbClr val="1717A3"/>
      </a:accent6>
      <a:hlink>
        <a:srgbClr val="00A1DE"/>
      </a:hlink>
      <a:folHlink>
        <a:srgbClr val="4472C4"/>
      </a:folHlink>
    </a:clrScheme>
    <a:fontScheme name="Mediatek_Calibri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 rtlCol="0">
        <a:noAutofit/>
      </a:bodyPr>
      <a:lstStyle>
        <a:defPPr>
          <a:defRPr sz="1200" b="1" dirty="0" smtClean="0">
            <a:solidFill>
              <a:schemeClr val="accent4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8" id="{DD4796E1-B786-4870-8484-0F84C737FEC2}" vid="{FAEEC17E-6799-4B17-9379-8A15BD7C3B72}"/>
    </a:ext>
  </a:extLst>
</a:theme>
</file>

<file path=ppt/theme/theme13.xml><?xml version="1.0" encoding="utf-8"?>
<a:theme xmlns:a="http://schemas.openxmlformats.org/drawingml/2006/main" name="12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3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MediaTek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tek_color">
    <a:dk1>
      <a:srgbClr val="353630"/>
    </a:dk1>
    <a:lt1>
      <a:sysClr val="window" lastClr="FFFFFF"/>
    </a:lt1>
    <a:dk2>
      <a:srgbClr val="9FA4A6"/>
    </a:dk2>
    <a:lt2>
      <a:srgbClr val="FE9B1E"/>
    </a:lt2>
    <a:accent1>
      <a:srgbClr val="FFCA05"/>
    </a:accent1>
    <a:accent2>
      <a:srgbClr val="69BE28"/>
    </a:accent2>
    <a:accent3>
      <a:srgbClr val="00A1DE"/>
    </a:accent3>
    <a:accent4>
      <a:srgbClr val="FF1E3C"/>
    </a:accent4>
    <a:accent5>
      <a:srgbClr val="036639"/>
    </a:accent5>
    <a:accent6>
      <a:srgbClr val="1717A3"/>
    </a:accent6>
    <a:hlink>
      <a:srgbClr val="00A1DE"/>
    </a:hlink>
    <a:folHlink>
      <a:srgbClr val="4472C4"/>
    </a:folHlink>
  </a:clrScheme>
</a:themeOverride>
</file>

<file path=ppt/theme/themeOverride2.xml><?xml version="1.0" encoding="utf-8"?>
<a:themeOverride xmlns:a="http://schemas.openxmlformats.org/drawingml/2006/main">
  <a:clrScheme name="Mediatek_color">
    <a:dk1>
      <a:srgbClr val="353630"/>
    </a:dk1>
    <a:lt1>
      <a:sysClr val="window" lastClr="FFFFFF"/>
    </a:lt1>
    <a:dk2>
      <a:srgbClr val="9FA4A6"/>
    </a:dk2>
    <a:lt2>
      <a:srgbClr val="FE9B1E"/>
    </a:lt2>
    <a:accent1>
      <a:srgbClr val="FFCA05"/>
    </a:accent1>
    <a:accent2>
      <a:srgbClr val="69BE28"/>
    </a:accent2>
    <a:accent3>
      <a:srgbClr val="00A1DE"/>
    </a:accent3>
    <a:accent4>
      <a:srgbClr val="FF1E3C"/>
    </a:accent4>
    <a:accent5>
      <a:srgbClr val="036639"/>
    </a:accent5>
    <a:accent6>
      <a:srgbClr val="1717A3"/>
    </a:accent6>
    <a:hlink>
      <a:srgbClr val="00A1DE"/>
    </a:hlink>
    <a:folHlink>
      <a:srgbClr val="4472C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1ADCF43202E4689D86ECF9E0AF5AB" ma:contentTypeVersion="0" ma:contentTypeDescription="Create a new document." ma:contentTypeScope="" ma:versionID="8afc63f45ace2ab915dd88bbd17edd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68B7-D3B2-4893-81CC-09507BCA22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84A757-290F-4D63-90BF-D44C8E417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D2D67C-A0C1-4782-96EC-3466D6BDA738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317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9</vt:i4>
      </vt:variant>
    </vt:vector>
  </HeadingPairs>
  <TitlesOfParts>
    <vt:vector size="34" baseType="lpstr">
      <vt:lpstr>Lucida Grande</vt:lpstr>
      <vt:lpstr>微軟正黑體</vt:lpstr>
      <vt:lpstr>Microsoft YaHei</vt:lpstr>
      <vt:lpstr>MS PGothic</vt:lpstr>
      <vt:lpstr>新細明體</vt:lpstr>
      <vt:lpstr>Riona Sans Regular</vt:lpstr>
      <vt:lpstr>SimHei</vt:lpstr>
      <vt:lpstr>Arial</vt:lpstr>
      <vt:lpstr>Calibri</vt:lpstr>
      <vt:lpstr>Calibri Light</vt:lpstr>
      <vt:lpstr>Wingdings</vt:lpstr>
      <vt:lpstr>Office Theme</vt:lpstr>
      <vt:lpstr>MediaTek</vt:lpstr>
      <vt:lpstr>1_MediaTek</vt:lpstr>
      <vt:lpstr>2_MediaTek</vt:lpstr>
      <vt:lpstr>3_MediaTek</vt:lpstr>
      <vt:lpstr>4_MediaTek</vt:lpstr>
      <vt:lpstr>5_MediaTek</vt:lpstr>
      <vt:lpstr>6_MediaTek</vt:lpstr>
      <vt:lpstr>7_MediaTek</vt:lpstr>
      <vt:lpstr>8_MediaTek</vt:lpstr>
      <vt:lpstr>9_MediaTek</vt:lpstr>
      <vt:lpstr>11_MediaTek</vt:lpstr>
      <vt:lpstr>12_MediaTek</vt:lpstr>
      <vt:lpstr>13_MediaTek</vt:lpstr>
      <vt:lpstr>TAPL: Dynamic Part-based Visual Tracking via Attention-guided Part Localization</vt:lpstr>
      <vt:lpstr>About BMVC</vt:lpstr>
      <vt:lpstr>Motivation</vt:lpstr>
      <vt:lpstr>Method</vt:lpstr>
      <vt:lpstr>Method</vt:lpstr>
      <vt:lpstr>Result</vt:lpstr>
      <vt:lpstr>Result</vt:lpstr>
      <vt:lpstr>PowerPoint Presentation</vt:lpstr>
      <vt:lpstr>Method</vt:lpstr>
    </vt:vector>
  </TitlesOfParts>
  <Company>Mediatek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Echo Cancellation</dc:title>
  <dc:creator>Xiaoxi Yu</dc:creator>
  <cp:lastModifiedBy>Xiaoxi Yu</cp:lastModifiedBy>
  <cp:revision>52</cp:revision>
  <dcterms:created xsi:type="dcterms:W3CDTF">2021-10-04T07:41:07Z</dcterms:created>
  <dcterms:modified xsi:type="dcterms:W3CDTF">2021-11-01T00:48:16Z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0x0101006EC1ADCF43202E4689D86ECF9E0AF5AB</vt:lpwstr>
  </property>
</Properties>
</file>