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8" r:id="rId5"/>
    <p:sldId id="259" r:id="rId6"/>
    <p:sldId id="267" r:id="rId7"/>
    <p:sldId id="268" r:id="rId8"/>
    <p:sldId id="269" r:id="rId9"/>
    <p:sldId id="272" r:id="rId10"/>
    <p:sldId id="260" r:id="rId11"/>
    <p:sldId id="261" r:id="rId12"/>
    <p:sldId id="262" r:id="rId13"/>
    <p:sldId id="264" r:id="rId14"/>
    <p:sldId id="265"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6082"/>
    <a:srgbClr val="FFD700"/>
    <a:srgbClr val="800000"/>
    <a:srgbClr val="BC0000"/>
    <a:srgbClr val="740000"/>
    <a:srgbClr val="FF3F3F"/>
    <a:srgbClr val="460000"/>
    <a:srgbClr val="500000"/>
    <a:srgbClr val="360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31BFAE-51E2-06B2-2A94-81A00A50E960}" v="17" dt="2024-11-29T04:40:51.6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osc Zaño" userId="S::a23-36199@student.mseuf.edu.ph::12b743e3-0b74-4c85-880d-2aab33a8853e" providerId="AD" clId="Web-{C931BFAE-51E2-06B2-2A94-81A00A50E960}"/>
    <pc:docChg chg="modSld">
      <pc:chgData name="Roosc Zaño" userId="S::a23-36199@student.mseuf.edu.ph::12b743e3-0b74-4c85-880d-2aab33a8853e" providerId="AD" clId="Web-{C931BFAE-51E2-06B2-2A94-81A00A50E960}" dt="2024-11-29T04:40:51.585" v="7" actId="20577"/>
      <pc:docMkLst>
        <pc:docMk/>
      </pc:docMkLst>
      <pc:sldChg chg="modSp">
        <pc:chgData name="Roosc Zaño" userId="S::a23-36199@student.mseuf.edu.ph::12b743e3-0b74-4c85-880d-2aab33a8853e" providerId="AD" clId="Web-{C931BFAE-51E2-06B2-2A94-81A00A50E960}" dt="2024-11-29T04:40:51.585" v="7" actId="20577"/>
        <pc:sldMkLst>
          <pc:docMk/>
          <pc:sldMk cId="2480948502" sldId="261"/>
        </pc:sldMkLst>
        <pc:spChg chg="mod">
          <ac:chgData name="Roosc Zaño" userId="S::a23-36199@student.mseuf.edu.ph::12b743e3-0b74-4c85-880d-2aab33a8853e" providerId="AD" clId="Web-{C931BFAE-51E2-06B2-2A94-81A00A50E960}" dt="2024-11-29T04:40:51.585" v="7" actId="20577"/>
          <ac:spMkLst>
            <pc:docMk/>
            <pc:sldMk cId="2480948502" sldId="261"/>
            <ac:spMk id="32" creationId="{7532D104-EE22-4DC9-9F65-6EB8BA988F3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E3868-3B99-13D4-5BA8-B7689B3067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9A62A54D-BA07-9890-E60F-0F83E2AA3B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DB957A2F-B039-909F-55CB-2E73108888EA}"/>
              </a:ext>
            </a:extLst>
          </p:cNvPr>
          <p:cNvSpPr>
            <a:spLocks noGrp="1"/>
          </p:cNvSpPr>
          <p:nvPr>
            <p:ph type="dt" sz="half" idx="10"/>
          </p:nvPr>
        </p:nvSpPr>
        <p:spPr/>
        <p:txBody>
          <a:bodyPr/>
          <a:lstStyle/>
          <a:p>
            <a:fld id="{7465E0F4-1C19-4BB8-911A-0522B41C32BB}" type="datetimeFigureOut">
              <a:rPr lang="en-PH" smtClean="0"/>
              <a:t>28/11/2024</a:t>
            </a:fld>
            <a:endParaRPr lang="en-PH"/>
          </a:p>
        </p:txBody>
      </p:sp>
      <p:sp>
        <p:nvSpPr>
          <p:cNvPr id="5" name="Footer Placeholder 4">
            <a:extLst>
              <a:ext uri="{FF2B5EF4-FFF2-40B4-BE49-F238E27FC236}">
                <a16:creationId xmlns:a16="http://schemas.microsoft.com/office/drawing/2014/main" id="{0F44D6F7-2328-FAD2-B27B-3DEA1B81001B}"/>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6FEF6E62-EC0D-1232-09D7-B8ED2666C5DB}"/>
              </a:ext>
            </a:extLst>
          </p:cNvPr>
          <p:cNvSpPr>
            <a:spLocks noGrp="1"/>
          </p:cNvSpPr>
          <p:nvPr>
            <p:ph type="sldNum" sz="quarter" idx="12"/>
          </p:nvPr>
        </p:nvSpPr>
        <p:spPr/>
        <p:txBody>
          <a:bodyPr/>
          <a:lstStyle/>
          <a:p>
            <a:fld id="{B8083FB4-EA56-452D-B2DB-9CD07092404E}" type="slidenum">
              <a:rPr lang="en-PH" smtClean="0"/>
              <a:t>‹#›</a:t>
            </a:fld>
            <a:endParaRPr lang="en-PH"/>
          </a:p>
        </p:txBody>
      </p:sp>
    </p:spTree>
    <p:extLst>
      <p:ext uri="{BB962C8B-B14F-4D97-AF65-F5344CB8AC3E}">
        <p14:creationId xmlns:p14="http://schemas.microsoft.com/office/powerpoint/2010/main" val="943224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5AB1B-3017-6575-7DF6-432F6978C553}"/>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FEFFED58-CC7E-D4BB-EF37-48FBC0ECE4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33907487-F372-4F39-0AEB-26E11769C3B7}"/>
              </a:ext>
            </a:extLst>
          </p:cNvPr>
          <p:cNvSpPr>
            <a:spLocks noGrp="1"/>
          </p:cNvSpPr>
          <p:nvPr>
            <p:ph type="dt" sz="half" idx="10"/>
          </p:nvPr>
        </p:nvSpPr>
        <p:spPr/>
        <p:txBody>
          <a:bodyPr/>
          <a:lstStyle/>
          <a:p>
            <a:fld id="{7465E0F4-1C19-4BB8-911A-0522B41C32BB}" type="datetimeFigureOut">
              <a:rPr lang="en-PH" smtClean="0"/>
              <a:t>28/11/2024</a:t>
            </a:fld>
            <a:endParaRPr lang="en-PH"/>
          </a:p>
        </p:txBody>
      </p:sp>
      <p:sp>
        <p:nvSpPr>
          <p:cNvPr id="5" name="Footer Placeholder 4">
            <a:extLst>
              <a:ext uri="{FF2B5EF4-FFF2-40B4-BE49-F238E27FC236}">
                <a16:creationId xmlns:a16="http://schemas.microsoft.com/office/drawing/2014/main" id="{176800CF-BC13-38B2-7CE7-A17DB369097F}"/>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20BD58E6-C853-7593-6C3F-9D02D7614356}"/>
              </a:ext>
            </a:extLst>
          </p:cNvPr>
          <p:cNvSpPr>
            <a:spLocks noGrp="1"/>
          </p:cNvSpPr>
          <p:nvPr>
            <p:ph type="sldNum" sz="quarter" idx="12"/>
          </p:nvPr>
        </p:nvSpPr>
        <p:spPr/>
        <p:txBody>
          <a:bodyPr/>
          <a:lstStyle/>
          <a:p>
            <a:fld id="{B8083FB4-EA56-452D-B2DB-9CD07092404E}" type="slidenum">
              <a:rPr lang="en-PH" smtClean="0"/>
              <a:t>‹#›</a:t>
            </a:fld>
            <a:endParaRPr lang="en-PH"/>
          </a:p>
        </p:txBody>
      </p:sp>
    </p:spTree>
    <p:extLst>
      <p:ext uri="{BB962C8B-B14F-4D97-AF65-F5344CB8AC3E}">
        <p14:creationId xmlns:p14="http://schemas.microsoft.com/office/powerpoint/2010/main" val="1400259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D41540-19F8-9026-A089-99F670370E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85221D72-305C-AC76-4C1D-3657AC41E3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56190589-8C05-205A-0372-915141426476}"/>
              </a:ext>
            </a:extLst>
          </p:cNvPr>
          <p:cNvSpPr>
            <a:spLocks noGrp="1"/>
          </p:cNvSpPr>
          <p:nvPr>
            <p:ph type="dt" sz="half" idx="10"/>
          </p:nvPr>
        </p:nvSpPr>
        <p:spPr/>
        <p:txBody>
          <a:bodyPr/>
          <a:lstStyle/>
          <a:p>
            <a:fld id="{7465E0F4-1C19-4BB8-911A-0522B41C32BB}" type="datetimeFigureOut">
              <a:rPr lang="en-PH" smtClean="0"/>
              <a:t>28/11/2024</a:t>
            </a:fld>
            <a:endParaRPr lang="en-PH"/>
          </a:p>
        </p:txBody>
      </p:sp>
      <p:sp>
        <p:nvSpPr>
          <p:cNvPr id="5" name="Footer Placeholder 4">
            <a:extLst>
              <a:ext uri="{FF2B5EF4-FFF2-40B4-BE49-F238E27FC236}">
                <a16:creationId xmlns:a16="http://schemas.microsoft.com/office/drawing/2014/main" id="{23AE98EC-BBEB-83BA-FAA2-3B60483562E8}"/>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5F84CE53-019C-F563-15E6-EE1C49B50C7B}"/>
              </a:ext>
            </a:extLst>
          </p:cNvPr>
          <p:cNvSpPr>
            <a:spLocks noGrp="1"/>
          </p:cNvSpPr>
          <p:nvPr>
            <p:ph type="sldNum" sz="quarter" idx="12"/>
          </p:nvPr>
        </p:nvSpPr>
        <p:spPr/>
        <p:txBody>
          <a:bodyPr/>
          <a:lstStyle/>
          <a:p>
            <a:fld id="{B8083FB4-EA56-452D-B2DB-9CD07092404E}" type="slidenum">
              <a:rPr lang="en-PH" smtClean="0"/>
              <a:t>‹#›</a:t>
            </a:fld>
            <a:endParaRPr lang="en-PH"/>
          </a:p>
        </p:txBody>
      </p:sp>
    </p:spTree>
    <p:extLst>
      <p:ext uri="{BB962C8B-B14F-4D97-AF65-F5344CB8AC3E}">
        <p14:creationId xmlns:p14="http://schemas.microsoft.com/office/powerpoint/2010/main" val="256159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EDEF8-9BD6-D9E2-A0B6-57F3BACD7F8B}"/>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E4287D09-2FF5-DCD5-D2CE-E28BBA41FE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9E1C7952-7BA3-A484-A8F5-AE10AFCDF68C}"/>
              </a:ext>
            </a:extLst>
          </p:cNvPr>
          <p:cNvSpPr>
            <a:spLocks noGrp="1"/>
          </p:cNvSpPr>
          <p:nvPr>
            <p:ph type="dt" sz="half" idx="10"/>
          </p:nvPr>
        </p:nvSpPr>
        <p:spPr/>
        <p:txBody>
          <a:bodyPr/>
          <a:lstStyle/>
          <a:p>
            <a:fld id="{7465E0F4-1C19-4BB8-911A-0522B41C32BB}" type="datetimeFigureOut">
              <a:rPr lang="en-PH" smtClean="0"/>
              <a:t>28/11/2024</a:t>
            </a:fld>
            <a:endParaRPr lang="en-PH"/>
          </a:p>
        </p:txBody>
      </p:sp>
      <p:sp>
        <p:nvSpPr>
          <p:cNvPr id="5" name="Footer Placeholder 4">
            <a:extLst>
              <a:ext uri="{FF2B5EF4-FFF2-40B4-BE49-F238E27FC236}">
                <a16:creationId xmlns:a16="http://schemas.microsoft.com/office/drawing/2014/main" id="{78562ED0-361A-EF43-9DAC-91EC09458A12}"/>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6416F3EF-B5BB-B4B1-CF1F-7D0AAC10EC34}"/>
              </a:ext>
            </a:extLst>
          </p:cNvPr>
          <p:cNvSpPr>
            <a:spLocks noGrp="1"/>
          </p:cNvSpPr>
          <p:nvPr>
            <p:ph type="sldNum" sz="quarter" idx="12"/>
          </p:nvPr>
        </p:nvSpPr>
        <p:spPr/>
        <p:txBody>
          <a:bodyPr/>
          <a:lstStyle/>
          <a:p>
            <a:fld id="{B8083FB4-EA56-452D-B2DB-9CD07092404E}" type="slidenum">
              <a:rPr lang="en-PH" smtClean="0"/>
              <a:t>‹#›</a:t>
            </a:fld>
            <a:endParaRPr lang="en-PH"/>
          </a:p>
        </p:txBody>
      </p:sp>
    </p:spTree>
    <p:extLst>
      <p:ext uri="{BB962C8B-B14F-4D97-AF65-F5344CB8AC3E}">
        <p14:creationId xmlns:p14="http://schemas.microsoft.com/office/powerpoint/2010/main" val="743288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84585-2BDD-52C7-B279-034B5604C8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BDF47CD1-64B0-8E71-0E15-9F10282B781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43D8DB-AA83-4190-C233-D9866112D98D}"/>
              </a:ext>
            </a:extLst>
          </p:cNvPr>
          <p:cNvSpPr>
            <a:spLocks noGrp="1"/>
          </p:cNvSpPr>
          <p:nvPr>
            <p:ph type="dt" sz="half" idx="10"/>
          </p:nvPr>
        </p:nvSpPr>
        <p:spPr/>
        <p:txBody>
          <a:bodyPr/>
          <a:lstStyle/>
          <a:p>
            <a:fld id="{7465E0F4-1C19-4BB8-911A-0522B41C32BB}" type="datetimeFigureOut">
              <a:rPr lang="en-PH" smtClean="0"/>
              <a:t>28/11/2024</a:t>
            </a:fld>
            <a:endParaRPr lang="en-PH"/>
          </a:p>
        </p:txBody>
      </p:sp>
      <p:sp>
        <p:nvSpPr>
          <p:cNvPr id="5" name="Footer Placeholder 4">
            <a:extLst>
              <a:ext uri="{FF2B5EF4-FFF2-40B4-BE49-F238E27FC236}">
                <a16:creationId xmlns:a16="http://schemas.microsoft.com/office/drawing/2014/main" id="{319CA4EB-9059-795A-9633-F8B94F95B0E2}"/>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7842582F-FE1D-8B43-DAE2-F31F01188E8D}"/>
              </a:ext>
            </a:extLst>
          </p:cNvPr>
          <p:cNvSpPr>
            <a:spLocks noGrp="1"/>
          </p:cNvSpPr>
          <p:nvPr>
            <p:ph type="sldNum" sz="quarter" idx="12"/>
          </p:nvPr>
        </p:nvSpPr>
        <p:spPr/>
        <p:txBody>
          <a:bodyPr/>
          <a:lstStyle/>
          <a:p>
            <a:fld id="{B8083FB4-EA56-452D-B2DB-9CD07092404E}" type="slidenum">
              <a:rPr lang="en-PH" smtClean="0"/>
              <a:t>‹#›</a:t>
            </a:fld>
            <a:endParaRPr lang="en-PH"/>
          </a:p>
        </p:txBody>
      </p:sp>
    </p:spTree>
    <p:extLst>
      <p:ext uri="{BB962C8B-B14F-4D97-AF65-F5344CB8AC3E}">
        <p14:creationId xmlns:p14="http://schemas.microsoft.com/office/powerpoint/2010/main" val="2759067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90F7A-30FE-74B5-6706-A667D89B4810}"/>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36370BF4-FC71-297F-A145-5F32E2A1D9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41BA8F61-850A-126A-3E99-0548371660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E384DCE8-FD58-7EF6-18A7-F3920E58139C}"/>
              </a:ext>
            </a:extLst>
          </p:cNvPr>
          <p:cNvSpPr>
            <a:spLocks noGrp="1"/>
          </p:cNvSpPr>
          <p:nvPr>
            <p:ph type="dt" sz="half" idx="10"/>
          </p:nvPr>
        </p:nvSpPr>
        <p:spPr/>
        <p:txBody>
          <a:bodyPr/>
          <a:lstStyle/>
          <a:p>
            <a:fld id="{7465E0F4-1C19-4BB8-911A-0522B41C32BB}" type="datetimeFigureOut">
              <a:rPr lang="en-PH" smtClean="0"/>
              <a:t>28/11/2024</a:t>
            </a:fld>
            <a:endParaRPr lang="en-PH"/>
          </a:p>
        </p:txBody>
      </p:sp>
      <p:sp>
        <p:nvSpPr>
          <p:cNvPr id="6" name="Footer Placeholder 5">
            <a:extLst>
              <a:ext uri="{FF2B5EF4-FFF2-40B4-BE49-F238E27FC236}">
                <a16:creationId xmlns:a16="http://schemas.microsoft.com/office/drawing/2014/main" id="{87ADF37D-3819-6C31-EDCA-559ECEF613B2}"/>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3EB9B3B2-70EC-907C-9E31-A20603777F93}"/>
              </a:ext>
            </a:extLst>
          </p:cNvPr>
          <p:cNvSpPr>
            <a:spLocks noGrp="1"/>
          </p:cNvSpPr>
          <p:nvPr>
            <p:ph type="sldNum" sz="quarter" idx="12"/>
          </p:nvPr>
        </p:nvSpPr>
        <p:spPr/>
        <p:txBody>
          <a:bodyPr/>
          <a:lstStyle/>
          <a:p>
            <a:fld id="{B8083FB4-EA56-452D-B2DB-9CD07092404E}" type="slidenum">
              <a:rPr lang="en-PH" smtClean="0"/>
              <a:t>‹#›</a:t>
            </a:fld>
            <a:endParaRPr lang="en-PH"/>
          </a:p>
        </p:txBody>
      </p:sp>
    </p:spTree>
    <p:extLst>
      <p:ext uri="{BB962C8B-B14F-4D97-AF65-F5344CB8AC3E}">
        <p14:creationId xmlns:p14="http://schemas.microsoft.com/office/powerpoint/2010/main" val="4177044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6E2DC-7D04-10F4-4289-E8BCCD15F61B}"/>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118B17B1-37D8-D64A-993B-6C80A81128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7CAD17-6752-1870-5714-07A3E63E3C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6A4A6F7D-F687-E240-B438-D4A86B3872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36C790-B3F9-22DF-AE77-88E2224157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D537B9E6-2986-6BEF-87C6-447C46ABAC68}"/>
              </a:ext>
            </a:extLst>
          </p:cNvPr>
          <p:cNvSpPr>
            <a:spLocks noGrp="1"/>
          </p:cNvSpPr>
          <p:nvPr>
            <p:ph type="dt" sz="half" idx="10"/>
          </p:nvPr>
        </p:nvSpPr>
        <p:spPr/>
        <p:txBody>
          <a:bodyPr/>
          <a:lstStyle/>
          <a:p>
            <a:fld id="{7465E0F4-1C19-4BB8-911A-0522B41C32BB}" type="datetimeFigureOut">
              <a:rPr lang="en-PH" smtClean="0"/>
              <a:t>28/11/2024</a:t>
            </a:fld>
            <a:endParaRPr lang="en-PH"/>
          </a:p>
        </p:txBody>
      </p:sp>
      <p:sp>
        <p:nvSpPr>
          <p:cNvPr id="8" name="Footer Placeholder 7">
            <a:extLst>
              <a:ext uri="{FF2B5EF4-FFF2-40B4-BE49-F238E27FC236}">
                <a16:creationId xmlns:a16="http://schemas.microsoft.com/office/drawing/2014/main" id="{E82FFD8A-C392-E5F6-B1AE-3F66D8029CDA}"/>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D3263BD2-0F50-C707-F0D6-D47F3B784697}"/>
              </a:ext>
            </a:extLst>
          </p:cNvPr>
          <p:cNvSpPr>
            <a:spLocks noGrp="1"/>
          </p:cNvSpPr>
          <p:nvPr>
            <p:ph type="sldNum" sz="quarter" idx="12"/>
          </p:nvPr>
        </p:nvSpPr>
        <p:spPr/>
        <p:txBody>
          <a:bodyPr/>
          <a:lstStyle/>
          <a:p>
            <a:fld id="{B8083FB4-EA56-452D-B2DB-9CD07092404E}" type="slidenum">
              <a:rPr lang="en-PH" smtClean="0"/>
              <a:t>‹#›</a:t>
            </a:fld>
            <a:endParaRPr lang="en-PH"/>
          </a:p>
        </p:txBody>
      </p:sp>
    </p:spTree>
    <p:extLst>
      <p:ext uri="{BB962C8B-B14F-4D97-AF65-F5344CB8AC3E}">
        <p14:creationId xmlns:p14="http://schemas.microsoft.com/office/powerpoint/2010/main" val="1321293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FC33C-D985-F838-0148-366392B57EE8}"/>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AFC0FBE4-256A-C2C4-C9A5-0A65406E3796}"/>
              </a:ext>
            </a:extLst>
          </p:cNvPr>
          <p:cNvSpPr>
            <a:spLocks noGrp="1"/>
          </p:cNvSpPr>
          <p:nvPr>
            <p:ph type="dt" sz="half" idx="10"/>
          </p:nvPr>
        </p:nvSpPr>
        <p:spPr/>
        <p:txBody>
          <a:bodyPr/>
          <a:lstStyle/>
          <a:p>
            <a:fld id="{7465E0F4-1C19-4BB8-911A-0522B41C32BB}" type="datetimeFigureOut">
              <a:rPr lang="en-PH" smtClean="0"/>
              <a:t>28/11/2024</a:t>
            </a:fld>
            <a:endParaRPr lang="en-PH"/>
          </a:p>
        </p:txBody>
      </p:sp>
      <p:sp>
        <p:nvSpPr>
          <p:cNvPr id="4" name="Footer Placeholder 3">
            <a:extLst>
              <a:ext uri="{FF2B5EF4-FFF2-40B4-BE49-F238E27FC236}">
                <a16:creationId xmlns:a16="http://schemas.microsoft.com/office/drawing/2014/main" id="{822649B0-DD94-D8F3-3667-F739565D519F}"/>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8D75DFBC-DA29-5552-A0E4-63AF39E29C24}"/>
              </a:ext>
            </a:extLst>
          </p:cNvPr>
          <p:cNvSpPr>
            <a:spLocks noGrp="1"/>
          </p:cNvSpPr>
          <p:nvPr>
            <p:ph type="sldNum" sz="quarter" idx="12"/>
          </p:nvPr>
        </p:nvSpPr>
        <p:spPr/>
        <p:txBody>
          <a:bodyPr/>
          <a:lstStyle/>
          <a:p>
            <a:fld id="{B8083FB4-EA56-452D-B2DB-9CD07092404E}" type="slidenum">
              <a:rPr lang="en-PH" smtClean="0"/>
              <a:t>‹#›</a:t>
            </a:fld>
            <a:endParaRPr lang="en-PH"/>
          </a:p>
        </p:txBody>
      </p:sp>
    </p:spTree>
    <p:extLst>
      <p:ext uri="{BB962C8B-B14F-4D97-AF65-F5344CB8AC3E}">
        <p14:creationId xmlns:p14="http://schemas.microsoft.com/office/powerpoint/2010/main" val="523427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C5A652-7793-1076-D83E-D2E3BD965EB1}"/>
              </a:ext>
            </a:extLst>
          </p:cNvPr>
          <p:cNvSpPr>
            <a:spLocks noGrp="1"/>
          </p:cNvSpPr>
          <p:nvPr>
            <p:ph type="dt" sz="half" idx="10"/>
          </p:nvPr>
        </p:nvSpPr>
        <p:spPr/>
        <p:txBody>
          <a:bodyPr/>
          <a:lstStyle/>
          <a:p>
            <a:fld id="{7465E0F4-1C19-4BB8-911A-0522B41C32BB}" type="datetimeFigureOut">
              <a:rPr lang="en-PH" smtClean="0"/>
              <a:t>28/11/2024</a:t>
            </a:fld>
            <a:endParaRPr lang="en-PH"/>
          </a:p>
        </p:txBody>
      </p:sp>
      <p:sp>
        <p:nvSpPr>
          <p:cNvPr id="3" name="Footer Placeholder 2">
            <a:extLst>
              <a:ext uri="{FF2B5EF4-FFF2-40B4-BE49-F238E27FC236}">
                <a16:creationId xmlns:a16="http://schemas.microsoft.com/office/drawing/2014/main" id="{474A90E1-46B2-E029-8440-4DECC371FEE8}"/>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DD59F8F0-71AD-842F-C157-23F4679BA075}"/>
              </a:ext>
            </a:extLst>
          </p:cNvPr>
          <p:cNvSpPr>
            <a:spLocks noGrp="1"/>
          </p:cNvSpPr>
          <p:nvPr>
            <p:ph type="sldNum" sz="quarter" idx="12"/>
          </p:nvPr>
        </p:nvSpPr>
        <p:spPr/>
        <p:txBody>
          <a:bodyPr/>
          <a:lstStyle/>
          <a:p>
            <a:fld id="{B8083FB4-EA56-452D-B2DB-9CD07092404E}" type="slidenum">
              <a:rPr lang="en-PH" smtClean="0"/>
              <a:t>‹#›</a:t>
            </a:fld>
            <a:endParaRPr lang="en-PH"/>
          </a:p>
        </p:txBody>
      </p:sp>
    </p:spTree>
    <p:extLst>
      <p:ext uri="{BB962C8B-B14F-4D97-AF65-F5344CB8AC3E}">
        <p14:creationId xmlns:p14="http://schemas.microsoft.com/office/powerpoint/2010/main" val="1803397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FE4A4-21B4-54EC-A97E-7A5F52A37D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E5F39774-7FE8-F26C-6FF4-57A3095A2C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999E4394-50CE-28EA-14DB-DAA25587EF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497581-40A2-B118-35AA-13CDAA086CBE}"/>
              </a:ext>
            </a:extLst>
          </p:cNvPr>
          <p:cNvSpPr>
            <a:spLocks noGrp="1"/>
          </p:cNvSpPr>
          <p:nvPr>
            <p:ph type="dt" sz="half" idx="10"/>
          </p:nvPr>
        </p:nvSpPr>
        <p:spPr/>
        <p:txBody>
          <a:bodyPr/>
          <a:lstStyle/>
          <a:p>
            <a:fld id="{7465E0F4-1C19-4BB8-911A-0522B41C32BB}" type="datetimeFigureOut">
              <a:rPr lang="en-PH" smtClean="0"/>
              <a:t>28/11/2024</a:t>
            </a:fld>
            <a:endParaRPr lang="en-PH"/>
          </a:p>
        </p:txBody>
      </p:sp>
      <p:sp>
        <p:nvSpPr>
          <p:cNvPr id="6" name="Footer Placeholder 5">
            <a:extLst>
              <a:ext uri="{FF2B5EF4-FFF2-40B4-BE49-F238E27FC236}">
                <a16:creationId xmlns:a16="http://schemas.microsoft.com/office/drawing/2014/main" id="{A7461F33-A5FD-8150-AD1E-0F5CEDBEE5FA}"/>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5818ADF1-974B-7B23-BE1C-10D785DFFC4A}"/>
              </a:ext>
            </a:extLst>
          </p:cNvPr>
          <p:cNvSpPr>
            <a:spLocks noGrp="1"/>
          </p:cNvSpPr>
          <p:nvPr>
            <p:ph type="sldNum" sz="quarter" idx="12"/>
          </p:nvPr>
        </p:nvSpPr>
        <p:spPr/>
        <p:txBody>
          <a:bodyPr/>
          <a:lstStyle/>
          <a:p>
            <a:fld id="{B8083FB4-EA56-452D-B2DB-9CD07092404E}" type="slidenum">
              <a:rPr lang="en-PH" smtClean="0"/>
              <a:t>‹#›</a:t>
            </a:fld>
            <a:endParaRPr lang="en-PH"/>
          </a:p>
        </p:txBody>
      </p:sp>
    </p:spTree>
    <p:extLst>
      <p:ext uri="{BB962C8B-B14F-4D97-AF65-F5344CB8AC3E}">
        <p14:creationId xmlns:p14="http://schemas.microsoft.com/office/powerpoint/2010/main" val="444351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978A4-C78F-BC35-6137-130AB82F83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8FA64C6A-42EA-38B2-ED06-94569BBCA6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B9967FA6-E420-B727-9DF2-39BDA8A577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83206E-601B-398B-5416-9C5D50DBF5F8}"/>
              </a:ext>
            </a:extLst>
          </p:cNvPr>
          <p:cNvSpPr>
            <a:spLocks noGrp="1"/>
          </p:cNvSpPr>
          <p:nvPr>
            <p:ph type="dt" sz="half" idx="10"/>
          </p:nvPr>
        </p:nvSpPr>
        <p:spPr/>
        <p:txBody>
          <a:bodyPr/>
          <a:lstStyle/>
          <a:p>
            <a:fld id="{7465E0F4-1C19-4BB8-911A-0522B41C32BB}" type="datetimeFigureOut">
              <a:rPr lang="en-PH" smtClean="0"/>
              <a:t>28/11/2024</a:t>
            </a:fld>
            <a:endParaRPr lang="en-PH"/>
          </a:p>
        </p:txBody>
      </p:sp>
      <p:sp>
        <p:nvSpPr>
          <p:cNvPr id="6" name="Footer Placeholder 5">
            <a:extLst>
              <a:ext uri="{FF2B5EF4-FFF2-40B4-BE49-F238E27FC236}">
                <a16:creationId xmlns:a16="http://schemas.microsoft.com/office/drawing/2014/main" id="{C492B6CB-3B47-BA25-975D-A8D1726A1488}"/>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D7E492EB-58BF-1671-7001-76E898A36812}"/>
              </a:ext>
            </a:extLst>
          </p:cNvPr>
          <p:cNvSpPr>
            <a:spLocks noGrp="1"/>
          </p:cNvSpPr>
          <p:nvPr>
            <p:ph type="sldNum" sz="quarter" idx="12"/>
          </p:nvPr>
        </p:nvSpPr>
        <p:spPr/>
        <p:txBody>
          <a:bodyPr/>
          <a:lstStyle/>
          <a:p>
            <a:fld id="{B8083FB4-EA56-452D-B2DB-9CD07092404E}" type="slidenum">
              <a:rPr lang="en-PH" smtClean="0"/>
              <a:t>‹#›</a:t>
            </a:fld>
            <a:endParaRPr lang="en-PH"/>
          </a:p>
        </p:txBody>
      </p:sp>
    </p:spTree>
    <p:extLst>
      <p:ext uri="{BB962C8B-B14F-4D97-AF65-F5344CB8AC3E}">
        <p14:creationId xmlns:p14="http://schemas.microsoft.com/office/powerpoint/2010/main" val="3806301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8000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B50E8-AE52-31CC-E6AB-5292EABC40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5192876E-DED8-9995-FB61-5741D81DFB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6BDCDFA9-B5EA-2B59-AFA3-9053B0DA39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465E0F4-1C19-4BB8-911A-0522B41C32BB}" type="datetimeFigureOut">
              <a:rPr lang="en-PH" smtClean="0"/>
              <a:t>28/11/2024</a:t>
            </a:fld>
            <a:endParaRPr lang="en-PH"/>
          </a:p>
        </p:txBody>
      </p:sp>
      <p:sp>
        <p:nvSpPr>
          <p:cNvPr id="5" name="Footer Placeholder 4">
            <a:extLst>
              <a:ext uri="{FF2B5EF4-FFF2-40B4-BE49-F238E27FC236}">
                <a16:creationId xmlns:a16="http://schemas.microsoft.com/office/drawing/2014/main" id="{6ADA2D8A-547F-2DCE-17F4-EC2764B37E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PH"/>
          </a:p>
        </p:txBody>
      </p:sp>
      <p:sp>
        <p:nvSpPr>
          <p:cNvPr id="6" name="Slide Number Placeholder 5">
            <a:extLst>
              <a:ext uri="{FF2B5EF4-FFF2-40B4-BE49-F238E27FC236}">
                <a16:creationId xmlns:a16="http://schemas.microsoft.com/office/drawing/2014/main" id="{24D5AAFB-9344-504B-3EA1-8E79DDE11C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8083FB4-EA56-452D-B2DB-9CD07092404E}" type="slidenum">
              <a:rPr lang="en-PH" smtClean="0"/>
              <a:t>‹#›</a:t>
            </a:fld>
            <a:endParaRPr lang="en-PH"/>
          </a:p>
        </p:txBody>
      </p:sp>
    </p:spTree>
    <p:extLst>
      <p:ext uri="{BB962C8B-B14F-4D97-AF65-F5344CB8AC3E}">
        <p14:creationId xmlns:p14="http://schemas.microsoft.com/office/powerpoint/2010/main" val="38735538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8" Type="http://schemas.openxmlformats.org/officeDocument/2006/relationships/image" Target="../media/image13.jpeg"/><Relationship Id="rId3" Type="http://schemas.microsoft.com/office/2007/relationships/hdphoto" Target="../media/hdphoto1.wdp"/><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microsoft.com/office/2007/relationships/hdphoto" Target="../media/hdphoto1.wdp"/><Relationship Id="rId7"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0.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8" Type="http://schemas.openxmlformats.org/officeDocument/2006/relationships/image" Target="../media/image19.png"/><Relationship Id="rId3" Type="http://schemas.microsoft.com/office/2007/relationships/hdphoto" Target="../media/hdphoto1.wdp"/><Relationship Id="rId7"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0.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6.jpeg"/><Relationship Id="rId3" Type="http://schemas.microsoft.com/office/2007/relationships/hdphoto" Target="../media/hdphoto1.wdp"/><Relationship Id="rId7"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jpe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2.png"/><Relationship Id="rId9" Type="http://schemas.openxmlformats.org/officeDocument/2006/relationships/image" Target="../media/image7.jpe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Parallelogram 32">
            <a:extLst>
              <a:ext uri="{FF2B5EF4-FFF2-40B4-BE49-F238E27FC236}">
                <a16:creationId xmlns:a16="http://schemas.microsoft.com/office/drawing/2014/main" id="{BF465E16-175E-DD00-D2A0-0FCA5B03693E}"/>
              </a:ext>
            </a:extLst>
          </p:cNvPr>
          <p:cNvSpPr/>
          <p:nvPr/>
        </p:nvSpPr>
        <p:spPr>
          <a:xfrm rot="21045210">
            <a:off x="-502770" y="898891"/>
            <a:ext cx="13197539" cy="5049298"/>
          </a:xfrm>
          <a:prstGeom prst="parallelogram">
            <a:avLst>
              <a:gd name="adj" fmla="val 16122"/>
            </a:avLst>
          </a:prstGeom>
          <a:gradFill>
            <a:gsLst>
              <a:gs pos="0">
                <a:srgbClr val="740000">
                  <a:alpha val="20000"/>
                </a:srgbClr>
              </a:gs>
              <a:gs pos="45000">
                <a:srgbClr val="500000">
                  <a:alpha val="29804"/>
                </a:srgbClr>
              </a:gs>
              <a:gs pos="100000">
                <a:srgbClr val="360000">
                  <a:alpha val="69804"/>
                </a:srgbClr>
              </a:gs>
            </a:gsLst>
            <a:lin ang="96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27" name="Picture 26">
            <a:extLst>
              <a:ext uri="{FF2B5EF4-FFF2-40B4-BE49-F238E27FC236}">
                <a16:creationId xmlns:a16="http://schemas.microsoft.com/office/drawing/2014/main" id="{630D8E61-471E-DB86-65EC-6839AB8B4B1B}"/>
              </a:ext>
            </a:extLst>
          </p:cNvPr>
          <p:cNvPicPr>
            <a:picLocks noChangeAspect="1"/>
          </p:cNvPicPr>
          <p:nvPr/>
        </p:nvPicPr>
        <p:blipFill>
          <a:blip r:embed="rId2">
            <a:alphaModFix/>
            <a:duotone>
              <a:prstClr val="black"/>
              <a:schemeClr val="accent2">
                <a:tint val="45000"/>
                <a:satMod val="400000"/>
              </a:schemeClr>
            </a:duotone>
            <a:extLst>
              <a:ext uri="{BEBA8EAE-BF5A-486C-A8C5-ECC9F3942E4B}">
                <a14:imgProps xmlns:a14="http://schemas.microsoft.com/office/drawing/2010/main">
                  <a14:imgLayer r:embed="rId3">
                    <a14:imgEffect>
                      <a14:brightnessContrast bright="-40000" contrast="40000"/>
                    </a14:imgEffect>
                  </a14:imgLayer>
                </a14:imgProps>
              </a:ext>
            </a:extLst>
          </a:blip>
          <a:srcRect t="6890" b="3729"/>
          <a:stretch/>
        </p:blipFill>
        <p:spPr>
          <a:xfrm>
            <a:off x="0" y="0"/>
            <a:ext cx="12192000" cy="6858001"/>
          </a:xfrm>
          <a:prstGeom prst="rect">
            <a:avLst/>
          </a:prstGeom>
        </p:spPr>
      </p:pic>
      <p:sp>
        <p:nvSpPr>
          <p:cNvPr id="17" name="Right Triangle 16">
            <a:extLst>
              <a:ext uri="{FF2B5EF4-FFF2-40B4-BE49-F238E27FC236}">
                <a16:creationId xmlns:a16="http://schemas.microsoft.com/office/drawing/2014/main" id="{36B0DD99-5313-FD9C-C0AA-DCA9FAEE2ABC}"/>
              </a:ext>
            </a:extLst>
          </p:cNvPr>
          <p:cNvSpPr/>
          <p:nvPr/>
        </p:nvSpPr>
        <p:spPr>
          <a:xfrm flipV="1">
            <a:off x="0" y="6695"/>
            <a:ext cx="12192000" cy="2021841"/>
          </a:xfrm>
          <a:prstGeom prst="rtTriangle">
            <a:avLst/>
          </a:prstGeom>
          <a:solidFill>
            <a:schemeClr val="bg1">
              <a:lumMod val="95000"/>
              <a:alpha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00"/>
          </a:p>
        </p:txBody>
      </p:sp>
      <p:grpSp>
        <p:nvGrpSpPr>
          <p:cNvPr id="38" name="Group 37">
            <a:extLst>
              <a:ext uri="{FF2B5EF4-FFF2-40B4-BE49-F238E27FC236}">
                <a16:creationId xmlns:a16="http://schemas.microsoft.com/office/drawing/2014/main" id="{6E366271-950F-49D7-67E0-83CBC40FF3A4}"/>
              </a:ext>
            </a:extLst>
          </p:cNvPr>
          <p:cNvGrpSpPr/>
          <p:nvPr/>
        </p:nvGrpSpPr>
        <p:grpSpPr>
          <a:xfrm>
            <a:off x="416801" y="234057"/>
            <a:ext cx="5318379" cy="631703"/>
            <a:chOff x="416801" y="234057"/>
            <a:chExt cx="5318379" cy="631703"/>
          </a:xfrm>
        </p:grpSpPr>
        <p:grpSp>
          <p:nvGrpSpPr>
            <p:cNvPr id="15" name="Group 14">
              <a:extLst>
                <a:ext uri="{FF2B5EF4-FFF2-40B4-BE49-F238E27FC236}">
                  <a16:creationId xmlns:a16="http://schemas.microsoft.com/office/drawing/2014/main" id="{17F10AF5-A16A-BBA8-B880-DEE3FF9910C7}"/>
                </a:ext>
              </a:extLst>
            </p:cNvPr>
            <p:cNvGrpSpPr/>
            <p:nvPr/>
          </p:nvGrpSpPr>
          <p:grpSpPr>
            <a:xfrm>
              <a:off x="416801" y="249793"/>
              <a:ext cx="1168924" cy="600230"/>
              <a:chOff x="558276" y="485861"/>
              <a:chExt cx="1074420" cy="551704"/>
            </a:xfrm>
          </p:grpSpPr>
          <p:pic>
            <p:nvPicPr>
              <p:cNvPr id="6" name="Picture 5" descr="A logo for a college of computing and multimedia studies&#10;&#10;Description automatically generated">
                <a:extLst>
                  <a:ext uri="{FF2B5EF4-FFF2-40B4-BE49-F238E27FC236}">
                    <a16:creationId xmlns:a16="http://schemas.microsoft.com/office/drawing/2014/main" id="{939FFDE3-32D5-F007-DB04-CFC9D28776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3901" y="521573"/>
                <a:ext cx="488795" cy="480279"/>
              </a:xfrm>
              <a:prstGeom prst="rect">
                <a:avLst/>
              </a:prstGeom>
            </p:spPr>
          </p:pic>
          <p:pic>
            <p:nvPicPr>
              <p:cNvPr id="1026" name="Picture 2" descr="Manuel S. Enverga University Foundation - Wikipedia">
                <a:extLst>
                  <a:ext uri="{FF2B5EF4-FFF2-40B4-BE49-F238E27FC236}">
                    <a16:creationId xmlns:a16="http://schemas.microsoft.com/office/drawing/2014/main" id="{46468203-76C4-95AC-2249-A1834BB838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276" y="485861"/>
                <a:ext cx="551704" cy="55170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 name="Group 21">
              <a:extLst>
                <a:ext uri="{FF2B5EF4-FFF2-40B4-BE49-F238E27FC236}">
                  <a16:creationId xmlns:a16="http://schemas.microsoft.com/office/drawing/2014/main" id="{B5C94135-1A66-6E88-D62A-F28BE4C0A8F7}"/>
                </a:ext>
              </a:extLst>
            </p:cNvPr>
            <p:cNvGrpSpPr/>
            <p:nvPr/>
          </p:nvGrpSpPr>
          <p:grpSpPr>
            <a:xfrm>
              <a:off x="1600060" y="234057"/>
              <a:ext cx="4135120" cy="631703"/>
              <a:chOff x="1615440" y="485126"/>
              <a:chExt cx="4135120" cy="631703"/>
            </a:xfrm>
          </p:grpSpPr>
          <p:sp>
            <p:nvSpPr>
              <p:cNvPr id="19" name="TextBox 18">
                <a:extLst>
                  <a:ext uri="{FF2B5EF4-FFF2-40B4-BE49-F238E27FC236}">
                    <a16:creationId xmlns:a16="http://schemas.microsoft.com/office/drawing/2014/main" id="{33D1B27B-5AA5-DE9C-25F2-042FC64C6F5A}"/>
                  </a:ext>
                </a:extLst>
              </p:cNvPr>
              <p:cNvSpPr txBox="1"/>
              <p:nvPr/>
            </p:nvSpPr>
            <p:spPr>
              <a:xfrm>
                <a:off x="1615440" y="485126"/>
                <a:ext cx="4135120" cy="276999"/>
              </a:xfrm>
              <a:prstGeom prst="rect">
                <a:avLst/>
              </a:prstGeom>
              <a:noFill/>
            </p:spPr>
            <p:txBody>
              <a:bodyPr wrap="square" rtlCol="0">
                <a:spAutoFit/>
              </a:bodyPr>
              <a:lstStyle/>
              <a:p>
                <a:r>
                  <a:rPr lang="en-US" sz="1200">
                    <a:latin typeface="Bahnschrift" panose="020B0502040204020203" pitchFamily="34" charset="0"/>
                    <a:ea typeface="Sans Serif Collection" panose="020B0502040504020204" pitchFamily="34" charset="0"/>
                    <a:cs typeface="Sans Serif Collection" panose="020B0502040504020204" pitchFamily="34" charset="0"/>
                  </a:rPr>
                  <a:t>MANUEL S. ENVERGA UNIVERSITY FOUNDATION </a:t>
                </a:r>
                <a:endParaRPr lang="en-PH" sz="1200">
                  <a:latin typeface="Bahnschrift" panose="020B0502040204020203" pitchFamily="34" charset="0"/>
                  <a:ea typeface="Sans Serif Collection" panose="020B0502040504020204" pitchFamily="34" charset="0"/>
                  <a:cs typeface="Sans Serif Collection" panose="020B0502040504020204" pitchFamily="34" charset="0"/>
                </a:endParaRPr>
              </a:p>
            </p:txBody>
          </p:sp>
          <p:sp>
            <p:nvSpPr>
              <p:cNvPr id="20" name="TextBox 19">
                <a:extLst>
                  <a:ext uri="{FF2B5EF4-FFF2-40B4-BE49-F238E27FC236}">
                    <a16:creationId xmlns:a16="http://schemas.microsoft.com/office/drawing/2014/main" id="{B3EE5FDD-C651-5B75-CFC8-30ACC40BA174}"/>
                  </a:ext>
                </a:extLst>
              </p:cNvPr>
              <p:cNvSpPr txBox="1"/>
              <p:nvPr/>
            </p:nvSpPr>
            <p:spPr>
              <a:xfrm>
                <a:off x="1615440" y="662478"/>
                <a:ext cx="4135120" cy="276999"/>
              </a:xfrm>
              <a:prstGeom prst="rect">
                <a:avLst/>
              </a:prstGeom>
              <a:noFill/>
            </p:spPr>
            <p:txBody>
              <a:bodyPr wrap="square" rtlCol="0">
                <a:spAutoFit/>
              </a:bodyPr>
              <a:lstStyle/>
              <a:p>
                <a:r>
                  <a:rPr lang="en-US" sz="1200" b="1">
                    <a:solidFill>
                      <a:srgbClr val="800000"/>
                    </a:solidFill>
                    <a:latin typeface="Bahnschrift" panose="020B0502040204020203" pitchFamily="34" charset="0"/>
                    <a:ea typeface="Sans Serif Collection" panose="020B0502040504020204" pitchFamily="34" charset="0"/>
                    <a:cs typeface="Sans Serif Collection" panose="020B0502040504020204" pitchFamily="34" charset="0"/>
                  </a:rPr>
                  <a:t>COLLEGE OF COMPUTING AND MULTIMEDIA STUDIES</a:t>
                </a:r>
                <a:endParaRPr lang="en-PH" sz="1200" b="1">
                  <a:solidFill>
                    <a:srgbClr val="800000"/>
                  </a:solidFill>
                  <a:latin typeface="Bahnschrift" panose="020B0502040204020203" pitchFamily="34" charset="0"/>
                  <a:ea typeface="Sans Serif Collection" panose="020B0502040504020204" pitchFamily="34" charset="0"/>
                  <a:cs typeface="Sans Serif Collection" panose="020B0502040504020204" pitchFamily="34" charset="0"/>
                </a:endParaRPr>
              </a:p>
            </p:txBody>
          </p:sp>
          <p:sp>
            <p:nvSpPr>
              <p:cNvPr id="21" name="TextBox 20">
                <a:extLst>
                  <a:ext uri="{FF2B5EF4-FFF2-40B4-BE49-F238E27FC236}">
                    <a16:creationId xmlns:a16="http://schemas.microsoft.com/office/drawing/2014/main" id="{B9F5E878-8D60-EF27-43C8-A8B53006ABED}"/>
                  </a:ext>
                </a:extLst>
              </p:cNvPr>
              <p:cNvSpPr txBox="1"/>
              <p:nvPr/>
            </p:nvSpPr>
            <p:spPr>
              <a:xfrm>
                <a:off x="1615440" y="839830"/>
                <a:ext cx="4135120" cy="276999"/>
              </a:xfrm>
              <a:prstGeom prst="rect">
                <a:avLst/>
              </a:prstGeom>
              <a:noFill/>
            </p:spPr>
            <p:txBody>
              <a:bodyPr wrap="square" rtlCol="0">
                <a:spAutoFit/>
              </a:bodyPr>
              <a:lstStyle/>
              <a:p>
                <a:r>
                  <a:rPr lang="en-US" sz="1200" b="1">
                    <a:solidFill>
                      <a:srgbClr val="D6A300"/>
                    </a:solidFill>
                    <a:latin typeface="Bahnschrift" panose="020B0502040204020203" pitchFamily="34" charset="0"/>
                    <a:ea typeface="Sans Serif Collection" panose="020B0502040504020204" pitchFamily="34" charset="0"/>
                    <a:cs typeface="Sans Serif Collection" panose="020B0502040504020204" pitchFamily="34" charset="0"/>
                  </a:rPr>
                  <a:t>CHED CENTER OF DEVELOPMENT IN IT EDUCATION</a:t>
                </a:r>
                <a:endParaRPr lang="en-PH" sz="1200" b="1">
                  <a:solidFill>
                    <a:srgbClr val="D6A300"/>
                  </a:solidFill>
                  <a:latin typeface="Bahnschrift" panose="020B0502040204020203" pitchFamily="34" charset="0"/>
                  <a:ea typeface="Sans Serif Collection" panose="020B0502040504020204" pitchFamily="34" charset="0"/>
                  <a:cs typeface="Sans Serif Collection" panose="020B0502040504020204" pitchFamily="34" charset="0"/>
                </a:endParaRPr>
              </a:p>
            </p:txBody>
          </p:sp>
        </p:grpSp>
      </p:grpSp>
      <p:sp>
        <p:nvSpPr>
          <p:cNvPr id="24" name="Right Triangle 23">
            <a:extLst>
              <a:ext uri="{FF2B5EF4-FFF2-40B4-BE49-F238E27FC236}">
                <a16:creationId xmlns:a16="http://schemas.microsoft.com/office/drawing/2014/main" id="{95094E43-D26A-A3FF-ECCE-3B3ED019BF0B}"/>
              </a:ext>
            </a:extLst>
          </p:cNvPr>
          <p:cNvSpPr/>
          <p:nvPr/>
        </p:nvSpPr>
        <p:spPr>
          <a:xfrm flipH="1">
            <a:off x="0" y="4836159"/>
            <a:ext cx="12192000" cy="2021841"/>
          </a:xfrm>
          <a:prstGeom prst="rtTriangle">
            <a:avLst/>
          </a:prstGeom>
          <a:solidFill>
            <a:schemeClr val="bg1">
              <a:lumMod val="95000"/>
              <a:alpha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00"/>
          </a:p>
        </p:txBody>
      </p:sp>
      <p:sp>
        <p:nvSpPr>
          <p:cNvPr id="30" name="Parallelogram 29">
            <a:extLst>
              <a:ext uri="{FF2B5EF4-FFF2-40B4-BE49-F238E27FC236}">
                <a16:creationId xmlns:a16="http://schemas.microsoft.com/office/drawing/2014/main" id="{E3FA0738-9AC6-2FE1-1174-4F8140133F10}"/>
              </a:ext>
            </a:extLst>
          </p:cNvPr>
          <p:cNvSpPr/>
          <p:nvPr/>
        </p:nvSpPr>
        <p:spPr>
          <a:xfrm rot="21045210">
            <a:off x="-525520" y="1031676"/>
            <a:ext cx="13228932" cy="4773057"/>
          </a:xfrm>
          <a:prstGeom prst="parallelogram">
            <a:avLst>
              <a:gd name="adj" fmla="val 16122"/>
            </a:avLst>
          </a:prstGeom>
          <a:solidFill>
            <a:srgbClr val="740000">
              <a:alpha val="3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307000"/>
          </a:p>
        </p:txBody>
      </p:sp>
      <p:sp>
        <p:nvSpPr>
          <p:cNvPr id="31" name="Parallelogram 30">
            <a:extLst>
              <a:ext uri="{FF2B5EF4-FFF2-40B4-BE49-F238E27FC236}">
                <a16:creationId xmlns:a16="http://schemas.microsoft.com/office/drawing/2014/main" id="{6C8231C9-B72A-9F90-9D2F-F0A479A6B4C7}"/>
              </a:ext>
            </a:extLst>
          </p:cNvPr>
          <p:cNvSpPr/>
          <p:nvPr/>
        </p:nvSpPr>
        <p:spPr>
          <a:xfrm rot="21045210">
            <a:off x="-559285" y="827962"/>
            <a:ext cx="13280443" cy="5199907"/>
          </a:xfrm>
          <a:prstGeom prst="parallelogram">
            <a:avLst>
              <a:gd name="adj" fmla="val 16122"/>
            </a:avLst>
          </a:prstGeom>
          <a:gradFill>
            <a:gsLst>
              <a:gs pos="0">
                <a:srgbClr val="BC0000">
                  <a:alpha val="20000"/>
                </a:srgbClr>
              </a:gs>
              <a:gs pos="45000">
                <a:srgbClr val="A40000">
                  <a:alpha val="30000"/>
                </a:srgbClr>
              </a:gs>
              <a:gs pos="100000">
                <a:srgbClr val="480000">
                  <a:alpha val="70000"/>
                </a:srgbClr>
              </a:gs>
            </a:gsLst>
            <a:lin ang="96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2" name="TextBox 31">
            <a:extLst>
              <a:ext uri="{FF2B5EF4-FFF2-40B4-BE49-F238E27FC236}">
                <a16:creationId xmlns:a16="http://schemas.microsoft.com/office/drawing/2014/main" id="{3172F767-E6B3-9363-2CF5-89D4BB79AC42}"/>
              </a:ext>
            </a:extLst>
          </p:cNvPr>
          <p:cNvSpPr txBox="1"/>
          <p:nvPr/>
        </p:nvSpPr>
        <p:spPr>
          <a:xfrm>
            <a:off x="2833032" y="2030857"/>
            <a:ext cx="6180881" cy="1631216"/>
          </a:xfrm>
          <a:prstGeom prst="rect">
            <a:avLst/>
          </a:prstGeom>
          <a:noFill/>
        </p:spPr>
        <p:txBody>
          <a:bodyPr wrap="square" lIns="91440" tIns="45720" rIns="91440" bIns="45720" rtlCol="0" anchor="t">
            <a:spAutoFit/>
          </a:bodyPr>
          <a:lstStyle/>
          <a:p>
            <a:r>
              <a:rPr lang="en-US" sz="10000">
                <a:solidFill>
                  <a:srgbClr val="FFC000"/>
                </a:solidFill>
                <a:latin typeface="Aptos Black"/>
                <a:cs typeface="Aharoni"/>
              </a:rPr>
              <a:t>MERGE</a:t>
            </a:r>
            <a:endParaRPr lang="en-US"/>
          </a:p>
        </p:txBody>
      </p:sp>
      <p:sp>
        <p:nvSpPr>
          <p:cNvPr id="34" name="TextBox 33">
            <a:extLst>
              <a:ext uri="{FF2B5EF4-FFF2-40B4-BE49-F238E27FC236}">
                <a16:creationId xmlns:a16="http://schemas.microsoft.com/office/drawing/2014/main" id="{C98B71E8-8A6D-F313-6887-EFAD13130639}"/>
              </a:ext>
            </a:extLst>
          </p:cNvPr>
          <p:cNvSpPr txBox="1"/>
          <p:nvPr/>
        </p:nvSpPr>
        <p:spPr>
          <a:xfrm>
            <a:off x="5217756" y="3337455"/>
            <a:ext cx="3549825" cy="1631216"/>
          </a:xfrm>
          <a:prstGeom prst="rect">
            <a:avLst/>
          </a:prstGeom>
          <a:noFill/>
        </p:spPr>
        <p:txBody>
          <a:bodyPr wrap="square" lIns="91440" tIns="45720" rIns="91440" bIns="45720" rtlCol="0" anchor="t">
            <a:spAutoFit/>
          </a:bodyPr>
          <a:lstStyle/>
          <a:p>
            <a:pPr algn="r"/>
            <a:r>
              <a:rPr lang="en-US" sz="10000">
                <a:solidFill>
                  <a:srgbClr val="FFC000"/>
                </a:solidFill>
                <a:latin typeface="Aptos Black"/>
                <a:cs typeface="Aharoni"/>
              </a:rPr>
              <a:t>SORT</a:t>
            </a:r>
            <a:endParaRPr lang="en-US"/>
          </a:p>
        </p:txBody>
      </p:sp>
      <p:sp>
        <p:nvSpPr>
          <p:cNvPr id="35" name="TextBox 34">
            <a:extLst>
              <a:ext uri="{FF2B5EF4-FFF2-40B4-BE49-F238E27FC236}">
                <a16:creationId xmlns:a16="http://schemas.microsoft.com/office/drawing/2014/main" id="{0A469F21-48D9-1608-8C57-7C6F84DD1E27}"/>
              </a:ext>
            </a:extLst>
          </p:cNvPr>
          <p:cNvSpPr txBox="1"/>
          <p:nvPr/>
        </p:nvSpPr>
        <p:spPr>
          <a:xfrm>
            <a:off x="1257269" y="4983280"/>
            <a:ext cx="8962180" cy="369332"/>
          </a:xfrm>
          <a:prstGeom prst="rect">
            <a:avLst/>
          </a:prstGeom>
          <a:noFill/>
        </p:spPr>
        <p:txBody>
          <a:bodyPr wrap="square" lIns="91440" tIns="45720" rIns="91440" bIns="45720" rtlCol="0" anchor="t">
            <a:spAutoFit/>
          </a:bodyPr>
          <a:lstStyle/>
          <a:p>
            <a:pPr algn="ctr"/>
            <a:r>
              <a:rPr lang="en-US" b="1">
                <a:solidFill>
                  <a:schemeClr val="bg1"/>
                </a:solidFill>
              </a:rPr>
              <a:t>DATA STRUCTURES AND ALGORITHMS</a:t>
            </a:r>
          </a:p>
        </p:txBody>
      </p:sp>
      <p:pic>
        <p:nvPicPr>
          <p:cNvPr id="37" name="Picture 36">
            <a:extLst>
              <a:ext uri="{FF2B5EF4-FFF2-40B4-BE49-F238E27FC236}">
                <a16:creationId xmlns:a16="http://schemas.microsoft.com/office/drawing/2014/main" id="{21A767C9-0503-8E01-CE6E-C5B4AFC90A26}"/>
              </a:ext>
            </a:extLst>
          </p:cNvPr>
          <p:cNvPicPr/>
          <p:nvPr/>
        </p:nvPicPr>
        <p:blipFill>
          <a:blip r:embed="rId6"/>
          <a:stretch>
            <a:fillRect/>
          </a:stretch>
        </p:blipFill>
        <p:spPr>
          <a:xfrm>
            <a:off x="10104202" y="5453370"/>
            <a:ext cx="1516882" cy="1118168"/>
          </a:xfrm>
          <a:prstGeom prst="rect">
            <a:avLst/>
          </a:prstGeom>
        </p:spPr>
      </p:pic>
    </p:spTree>
    <p:extLst>
      <p:ext uri="{BB962C8B-B14F-4D97-AF65-F5344CB8AC3E}">
        <p14:creationId xmlns:p14="http://schemas.microsoft.com/office/powerpoint/2010/main" val="3715896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44A1D0-18E0-3DC5-CA6B-34239FFE696F}"/>
            </a:ext>
          </a:extLst>
        </p:cNvPr>
        <p:cNvGrpSpPr/>
        <p:nvPr/>
      </p:nvGrpSpPr>
      <p:grpSpPr>
        <a:xfrm>
          <a:off x="0" y="0"/>
          <a:ext cx="0" cy="0"/>
          <a:chOff x="0" y="0"/>
          <a:chExt cx="0" cy="0"/>
        </a:xfrm>
      </p:grpSpPr>
      <p:sp>
        <p:nvSpPr>
          <p:cNvPr id="33" name="Parallelogram 32">
            <a:extLst>
              <a:ext uri="{FF2B5EF4-FFF2-40B4-BE49-F238E27FC236}">
                <a16:creationId xmlns:a16="http://schemas.microsoft.com/office/drawing/2014/main" id="{908F5738-E976-F1E5-2C5A-40548A7CF05F}"/>
              </a:ext>
            </a:extLst>
          </p:cNvPr>
          <p:cNvSpPr/>
          <p:nvPr/>
        </p:nvSpPr>
        <p:spPr>
          <a:xfrm rot="21045210">
            <a:off x="-502770" y="898891"/>
            <a:ext cx="13197539" cy="5049298"/>
          </a:xfrm>
          <a:prstGeom prst="parallelogram">
            <a:avLst>
              <a:gd name="adj" fmla="val 16122"/>
            </a:avLst>
          </a:prstGeom>
          <a:gradFill>
            <a:gsLst>
              <a:gs pos="0">
                <a:srgbClr val="740000">
                  <a:alpha val="20000"/>
                </a:srgbClr>
              </a:gs>
              <a:gs pos="45000">
                <a:srgbClr val="500000">
                  <a:alpha val="29804"/>
                </a:srgbClr>
              </a:gs>
              <a:gs pos="100000">
                <a:srgbClr val="360000">
                  <a:alpha val="69804"/>
                </a:srgbClr>
              </a:gs>
            </a:gsLst>
            <a:lin ang="96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27" name="Picture 26">
            <a:extLst>
              <a:ext uri="{FF2B5EF4-FFF2-40B4-BE49-F238E27FC236}">
                <a16:creationId xmlns:a16="http://schemas.microsoft.com/office/drawing/2014/main" id="{4A816554-ADCF-34CE-5671-36A45BA0E59A}"/>
              </a:ext>
            </a:extLst>
          </p:cNvPr>
          <p:cNvPicPr>
            <a:picLocks noChangeAspect="1"/>
          </p:cNvPicPr>
          <p:nvPr/>
        </p:nvPicPr>
        <p:blipFill>
          <a:blip r:embed="rId2">
            <a:alphaModFix/>
            <a:duotone>
              <a:prstClr val="black"/>
              <a:schemeClr val="accent2">
                <a:tint val="45000"/>
                <a:satMod val="400000"/>
              </a:schemeClr>
            </a:duotone>
            <a:extLst>
              <a:ext uri="{BEBA8EAE-BF5A-486C-A8C5-ECC9F3942E4B}">
                <a14:imgProps xmlns:a14="http://schemas.microsoft.com/office/drawing/2010/main">
                  <a14:imgLayer r:embed="rId3">
                    <a14:imgEffect>
                      <a14:brightnessContrast bright="-40000" contrast="40000"/>
                    </a14:imgEffect>
                  </a14:imgLayer>
                </a14:imgProps>
              </a:ext>
            </a:extLst>
          </a:blip>
          <a:srcRect t="6890" b="3729"/>
          <a:stretch/>
        </p:blipFill>
        <p:spPr>
          <a:xfrm>
            <a:off x="0" y="0"/>
            <a:ext cx="12192000" cy="6858001"/>
          </a:xfrm>
          <a:prstGeom prst="rect">
            <a:avLst/>
          </a:prstGeom>
        </p:spPr>
      </p:pic>
      <p:sp>
        <p:nvSpPr>
          <p:cNvPr id="31" name="Parallelogram 30">
            <a:extLst>
              <a:ext uri="{FF2B5EF4-FFF2-40B4-BE49-F238E27FC236}">
                <a16:creationId xmlns:a16="http://schemas.microsoft.com/office/drawing/2014/main" id="{290D25D0-817A-FAB3-27A4-40DFC2A7F5AC}"/>
              </a:ext>
            </a:extLst>
          </p:cNvPr>
          <p:cNvSpPr/>
          <p:nvPr/>
        </p:nvSpPr>
        <p:spPr>
          <a:xfrm>
            <a:off x="-1" y="0"/>
            <a:ext cx="12192003" cy="1425229"/>
          </a:xfrm>
          <a:prstGeom prst="parallelogram">
            <a:avLst>
              <a:gd name="adj" fmla="val 0"/>
            </a:avLst>
          </a:prstGeom>
          <a:gradFill>
            <a:gsLst>
              <a:gs pos="0">
                <a:srgbClr val="BC0000">
                  <a:alpha val="20000"/>
                </a:srgbClr>
              </a:gs>
              <a:gs pos="45000">
                <a:srgbClr val="A40000">
                  <a:alpha val="30000"/>
                </a:srgbClr>
              </a:gs>
              <a:gs pos="100000">
                <a:srgbClr val="480000">
                  <a:alpha val="70000"/>
                </a:srgbClr>
              </a:gs>
            </a:gsLst>
            <a:lin ang="96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 name="Freeform: Shape 21">
            <a:extLst>
              <a:ext uri="{FF2B5EF4-FFF2-40B4-BE49-F238E27FC236}">
                <a16:creationId xmlns:a16="http://schemas.microsoft.com/office/drawing/2014/main" id="{60BD68C0-EC08-478E-785F-18452E92EA44}"/>
              </a:ext>
            </a:extLst>
          </p:cNvPr>
          <p:cNvSpPr/>
          <p:nvPr/>
        </p:nvSpPr>
        <p:spPr>
          <a:xfrm>
            <a:off x="-6" y="1425227"/>
            <a:ext cx="12192006" cy="5432772"/>
          </a:xfrm>
          <a:custGeom>
            <a:avLst/>
            <a:gdLst>
              <a:gd name="connsiteX0" fmla="*/ 0 w 12192006"/>
              <a:gd name="connsiteY0" fmla="*/ 0 h 5432772"/>
              <a:gd name="connsiteX1" fmla="*/ 12192001 w 12192006"/>
              <a:gd name="connsiteY1" fmla="*/ 0 h 5432772"/>
              <a:gd name="connsiteX2" fmla="*/ 12192001 w 12192006"/>
              <a:gd name="connsiteY2" fmla="*/ 4798591 h 5432772"/>
              <a:gd name="connsiteX3" fmla="*/ 11441742 w 12192006"/>
              <a:gd name="connsiteY3" fmla="*/ 4798591 h 5432772"/>
              <a:gd name="connsiteX4" fmla="*/ 11441742 w 12192006"/>
              <a:gd name="connsiteY4" fmla="*/ 4847997 h 5432772"/>
              <a:gd name="connsiteX5" fmla="*/ 12192006 w 12192006"/>
              <a:gd name="connsiteY5" fmla="*/ 4847997 h 5432772"/>
              <a:gd name="connsiteX6" fmla="*/ 12192006 w 12192006"/>
              <a:gd name="connsiteY6" fmla="*/ 5432772 h 5432772"/>
              <a:gd name="connsiteX7" fmla="*/ 5 w 12192006"/>
              <a:gd name="connsiteY7" fmla="*/ 5432772 h 5432772"/>
              <a:gd name="connsiteX8" fmla="*/ 5 w 12192006"/>
              <a:gd name="connsiteY8" fmla="*/ 4847997 h 5432772"/>
              <a:gd name="connsiteX9" fmla="*/ 9960082 w 12192006"/>
              <a:gd name="connsiteY9" fmla="*/ 4847997 h 5432772"/>
              <a:gd name="connsiteX10" fmla="*/ 9960082 w 12192006"/>
              <a:gd name="connsiteY10" fmla="*/ 4798591 h 5432772"/>
              <a:gd name="connsiteX11" fmla="*/ 0 w 12192006"/>
              <a:gd name="connsiteY11" fmla="*/ 4798591 h 5432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6" h="5432772">
                <a:moveTo>
                  <a:pt x="0" y="0"/>
                </a:moveTo>
                <a:lnTo>
                  <a:pt x="12192001" y="0"/>
                </a:lnTo>
                <a:lnTo>
                  <a:pt x="12192001" y="4798591"/>
                </a:lnTo>
                <a:lnTo>
                  <a:pt x="11441742" y="4798591"/>
                </a:lnTo>
                <a:lnTo>
                  <a:pt x="11441742" y="4847997"/>
                </a:lnTo>
                <a:lnTo>
                  <a:pt x="12192006" y="4847997"/>
                </a:lnTo>
                <a:lnTo>
                  <a:pt x="12192006" y="5432772"/>
                </a:lnTo>
                <a:lnTo>
                  <a:pt x="5" y="5432772"/>
                </a:lnTo>
                <a:lnTo>
                  <a:pt x="5" y="4847997"/>
                </a:lnTo>
                <a:lnTo>
                  <a:pt x="9960082" y="4847997"/>
                </a:lnTo>
                <a:lnTo>
                  <a:pt x="9960082" y="4798591"/>
                </a:lnTo>
                <a:lnTo>
                  <a:pt x="0" y="4798591"/>
                </a:lnTo>
                <a:close/>
              </a:path>
            </a:pathLst>
          </a:custGeom>
          <a:solidFill>
            <a:schemeClr val="bg1">
              <a:lumMod val="95000"/>
              <a:alpha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30" name="Parallelogram 29">
            <a:extLst>
              <a:ext uri="{FF2B5EF4-FFF2-40B4-BE49-F238E27FC236}">
                <a16:creationId xmlns:a16="http://schemas.microsoft.com/office/drawing/2014/main" id="{61CD8DC7-B4C4-E2E4-851A-EA254CD0E2CD}"/>
              </a:ext>
            </a:extLst>
          </p:cNvPr>
          <p:cNvSpPr/>
          <p:nvPr/>
        </p:nvSpPr>
        <p:spPr>
          <a:xfrm>
            <a:off x="-3" y="-1"/>
            <a:ext cx="12192004" cy="1622324"/>
          </a:xfrm>
          <a:prstGeom prst="parallelogram">
            <a:avLst>
              <a:gd name="adj" fmla="val 0"/>
            </a:avLst>
          </a:prstGeom>
          <a:solidFill>
            <a:srgbClr val="740000">
              <a:alpha val="3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307000"/>
          </a:p>
        </p:txBody>
      </p:sp>
      <p:sp>
        <p:nvSpPr>
          <p:cNvPr id="32" name="TextBox 31">
            <a:extLst>
              <a:ext uri="{FF2B5EF4-FFF2-40B4-BE49-F238E27FC236}">
                <a16:creationId xmlns:a16="http://schemas.microsoft.com/office/drawing/2014/main" id="{8FE188FF-55BF-1ABC-DC3F-D2C9D373ADD5}"/>
              </a:ext>
            </a:extLst>
          </p:cNvPr>
          <p:cNvSpPr txBox="1"/>
          <p:nvPr/>
        </p:nvSpPr>
        <p:spPr>
          <a:xfrm>
            <a:off x="750253" y="218826"/>
            <a:ext cx="10691484" cy="1015663"/>
          </a:xfrm>
          <a:prstGeom prst="rect">
            <a:avLst/>
          </a:prstGeom>
          <a:noFill/>
        </p:spPr>
        <p:txBody>
          <a:bodyPr wrap="square" lIns="91440" tIns="45720" rIns="91440" bIns="45720" rtlCol="0" anchor="t">
            <a:spAutoFit/>
          </a:bodyPr>
          <a:lstStyle/>
          <a:p>
            <a:r>
              <a:rPr lang="en-US" sz="6000" dirty="0">
                <a:solidFill>
                  <a:srgbClr val="FFC000"/>
                </a:solidFill>
                <a:latin typeface="Aptos Black"/>
                <a:cs typeface="Aharoni"/>
              </a:rPr>
              <a:t>Advantages </a:t>
            </a:r>
            <a:r>
              <a:rPr lang="en-US" sz="5400" dirty="0">
                <a:solidFill>
                  <a:srgbClr val="FFC000"/>
                </a:solidFill>
                <a:latin typeface="Bahnschrift Light"/>
                <a:cs typeface="Aharoni"/>
              </a:rPr>
              <a:t>of Merge Sort</a:t>
            </a:r>
            <a:endParaRPr lang="en-PH" sz="5400" dirty="0">
              <a:solidFill>
                <a:srgbClr val="FFC000"/>
              </a:solidFill>
              <a:latin typeface="Aptos Black" panose="020B0004020202020204" pitchFamily="34" charset="0"/>
              <a:cs typeface="Aharoni" panose="02010803020104030203" pitchFamily="2" charset="-79"/>
            </a:endParaRPr>
          </a:p>
        </p:txBody>
      </p:sp>
      <p:pic>
        <p:nvPicPr>
          <p:cNvPr id="23" name="Picture 22">
            <a:extLst>
              <a:ext uri="{FF2B5EF4-FFF2-40B4-BE49-F238E27FC236}">
                <a16:creationId xmlns:a16="http://schemas.microsoft.com/office/drawing/2014/main" id="{4270F7FE-FD3E-0938-4239-38A7B8156C1C}"/>
              </a:ext>
            </a:extLst>
          </p:cNvPr>
          <p:cNvPicPr/>
          <p:nvPr/>
        </p:nvPicPr>
        <p:blipFill>
          <a:blip r:embed="rId4"/>
          <a:stretch>
            <a:fillRect/>
          </a:stretch>
        </p:blipFill>
        <p:spPr>
          <a:xfrm>
            <a:off x="10127873" y="5780554"/>
            <a:ext cx="1193329" cy="879661"/>
          </a:xfrm>
          <a:prstGeom prst="rect">
            <a:avLst/>
          </a:prstGeom>
        </p:spPr>
      </p:pic>
      <p:pic>
        <p:nvPicPr>
          <p:cNvPr id="38" name="Picture 37">
            <a:extLst>
              <a:ext uri="{FF2B5EF4-FFF2-40B4-BE49-F238E27FC236}">
                <a16:creationId xmlns:a16="http://schemas.microsoft.com/office/drawing/2014/main" id="{416F4206-0CD9-5EDC-C143-6371E5B4901E}"/>
              </a:ext>
            </a:extLst>
          </p:cNvPr>
          <p:cNvPicPr>
            <a:picLocks noChangeAspect="1"/>
          </p:cNvPicPr>
          <p:nvPr/>
        </p:nvPicPr>
        <p:blipFill>
          <a:blip r:embed="rId5"/>
          <a:stretch>
            <a:fillRect/>
          </a:stretch>
        </p:blipFill>
        <p:spPr>
          <a:xfrm>
            <a:off x="613007" y="6297839"/>
            <a:ext cx="4017987" cy="515480"/>
          </a:xfrm>
          <a:prstGeom prst="rect">
            <a:avLst/>
          </a:prstGeom>
        </p:spPr>
      </p:pic>
      <p:sp>
        <p:nvSpPr>
          <p:cNvPr id="2" name="TextBox 1">
            <a:extLst>
              <a:ext uri="{FF2B5EF4-FFF2-40B4-BE49-F238E27FC236}">
                <a16:creationId xmlns:a16="http://schemas.microsoft.com/office/drawing/2014/main" id="{50AD29AD-7DD7-721C-885D-D5EEC1FB4515}"/>
              </a:ext>
            </a:extLst>
          </p:cNvPr>
          <p:cNvSpPr txBox="1"/>
          <p:nvPr/>
        </p:nvSpPr>
        <p:spPr>
          <a:xfrm>
            <a:off x="750253" y="1913367"/>
            <a:ext cx="10686067" cy="3046988"/>
          </a:xfrm>
          <a:prstGeom prst="rect">
            <a:avLst/>
          </a:prstGeom>
          <a:noFill/>
        </p:spPr>
        <p:txBody>
          <a:bodyPr wrap="square" lIns="91440" tIns="45720" rIns="91440" bIns="45720" rtlCol="0" anchor="t">
            <a:spAutoFit/>
          </a:bodyPr>
          <a:lstStyle/>
          <a:p>
            <a:pPr>
              <a:buFont typeface="Arial" panose="020B0604020202020204" pitchFamily="34" charset="0"/>
              <a:buChar char="•"/>
            </a:pPr>
            <a:r>
              <a:rPr lang="en-US" sz="3200" dirty="0">
                <a:latin typeface="Arial"/>
                <a:ea typeface="+mn-lt"/>
                <a:cs typeface="+mn-lt"/>
              </a:rPr>
              <a:t> </a:t>
            </a:r>
            <a:r>
              <a:rPr lang="en-US" sz="3200">
                <a:latin typeface="Arial"/>
                <a:ea typeface="+mn-lt"/>
                <a:cs typeface="+mn-lt"/>
              </a:rPr>
              <a:t>It is</a:t>
            </a:r>
            <a:r>
              <a:rPr lang="en-US" sz="3200" dirty="0">
                <a:latin typeface="Arial"/>
                <a:ea typeface="+mn-lt"/>
                <a:cs typeface="+mn-lt"/>
              </a:rPr>
              <a:t> quicker for larger lists because unlike insertion and bubble sort it doesn't</a:t>
            </a:r>
            <a:r>
              <a:rPr lang="en-US" sz="3200">
                <a:latin typeface="Arial"/>
                <a:ea typeface="+mn-lt"/>
                <a:cs typeface="+mn-lt"/>
              </a:rPr>
              <a:t> go through the whole list </a:t>
            </a:r>
            <a:r>
              <a:rPr lang="en-US" sz="3200" err="1">
                <a:latin typeface="Arial"/>
                <a:ea typeface="+mn-lt"/>
                <a:cs typeface="+mn-lt"/>
              </a:rPr>
              <a:t>seveal</a:t>
            </a:r>
            <a:r>
              <a:rPr lang="en-US" sz="3200" dirty="0">
                <a:latin typeface="Arial"/>
                <a:ea typeface="+mn-lt"/>
                <a:cs typeface="+mn-lt"/>
              </a:rPr>
              <a:t> </a:t>
            </a:r>
            <a:r>
              <a:rPr lang="en-US" sz="3200">
                <a:latin typeface="Arial"/>
                <a:ea typeface="+mn-lt"/>
                <a:cs typeface="+mn-lt"/>
              </a:rPr>
              <a:t>times.</a:t>
            </a:r>
          </a:p>
          <a:p>
            <a:pPr>
              <a:buFont typeface="Arial" panose="020B0604020202020204" pitchFamily="34" charset="0"/>
              <a:buChar char="•"/>
            </a:pPr>
            <a:r>
              <a:rPr lang="en-US" sz="3200">
                <a:latin typeface="Arial"/>
                <a:ea typeface="+mn-lt"/>
                <a:cs typeface="+mn-lt"/>
              </a:rPr>
              <a:t> It has a consistent running time, carries out different bits </a:t>
            </a:r>
            <a:r>
              <a:rPr lang="en-US" sz="3200" dirty="0">
                <a:latin typeface="Arial"/>
                <a:ea typeface="+mn-lt"/>
                <a:cs typeface="+mn-lt"/>
              </a:rPr>
              <a:t>with similar  times in a stage.</a:t>
            </a:r>
          </a:p>
          <a:p>
            <a:pPr marL="342900" indent="-342900">
              <a:buFont typeface="Arial" panose="020B0604020202020204" pitchFamily="34" charset="0"/>
              <a:buChar char="•"/>
            </a:pPr>
            <a:endParaRPr lang="en-US"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7446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D3B9DC-9B5A-162E-6D19-46A5AE0DD358}"/>
            </a:ext>
          </a:extLst>
        </p:cNvPr>
        <p:cNvGrpSpPr/>
        <p:nvPr/>
      </p:nvGrpSpPr>
      <p:grpSpPr>
        <a:xfrm>
          <a:off x="0" y="0"/>
          <a:ext cx="0" cy="0"/>
          <a:chOff x="0" y="0"/>
          <a:chExt cx="0" cy="0"/>
        </a:xfrm>
      </p:grpSpPr>
      <p:sp>
        <p:nvSpPr>
          <p:cNvPr id="33" name="Parallelogram 32">
            <a:extLst>
              <a:ext uri="{FF2B5EF4-FFF2-40B4-BE49-F238E27FC236}">
                <a16:creationId xmlns:a16="http://schemas.microsoft.com/office/drawing/2014/main" id="{0AB04EAC-008A-0D8C-6E75-96F05690E107}"/>
              </a:ext>
            </a:extLst>
          </p:cNvPr>
          <p:cNvSpPr/>
          <p:nvPr/>
        </p:nvSpPr>
        <p:spPr>
          <a:xfrm rot="21045210">
            <a:off x="-502770" y="898891"/>
            <a:ext cx="13197539" cy="5049298"/>
          </a:xfrm>
          <a:prstGeom prst="parallelogram">
            <a:avLst>
              <a:gd name="adj" fmla="val 16122"/>
            </a:avLst>
          </a:prstGeom>
          <a:gradFill>
            <a:gsLst>
              <a:gs pos="0">
                <a:srgbClr val="740000">
                  <a:alpha val="20000"/>
                </a:srgbClr>
              </a:gs>
              <a:gs pos="45000">
                <a:srgbClr val="500000">
                  <a:alpha val="29804"/>
                </a:srgbClr>
              </a:gs>
              <a:gs pos="100000">
                <a:srgbClr val="360000">
                  <a:alpha val="69804"/>
                </a:srgbClr>
              </a:gs>
            </a:gsLst>
            <a:lin ang="96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27" name="Picture 26">
            <a:extLst>
              <a:ext uri="{FF2B5EF4-FFF2-40B4-BE49-F238E27FC236}">
                <a16:creationId xmlns:a16="http://schemas.microsoft.com/office/drawing/2014/main" id="{0AA48418-6366-F697-5BE2-25C3C4DF61FE}"/>
              </a:ext>
            </a:extLst>
          </p:cNvPr>
          <p:cNvPicPr>
            <a:picLocks noChangeAspect="1"/>
          </p:cNvPicPr>
          <p:nvPr/>
        </p:nvPicPr>
        <p:blipFill>
          <a:blip r:embed="rId2">
            <a:alphaModFix/>
            <a:duotone>
              <a:prstClr val="black"/>
              <a:schemeClr val="accent2">
                <a:tint val="45000"/>
                <a:satMod val="400000"/>
              </a:schemeClr>
            </a:duotone>
            <a:extLst>
              <a:ext uri="{BEBA8EAE-BF5A-486C-A8C5-ECC9F3942E4B}">
                <a14:imgProps xmlns:a14="http://schemas.microsoft.com/office/drawing/2010/main">
                  <a14:imgLayer r:embed="rId3">
                    <a14:imgEffect>
                      <a14:brightnessContrast bright="-40000" contrast="40000"/>
                    </a14:imgEffect>
                  </a14:imgLayer>
                </a14:imgProps>
              </a:ext>
            </a:extLst>
          </a:blip>
          <a:srcRect t="6890" b="3729"/>
          <a:stretch/>
        </p:blipFill>
        <p:spPr>
          <a:xfrm>
            <a:off x="0" y="0"/>
            <a:ext cx="12192000" cy="6858001"/>
          </a:xfrm>
          <a:prstGeom prst="rect">
            <a:avLst/>
          </a:prstGeom>
        </p:spPr>
      </p:pic>
      <p:sp>
        <p:nvSpPr>
          <p:cNvPr id="31" name="Parallelogram 30">
            <a:extLst>
              <a:ext uri="{FF2B5EF4-FFF2-40B4-BE49-F238E27FC236}">
                <a16:creationId xmlns:a16="http://schemas.microsoft.com/office/drawing/2014/main" id="{8F0C8D0D-120F-A6E2-2AEA-3AE1A8AD289E}"/>
              </a:ext>
            </a:extLst>
          </p:cNvPr>
          <p:cNvSpPr/>
          <p:nvPr/>
        </p:nvSpPr>
        <p:spPr>
          <a:xfrm>
            <a:off x="-1" y="0"/>
            <a:ext cx="12192003" cy="1425229"/>
          </a:xfrm>
          <a:prstGeom prst="parallelogram">
            <a:avLst>
              <a:gd name="adj" fmla="val 0"/>
            </a:avLst>
          </a:prstGeom>
          <a:gradFill>
            <a:gsLst>
              <a:gs pos="0">
                <a:srgbClr val="BC0000">
                  <a:alpha val="20000"/>
                </a:srgbClr>
              </a:gs>
              <a:gs pos="45000">
                <a:srgbClr val="A40000">
                  <a:alpha val="30000"/>
                </a:srgbClr>
              </a:gs>
              <a:gs pos="100000">
                <a:srgbClr val="480000">
                  <a:alpha val="70000"/>
                </a:srgbClr>
              </a:gs>
            </a:gsLst>
            <a:lin ang="96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 name="Freeform: Shape 21">
            <a:extLst>
              <a:ext uri="{FF2B5EF4-FFF2-40B4-BE49-F238E27FC236}">
                <a16:creationId xmlns:a16="http://schemas.microsoft.com/office/drawing/2014/main" id="{3F2E8F66-F861-FA81-87DE-9C77BD5E90DD}"/>
              </a:ext>
            </a:extLst>
          </p:cNvPr>
          <p:cNvSpPr/>
          <p:nvPr/>
        </p:nvSpPr>
        <p:spPr>
          <a:xfrm>
            <a:off x="-6" y="1425227"/>
            <a:ext cx="12192006" cy="5432772"/>
          </a:xfrm>
          <a:custGeom>
            <a:avLst/>
            <a:gdLst>
              <a:gd name="connsiteX0" fmla="*/ 0 w 12192006"/>
              <a:gd name="connsiteY0" fmla="*/ 0 h 5432772"/>
              <a:gd name="connsiteX1" fmla="*/ 12192001 w 12192006"/>
              <a:gd name="connsiteY1" fmla="*/ 0 h 5432772"/>
              <a:gd name="connsiteX2" fmla="*/ 12192001 w 12192006"/>
              <a:gd name="connsiteY2" fmla="*/ 4798591 h 5432772"/>
              <a:gd name="connsiteX3" fmla="*/ 11441742 w 12192006"/>
              <a:gd name="connsiteY3" fmla="*/ 4798591 h 5432772"/>
              <a:gd name="connsiteX4" fmla="*/ 11441742 w 12192006"/>
              <a:gd name="connsiteY4" fmla="*/ 4847997 h 5432772"/>
              <a:gd name="connsiteX5" fmla="*/ 12192006 w 12192006"/>
              <a:gd name="connsiteY5" fmla="*/ 4847997 h 5432772"/>
              <a:gd name="connsiteX6" fmla="*/ 12192006 w 12192006"/>
              <a:gd name="connsiteY6" fmla="*/ 5432772 h 5432772"/>
              <a:gd name="connsiteX7" fmla="*/ 5 w 12192006"/>
              <a:gd name="connsiteY7" fmla="*/ 5432772 h 5432772"/>
              <a:gd name="connsiteX8" fmla="*/ 5 w 12192006"/>
              <a:gd name="connsiteY8" fmla="*/ 4847997 h 5432772"/>
              <a:gd name="connsiteX9" fmla="*/ 9960082 w 12192006"/>
              <a:gd name="connsiteY9" fmla="*/ 4847997 h 5432772"/>
              <a:gd name="connsiteX10" fmla="*/ 9960082 w 12192006"/>
              <a:gd name="connsiteY10" fmla="*/ 4798591 h 5432772"/>
              <a:gd name="connsiteX11" fmla="*/ 0 w 12192006"/>
              <a:gd name="connsiteY11" fmla="*/ 4798591 h 5432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6" h="5432772">
                <a:moveTo>
                  <a:pt x="0" y="0"/>
                </a:moveTo>
                <a:lnTo>
                  <a:pt x="12192001" y="0"/>
                </a:lnTo>
                <a:lnTo>
                  <a:pt x="12192001" y="4798591"/>
                </a:lnTo>
                <a:lnTo>
                  <a:pt x="11441742" y="4798591"/>
                </a:lnTo>
                <a:lnTo>
                  <a:pt x="11441742" y="4847997"/>
                </a:lnTo>
                <a:lnTo>
                  <a:pt x="12192006" y="4847997"/>
                </a:lnTo>
                <a:lnTo>
                  <a:pt x="12192006" y="5432772"/>
                </a:lnTo>
                <a:lnTo>
                  <a:pt x="5" y="5432772"/>
                </a:lnTo>
                <a:lnTo>
                  <a:pt x="5" y="4847997"/>
                </a:lnTo>
                <a:lnTo>
                  <a:pt x="9960082" y="4847997"/>
                </a:lnTo>
                <a:lnTo>
                  <a:pt x="9960082" y="4798591"/>
                </a:lnTo>
                <a:lnTo>
                  <a:pt x="0" y="4798591"/>
                </a:lnTo>
                <a:close/>
              </a:path>
            </a:pathLst>
          </a:custGeom>
          <a:solidFill>
            <a:schemeClr val="bg1">
              <a:lumMod val="95000"/>
              <a:alpha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30" name="Parallelogram 29">
            <a:extLst>
              <a:ext uri="{FF2B5EF4-FFF2-40B4-BE49-F238E27FC236}">
                <a16:creationId xmlns:a16="http://schemas.microsoft.com/office/drawing/2014/main" id="{27895BAC-71CA-E6F0-8FAC-94711CD74FDC}"/>
              </a:ext>
            </a:extLst>
          </p:cNvPr>
          <p:cNvSpPr/>
          <p:nvPr/>
        </p:nvSpPr>
        <p:spPr>
          <a:xfrm>
            <a:off x="-3" y="-1"/>
            <a:ext cx="12192004" cy="1622324"/>
          </a:xfrm>
          <a:prstGeom prst="parallelogram">
            <a:avLst>
              <a:gd name="adj" fmla="val 0"/>
            </a:avLst>
          </a:prstGeom>
          <a:solidFill>
            <a:srgbClr val="740000">
              <a:alpha val="3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307000"/>
          </a:p>
        </p:txBody>
      </p:sp>
      <p:sp>
        <p:nvSpPr>
          <p:cNvPr id="32" name="TextBox 31">
            <a:extLst>
              <a:ext uri="{FF2B5EF4-FFF2-40B4-BE49-F238E27FC236}">
                <a16:creationId xmlns:a16="http://schemas.microsoft.com/office/drawing/2014/main" id="{7532D104-EE22-4DC9-9F65-6EB8BA988F3E}"/>
              </a:ext>
            </a:extLst>
          </p:cNvPr>
          <p:cNvSpPr txBox="1"/>
          <p:nvPr/>
        </p:nvSpPr>
        <p:spPr>
          <a:xfrm>
            <a:off x="750253" y="218826"/>
            <a:ext cx="11009128" cy="1015663"/>
          </a:xfrm>
          <a:prstGeom prst="rect">
            <a:avLst/>
          </a:prstGeom>
          <a:noFill/>
        </p:spPr>
        <p:txBody>
          <a:bodyPr wrap="square" lIns="91440" tIns="45720" rIns="91440" bIns="45720" rtlCol="0" anchor="t">
            <a:spAutoFit/>
          </a:bodyPr>
          <a:lstStyle/>
          <a:p>
            <a:r>
              <a:rPr lang="en-US" sz="6000" dirty="0">
                <a:solidFill>
                  <a:srgbClr val="FFC000"/>
                </a:solidFill>
                <a:latin typeface="Aptos Black"/>
                <a:cs typeface="Aharoni"/>
              </a:rPr>
              <a:t>Disadvantages </a:t>
            </a:r>
            <a:r>
              <a:rPr lang="en-US" sz="5400" dirty="0">
                <a:solidFill>
                  <a:srgbClr val="FFC000"/>
                </a:solidFill>
                <a:latin typeface="Bahnschrift Light"/>
                <a:cs typeface="Aharoni"/>
              </a:rPr>
              <a:t>of Merge Sort</a:t>
            </a:r>
            <a:endParaRPr lang="en-PH" sz="5400" dirty="0">
              <a:solidFill>
                <a:srgbClr val="FFC000"/>
              </a:solidFill>
              <a:latin typeface="Aptos Black" panose="020B0004020202020204" pitchFamily="34" charset="0"/>
              <a:cs typeface="Aharoni" panose="02010803020104030203" pitchFamily="2" charset="-79"/>
            </a:endParaRPr>
          </a:p>
        </p:txBody>
      </p:sp>
      <p:pic>
        <p:nvPicPr>
          <p:cNvPr id="23" name="Picture 22">
            <a:extLst>
              <a:ext uri="{FF2B5EF4-FFF2-40B4-BE49-F238E27FC236}">
                <a16:creationId xmlns:a16="http://schemas.microsoft.com/office/drawing/2014/main" id="{17C49948-C11A-9F67-DD2A-438A2D1005E4}"/>
              </a:ext>
            </a:extLst>
          </p:cNvPr>
          <p:cNvPicPr/>
          <p:nvPr/>
        </p:nvPicPr>
        <p:blipFill>
          <a:blip r:embed="rId4"/>
          <a:stretch>
            <a:fillRect/>
          </a:stretch>
        </p:blipFill>
        <p:spPr>
          <a:xfrm>
            <a:off x="10127873" y="5780554"/>
            <a:ext cx="1193329" cy="879661"/>
          </a:xfrm>
          <a:prstGeom prst="rect">
            <a:avLst/>
          </a:prstGeom>
        </p:spPr>
      </p:pic>
      <p:pic>
        <p:nvPicPr>
          <p:cNvPr id="38" name="Picture 37">
            <a:extLst>
              <a:ext uri="{FF2B5EF4-FFF2-40B4-BE49-F238E27FC236}">
                <a16:creationId xmlns:a16="http://schemas.microsoft.com/office/drawing/2014/main" id="{D8F8F3E4-B0C0-4861-A55E-005F1D09C778}"/>
              </a:ext>
            </a:extLst>
          </p:cNvPr>
          <p:cNvPicPr>
            <a:picLocks noChangeAspect="1"/>
          </p:cNvPicPr>
          <p:nvPr/>
        </p:nvPicPr>
        <p:blipFill>
          <a:blip r:embed="rId5"/>
          <a:stretch>
            <a:fillRect/>
          </a:stretch>
        </p:blipFill>
        <p:spPr>
          <a:xfrm>
            <a:off x="613007" y="6297839"/>
            <a:ext cx="4017987" cy="515480"/>
          </a:xfrm>
          <a:prstGeom prst="rect">
            <a:avLst/>
          </a:prstGeom>
        </p:spPr>
      </p:pic>
      <p:sp>
        <p:nvSpPr>
          <p:cNvPr id="2" name="TextBox 1">
            <a:extLst>
              <a:ext uri="{FF2B5EF4-FFF2-40B4-BE49-F238E27FC236}">
                <a16:creationId xmlns:a16="http://schemas.microsoft.com/office/drawing/2014/main" id="{574BD460-FAAC-D837-0898-394EC32DC3E7}"/>
              </a:ext>
            </a:extLst>
          </p:cNvPr>
          <p:cNvSpPr txBox="1"/>
          <p:nvPr/>
        </p:nvSpPr>
        <p:spPr>
          <a:xfrm>
            <a:off x="750253" y="1913367"/>
            <a:ext cx="10686067" cy="3539430"/>
          </a:xfrm>
          <a:prstGeom prst="rect">
            <a:avLst/>
          </a:prstGeom>
          <a:noFill/>
        </p:spPr>
        <p:txBody>
          <a:bodyPr wrap="square" lIns="91440" tIns="45720" rIns="91440" bIns="45720" rtlCol="0" anchor="t">
            <a:spAutoFit/>
          </a:bodyPr>
          <a:lstStyle/>
          <a:p>
            <a:pPr>
              <a:buFont typeface="Arial" panose="020B0604020202020204" pitchFamily="34" charset="0"/>
              <a:buChar char="•"/>
            </a:pPr>
            <a:r>
              <a:rPr lang="en-US" sz="3200">
                <a:latin typeface="Arial"/>
                <a:ea typeface="+mn-lt"/>
                <a:cs typeface="+mn-lt"/>
              </a:rPr>
              <a:t> Slower comparative to the other sort algorithms for smaller tasks.</a:t>
            </a:r>
            <a:endParaRPr lang="en-US"/>
          </a:p>
          <a:p>
            <a:pPr>
              <a:buFont typeface="Arial" panose="020B0604020202020204" pitchFamily="34" charset="0"/>
              <a:buChar char="•"/>
            </a:pPr>
            <a:r>
              <a:rPr lang="en-US" sz="3200">
                <a:latin typeface="Arial"/>
                <a:ea typeface="+mn-lt"/>
                <a:cs typeface="+mn-lt"/>
              </a:rPr>
              <a:t> Goes through the whole process even if the list is sorted before.</a:t>
            </a:r>
            <a:endParaRPr lang="en-US" sz="3200">
              <a:latin typeface="Arial"/>
              <a:cs typeface="Arial"/>
            </a:endParaRPr>
          </a:p>
          <a:p>
            <a:pPr>
              <a:buFont typeface="Arial" panose="020B0604020202020204" pitchFamily="34" charset="0"/>
              <a:buChar char="•"/>
            </a:pPr>
            <a:r>
              <a:rPr lang="en-US" sz="3200">
                <a:latin typeface="Arial"/>
                <a:ea typeface="+mn-lt"/>
                <a:cs typeface="+mn-lt"/>
              </a:rPr>
              <a:t> Uses more memory space to store the sub elements of the initial split list.</a:t>
            </a:r>
          </a:p>
          <a:p>
            <a:pPr marL="342900" indent="-342900">
              <a:buFont typeface="Arial" panose="020B0604020202020204" pitchFamily="34" charset="0"/>
              <a:buChar char="•"/>
            </a:pPr>
            <a:endParaRPr lang="en-US"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80948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5D996-0EBB-F65E-BF89-0C2E3D56AF82}"/>
            </a:ext>
          </a:extLst>
        </p:cNvPr>
        <p:cNvGrpSpPr/>
        <p:nvPr/>
      </p:nvGrpSpPr>
      <p:grpSpPr>
        <a:xfrm>
          <a:off x="0" y="0"/>
          <a:ext cx="0" cy="0"/>
          <a:chOff x="0" y="0"/>
          <a:chExt cx="0" cy="0"/>
        </a:xfrm>
      </p:grpSpPr>
      <p:sp>
        <p:nvSpPr>
          <p:cNvPr id="33" name="Parallelogram 32">
            <a:extLst>
              <a:ext uri="{FF2B5EF4-FFF2-40B4-BE49-F238E27FC236}">
                <a16:creationId xmlns:a16="http://schemas.microsoft.com/office/drawing/2014/main" id="{DFF6F578-4E53-254D-2489-9C4C2EC06A38}"/>
              </a:ext>
            </a:extLst>
          </p:cNvPr>
          <p:cNvSpPr/>
          <p:nvPr/>
        </p:nvSpPr>
        <p:spPr>
          <a:xfrm rot="21045210">
            <a:off x="-502770" y="898891"/>
            <a:ext cx="13197539" cy="5049298"/>
          </a:xfrm>
          <a:prstGeom prst="parallelogram">
            <a:avLst>
              <a:gd name="adj" fmla="val 16122"/>
            </a:avLst>
          </a:prstGeom>
          <a:gradFill>
            <a:gsLst>
              <a:gs pos="0">
                <a:srgbClr val="740000">
                  <a:alpha val="20000"/>
                </a:srgbClr>
              </a:gs>
              <a:gs pos="45000">
                <a:srgbClr val="500000">
                  <a:alpha val="29804"/>
                </a:srgbClr>
              </a:gs>
              <a:gs pos="100000">
                <a:srgbClr val="360000">
                  <a:alpha val="69804"/>
                </a:srgbClr>
              </a:gs>
            </a:gsLst>
            <a:lin ang="96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27" name="Picture 26">
            <a:extLst>
              <a:ext uri="{FF2B5EF4-FFF2-40B4-BE49-F238E27FC236}">
                <a16:creationId xmlns:a16="http://schemas.microsoft.com/office/drawing/2014/main" id="{D2B7E5BC-58C2-F93E-92C0-AE2FBB3538D7}"/>
              </a:ext>
            </a:extLst>
          </p:cNvPr>
          <p:cNvPicPr>
            <a:picLocks noChangeAspect="1"/>
          </p:cNvPicPr>
          <p:nvPr/>
        </p:nvPicPr>
        <p:blipFill>
          <a:blip r:embed="rId2">
            <a:alphaModFix/>
            <a:duotone>
              <a:prstClr val="black"/>
              <a:schemeClr val="accent2">
                <a:tint val="45000"/>
                <a:satMod val="400000"/>
              </a:schemeClr>
            </a:duotone>
            <a:extLst>
              <a:ext uri="{BEBA8EAE-BF5A-486C-A8C5-ECC9F3942E4B}">
                <a14:imgProps xmlns:a14="http://schemas.microsoft.com/office/drawing/2010/main">
                  <a14:imgLayer r:embed="rId3">
                    <a14:imgEffect>
                      <a14:brightnessContrast bright="-40000" contrast="40000"/>
                    </a14:imgEffect>
                  </a14:imgLayer>
                </a14:imgProps>
              </a:ext>
            </a:extLst>
          </a:blip>
          <a:srcRect t="6890" b="3729"/>
          <a:stretch/>
        </p:blipFill>
        <p:spPr>
          <a:xfrm>
            <a:off x="0" y="0"/>
            <a:ext cx="12192000" cy="6858001"/>
          </a:xfrm>
          <a:prstGeom prst="rect">
            <a:avLst/>
          </a:prstGeom>
        </p:spPr>
      </p:pic>
      <p:sp>
        <p:nvSpPr>
          <p:cNvPr id="31" name="Parallelogram 30">
            <a:extLst>
              <a:ext uri="{FF2B5EF4-FFF2-40B4-BE49-F238E27FC236}">
                <a16:creationId xmlns:a16="http://schemas.microsoft.com/office/drawing/2014/main" id="{A4390F5C-CD19-F7C3-83F8-52828D8D4F29}"/>
              </a:ext>
            </a:extLst>
          </p:cNvPr>
          <p:cNvSpPr/>
          <p:nvPr/>
        </p:nvSpPr>
        <p:spPr>
          <a:xfrm>
            <a:off x="-1" y="0"/>
            <a:ext cx="12192003" cy="1425229"/>
          </a:xfrm>
          <a:prstGeom prst="parallelogram">
            <a:avLst>
              <a:gd name="adj" fmla="val 0"/>
            </a:avLst>
          </a:prstGeom>
          <a:gradFill>
            <a:gsLst>
              <a:gs pos="0">
                <a:srgbClr val="BC0000">
                  <a:alpha val="20000"/>
                </a:srgbClr>
              </a:gs>
              <a:gs pos="45000">
                <a:srgbClr val="A40000">
                  <a:alpha val="30000"/>
                </a:srgbClr>
              </a:gs>
              <a:gs pos="100000">
                <a:srgbClr val="480000">
                  <a:alpha val="70000"/>
                </a:srgbClr>
              </a:gs>
            </a:gsLst>
            <a:lin ang="96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 name="Freeform: Shape 21">
            <a:extLst>
              <a:ext uri="{FF2B5EF4-FFF2-40B4-BE49-F238E27FC236}">
                <a16:creationId xmlns:a16="http://schemas.microsoft.com/office/drawing/2014/main" id="{BE210754-8AD8-49A6-3F19-CB5F11128CBF}"/>
              </a:ext>
            </a:extLst>
          </p:cNvPr>
          <p:cNvSpPr/>
          <p:nvPr/>
        </p:nvSpPr>
        <p:spPr>
          <a:xfrm>
            <a:off x="-6" y="1425227"/>
            <a:ext cx="12192006" cy="5432772"/>
          </a:xfrm>
          <a:custGeom>
            <a:avLst/>
            <a:gdLst>
              <a:gd name="connsiteX0" fmla="*/ 0 w 12192006"/>
              <a:gd name="connsiteY0" fmla="*/ 0 h 5432772"/>
              <a:gd name="connsiteX1" fmla="*/ 12192001 w 12192006"/>
              <a:gd name="connsiteY1" fmla="*/ 0 h 5432772"/>
              <a:gd name="connsiteX2" fmla="*/ 12192001 w 12192006"/>
              <a:gd name="connsiteY2" fmla="*/ 4798591 h 5432772"/>
              <a:gd name="connsiteX3" fmla="*/ 11441742 w 12192006"/>
              <a:gd name="connsiteY3" fmla="*/ 4798591 h 5432772"/>
              <a:gd name="connsiteX4" fmla="*/ 11441742 w 12192006"/>
              <a:gd name="connsiteY4" fmla="*/ 4847997 h 5432772"/>
              <a:gd name="connsiteX5" fmla="*/ 12192006 w 12192006"/>
              <a:gd name="connsiteY5" fmla="*/ 4847997 h 5432772"/>
              <a:gd name="connsiteX6" fmla="*/ 12192006 w 12192006"/>
              <a:gd name="connsiteY6" fmla="*/ 5432772 h 5432772"/>
              <a:gd name="connsiteX7" fmla="*/ 5 w 12192006"/>
              <a:gd name="connsiteY7" fmla="*/ 5432772 h 5432772"/>
              <a:gd name="connsiteX8" fmla="*/ 5 w 12192006"/>
              <a:gd name="connsiteY8" fmla="*/ 4847997 h 5432772"/>
              <a:gd name="connsiteX9" fmla="*/ 9960082 w 12192006"/>
              <a:gd name="connsiteY9" fmla="*/ 4847997 h 5432772"/>
              <a:gd name="connsiteX10" fmla="*/ 9960082 w 12192006"/>
              <a:gd name="connsiteY10" fmla="*/ 4798591 h 5432772"/>
              <a:gd name="connsiteX11" fmla="*/ 0 w 12192006"/>
              <a:gd name="connsiteY11" fmla="*/ 4798591 h 5432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6" h="5432772">
                <a:moveTo>
                  <a:pt x="0" y="0"/>
                </a:moveTo>
                <a:lnTo>
                  <a:pt x="12192001" y="0"/>
                </a:lnTo>
                <a:lnTo>
                  <a:pt x="12192001" y="4798591"/>
                </a:lnTo>
                <a:lnTo>
                  <a:pt x="11441742" y="4798591"/>
                </a:lnTo>
                <a:lnTo>
                  <a:pt x="11441742" y="4847997"/>
                </a:lnTo>
                <a:lnTo>
                  <a:pt x="12192006" y="4847997"/>
                </a:lnTo>
                <a:lnTo>
                  <a:pt x="12192006" y="5432772"/>
                </a:lnTo>
                <a:lnTo>
                  <a:pt x="5" y="5432772"/>
                </a:lnTo>
                <a:lnTo>
                  <a:pt x="5" y="4847997"/>
                </a:lnTo>
                <a:lnTo>
                  <a:pt x="9960082" y="4847997"/>
                </a:lnTo>
                <a:lnTo>
                  <a:pt x="9960082" y="4798591"/>
                </a:lnTo>
                <a:lnTo>
                  <a:pt x="0" y="4798591"/>
                </a:lnTo>
                <a:close/>
              </a:path>
            </a:pathLst>
          </a:custGeom>
          <a:solidFill>
            <a:schemeClr val="bg1">
              <a:lumMod val="95000"/>
              <a:alpha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30" name="Parallelogram 29">
            <a:extLst>
              <a:ext uri="{FF2B5EF4-FFF2-40B4-BE49-F238E27FC236}">
                <a16:creationId xmlns:a16="http://schemas.microsoft.com/office/drawing/2014/main" id="{2D7E3DAC-B933-1687-5C94-518C05799430}"/>
              </a:ext>
            </a:extLst>
          </p:cNvPr>
          <p:cNvSpPr/>
          <p:nvPr/>
        </p:nvSpPr>
        <p:spPr>
          <a:xfrm>
            <a:off x="-3" y="-1"/>
            <a:ext cx="12192004" cy="1622324"/>
          </a:xfrm>
          <a:prstGeom prst="parallelogram">
            <a:avLst>
              <a:gd name="adj" fmla="val 0"/>
            </a:avLst>
          </a:prstGeom>
          <a:solidFill>
            <a:srgbClr val="740000">
              <a:alpha val="3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307000"/>
          </a:p>
        </p:txBody>
      </p:sp>
      <p:sp>
        <p:nvSpPr>
          <p:cNvPr id="32" name="TextBox 31">
            <a:extLst>
              <a:ext uri="{FF2B5EF4-FFF2-40B4-BE49-F238E27FC236}">
                <a16:creationId xmlns:a16="http://schemas.microsoft.com/office/drawing/2014/main" id="{C3F94EE4-1101-6C86-BC1D-E13707E18F8B}"/>
              </a:ext>
            </a:extLst>
          </p:cNvPr>
          <p:cNvSpPr txBox="1"/>
          <p:nvPr/>
        </p:nvSpPr>
        <p:spPr>
          <a:xfrm>
            <a:off x="750253" y="218826"/>
            <a:ext cx="11009128" cy="1015663"/>
          </a:xfrm>
          <a:prstGeom prst="rect">
            <a:avLst/>
          </a:prstGeom>
          <a:noFill/>
        </p:spPr>
        <p:txBody>
          <a:bodyPr wrap="square" rtlCol="0">
            <a:spAutoFit/>
          </a:bodyPr>
          <a:lstStyle/>
          <a:p>
            <a:r>
              <a:rPr lang="en-US" sz="6000">
                <a:solidFill>
                  <a:srgbClr val="FFC000"/>
                </a:solidFill>
                <a:latin typeface="Aptos Black" panose="020B0004020202020204" pitchFamily="34" charset="0"/>
                <a:cs typeface="Aharoni" panose="02010803020104030203" pitchFamily="2" charset="-79"/>
              </a:rPr>
              <a:t>Pseudocode </a:t>
            </a:r>
            <a:r>
              <a:rPr lang="en-US" sz="5400">
                <a:solidFill>
                  <a:srgbClr val="FFC000"/>
                </a:solidFill>
                <a:latin typeface="Bahnschrift Light" panose="020B0502040204020203" pitchFamily="34" charset="0"/>
                <a:cs typeface="Aharoni" panose="02010803020104030203" pitchFamily="2" charset="-79"/>
              </a:rPr>
              <a:t>Algorithm</a:t>
            </a:r>
            <a:endParaRPr lang="en-PH" sz="5400">
              <a:solidFill>
                <a:srgbClr val="FFC000"/>
              </a:solidFill>
              <a:latin typeface="Bahnschrift Light" panose="020B0502040204020203" pitchFamily="34" charset="0"/>
              <a:cs typeface="Aharoni" panose="02010803020104030203" pitchFamily="2" charset="-79"/>
            </a:endParaRPr>
          </a:p>
        </p:txBody>
      </p:sp>
      <p:pic>
        <p:nvPicPr>
          <p:cNvPr id="23" name="Picture 22">
            <a:extLst>
              <a:ext uri="{FF2B5EF4-FFF2-40B4-BE49-F238E27FC236}">
                <a16:creationId xmlns:a16="http://schemas.microsoft.com/office/drawing/2014/main" id="{DA861357-BF21-38CC-014E-377056DBBFC6}"/>
              </a:ext>
            </a:extLst>
          </p:cNvPr>
          <p:cNvPicPr/>
          <p:nvPr/>
        </p:nvPicPr>
        <p:blipFill>
          <a:blip r:embed="rId4"/>
          <a:stretch>
            <a:fillRect/>
          </a:stretch>
        </p:blipFill>
        <p:spPr>
          <a:xfrm>
            <a:off x="10127873" y="5780554"/>
            <a:ext cx="1193329" cy="879661"/>
          </a:xfrm>
          <a:prstGeom prst="rect">
            <a:avLst/>
          </a:prstGeom>
        </p:spPr>
      </p:pic>
      <p:pic>
        <p:nvPicPr>
          <p:cNvPr id="38" name="Picture 37">
            <a:extLst>
              <a:ext uri="{FF2B5EF4-FFF2-40B4-BE49-F238E27FC236}">
                <a16:creationId xmlns:a16="http://schemas.microsoft.com/office/drawing/2014/main" id="{DCEF2D8B-8DDD-3D30-75E5-470F5D539B28}"/>
              </a:ext>
            </a:extLst>
          </p:cNvPr>
          <p:cNvPicPr>
            <a:picLocks noChangeAspect="1"/>
          </p:cNvPicPr>
          <p:nvPr/>
        </p:nvPicPr>
        <p:blipFill>
          <a:blip r:embed="rId5"/>
          <a:stretch>
            <a:fillRect/>
          </a:stretch>
        </p:blipFill>
        <p:spPr>
          <a:xfrm>
            <a:off x="613007" y="6297839"/>
            <a:ext cx="4017987" cy="515480"/>
          </a:xfrm>
          <a:prstGeom prst="rect">
            <a:avLst/>
          </a:prstGeom>
        </p:spPr>
      </p:pic>
      <p:pic>
        <p:nvPicPr>
          <p:cNvPr id="3" name="Picture 2" descr="A white sheet with black text&#10;&#10;Description automatically generated">
            <a:extLst>
              <a:ext uri="{FF2B5EF4-FFF2-40B4-BE49-F238E27FC236}">
                <a16:creationId xmlns:a16="http://schemas.microsoft.com/office/drawing/2014/main" id="{215AC507-2296-0C79-E500-DF8900D77A82}"/>
              </a:ext>
            </a:extLst>
          </p:cNvPr>
          <p:cNvPicPr>
            <a:picLocks noChangeAspect="1"/>
          </p:cNvPicPr>
          <p:nvPr/>
        </p:nvPicPr>
        <p:blipFill>
          <a:blip r:embed="rId6"/>
          <a:stretch>
            <a:fillRect/>
          </a:stretch>
        </p:blipFill>
        <p:spPr>
          <a:xfrm>
            <a:off x="117977" y="2416594"/>
            <a:ext cx="3971978" cy="3017616"/>
          </a:xfrm>
          <a:prstGeom prst="rect">
            <a:avLst/>
          </a:prstGeom>
        </p:spPr>
      </p:pic>
      <p:pic>
        <p:nvPicPr>
          <p:cNvPr id="4" name="Picture 3">
            <a:extLst>
              <a:ext uri="{FF2B5EF4-FFF2-40B4-BE49-F238E27FC236}">
                <a16:creationId xmlns:a16="http://schemas.microsoft.com/office/drawing/2014/main" id="{714DC88D-2677-C482-F614-2BE7F04297B5}"/>
              </a:ext>
            </a:extLst>
          </p:cNvPr>
          <p:cNvPicPr>
            <a:picLocks noChangeAspect="1"/>
          </p:cNvPicPr>
          <p:nvPr/>
        </p:nvPicPr>
        <p:blipFill>
          <a:blip r:embed="rId7"/>
          <a:stretch>
            <a:fillRect/>
          </a:stretch>
        </p:blipFill>
        <p:spPr>
          <a:xfrm>
            <a:off x="4586332" y="2416593"/>
            <a:ext cx="3023126" cy="3017616"/>
          </a:xfrm>
          <a:prstGeom prst="rect">
            <a:avLst/>
          </a:prstGeom>
        </p:spPr>
      </p:pic>
      <p:pic>
        <p:nvPicPr>
          <p:cNvPr id="6" name="Picture 5">
            <a:extLst>
              <a:ext uri="{FF2B5EF4-FFF2-40B4-BE49-F238E27FC236}">
                <a16:creationId xmlns:a16="http://schemas.microsoft.com/office/drawing/2014/main" id="{BEF5978D-EA38-7F2A-C800-B988695AF9F4}"/>
              </a:ext>
            </a:extLst>
          </p:cNvPr>
          <p:cNvPicPr>
            <a:picLocks noChangeAspect="1"/>
          </p:cNvPicPr>
          <p:nvPr/>
        </p:nvPicPr>
        <p:blipFill>
          <a:blip r:embed="rId8"/>
          <a:stretch>
            <a:fillRect/>
          </a:stretch>
        </p:blipFill>
        <p:spPr>
          <a:xfrm>
            <a:off x="8141525" y="2416592"/>
            <a:ext cx="1903636" cy="3017616"/>
          </a:xfrm>
          <a:prstGeom prst="rect">
            <a:avLst/>
          </a:prstGeom>
        </p:spPr>
      </p:pic>
    </p:spTree>
    <p:extLst>
      <p:ext uri="{BB962C8B-B14F-4D97-AF65-F5344CB8AC3E}">
        <p14:creationId xmlns:p14="http://schemas.microsoft.com/office/powerpoint/2010/main" val="2996480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A7FEAE-0668-FB2F-93CC-C9EECE2BC079}"/>
            </a:ext>
          </a:extLst>
        </p:cNvPr>
        <p:cNvGrpSpPr/>
        <p:nvPr/>
      </p:nvGrpSpPr>
      <p:grpSpPr>
        <a:xfrm>
          <a:off x="0" y="0"/>
          <a:ext cx="0" cy="0"/>
          <a:chOff x="0" y="0"/>
          <a:chExt cx="0" cy="0"/>
        </a:xfrm>
      </p:grpSpPr>
      <p:sp>
        <p:nvSpPr>
          <p:cNvPr id="33" name="Parallelogram 32">
            <a:extLst>
              <a:ext uri="{FF2B5EF4-FFF2-40B4-BE49-F238E27FC236}">
                <a16:creationId xmlns:a16="http://schemas.microsoft.com/office/drawing/2014/main" id="{EA068651-CC66-AF94-A1B5-2F2049D5602F}"/>
              </a:ext>
            </a:extLst>
          </p:cNvPr>
          <p:cNvSpPr/>
          <p:nvPr/>
        </p:nvSpPr>
        <p:spPr>
          <a:xfrm rot="21045210">
            <a:off x="-502770" y="898891"/>
            <a:ext cx="13197539" cy="5049298"/>
          </a:xfrm>
          <a:prstGeom prst="parallelogram">
            <a:avLst>
              <a:gd name="adj" fmla="val 16122"/>
            </a:avLst>
          </a:prstGeom>
          <a:gradFill>
            <a:gsLst>
              <a:gs pos="0">
                <a:srgbClr val="740000">
                  <a:alpha val="20000"/>
                </a:srgbClr>
              </a:gs>
              <a:gs pos="45000">
                <a:srgbClr val="500000">
                  <a:alpha val="29804"/>
                </a:srgbClr>
              </a:gs>
              <a:gs pos="100000">
                <a:srgbClr val="360000">
                  <a:alpha val="69804"/>
                </a:srgbClr>
              </a:gs>
            </a:gsLst>
            <a:lin ang="96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27" name="Picture 26">
            <a:extLst>
              <a:ext uri="{FF2B5EF4-FFF2-40B4-BE49-F238E27FC236}">
                <a16:creationId xmlns:a16="http://schemas.microsoft.com/office/drawing/2014/main" id="{38B98F25-C6CA-5D8B-9F05-B6E74A27C4CD}"/>
              </a:ext>
            </a:extLst>
          </p:cNvPr>
          <p:cNvPicPr>
            <a:picLocks noChangeAspect="1"/>
          </p:cNvPicPr>
          <p:nvPr/>
        </p:nvPicPr>
        <p:blipFill>
          <a:blip r:embed="rId2">
            <a:alphaModFix/>
            <a:duotone>
              <a:prstClr val="black"/>
              <a:schemeClr val="accent2">
                <a:tint val="45000"/>
                <a:satMod val="400000"/>
              </a:schemeClr>
            </a:duotone>
            <a:extLst>
              <a:ext uri="{BEBA8EAE-BF5A-486C-A8C5-ECC9F3942E4B}">
                <a14:imgProps xmlns:a14="http://schemas.microsoft.com/office/drawing/2010/main">
                  <a14:imgLayer r:embed="rId3">
                    <a14:imgEffect>
                      <a14:brightnessContrast bright="-40000" contrast="40000"/>
                    </a14:imgEffect>
                  </a14:imgLayer>
                </a14:imgProps>
              </a:ext>
            </a:extLst>
          </a:blip>
          <a:srcRect t="6890" b="3729"/>
          <a:stretch/>
        </p:blipFill>
        <p:spPr>
          <a:xfrm>
            <a:off x="0" y="0"/>
            <a:ext cx="12192000" cy="6858001"/>
          </a:xfrm>
          <a:prstGeom prst="rect">
            <a:avLst/>
          </a:prstGeom>
        </p:spPr>
      </p:pic>
      <p:sp>
        <p:nvSpPr>
          <p:cNvPr id="31" name="Parallelogram 30">
            <a:extLst>
              <a:ext uri="{FF2B5EF4-FFF2-40B4-BE49-F238E27FC236}">
                <a16:creationId xmlns:a16="http://schemas.microsoft.com/office/drawing/2014/main" id="{A83F7DEE-74F6-5D9E-548B-61299741E6FB}"/>
              </a:ext>
            </a:extLst>
          </p:cNvPr>
          <p:cNvSpPr/>
          <p:nvPr/>
        </p:nvSpPr>
        <p:spPr>
          <a:xfrm>
            <a:off x="-1" y="0"/>
            <a:ext cx="12192003" cy="1425229"/>
          </a:xfrm>
          <a:prstGeom prst="parallelogram">
            <a:avLst>
              <a:gd name="adj" fmla="val 0"/>
            </a:avLst>
          </a:prstGeom>
          <a:gradFill>
            <a:gsLst>
              <a:gs pos="0">
                <a:srgbClr val="BC0000">
                  <a:alpha val="20000"/>
                </a:srgbClr>
              </a:gs>
              <a:gs pos="45000">
                <a:srgbClr val="A40000">
                  <a:alpha val="30000"/>
                </a:srgbClr>
              </a:gs>
              <a:gs pos="100000">
                <a:srgbClr val="480000">
                  <a:alpha val="70000"/>
                </a:srgbClr>
              </a:gs>
            </a:gsLst>
            <a:lin ang="96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 name="Freeform: Shape 21">
            <a:extLst>
              <a:ext uri="{FF2B5EF4-FFF2-40B4-BE49-F238E27FC236}">
                <a16:creationId xmlns:a16="http://schemas.microsoft.com/office/drawing/2014/main" id="{AAB8A31F-7B46-20E5-ECF6-C879A9D20D85}"/>
              </a:ext>
            </a:extLst>
          </p:cNvPr>
          <p:cNvSpPr/>
          <p:nvPr/>
        </p:nvSpPr>
        <p:spPr>
          <a:xfrm>
            <a:off x="-6" y="1425227"/>
            <a:ext cx="12192006" cy="5432772"/>
          </a:xfrm>
          <a:custGeom>
            <a:avLst/>
            <a:gdLst>
              <a:gd name="connsiteX0" fmla="*/ 0 w 12192006"/>
              <a:gd name="connsiteY0" fmla="*/ 0 h 5432772"/>
              <a:gd name="connsiteX1" fmla="*/ 12192001 w 12192006"/>
              <a:gd name="connsiteY1" fmla="*/ 0 h 5432772"/>
              <a:gd name="connsiteX2" fmla="*/ 12192001 w 12192006"/>
              <a:gd name="connsiteY2" fmla="*/ 4798591 h 5432772"/>
              <a:gd name="connsiteX3" fmla="*/ 11441742 w 12192006"/>
              <a:gd name="connsiteY3" fmla="*/ 4798591 h 5432772"/>
              <a:gd name="connsiteX4" fmla="*/ 11441742 w 12192006"/>
              <a:gd name="connsiteY4" fmla="*/ 4847997 h 5432772"/>
              <a:gd name="connsiteX5" fmla="*/ 12192006 w 12192006"/>
              <a:gd name="connsiteY5" fmla="*/ 4847997 h 5432772"/>
              <a:gd name="connsiteX6" fmla="*/ 12192006 w 12192006"/>
              <a:gd name="connsiteY6" fmla="*/ 5432772 h 5432772"/>
              <a:gd name="connsiteX7" fmla="*/ 5 w 12192006"/>
              <a:gd name="connsiteY7" fmla="*/ 5432772 h 5432772"/>
              <a:gd name="connsiteX8" fmla="*/ 5 w 12192006"/>
              <a:gd name="connsiteY8" fmla="*/ 4847997 h 5432772"/>
              <a:gd name="connsiteX9" fmla="*/ 9960082 w 12192006"/>
              <a:gd name="connsiteY9" fmla="*/ 4847997 h 5432772"/>
              <a:gd name="connsiteX10" fmla="*/ 9960082 w 12192006"/>
              <a:gd name="connsiteY10" fmla="*/ 4798591 h 5432772"/>
              <a:gd name="connsiteX11" fmla="*/ 0 w 12192006"/>
              <a:gd name="connsiteY11" fmla="*/ 4798591 h 5432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6" h="5432772">
                <a:moveTo>
                  <a:pt x="0" y="0"/>
                </a:moveTo>
                <a:lnTo>
                  <a:pt x="12192001" y="0"/>
                </a:lnTo>
                <a:lnTo>
                  <a:pt x="12192001" y="4798591"/>
                </a:lnTo>
                <a:lnTo>
                  <a:pt x="11441742" y="4798591"/>
                </a:lnTo>
                <a:lnTo>
                  <a:pt x="11441742" y="4847997"/>
                </a:lnTo>
                <a:lnTo>
                  <a:pt x="12192006" y="4847997"/>
                </a:lnTo>
                <a:lnTo>
                  <a:pt x="12192006" y="5432772"/>
                </a:lnTo>
                <a:lnTo>
                  <a:pt x="5" y="5432772"/>
                </a:lnTo>
                <a:lnTo>
                  <a:pt x="5" y="4847997"/>
                </a:lnTo>
                <a:lnTo>
                  <a:pt x="9960082" y="4847997"/>
                </a:lnTo>
                <a:lnTo>
                  <a:pt x="9960082" y="4798591"/>
                </a:lnTo>
                <a:lnTo>
                  <a:pt x="0" y="4798591"/>
                </a:lnTo>
                <a:close/>
              </a:path>
            </a:pathLst>
          </a:custGeom>
          <a:solidFill>
            <a:schemeClr val="bg1">
              <a:lumMod val="95000"/>
              <a:alpha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30" name="Parallelogram 29">
            <a:extLst>
              <a:ext uri="{FF2B5EF4-FFF2-40B4-BE49-F238E27FC236}">
                <a16:creationId xmlns:a16="http://schemas.microsoft.com/office/drawing/2014/main" id="{4889C5C9-CA16-19E8-F89D-9E1F0BEEFB9E}"/>
              </a:ext>
            </a:extLst>
          </p:cNvPr>
          <p:cNvSpPr/>
          <p:nvPr/>
        </p:nvSpPr>
        <p:spPr>
          <a:xfrm>
            <a:off x="-3" y="-1"/>
            <a:ext cx="12192004" cy="1622324"/>
          </a:xfrm>
          <a:prstGeom prst="parallelogram">
            <a:avLst>
              <a:gd name="adj" fmla="val 0"/>
            </a:avLst>
          </a:prstGeom>
          <a:solidFill>
            <a:srgbClr val="740000">
              <a:alpha val="3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307000"/>
          </a:p>
        </p:txBody>
      </p:sp>
      <p:sp>
        <p:nvSpPr>
          <p:cNvPr id="32" name="TextBox 31">
            <a:extLst>
              <a:ext uri="{FF2B5EF4-FFF2-40B4-BE49-F238E27FC236}">
                <a16:creationId xmlns:a16="http://schemas.microsoft.com/office/drawing/2014/main" id="{6C697194-460A-2516-3090-2E4DDA81C62F}"/>
              </a:ext>
            </a:extLst>
          </p:cNvPr>
          <p:cNvSpPr txBox="1"/>
          <p:nvPr/>
        </p:nvSpPr>
        <p:spPr>
          <a:xfrm>
            <a:off x="750253" y="218826"/>
            <a:ext cx="11009128" cy="1015663"/>
          </a:xfrm>
          <a:prstGeom prst="rect">
            <a:avLst/>
          </a:prstGeom>
          <a:noFill/>
        </p:spPr>
        <p:txBody>
          <a:bodyPr wrap="square" lIns="91440" tIns="45720" rIns="91440" bIns="45720" rtlCol="0" anchor="t">
            <a:spAutoFit/>
          </a:bodyPr>
          <a:lstStyle/>
          <a:p>
            <a:r>
              <a:rPr lang="en-US" sz="6000" dirty="0">
                <a:solidFill>
                  <a:srgbClr val="FFC000"/>
                </a:solidFill>
                <a:latin typeface="Aptos Black"/>
                <a:cs typeface="Aharoni"/>
              </a:rPr>
              <a:t>Examples </a:t>
            </a:r>
            <a:r>
              <a:rPr lang="en-US" sz="5400" dirty="0">
                <a:solidFill>
                  <a:srgbClr val="FFC000"/>
                </a:solidFill>
                <a:latin typeface="Bahnschrift Light"/>
                <a:cs typeface="Aharoni"/>
              </a:rPr>
              <a:t>of Merge Sort</a:t>
            </a:r>
          </a:p>
        </p:txBody>
      </p:sp>
      <p:pic>
        <p:nvPicPr>
          <p:cNvPr id="23" name="Picture 22">
            <a:extLst>
              <a:ext uri="{FF2B5EF4-FFF2-40B4-BE49-F238E27FC236}">
                <a16:creationId xmlns:a16="http://schemas.microsoft.com/office/drawing/2014/main" id="{840D84DE-270D-7432-ADA5-2D9ACCB035EB}"/>
              </a:ext>
            </a:extLst>
          </p:cNvPr>
          <p:cNvPicPr/>
          <p:nvPr/>
        </p:nvPicPr>
        <p:blipFill>
          <a:blip r:embed="rId4"/>
          <a:stretch>
            <a:fillRect/>
          </a:stretch>
        </p:blipFill>
        <p:spPr>
          <a:xfrm>
            <a:off x="10127873" y="5780554"/>
            <a:ext cx="1193329" cy="879661"/>
          </a:xfrm>
          <a:prstGeom prst="rect">
            <a:avLst/>
          </a:prstGeom>
        </p:spPr>
      </p:pic>
      <p:pic>
        <p:nvPicPr>
          <p:cNvPr id="38" name="Picture 37">
            <a:extLst>
              <a:ext uri="{FF2B5EF4-FFF2-40B4-BE49-F238E27FC236}">
                <a16:creationId xmlns:a16="http://schemas.microsoft.com/office/drawing/2014/main" id="{68127895-D8E3-E7A1-2D65-0FB665358D2F}"/>
              </a:ext>
            </a:extLst>
          </p:cNvPr>
          <p:cNvPicPr>
            <a:picLocks noChangeAspect="1"/>
          </p:cNvPicPr>
          <p:nvPr/>
        </p:nvPicPr>
        <p:blipFill>
          <a:blip r:embed="rId5"/>
          <a:stretch>
            <a:fillRect/>
          </a:stretch>
        </p:blipFill>
        <p:spPr>
          <a:xfrm>
            <a:off x="613007" y="6297839"/>
            <a:ext cx="4017987" cy="515480"/>
          </a:xfrm>
          <a:prstGeom prst="rect">
            <a:avLst/>
          </a:prstGeom>
        </p:spPr>
      </p:pic>
      <p:pic>
        <p:nvPicPr>
          <p:cNvPr id="3074" name="Picture 2" descr="A screenshot of a computer&#10;&#10;Description automatically generated">
            <a:extLst>
              <a:ext uri="{FF2B5EF4-FFF2-40B4-BE49-F238E27FC236}">
                <a16:creationId xmlns:a16="http://schemas.microsoft.com/office/drawing/2014/main" id="{FEE60A64-F003-5C89-67FF-F42F40B16B29}"/>
              </a:ext>
            </a:extLst>
          </p:cNvPr>
          <p:cNvPicPr>
            <a:picLocks noChangeAspect="1" noChangeArrowheads="1"/>
          </p:cNvPicPr>
          <p:nvPr/>
        </p:nvPicPr>
        <p:blipFill>
          <a:blip r:embed="rId6"/>
          <a:srcRect/>
          <a:stretch>
            <a:fillRect/>
          </a:stretch>
        </p:blipFill>
        <p:spPr bwMode="auto">
          <a:xfrm>
            <a:off x="231684" y="2192507"/>
            <a:ext cx="3386733" cy="309287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 diagram of a diagram&#10;&#10;Description automatically generated">
            <a:extLst>
              <a:ext uri="{FF2B5EF4-FFF2-40B4-BE49-F238E27FC236}">
                <a16:creationId xmlns:a16="http://schemas.microsoft.com/office/drawing/2014/main" id="{016DE323-B6EA-FA56-32A5-9C721A475866}"/>
              </a:ext>
            </a:extLst>
          </p:cNvPr>
          <p:cNvPicPr>
            <a:picLocks noChangeAspect="1" noChangeArrowheads="1"/>
          </p:cNvPicPr>
          <p:nvPr/>
        </p:nvPicPr>
        <p:blipFill rotWithShape="1">
          <a:blip r:embed="rId7"/>
          <a:srcRect l="8757" r="8757"/>
          <a:stretch/>
        </p:blipFill>
        <p:spPr bwMode="auto">
          <a:xfrm>
            <a:off x="4212955" y="2092745"/>
            <a:ext cx="3095283" cy="376276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2" name="Picture 4">
            <a:extLst>
              <a:ext uri="{FF2B5EF4-FFF2-40B4-BE49-F238E27FC236}">
                <a16:creationId xmlns:a16="http://schemas.microsoft.com/office/drawing/2014/main" id="{DA004A9B-1F3B-B4A3-B1F0-7D892F6E0AA2}"/>
              </a:ext>
            </a:extLst>
          </p:cNvPr>
          <p:cNvPicPr>
            <a:picLocks noChangeAspect="1" noChangeArrowheads="1"/>
          </p:cNvPicPr>
          <p:nvPr/>
        </p:nvPicPr>
        <p:blipFill rotWithShape="1">
          <a:blip r:embed="rId8"/>
          <a:srcRect t="-465" b="698"/>
          <a:stretch/>
        </p:blipFill>
        <p:spPr bwMode="auto">
          <a:xfrm>
            <a:off x="8124684" y="1894760"/>
            <a:ext cx="3417420" cy="403070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401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B8479B-1085-BCF7-4D82-176E60873CD9}"/>
            </a:ext>
          </a:extLst>
        </p:cNvPr>
        <p:cNvGrpSpPr/>
        <p:nvPr/>
      </p:nvGrpSpPr>
      <p:grpSpPr>
        <a:xfrm>
          <a:off x="0" y="0"/>
          <a:ext cx="0" cy="0"/>
          <a:chOff x="0" y="0"/>
          <a:chExt cx="0" cy="0"/>
        </a:xfrm>
      </p:grpSpPr>
      <p:sp>
        <p:nvSpPr>
          <p:cNvPr id="33" name="Parallelogram 32">
            <a:extLst>
              <a:ext uri="{FF2B5EF4-FFF2-40B4-BE49-F238E27FC236}">
                <a16:creationId xmlns:a16="http://schemas.microsoft.com/office/drawing/2014/main" id="{55F7EE9B-5A49-8473-A643-510E42737F07}"/>
              </a:ext>
            </a:extLst>
          </p:cNvPr>
          <p:cNvSpPr/>
          <p:nvPr/>
        </p:nvSpPr>
        <p:spPr>
          <a:xfrm rot="21045210">
            <a:off x="-502770" y="898891"/>
            <a:ext cx="13197539" cy="5049298"/>
          </a:xfrm>
          <a:prstGeom prst="parallelogram">
            <a:avLst>
              <a:gd name="adj" fmla="val 16122"/>
            </a:avLst>
          </a:prstGeom>
          <a:gradFill>
            <a:gsLst>
              <a:gs pos="0">
                <a:srgbClr val="740000">
                  <a:alpha val="20000"/>
                </a:srgbClr>
              </a:gs>
              <a:gs pos="45000">
                <a:srgbClr val="500000">
                  <a:alpha val="29804"/>
                </a:srgbClr>
              </a:gs>
              <a:gs pos="100000">
                <a:srgbClr val="360000">
                  <a:alpha val="69804"/>
                </a:srgbClr>
              </a:gs>
            </a:gsLst>
            <a:lin ang="96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27" name="Picture 26">
            <a:extLst>
              <a:ext uri="{FF2B5EF4-FFF2-40B4-BE49-F238E27FC236}">
                <a16:creationId xmlns:a16="http://schemas.microsoft.com/office/drawing/2014/main" id="{A8412D81-3E3E-2D48-415B-B73BF46301FB}"/>
              </a:ext>
            </a:extLst>
          </p:cNvPr>
          <p:cNvPicPr>
            <a:picLocks noChangeAspect="1"/>
          </p:cNvPicPr>
          <p:nvPr/>
        </p:nvPicPr>
        <p:blipFill>
          <a:blip r:embed="rId2">
            <a:alphaModFix/>
            <a:duotone>
              <a:prstClr val="black"/>
              <a:schemeClr val="accent2">
                <a:tint val="45000"/>
                <a:satMod val="400000"/>
              </a:schemeClr>
            </a:duotone>
            <a:extLst>
              <a:ext uri="{BEBA8EAE-BF5A-486C-A8C5-ECC9F3942E4B}">
                <a14:imgProps xmlns:a14="http://schemas.microsoft.com/office/drawing/2010/main">
                  <a14:imgLayer r:embed="rId3">
                    <a14:imgEffect>
                      <a14:brightnessContrast bright="-40000" contrast="40000"/>
                    </a14:imgEffect>
                  </a14:imgLayer>
                </a14:imgProps>
              </a:ext>
            </a:extLst>
          </a:blip>
          <a:srcRect t="6890" b="3729"/>
          <a:stretch/>
        </p:blipFill>
        <p:spPr>
          <a:xfrm>
            <a:off x="0" y="0"/>
            <a:ext cx="12192000" cy="6858001"/>
          </a:xfrm>
          <a:prstGeom prst="rect">
            <a:avLst/>
          </a:prstGeom>
        </p:spPr>
      </p:pic>
      <p:sp>
        <p:nvSpPr>
          <p:cNvPr id="31" name="Parallelogram 30">
            <a:extLst>
              <a:ext uri="{FF2B5EF4-FFF2-40B4-BE49-F238E27FC236}">
                <a16:creationId xmlns:a16="http://schemas.microsoft.com/office/drawing/2014/main" id="{19D6FE5C-B95B-CD37-C2CD-14BD7CBB8F59}"/>
              </a:ext>
            </a:extLst>
          </p:cNvPr>
          <p:cNvSpPr/>
          <p:nvPr/>
        </p:nvSpPr>
        <p:spPr>
          <a:xfrm>
            <a:off x="-1" y="0"/>
            <a:ext cx="12192003" cy="1425229"/>
          </a:xfrm>
          <a:prstGeom prst="parallelogram">
            <a:avLst>
              <a:gd name="adj" fmla="val 0"/>
            </a:avLst>
          </a:prstGeom>
          <a:gradFill>
            <a:gsLst>
              <a:gs pos="0">
                <a:srgbClr val="BC0000">
                  <a:alpha val="20000"/>
                </a:srgbClr>
              </a:gs>
              <a:gs pos="45000">
                <a:srgbClr val="A40000">
                  <a:alpha val="30000"/>
                </a:srgbClr>
              </a:gs>
              <a:gs pos="100000">
                <a:srgbClr val="480000">
                  <a:alpha val="70000"/>
                </a:srgbClr>
              </a:gs>
            </a:gsLst>
            <a:lin ang="96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 name="Freeform: Shape 21">
            <a:extLst>
              <a:ext uri="{FF2B5EF4-FFF2-40B4-BE49-F238E27FC236}">
                <a16:creationId xmlns:a16="http://schemas.microsoft.com/office/drawing/2014/main" id="{8CD19768-CF18-3F32-1E5A-813E4F76D387}"/>
              </a:ext>
            </a:extLst>
          </p:cNvPr>
          <p:cNvSpPr/>
          <p:nvPr/>
        </p:nvSpPr>
        <p:spPr>
          <a:xfrm>
            <a:off x="-6" y="1425227"/>
            <a:ext cx="12192006" cy="5432772"/>
          </a:xfrm>
          <a:custGeom>
            <a:avLst/>
            <a:gdLst>
              <a:gd name="connsiteX0" fmla="*/ 0 w 12192006"/>
              <a:gd name="connsiteY0" fmla="*/ 0 h 5432772"/>
              <a:gd name="connsiteX1" fmla="*/ 12192001 w 12192006"/>
              <a:gd name="connsiteY1" fmla="*/ 0 h 5432772"/>
              <a:gd name="connsiteX2" fmla="*/ 12192001 w 12192006"/>
              <a:gd name="connsiteY2" fmla="*/ 4798591 h 5432772"/>
              <a:gd name="connsiteX3" fmla="*/ 11441742 w 12192006"/>
              <a:gd name="connsiteY3" fmla="*/ 4798591 h 5432772"/>
              <a:gd name="connsiteX4" fmla="*/ 11441742 w 12192006"/>
              <a:gd name="connsiteY4" fmla="*/ 4847997 h 5432772"/>
              <a:gd name="connsiteX5" fmla="*/ 12192006 w 12192006"/>
              <a:gd name="connsiteY5" fmla="*/ 4847997 h 5432772"/>
              <a:gd name="connsiteX6" fmla="*/ 12192006 w 12192006"/>
              <a:gd name="connsiteY6" fmla="*/ 5432772 h 5432772"/>
              <a:gd name="connsiteX7" fmla="*/ 5 w 12192006"/>
              <a:gd name="connsiteY7" fmla="*/ 5432772 h 5432772"/>
              <a:gd name="connsiteX8" fmla="*/ 5 w 12192006"/>
              <a:gd name="connsiteY8" fmla="*/ 4847997 h 5432772"/>
              <a:gd name="connsiteX9" fmla="*/ 9960082 w 12192006"/>
              <a:gd name="connsiteY9" fmla="*/ 4847997 h 5432772"/>
              <a:gd name="connsiteX10" fmla="*/ 9960082 w 12192006"/>
              <a:gd name="connsiteY10" fmla="*/ 4798591 h 5432772"/>
              <a:gd name="connsiteX11" fmla="*/ 0 w 12192006"/>
              <a:gd name="connsiteY11" fmla="*/ 4798591 h 5432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6" h="5432772">
                <a:moveTo>
                  <a:pt x="0" y="0"/>
                </a:moveTo>
                <a:lnTo>
                  <a:pt x="12192001" y="0"/>
                </a:lnTo>
                <a:lnTo>
                  <a:pt x="12192001" y="4798591"/>
                </a:lnTo>
                <a:lnTo>
                  <a:pt x="11441742" y="4798591"/>
                </a:lnTo>
                <a:lnTo>
                  <a:pt x="11441742" y="4847997"/>
                </a:lnTo>
                <a:lnTo>
                  <a:pt x="12192006" y="4847997"/>
                </a:lnTo>
                <a:lnTo>
                  <a:pt x="12192006" y="5432772"/>
                </a:lnTo>
                <a:lnTo>
                  <a:pt x="5" y="5432772"/>
                </a:lnTo>
                <a:lnTo>
                  <a:pt x="5" y="4847997"/>
                </a:lnTo>
                <a:lnTo>
                  <a:pt x="9960082" y="4847997"/>
                </a:lnTo>
                <a:lnTo>
                  <a:pt x="9960082" y="4798591"/>
                </a:lnTo>
                <a:lnTo>
                  <a:pt x="0" y="4798591"/>
                </a:lnTo>
                <a:close/>
              </a:path>
            </a:pathLst>
          </a:custGeom>
          <a:solidFill>
            <a:schemeClr val="bg1">
              <a:lumMod val="95000"/>
              <a:alpha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30" name="Parallelogram 29">
            <a:extLst>
              <a:ext uri="{FF2B5EF4-FFF2-40B4-BE49-F238E27FC236}">
                <a16:creationId xmlns:a16="http://schemas.microsoft.com/office/drawing/2014/main" id="{21C74F36-D24B-B837-FE75-47C750B7ADE9}"/>
              </a:ext>
            </a:extLst>
          </p:cNvPr>
          <p:cNvSpPr/>
          <p:nvPr/>
        </p:nvSpPr>
        <p:spPr>
          <a:xfrm>
            <a:off x="-3" y="-1"/>
            <a:ext cx="12192004" cy="1622324"/>
          </a:xfrm>
          <a:prstGeom prst="parallelogram">
            <a:avLst>
              <a:gd name="adj" fmla="val 0"/>
            </a:avLst>
          </a:prstGeom>
          <a:solidFill>
            <a:srgbClr val="740000">
              <a:alpha val="3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307000"/>
          </a:p>
        </p:txBody>
      </p:sp>
      <p:sp>
        <p:nvSpPr>
          <p:cNvPr id="32" name="TextBox 31">
            <a:extLst>
              <a:ext uri="{FF2B5EF4-FFF2-40B4-BE49-F238E27FC236}">
                <a16:creationId xmlns:a16="http://schemas.microsoft.com/office/drawing/2014/main" id="{616C304A-0B79-1E74-C87B-03916A4E8808}"/>
              </a:ext>
            </a:extLst>
          </p:cNvPr>
          <p:cNvSpPr txBox="1"/>
          <p:nvPr/>
        </p:nvSpPr>
        <p:spPr>
          <a:xfrm>
            <a:off x="750253" y="218826"/>
            <a:ext cx="11009128" cy="1015663"/>
          </a:xfrm>
          <a:prstGeom prst="rect">
            <a:avLst/>
          </a:prstGeom>
          <a:noFill/>
        </p:spPr>
        <p:txBody>
          <a:bodyPr wrap="square" rtlCol="0">
            <a:spAutoFit/>
          </a:bodyPr>
          <a:lstStyle/>
          <a:p>
            <a:r>
              <a:rPr lang="en-US" sz="6000">
                <a:solidFill>
                  <a:srgbClr val="FFC000"/>
                </a:solidFill>
                <a:latin typeface="Aptos Black" panose="020B0004020202020204" pitchFamily="34" charset="0"/>
                <a:cs typeface="Aharoni" panose="02010803020104030203" pitchFamily="2" charset="-79"/>
              </a:rPr>
              <a:t>Source Code </a:t>
            </a:r>
            <a:r>
              <a:rPr lang="en-US" sz="5400">
                <a:solidFill>
                  <a:srgbClr val="FFC000"/>
                </a:solidFill>
                <a:latin typeface="Bahnschrift Light" panose="020B0502040204020203" pitchFamily="34" charset="0"/>
                <a:cs typeface="Aharoni" panose="02010803020104030203" pitchFamily="2" charset="-79"/>
              </a:rPr>
              <a:t>Implementation</a:t>
            </a:r>
            <a:endParaRPr lang="en-PH" sz="5400">
              <a:solidFill>
                <a:srgbClr val="FFC000"/>
              </a:solidFill>
              <a:latin typeface="Aptos Black" panose="020B0004020202020204" pitchFamily="34" charset="0"/>
              <a:cs typeface="Aharoni" panose="02010803020104030203" pitchFamily="2" charset="-79"/>
            </a:endParaRPr>
          </a:p>
        </p:txBody>
      </p:sp>
      <p:pic>
        <p:nvPicPr>
          <p:cNvPr id="23" name="Picture 22">
            <a:extLst>
              <a:ext uri="{FF2B5EF4-FFF2-40B4-BE49-F238E27FC236}">
                <a16:creationId xmlns:a16="http://schemas.microsoft.com/office/drawing/2014/main" id="{A55D992D-0B1E-ECEC-AA05-2B85C4D1F5E2}"/>
              </a:ext>
            </a:extLst>
          </p:cNvPr>
          <p:cNvPicPr/>
          <p:nvPr/>
        </p:nvPicPr>
        <p:blipFill>
          <a:blip r:embed="rId4"/>
          <a:stretch>
            <a:fillRect/>
          </a:stretch>
        </p:blipFill>
        <p:spPr>
          <a:xfrm>
            <a:off x="10127873" y="5780554"/>
            <a:ext cx="1193329" cy="879661"/>
          </a:xfrm>
          <a:prstGeom prst="rect">
            <a:avLst/>
          </a:prstGeom>
        </p:spPr>
      </p:pic>
      <p:pic>
        <p:nvPicPr>
          <p:cNvPr id="38" name="Picture 37">
            <a:extLst>
              <a:ext uri="{FF2B5EF4-FFF2-40B4-BE49-F238E27FC236}">
                <a16:creationId xmlns:a16="http://schemas.microsoft.com/office/drawing/2014/main" id="{88BFF5CE-0112-F81F-93D8-F49AE3ABF99A}"/>
              </a:ext>
            </a:extLst>
          </p:cNvPr>
          <p:cNvPicPr>
            <a:picLocks noChangeAspect="1"/>
          </p:cNvPicPr>
          <p:nvPr/>
        </p:nvPicPr>
        <p:blipFill>
          <a:blip r:embed="rId5"/>
          <a:stretch>
            <a:fillRect/>
          </a:stretch>
        </p:blipFill>
        <p:spPr>
          <a:xfrm>
            <a:off x="613007" y="6297839"/>
            <a:ext cx="4017987" cy="515480"/>
          </a:xfrm>
          <a:prstGeom prst="rect">
            <a:avLst/>
          </a:prstGeom>
        </p:spPr>
      </p:pic>
      <p:pic>
        <p:nvPicPr>
          <p:cNvPr id="7" name="Picture 6" descr="A screenshot of a computer program&#10;&#10;Description automatically generated">
            <a:extLst>
              <a:ext uri="{FF2B5EF4-FFF2-40B4-BE49-F238E27FC236}">
                <a16:creationId xmlns:a16="http://schemas.microsoft.com/office/drawing/2014/main" id="{FA8B5F6A-C741-38E1-4A68-0EFA9A7FBCC7}"/>
              </a:ext>
            </a:extLst>
          </p:cNvPr>
          <p:cNvPicPr>
            <a:picLocks noChangeAspect="1"/>
          </p:cNvPicPr>
          <p:nvPr/>
        </p:nvPicPr>
        <p:blipFill>
          <a:blip r:embed="rId6"/>
          <a:stretch>
            <a:fillRect/>
          </a:stretch>
        </p:blipFill>
        <p:spPr>
          <a:xfrm>
            <a:off x="381471" y="1912879"/>
            <a:ext cx="3338690" cy="4029429"/>
          </a:xfrm>
          <a:prstGeom prst="rect">
            <a:avLst/>
          </a:prstGeom>
        </p:spPr>
      </p:pic>
      <p:pic>
        <p:nvPicPr>
          <p:cNvPr id="8" name="Picture 7" descr="A screenshot of a computer program&#10;&#10;Description automatically generated">
            <a:extLst>
              <a:ext uri="{FF2B5EF4-FFF2-40B4-BE49-F238E27FC236}">
                <a16:creationId xmlns:a16="http://schemas.microsoft.com/office/drawing/2014/main" id="{7B855850-D092-6486-EC34-B61FC57F988D}"/>
              </a:ext>
            </a:extLst>
          </p:cNvPr>
          <p:cNvPicPr>
            <a:picLocks noChangeAspect="1"/>
          </p:cNvPicPr>
          <p:nvPr/>
        </p:nvPicPr>
        <p:blipFill>
          <a:blip r:embed="rId7"/>
          <a:stretch>
            <a:fillRect/>
          </a:stretch>
        </p:blipFill>
        <p:spPr>
          <a:xfrm>
            <a:off x="4021079" y="1911467"/>
            <a:ext cx="3340806" cy="4032251"/>
          </a:xfrm>
          <a:prstGeom prst="rect">
            <a:avLst/>
          </a:prstGeom>
        </p:spPr>
      </p:pic>
      <p:pic>
        <p:nvPicPr>
          <p:cNvPr id="9" name="Picture 8" descr="A computer screen shot of a program code&#10;&#10;Description automatically generated">
            <a:extLst>
              <a:ext uri="{FF2B5EF4-FFF2-40B4-BE49-F238E27FC236}">
                <a16:creationId xmlns:a16="http://schemas.microsoft.com/office/drawing/2014/main" id="{1D844F4C-D8A6-1A6E-7D85-C45358057411}"/>
              </a:ext>
            </a:extLst>
          </p:cNvPr>
          <p:cNvPicPr>
            <a:picLocks noChangeAspect="1"/>
          </p:cNvPicPr>
          <p:nvPr/>
        </p:nvPicPr>
        <p:blipFill>
          <a:blip r:embed="rId8"/>
          <a:stretch>
            <a:fillRect/>
          </a:stretch>
        </p:blipFill>
        <p:spPr>
          <a:xfrm>
            <a:off x="7554265" y="2351911"/>
            <a:ext cx="4327173" cy="2887957"/>
          </a:xfrm>
          <a:prstGeom prst="rect">
            <a:avLst/>
          </a:prstGeom>
        </p:spPr>
      </p:pic>
    </p:spTree>
    <p:extLst>
      <p:ext uri="{BB962C8B-B14F-4D97-AF65-F5344CB8AC3E}">
        <p14:creationId xmlns:p14="http://schemas.microsoft.com/office/powerpoint/2010/main" val="3425829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11567D-D00B-6150-33DC-D131F332A5CC}"/>
            </a:ext>
          </a:extLst>
        </p:cNvPr>
        <p:cNvGrpSpPr/>
        <p:nvPr/>
      </p:nvGrpSpPr>
      <p:grpSpPr>
        <a:xfrm>
          <a:off x="0" y="0"/>
          <a:ext cx="0" cy="0"/>
          <a:chOff x="0" y="0"/>
          <a:chExt cx="0" cy="0"/>
        </a:xfrm>
      </p:grpSpPr>
      <p:sp>
        <p:nvSpPr>
          <p:cNvPr id="33" name="Parallelogram 32">
            <a:extLst>
              <a:ext uri="{FF2B5EF4-FFF2-40B4-BE49-F238E27FC236}">
                <a16:creationId xmlns:a16="http://schemas.microsoft.com/office/drawing/2014/main" id="{185813A8-B9E3-7CA7-0762-7E8463485A7F}"/>
              </a:ext>
            </a:extLst>
          </p:cNvPr>
          <p:cNvSpPr/>
          <p:nvPr/>
        </p:nvSpPr>
        <p:spPr>
          <a:xfrm rot="21045210">
            <a:off x="-502770" y="898891"/>
            <a:ext cx="13197539" cy="5049298"/>
          </a:xfrm>
          <a:prstGeom prst="parallelogram">
            <a:avLst>
              <a:gd name="adj" fmla="val 16122"/>
            </a:avLst>
          </a:prstGeom>
          <a:gradFill>
            <a:gsLst>
              <a:gs pos="0">
                <a:srgbClr val="740000">
                  <a:alpha val="20000"/>
                </a:srgbClr>
              </a:gs>
              <a:gs pos="45000">
                <a:srgbClr val="500000">
                  <a:alpha val="29804"/>
                </a:srgbClr>
              </a:gs>
              <a:gs pos="100000">
                <a:srgbClr val="360000">
                  <a:alpha val="69804"/>
                </a:srgbClr>
              </a:gs>
            </a:gsLst>
            <a:lin ang="96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27" name="Picture 26">
            <a:extLst>
              <a:ext uri="{FF2B5EF4-FFF2-40B4-BE49-F238E27FC236}">
                <a16:creationId xmlns:a16="http://schemas.microsoft.com/office/drawing/2014/main" id="{C70E83FB-9269-8337-C536-2B5170556AF5}"/>
              </a:ext>
            </a:extLst>
          </p:cNvPr>
          <p:cNvPicPr>
            <a:picLocks noChangeAspect="1"/>
          </p:cNvPicPr>
          <p:nvPr/>
        </p:nvPicPr>
        <p:blipFill>
          <a:blip r:embed="rId2">
            <a:alphaModFix/>
            <a:duotone>
              <a:prstClr val="black"/>
              <a:schemeClr val="accent2">
                <a:tint val="45000"/>
                <a:satMod val="400000"/>
              </a:schemeClr>
            </a:duotone>
            <a:extLst>
              <a:ext uri="{BEBA8EAE-BF5A-486C-A8C5-ECC9F3942E4B}">
                <a14:imgProps xmlns:a14="http://schemas.microsoft.com/office/drawing/2010/main">
                  <a14:imgLayer r:embed="rId3">
                    <a14:imgEffect>
                      <a14:brightnessContrast bright="-40000" contrast="40000"/>
                    </a14:imgEffect>
                  </a14:imgLayer>
                </a14:imgProps>
              </a:ext>
            </a:extLst>
          </a:blip>
          <a:srcRect t="6890" b="3729"/>
          <a:stretch/>
        </p:blipFill>
        <p:spPr>
          <a:xfrm>
            <a:off x="0" y="0"/>
            <a:ext cx="12192000" cy="6858001"/>
          </a:xfrm>
          <a:prstGeom prst="rect">
            <a:avLst/>
          </a:prstGeom>
        </p:spPr>
      </p:pic>
      <p:sp>
        <p:nvSpPr>
          <p:cNvPr id="17" name="Right Triangle 16">
            <a:extLst>
              <a:ext uri="{FF2B5EF4-FFF2-40B4-BE49-F238E27FC236}">
                <a16:creationId xmlns:a16="http://schemas.microsoft.com/office/drawing/2014/main" id="{B8964379-17DA-5F25-A761-C97839E27174}"/>
              </a:ext>
            </a:extLst>
          </p:cNvPr>
          <p:cNvSpPr/>
          <p:nvPr/>
        </p:nvSpPr>
        <p:spPr>
          <a:xfrm flipV="1">
            <a:off x="0" y="6695"/>
            <a:ext cx="12192000" cy="2021841"/>
          </a:xfrm>
          <a:prstGeom prst="rtTriangle">
            <a:avLst/>
          </a:prstGeom>
          <a:solidFill>
            <a:schemeClr val="bg1">
              <a:lumMod val="95000"/>
              <a:alpha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00"/>
          </a:p>
        </p:txBody>
      </p:sp>
      <p:grpSp>
        <p:nvGrpSpPr>
          <p:cNvPr id="38" name="Group 37">
            <a:extLst>
              <a:ext uri="{FF2B5EF4-FFF2-40B4-BE49-F238E27FC236}">
                <a16:creationId xmlns:a16="http://schemas.microsoft.com/office/drawing/2014/main" id="{71D91F56-1788-4E25-3664-A05FB29D1D5D}"/>
              </a:ext>
            </a:extLst>
          </p:cNvPr>
          <p:cNvGrpSpPr/>
          <p:nvPr/>
        </p:nvGrpSpPr>
        <p:grpSpPr>
          <a:xfrm>
            <a:off x="416801" y="234057"/>
            <a:ext cx="5318379" cy="631703"/>
            <a:chOff x="416801" y="234057"/>
            <a:chExt cx="5318379" cy="631703"/>
          </a:xfrm>
        </p:grpSpPr>
        <p:grpSp>
          <p:nvGrpSpPr>
            <p:cNvPr id="15" name="Group 14">
              <a:extLst>
                <a:ext uri="{FF2B5EF4-FFF2-40B4-BE49-F238E27FC236}">
                  <a16:creationId xmlns:a16="http://schemas.microsoft.com/office/drawing/2014/main" id="{4E760C43-F03B-206F-422D-E9B425F3E430}"/>
                </a:ext>
              </a:extLst>
            </p:cNvPr>
            <p:cNvGrpSpPr/>
            <p:nvPr/>
          </p:nvGrpSpPr>
          <p:grpSpPr>
            <a:xfrm>
              <a:off x="416801" y="249793"/>
              <a:ext cx="1168924" cy="600230"/>
              <a:chOff x="558276" y="485861"/>
              <a:chExt cx="1074420" cy="551704"/>
            </a:xfrm>
          </p:grpSpPr>
          <p:pic>
            <p:nvPicPr>
              <p:cNvPr id="6" name="Picture 5" descr="A logo for a college of computing and multimedia studies&#10;&#10;Description automatically generated">
                <a:extLst>
                  <a:ext uri="{FF2B5EF4-FFF2-40B4-BE49-F238E27FC236}">
                    <a16:creationId xmlns:a16="http://schemas.microsoft.com/office/drawing/2014/main" id="{BD508B11-5566-645C-230F-9322DB9E86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3901" y="521573"/>
                <a:ext cx="488795" cy="480279"/>
              </a:xfrm>
              <a:prstGeom prst="rect">
                <a:avLst/>
              </a:prstGeom>
            </p:spPr>
          </p:pic>
          <p:pic>
            <p:nvPicPr>
              <p:cNvPr id="1026" name="Picture 2" descr="Manuel S. Enverga University Foundation - Wikipedia">
                <a:extLst>
                  <a:ext uri="{FF2B5EF4-FFF2-40B4-BE49-F238E27FC236}">
                    <a16:creationId xmlns:a16="http://schemas.microsoft.com/office/drawing/2014/main" id="{DFA68927-5C16-6E55-29EE-A5A493516BB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276" y="485861"/>
                <a:ext cx="551704" cy="55170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 name="Group 21">
              <a:extLst>
                <a:ext uri="{FF2B5EF4-FFF2-40B4-BE49-F238E27FC236}">
                  <a16:creationId xmlns:a16="http://schemas.microsoft.com/office/drawing/2014/main" id="{3578D098-02FA-6B70-E662-54D44CC81C9E}"/>
                </a:ext>
              </a:extLst>
            </p:cNvPr>
            <p:cNvGrpSpPr/>
            <p:nvPr/>
          </p:nvGrpSpPr>
          <p:grpSpPr>
            <a:xfrm>
              <a:off x="1600060" y="234057"/>
              <a:ext cx="4135120" cy="631703"/>
              <a:chOff x="1615440" y="485126"/>
              <a:chExt cx="4135120" cy="631703"/>
            </a:xfrm>
          </p:grpSpPr>
          <p:sp>
            <p:nvSpPr>
              <p:cNvPr id="19" name="TextBox 18">
                <a:extLst>
                  <a:ext uri="{FF2B5EF4-FFF2-40B4-BE49-F238E27FC236}">
                    <a16:creationId xmlns:a16="http://schemas.microsoft.com/office/drawing/2014/main" id="{D2C91C56-B587-C5E9-2EF2-604F700F0B27}"/>
                  </a:ext>
                </a:extLst>
              </p:cNvPr>
              <p:cNvSpPr txBox="1"/>
              <p:nvPr/>
            </p:nvSpPr>
            <p:spPr>
              <a:xfrm>
                <a:off x="1615440" y="485126"/>
                <a:ext cx="4135120" cy="276999"/>
              </a:xfrm>
              <a:prstGeom prst="rect">
                <a:avLst/>
              </a:prstGeom>
              <a:noFill/>
            </p:spPr>
            <p:txBody>
              <a:bodyPr wrap="square" rtlCol="0">
                <a:spAutoFit/>
              </a:bodyPr>
              <a:lstStyle/>
              <a:p>
                <a:r>
                  <a:rPr lang="en-US" sz="1200">
                    <a:latin typeface="Bahnschrift" panose="020B0502040204020203" pitchFamily="34" charset="0"/>
                    <a:ea typeface="Sans Serif Collection" panose="020B0502040504020204" pitchFamily="34" charset="0"/>
                    <a:cs typeface="Sans Serif Collection" panose="020B0502040504020204" pitchFamily="34" charset="0"/>
                  </a:rPr>
                  <a:t>MANUEL S. ENVERGA UNIVERSITY FOUNDATION </a:t>
                </a:r>
                <a:endParaRPr lang="en-PH" sz="1200">
                  <a:latin typeface="Bahnschrift" panose="020B0502040204020203" pitchFamily="34" charset="0"/>
                  <a:ea typeface="Sans Serif Collection" panose="020B0502040504020204" pitchFamily="34" charset="0"/>
                  <a:cs typeface="Sans Serif Collection" panose="020B0502040504020204" pitchFamily="34" charset="0"/>
                </a:endParaRPr>
              </a:p>
            </p:txBody>
          </p:sp>
          <p:sp>
            <p:nvSpPr>
              <p:cNvPr id="20" name="TextBox 19">
                <a:extLst>
                  <a:ext uri="{FF2B5EF4-FFF2-40B4-BE49-F238E27FC236}">
                    <a16:creationId xmlns:a16="http://schemas.microsoft.com/office/drawing/2014/main" id="{C983A05F-373F-9A00-15BA-8AD88F2B4335}"/>
                  </a:ext>
                </a:extLst>
              </p:cNvPr>
              <p:cNvSpPr txBox="1"/>
              <p:nvPr/>
            </p:nvSpPr>
            <p:spPr>
              <a:xfrm>
                <a:off x="1615440" y="662478"/>
                <a:ext cx="4135120" cy="276999"/>
              </a:xfrm>
              <a:prstGeom prst="rect">
                <a:avLst/>
              </a:prstGeom>
              <a:noFill/>
            </p:spPr>
            <p:txBody>
              <a:bodyPr wrap="square" rtlCol="0">
                <a:spAutoFit/>
              </a:bodyPr>
              <a:lstStyle/>
              <a:p>
                <a:r>
                  <a:rPr lang="en-US" sz="1200" b="1">
                    <a:solidFill>
                      <a:srgbClr val="800000"/>
                    </a:solidFill>
                    <a:latin typeface="Bahnschrift" panose="020B0502040204020203" pitchFamily="34" charset="0"/>
                    <a:ea typeface="Sans Serif Collection" panose="020B0502040504020204" pitchFamily="34" charset="0"/>
                    <a:cs typeface="Sans Serif Collection" panose="020B0502040504020204" pitchFamily="34" charset="0"/>
                  </a:rPr>
                  <a:t>COLLEGE OF COMPUTING AND MULTIMEDIA STUDIES</a:t>
                </a:r>
                <a:endParaRPr lang="en-PH" sz="1200" b="1">
                  <a:solidFill>
                    <a:srgbClr val="800000"/>
                  </a:solidFill>
                  <a:latin typeface="Bahnschrift" panose="020B0502040204020203" pitchFamily="34" charset="0"/>
                  <a:ea typeface="Sans Serif Collection" panose="020B0502040504020204" pitchFamily="34" charset="0"/>
                  <a:cs typeface="Sans Serif Collection" panose="020B0502040504020204" pitchFamily="34" charset="0"/>
                </a:endParaRPr>
              </a:p>
            </p:txBody>
          </p:sp>
          <p:sp>
            <p:nvSpPr>
              <p:cNvPr id="21" name="TextBox 20">
                <a:extLst>
                  <a:ext uri="{FF2B5EF4-FFF2-40B4-BE49-F238E27FC236}">
                    <a16:creationId xmlns:a16="http://schemas.microsoft.com/office/drawing/2014/main" id="{CE7A2F1B-7F3E-B783-B41B-3337DBCE9702}"/>
                  </a:ext>
                </a:extLst>
              </p:cNvPr>
              <p:cNvSpPr txBox="1"/>
              <p:nvPr/>
            </p:nvSpPr>
            <p:spPr>
              <a:xfrm>
                <a:off x="1615440" y="839830"/>
                <a:ext cx="4135120" cy="276999"/>
              </a:xfrm>
              <a:prstGeom prst="rect">
                <a:avLst/>
              </a:prstGeom>
              <a:noFill/>
            </p:spPr>
            <p:txBody>
              <a:bodyPr wrap="square" rtlCol="0">
                <a:spAutoFit/>
              </a:bodyPr>
              <a:lstStyle/>
              <a:p>
                <a:r>
                  <a:rPr lang="en-US" sz="1200" b="1">
                    <a:solidFill>
                      <a:srgbClr val="D6A300"/>
                    </a:solidFill>
                    <a:latin typeface="Bahnschrift" panose="020B0502040204020203" pitchFamily="34" charset="0"/>
                    <a:ea typeface="Sans Serif Collection" panose="020B0502040504020204" pitchFamily="34" charset="0"/>
                    <a:cs typeface="Sans Serif Collection" panose="020B0502040504020204" pitchFamily="34" charset="0"/>
                  </a:rPr>
                  <a:t>CHED CENTER OF DEVELOPMENT IN IT EDUCATION</a:t>
                </a:r>
                <a:endParaRPr lang="en-PH" sz="1200" b="1">
                  <a:solidFill>
                    <a:srgbClr val="D6A300"/>
                  </a:solidFill>
                  <a:latin typeface="Bahnschrift" panose="020B0502040204020203" pitchFamily="34" charset="0"/>
                  <a:ea typeface="Sans Serif Collection" panose="020B0502040504020204" pitchFamily="34" charset="0"/>
                  <a:cs typeface="Sans Serif Collection" panose="020B0502040504020204" pitchFamily="34" charset="0"/>
                </a:endParaRPr>
              </a:p>
            </p:txBody>
          </p:sp>
        </p:grpSp>
      </p:grpSp>
      <p:sp>
        <p:nvSpPr>
          <p:cNvPr id="24" name="Right Triangle 23">
            <a:extLst>
              <a:ext uri="{FF2B5EF4-FFF2-40B4-BE49-F238E27FC236}">
                <a16:creationId xmlns:a16="http://schemas.microsoft.com/office/drawing/2014/main" id="{75E31987-16A9-1D4C-88B3-C69E720BC568}"/>
              </a:ext>
            </a:extLst>
          </p:cNvPr>
          <p:cNvSpPr/>
          <p:nvPr/>
        </p:nvSpPr>
        <p:spPr>
          <a:xfrm flipH="1">
            <a:off x="0" y="4836159"/>
            <a:ext cx="12192000" cy="2021841"/>
          </a:xfrm>
          <a:prstGeom prst="rtTriangle">
            <a:avLst/>
          </a:prstGeom>
          <a:solidFill>
            <a:schemeClr val="bg1">
              <a:lumMod val="95000"/>
              <a:alpha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00"/>
          </a:p>
        </p:txBody>
      </p:sp>
      <p:sp>
        <p:nvSpPr>
          <p:cNvPr id="30" name="Parallelogram 29">
            <a:extLst>
              <a:ext uri="{FF2B5EF4-FFF2-40B4-BE49-F238E27FC236}">
                <a16:creationId xmlns:a16="http://schemas.microsoft.com/office/drawing/2014/main" id="{A609BF05-3F64-99C7-3F47-3CA35EDB4AB6}"/>
              </a:ext>
            </a:extLst>
          </p:cNvPr>
          <p:cNvSpPr/>
          <p:nvPr/>
        </p:nvSpPr>
        <p:spPr>
          <a:xfrm rot="21045210">
            <a:off x="-525520" y="1031676"/>
            <a:ext cx="13228932" cy="4773057"/>
          </a:xfrm>
          <a:prstGeom prst="parallelogram">
            <a:avLst>
              <a:gd name="adj" fmla="val 16122"/>
            </a:avLst>
          </a:prstGeom>
          <a:solidFill>
            <a:srgbClr val="740000">
              <a:alpha val="3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307000"/>
          </a:p>
        </p:txBody>
      </p:sp>
      <p:sp>
        <p:nvSpPr>
          <p:cNvPr id="31" name="Parallelogram 30">
            <a:extLst>
              <a:ext uri="{FF2B5EF4-FFF2-40B4-BE49-F238E27FC236}">
                <a16:creationId xmlns:a16="http://schemas.microsoft.com/office/drawing/2014/main" id="{6C788190-B9B9-1848-CE07-7C446DB364A6}"/>
              </a:ext>
            </a:extLst>
          </p:cNvPr>
          <p:cNvSpPr/>
          <p:nvPr/>
        </p:nvSpPr>
        <p:spPr>
          <a:xfrm rot="21045210">
            <a:off x="-559285" y="827962"/>
            <a:ext cx="13280443" cy="5199907"/>
          </a:xfrm>
          <a:prstGeom prst="parallelogram">
            <a:avLst>
              <a:gd name="adj" fmla="val 16122"/>
            </a:avLst>
          </a:prstGeom>
          <a:gradFill>
            <a:gsLst>
              <a:gs pos="0">
                <a:srgbClr val="BC0000">
                  <a:alpha val="20000"/>
                </a:srgbClr>
              </a:gs>
              <a:gs pos="45000">
                <a:srgbClr val="A40000">
                  <a:alpha val="30000"/>
                </a:srgbClr>
              </a:gs>
              <a:gs pos="100000">
                <a:srgbClr val="480000">
                  <a:alpha val="70000"/>
                </a:srgbClr>
              </a:gs>
            </a:gsLst>
            <a:lin ang="96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2" name="TextBox 31">
            <a:extLst>
              <a:ext uri="{FF2B5EF4-FFF2-40B4-BE49-F238E27FC236}">
                <a16:creationId xmlns:a16="http://schemas.microsoft.com/office/drawing/2014/main" id="{D77E3887-6EDF-C07A-BA82-4B337A1D0A33}"/>
              </a:ext>
            </a:extLst>
          </p:cNvPr>
          <p:cNvSpPr txBox="1"/>
          <p:nvPr/>
        </p:nvSpPr>
        <p:spPr>
          <a:xfrm>
            <a:off x="2838411" y="1817666"/>
            <a:ext cx="6180881" cy="1631216"/>
          </a:xfrm>
          <a:prstGeom prst="rect">
            <a:avLst/>
          </a:prstGeom>
          <a:noFill/>
        </p:spPr>
        <p:txBody>
          <a:bodyPr wrap="square" rtlCol="0">
            <a:spAutoFit/>
          </a:bodyPr>
          <a:lstStyle/>
          <a:p>
            <a:r>
              <a:rPr lang="en-US" sz="10000">
                <a:solidFill>
                  <a:srgbClr val="FFC000"/>
                </a:solidFill>
                <a:latin typeface="Aptos Black" panose="020B0004020202020204" pitchFamily="34" charset="0"/>
                <a:cs typeface="Aharoni" panose="02010803020104030203" pitchFamily="2" charset="-79"/>
              </a:rPr>
              <a:t>THANK</a:t>
            </a:r>
            <a:endParaRPr lang="en-PH" sz="10000">
              <a:solidFill>
                <a:srgbClr val="FFC000"/>
              </a:solidFill>
              <a:latin typeface="Aptos Black" panose="020B0004020202020204" pitchFamily="34" charset="0"/>
              <a:cs typeface="Aharoni" panose="02010803020104030203" pitchFamily="2" charset="-79"/>
            </a:endParaRPr>
          </a:p>
        </p:txBody>
      </p:sp>
      <p:sp>
        <p:nvSpPr>
          <p:cNvPr id="34" name="TextBox 33">
            <a:extLst>
              <a:ext uri="{FF2B5EF4-FFF2-40B4-BE49-F238E27FC236}">
                <a16:creationId xmlns:a16="http://schemas.microsoft.com/office/drawing/2014/main" id="{71A46691-BF04-B29B-AB04-692FE767C95E}"/>
              </a:ext>
            </a:extLst>
          </p:cNvPr>
          <p:cNvSpPr txBox="1"/>
          <p:nvPr/>
        </p:nvSpPr>
        <p:spPr>
          <a:xfrm>
            <a:off x="2842548" y="3005842"/>
            <a:ext cx="6180881" cy="1631216"/>
          </a:xfrm>
          <a:prstGeom prst="rect">
            <a:avLst/>
          </a:prstGeom>
          <a:noFill/>
        </p:spPr>
        <p:txBody>
          <a:bodyPr wrap="square" rtlCol="0">
            <a:spAutoFit/>
          </a:bodyPr>
          <a:lstStyle/>
          <a:p>
            <a:pPr algn="r"/>
            <a:r>
              <a:rPr lang="en-US" sz="10000">
                <a:solidFill>
                  <a:srgbClr val="FFC000"/>
                </a:solidFill>
                <a:latin typeface="Aptos Black" panose="020B0004020202020204" pitchFamily="34" charset="0"/>
                <a:cs typeface="Aharoni" panose="02010803020104030203" pitchFamily="2" charset="-79"/>
              </a:rPr>
              <a:t>YOU!</a:t>
            </a:r>
            <a:endParaRPr lang="en-PH" sz="10000">
              <a:solidFill>
                <a:srgbClr val="FFC000"/>
              </a:solidFill>
              <a:latin typeface="Aptos Black" panose="020B0004020202020204" pitchFamily="34" charset="0"/>
              <a:cs typeface="Aharoni" panose="02010803020104030203" pitchFamily="2" charset="-79"/>
            </a:endParaRPr>
          </a:p>
        </p:txBody>
      </p:sp>
      <p:pic>
        <p:nvPicPr>
          <p:cNvPr id="37" name="Picture 36">
            <a:extLst>
              <a:ext uri="{FF2B5EF4-FFF2-40B4-BE49-F238E27FC236}">
                <a16:creationId xmlns:a16="http://schemas.microsoft.com/office/drawing/2014/main" id="{F77259EB-2F3E-9495-1BAC-84188D085D4E}"/>
              </a:ext>
            </a:extLst>
          </p:cNvPr>
          <p:cNvPicPr/>
          <p:nvPr/>
        </p:nvPicPr>
        <p:blipFill>
          <a:blip r:embed="rId6"/>
          <a:stretch>
            <a:fillRect/>
          </a:stretch>
        </p:blipFill>
        <p:spPr>
          <a:xfrm>
            <a:off x="10104202" y="5453370"/>
            <a:ext cx="1516882" cy="1118168"/>
          </a:xfrm>
          <a:prstGeom prst="rect">
            <a:avLst/>
          </a:prstGeom>
        </p:spPr>
      </p:pic>
    </p:spTree>
    <p:extLst>
      <p:ext uri="{BB962C8B-B14F-4D97-AF65-F5344CB8AC3E}">
        <p14:creationId xmlns:p14="http://schemas.microsoft.com/office/powerpoint/2010/main" val="3085802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A0BBCB-692E-26C5-408B-92389AB6DDD6}"/>
            </a:ext>
          </a:extLst>
        </p:cNvPr>
        <p:cNvGrpSpPr/>
        <p:nvPr/>
      </p:nvGrpSpPr>
      <p:grpSpPr>
        <a:xfrm>
          <a:off x="0" y="0"/>
          <a:ext cx="0" cy="0"/>
          <a:chOff x="0" y="0"/>
          <a:chExt cx="0" cy="0"/>
        </a:xfrm>
      </p:grpSpPr>
      <p:sp>
        <p:nvSpPr>
          <p:cNvPr id="33" name="Parallelogram 32">
            <a:extLst>
              <a:ext uri="{FF2B5EF4-FFF2-40B4-BE49-F238E27FC236}">
                <a16:creationId xmlns:a16="http://schemas.microsoft.com/office/drawing/2014/main" id="{085D6F91-B32A-BC14-1EE8-6781C0B86462}"/>
              </a:ext>
            </a:extLst>
          </p:cNvPr>
          <p:cNvSpPr/>
          <p:nvPr/>
        </p:nvSpPr>
        <p:spPr>
          <a:xfrm rot="21045210">
            <a:off x="-502770" y="898891"/>
            <a:ext cx="13197539" cy="5049298"/>
          </a:xfrm>
          <a:prstGeom prst="parallelogram">
            <a:avLst>
              <a:gd name="adj" fmla="val 16122"/>
            </a:avLst>
          </a:prstGeom>
          <a:gradFill>
            <a:gsLst>
              <a:gs pos="0">
                <a:srgbClr val="740000">
                  <a:alpha val="20000"/>
                </a:srgbClr>
              </a:gs>
              <a:gs pos="45000">
                <a:srgbClr val="500000">
                  <a:alpha val="29804"/>
                </a:srgbClr>
              </a:gs>
              <a:gs pos="100000">
                <a:srgbClr val="360000">
                  <a:alpha val="69804"/>
                </a:srgbClr>
              </a:gs>
            </a:gsLst>
            <a:lin ang="96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27" name="Picture 26">
            <a:extLst>
              <a:ext uri="{FF2B5EF4-FFF2-40B4-BE49-F238E27FC236}">
                <a16:creationId xmlns:a16="http://schemas.microsoft.com/office/drawing/2014/main" id="{9E5B6DBD-0367-6F40-DABD-8FE1CEAD323A}"/>
              </a:ext>
            </a:extLst>
          </p:cNvPr>
          <p:cNvPicPr>
            <a:picLocks noChangeAspect="1"/>
          </p:cNvPicPr>
          <p:nvPr/>
        </p:nvPicPr>
        <p:blipFill>
          <a:blip r:embed="rId2">
            <a:alphaModFix/>
            <a:duotone>
              <a:prstClr val="black"/>
              <a:schemeClr val="accent2">
                <a:tint val="45000"/>
                <a:satMod val="400000"/>
              </a:schemeClr>
            </a:duotone>
            <a:extLst>
              <a:ext uri="{BEBA8EAE-BF5A-486C-A8C5-ECC9F3942E4B}">
                <a14:imgProps xmlns:a14="http://schemas.microsoft.com/office/drawing/2010/main">
                  <a14:imgLayer r:embed="rId3">
                    <a14:imgEffect>
                      <a14:brightnessContrast bright="-40000" contrast="40000"/>
                    </a14:imgEffect>
                  </a14:imgLayer>
                </a14:imgProps>
              </a:ext>
            </a:extLst>
          </a:blip>
          <a:srcRect t="6890" b="3729"/>
          <a:stretch/>
        </p:blipFill>
        <p:spPr>
          <a:xfrm>
            <a:off x="0" y="0"/>
            <a:ext cx="12192000" cy="6858001"/>
          </a:xfrm>
          <a:prstGeom prst="rect">
            <a:avLst/>
          </a:prstGeom>
        </p:spPr>
      </p:pic>
      <p:sp>
        <p:nvSpPr>
          <p:cNvPr id="2" name="Rectangle 1">
            <a:extLst>
              <a:ext uri="{FF2B5EF4-FFF2-40B4-BE49-F238E27FC236}">
                <a16:creationId xmlns:a16="http://schemas.microsoft.com/office/drawing/2014/main" id="{6C483A12-4B4B-CB5F-55A2-20EEBB7EA15D}"/>
              </a:ext>
            </a:extLst>
          </p:cNvPr>
          <p:cNvSpPr/>
          <p:nvPr/>
        </p:nvSpPr>
        <p:spPr>
          <a:xfrm>
            <a:off x="0" y="0"/>
            <a:ext cx="3011678" cy="6858000"/>
          </a:xfrm>
          <a:prstGeom prst="rect">
            <a:avLst/>
          </a:prstGeom>
          <a:solidFill>
            <a:schemeClr val="bg1">
              <a:lumMod val="95000"/>
              <a:alpha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1" name="Parallelogram 30">
            <a:extLst>
              <a:ext uri="{FF2B5EF4-FFF2-40B4-BE49-F238E27FC236}">
                <a16:creationId xmlns:a16="http://schemas.microsoft.com/office/drawing/2014/main" id="{3BA8941D-4B82-671E-7BD3-3AB1E68F4537}"/>
              </a:ext>
            </a:extLst>
          </p:cNvPr>
          <p:cNvSpPr/>
          <p:nvPr/>
        </p:nvSpPr>
        <p:spPr>
          <a:xfrm>
            <a:off x="3011678" y="0"/>
            <a:ext cx="9180323" cy="6858000"/>
          </a:xfrm>
          <a:prstGeom prst="parallelogram">
            <a:avLst>
              <a:gd name="adj" fmla="val 0"/>
            </a:avLst>
          </a:prstGeom>
          <a:gradFill>
            <a:gsLst>
              <a:gs pos="0">
                <a:srgbClr val="BC0000">
                  <a:alpha val="20000"/>
                </a:srgbClr>
              </a:gs>
              <a:gs pos="45000">
                <a:srgbClr val="A40000">
                  <a:alpha val="30000"/>
                </a:srgbClr>
              </a:gs>
              <a:gs pos="100000">
                <a:srgbClr val="480000">
                  <a:alpha val="70000"/>
                </a:srgbClr>
              </a:gs>
            </a:gsLst>
            <a:lin ang="96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0" name="Parallelogram 29">
            <a:extLst>
              <a:ext uri="{FF2B5EF4-FFF2-40B4-BE49-F238E27FC236}">
                <a16:creationId xmlns:a16="http://schemas.microsoft.com/office/drawing/2014/main" id="{9948BEAB-52C1-93CE-F0A5-1755E5F86539}"/>
              </a:ext>
            </a:extLst>
          </p:cNvPr>
          <p:cNvSpPr/>
          <p:nvPr/>
        </p:nvSpPr>
        <p:spPr>
          <a:xfrm>
            <a:off x="3040189" y="266390"/>
            <a:ext cx="9419303" cy="6858000"/>
          </a:xfrm>
          <a:prstGeom prst="parallelogram">
            <a:avLst>
              <a:gd name="adj" fmla="val 0"/>
            </a:avLst>
          </a:prstGeom>
          <a:solidFill>
            <a:srgbClr val="740000">
              <a:alpha val="3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307000" b="1"/>
          </a:p>
        </p:txBody>
      </p:sp>
      <p:sp>
        <p:nvSpPr>
          <p:cNvPr id="35" name="TextBox 34">
            <a:extLst>
              <a:ext uri="{FF2B5EF4-FFF2-40B4-BE49-F238E27FC236}">
                <a16:creationId xmlns:a16="http://schemas.microsoft.com/office/drawing/2014/main" id="{5CB2EE9B-30C3-1177-1A74-09E9AE993333}"/>
              </a:ext>
            </a:extLst>
          </p:cNvPr>
          <p:cNvSpPr txBox="1"/>
          <p:nvPr/>
        </p:nvSpPr>
        <p:spPr>
          <a:xfrm>
            <a:off x="6496830" y="1117825"/>
            <a:ext cx="2060137" cy="461665"/>
          </a:xfrm>
          <a:prstGeom prst="rect">
            <a:avLst/>
          </a:prstGeom>
          <a:noFill/>
        </p:spPr>
        <p:txBody>
          <a:bodyPr wrap="square" lIns="91440" tIns="45720" rIns="91440" bIns="45720" rtlCol="0" anchor="t">
            <a:spAutoFit/>
          </a:bodyPr>
          <a:lstStyle/>
          <a:p>
            <a:pPr algn="ctr"/>
            <a:r>
              <a:rPr lang="en-US" sz="2400" dirty="0">
                <a:solidFill>
                  <a:srgbClr val="FFC000"/>
                </a:solidFill>
                <a:latin typeface="Bahnschrift Light"/>
              </a:rPr>
              <a:t>MEMBERS</a:t>
            </a:r>
            <a:endParaRPr lang="en-PH" sz="2400" dirty="0">
              <a:solidFill>
                <a:srgbClr val="FFC000"/>
              </a:solidFill>
              <a:latin typeface="Bahnschrift Light"/>
            </a:endParaRPr>
          </a:p>
        </p:txBody>
      </p:sp>
      <p:sp>
        <p:nvSpPr>
          <p:cNvPr id="32" name="TextBox 31">
            <a:extLst>
              <a:ext uri="{FF2B5EF4-FFF2-40B4-BE49-F238E27FC236}">
                <a16:creationId xmlns:a16="http://schemas.microsoft.com/office/drawing/2014/main" id="{EE748FC5-C916-EAC9-879F-1E262B1BCFDB}"/>
              </a:ext>
            </a:extLst>
          </p:cNvPr>
          <p:cNvSpPr txBox="1"/>
          <p:nvPr/>
        </p:nvSpPr>
        <p:spPr>
          <a:xfrm>
            <a:off x="3250659" y="138671"/>
            <a:ext cx="4498731" cy="1107996"/>
          </a:xfrm>
          <a:prstGeom prst="rect">
            <a:avLst/>
          </a:prstGeom>
          <a:noFill/>
        </p:spPr>
        <p:txBody>
          <a:bodyPr wrap="square" lIns="91440" tIns="45720" rIns="91440" bIns="45720" rtlCol="0" anchor="t">
            <a:spAutoFit/>
          </a:bodyPr>
          <a:lstStyle/>
          <a:p>
            <a:r>
              <a:rPr lang="en-US" sz="6600" dirty="0">
                <a:solidFill>
                  <a:srgbClr val="FFC000"/>
                </a:solidFill>
                <a:latin typeface="Aptos Black"/>
                <a:cs typeface="Aharoni"/>
              </a:rPr>
              <a:t>GROUP 5</a:t>
            </a:r>
            <a:endParaRPr lang="en-PH" sz="6600" dirty="0">
              <a:solidFill>
                <a:srgbClr val="FFC000"/>
              </a:solidFill>
              <a:latin typeface="Aptos Black" panose="020B0004020202020204" pitchFamily="34" charset="0"/>
              <a:cs typeface="Aharoni" panose="02010803020104030203" pitchFamily="2" charset="-79"/>
            </a:endParaRPr>
          </a:p>
        </p:txBody>
      </p:sp>
      <p:sp>
        <p:nvSpPr>
          <p:cNvPr id="10" name="TextBox 9">
            <a:extLst>
              <a:ext uri="{FF2B5EF4-FFF2-40B4-BE49-F238E27FC236}">
                <a16:creationId xmlns:a16="http://schemas.microsoft.com/office/drawing/2014/main" id="{B4D2ED57-9B76-9D3B-160D-3531E1089317}"/>
              </a:ext>
            </a:extLst>
          </p:cNvPr>
          <p:cNvSpPr txBox="1"/>
          <p:nvPr/>
        </p:nvSpPr>
        <p:spPr>
          <a:xfrm>
            <a:off x="5744712" y="4165729"/>
            <a:ext cx="3379629" cy="400110"/>
          </a:xfrm>
          <a:prstGeom prst="rect">
            <a:avLst/>
          </a:prstGeom>
          <a:noFill/>
        </p:spPr>
        <p:txBody>
          <a:bodyPr wrap="square" lIns="91440" tIns="45720" rIns="91440" bIns="45720" rtlCol="0" anchor="t">
            <a:spAutoFit/>
          </a:bodyPr>
          <a:lstStyle/>
          <a:p>
            <a:r>
              <a:rPr lang="en-US" sz="2000" dirty="0">
                <a:solidFill>
                  <a:schemeClr val="bg1"/>
                </a:solidFill>
                <a:latin typeface="Aptos Light"/>
              </a:rPr>
              <a:t>ROMINA VICTORIA SALAPARE</a:t>
            </a:r>
            <a:endParaRPr lang="en-US" sz="2000">
              <a:solidFill>
                <a:schemeClr val="bg1"/>
              </a:solidFill>
            </a:endParaRPr>
          </a:p>
        </p:txBody>
      </p:sp>
      <p:grpSp>
        <p:nvGrpSpPr>
          <p:cNvPr id="23" name="Group 22">
            <a:extLst>
              <a:ext uri="{FF2B5EF4-FFF2-40B4-BE49-F238E27FC236}">
                <a16:creationId xmlns:a16="http://schemas.microsoft.com/office/drawing/2014/main" id="{E7CBD577-EA27-896D-85A1-70DD36DA54BF}"/>
              </a:ext>
            </a:extLst>
          </p:cNvPr>
          <p:cNvGrpSpPr/>
          <p:nvPr/>
        </p:nvGrpSpPr>
        <p:grpSpPr>
          <a:xfrm>
            <a:off x="433423" y="364524"/>
            <a:ext cx="1905851" cy="978634"/>
            <a:chOff x="558276" y="485861"/>
            <a:chExt cx="1074420" cy="551704"/>
          </a:xfrm>
        </p:grpSpPr>
        <p:pic>
          <p:nvPicPr>
            <p:cNvPr id="25" name="Picture 24" descr="A logo for a college of computing and multimedia studies&#10;&#10;Description automatically generated">
              <a:extLst>
                <a:ext uri="{FF2B5EF4-FFF2-40B4-BE49-F238E27FC236}">
                  <a16:creationId xmlns:a16="http://schemas.microsoft.com/office/drawing/2014/main" id="{27881241-4EAC-C311-965A-A0526E103A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3901" y="521573"/>
              <a:ext cx="488795" cy="480279"/>
            </a:xfrm>
            <a:prstGeom prst="rect">
              <a:avLst/>
            </a:prstGeom>
          </p:spPr>
        </p:pic>
        <p:pic>
          <p:nvPicPr>
            <p:cNvPr id="26" name="Picture 2" descr="Manuel S. Enverga University Foundation - Wikipedia">
              <a:extLst>
                <a:ext uri="{FF2B5EF4-FFF2-40B4-BE49-F238E27FC236}">
                  <a16:creationId xmlns:a16="http://schemas.microsoft.com/office/drawing/2014/main" id="{21340A0F-023F-B266-F493-45C25AACB9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276" y="485861"/>
              <a:ext cx="551704" cy="551704"/>
            </a:xfrm>
            <a:prstGeom prst="rect">
              <a:avLst/>
            </a:prstGeom>
            <a:noFill/>
            <a:extLst>
              <a:ext uri="{909E8E84-426E-40DD-AFC4-6F175D3DCCD1}">
                <a14:hiddenFill xmlns:a14="http://schemas.microsoft.com/office/drawing/2010/main">
                  <a:solidFill>
                    <a:srgbClr val="FFFFFF"/>
                  </a:solidFill>
                </a14:hiddenFill>
              </a:ext>
            </a:extLst>
          </p:spPr>
        </p:pic>
      </p:grpSp>
      <p:pic>
        <p:nvPicPr>
          <p:cNvPr id="28" name="Picture 27">
            <a:extLst>
              <a:ext uri="{FF2B5EF4-FFF2-40B4-BE49-F238E27FC236}">
                <a16:creationId xmlns:a16="http://schemas.microsoft.com/office/drawing/2014/main" id="{FBC0E2BE-DD84-6112-76F7-55899AEF05D7}"/>
              </a:ext>
            </a:extLst>
          </p:cNvPr>
          <p:cNvPicPr/>
          <p:nvPr/>
        </p:nvPicPr>
        <p:blipFill>
          <a:blip r:embed="rId6"/>
          <a:stretch>
            <a:fillRect/>
          </a:stretch>
        </p:blipFill>
        <p:spPr>
          <a:xfrm>
            <a:off x="693645" y="5450388"/>
            <a:ext cx="1465694" cy="1080435"/>
          </a:xfrm>
          <a:prstGeom prst="rect">
            <a:avLst/>
          </a:prstGeom>
        </p:spPr>
      </p:pic>
      <p:sp>
        <p:nvSpPr>
          <p:cNvPr id="5" name="TextBox 4">
            <a:extLst>
              <a:ext uri="{FF2B5EF4-FFF2-40B4-BE49-F238E27FC236}">
                <a16:creationId xmlns:a16="http://schemas.microsoft.com/office/drawing/2014/main" id="{BB966457-D734-72FD-7418-0EF85254A0B9}"/>
              </a:ext>
            </a:extLst>
          </p:cNvPr>
          <p:cNvSpPr txBox="1"/>
          <p:nvPr/>
        </p:nvSpPr>
        <p:spPr>
          <a:xfrm>
            <a:off x="9447297" y="2773799"/>
            <a:ext cx="1958295" cy="400110"/>
          </a:xfrm>
          <a:prstGeom prst="rect">
            <a:avLst/>
          </a:prstGeom>
          <a:noFill/>
        </p:spPr>
        <p:txBody>
          <a:bodyPr wrap="square" lIns="91440" tIns="45720" rIns="91440" bIns="45720" rtlCol="0" anchor="t">
            <a:spAutoFit/>
          </a:bodyPr>
          <a:lstStyle/>
          <a:p>
            <a:r>
              <a:rPr lang="en-US" sz="2000" dirty="0">
                <a:solidFill>
                  <a:schemeClr val="bg1"/>
                </a:solidFill>
                <a:latin typeface="Aptos Light"/>
              </a:rPr>
              <a:t>NEO MEDRANO</a:t>
            </a:r>
            <a:endParaRPr lang="en-US" sz="2000">
              <a:solidFill>
                <a:schemeClr val="bg1"/>
              </a:solidFill>
            </a:endParaRPr>
          </a:p>
        </p:txBody>
      </p:sp>
      <p:sp>
        <p:nvSpPr>
          <p:cNvPr id="6" name="TextBox 5">
            <a:extLst>
              <a:ext uri="{FF2B5EF4-FFF2-40B4-BE49-F238E27FC236}">
                <a16:creationId xmlns:a16="http://schemas.microsoft.com/office/drawing/2014/main" id="{CD5389C6-1ED1-3819-D754-303A1C3A0FDD}"/>
              </a:ext>
            </a:extLst>
          </p:cNvPr>
          <p:cNvSpPr txBox="1"/>
          <p:nvPr/>
        </p:nvSpPr>
        <p:spPr>
          <a:xfrm>
            <a:off x="3957220" y="2775104"/>
            <a:ext cx="2187783" cy="400110"/>
          </a:xfrm>
          <a:prstGeom prst="rect">
            <a:avLst/>
          </a:prstGeom>
          <a:noFill/>
        </p:spPr>
        <p:txBody>
          <a:bodyPr wrap="square" lIns="91440" tIns="45720" rIns="91440" bIns="45720" rtlCol="0" anchor="t">
            <a:spAutoFit/>
          </a:bodyPr>
          <a:lstStyle/>
          <a:p>
            <a:r>
              <a:rPr lang="en-US" sz="2000" dirty="0">
                <a:solidFill>
                  <a:schemeClr val="bg1"/>
                </a:solidFill>
                <a:latin typeface="Aptos Light"/>
              </a:rPr>
              <a:t>ROOSC ZANO</a:t>
            </a:r>
            <a:endParaRPr lang="en-US" sz="2000">
              <a:solidFill>
                <a:schemeClr val="bg1"/>
              </a:solidFill>
            </a:endParaRPr>
          </a:p>
        </p:txBody>
      </p:sp>
      <p:sp>
        <p:nvSpPr>
          <p:cNvPr id="7" name="TextBox 6">
            <a:extLst>
              <a:ext uri="{FF2B5EF4-FFF2-40B4-BE49-F238E27FC236}">
                <a16:creationId xmlns:a16="http://schemas.microsoft.com/office/drawing/2014/main" id="{D281AF8D-2815-82C3-9B92-EBFA86D47ADF}"/>
              </a:ext>
            </a:extLst>
          </p:cNvPr>
          <p:cNvSpPr txBox="1"/>
          <p:nvPr/>
        </p:nvSpPr>
        <p:spPr>
          <a:xfrm>
            <a:off x="9356052" y="5797031"/>
            <a:ext cx="2148351" cy="400110"/>
          </a:xfrm>
          <a:prstGeom prst="rect">
            <a:avLst/>
          </a:prstGeom>
          <a:noFill/>
        </p:spPr>
        <p:txBody>
          <a:bodyPr wrap="square" lIns="91440" tIns="45720" rIns="91440" bIns="45720" rtlCol="0" anchor="t">
            <a:spAutoFit/>
          </a:bodyPr>
          <a:lstStyle/>
          <a:p>
            <a:r>
              <a:rPr lang="en-US" sz="2000" dirty="0">
                <a:solidFill>
                  <a:schemeClr val="bg1"/>
                </a:solidFill>
                <a:latin typeface="Aptos Light"/>
              </a:rPr>
              <a:t>SEAN MIKAEL CID</a:t>
            </a:r>
            <a:endParaRPr lang="en-US" sz="2000">
              <a:solidFill>
                <a:schemeClr val="bg1"/>
              </a:solidFill>
            </a:endParaRPr>
          </a:p>
        </p:txBody>
      </p:sp>
      <p:sp>
        <p:nvSpPr>
          <p:cNvPr id="11" name="TextBox 10">
            <a:extLst>
              <a:ext uri="{FF2B5EF4-FFF2-40B4-BE49-F238E27FC236}">
                <a16:creationId xmlns:a16="http://schemas.microsoft.com/office/drawing/2014/main" id="{71CA5591-4691-9580-4571-542A1BD70139}"/>
              </a:ext>
            </a:extLst>
          </p:cNvPr>
          <p:cNvSpPr txBox="1"/>
          <p:nvPr/>
        </p:nvSpPr>
        <p:spPr>
          <a:xfrm>
            <a:off x="3617248" y="5833290"/>
            <a:ext cx="2529886" cy="400110"/>
          </a:xfrm>
          <a:prstGeom prst="rect">
            <a:avLst/>
          </a:prstGeom>
          <a:noFill/>
        </p:spPr>
        <p:txBody>
          <a:bodyPr wrap="square" lIns="91440" tIns="45720" rIns="91440" bIns="45720" rtlCol="0" anchor="t">
            <a:spAutoFit/>
          </a:bodyPr>
          <a:lstStyle/>
          <a:p>
            <a:r>
              <a:rPr lang="en-US" sz="2000" dirty="0">
                <a:solidFill>
                  <a:schemeClr val="bg1"/>
                </a:solidFill>
                <a:latin typeface="Aptos Light"/>
              </a:rPr>
              <a:t>ROENTGEN COMPRA</a:t>
            </a:r>
          </a:p>
        </p:txBody>
      </p:sp>
      <p:pic>
        <p:nvPicPr>
          <p:cNvPr id="24" name="Picture 23" descr="A person wearing glasses smiling&#10;&#10;Description automatically generated">
            <a:extLst>
              <a:ext uri="{FF2B5EF4-FFF2-40B4-BE49-F238E27FC236}">
                <a16:creationId xmlns:a16="http://schemas.microsoft.com/office/drawing/2014/main" id="{69F88AF5-0415-9801-2659-5200117DB512}"/>
              </a:ext>
            </a:extLst>
          </p:cNvPr>
          <p:cNvPicPr>
            <a:picLocks noChangeAspect="1"/>
          </p:cNvPicPr>
          <p:nvPr/>
        </p:nvPicPr>
        <p:blipFill>
          <a:blip r:embed="rId7"/>
          <a:srcRect l="949" r="949"/>
          <a:stretch/>
        </p:blipFill>
        <p:spPr>
          <a:xfrm>
            <a:off x="6960446" y="3169546"/>
            <a:ext cx="951207" cy="934892"/>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39" name="Picture 38" descr="A child in a white shirt&#10;&#10;Description automatically generated">
            <a:extLst>
              <a:ext uri="{FF2B5EF4-FFF2-40B4-BE49-F238E27FC236}">
                <a16:creationId xmlns:a16="http://schemas.microsoft.com/office/drawing/2014/main" id="{2695D09D-F34A-E261-25CC-05F03359F520}"/>
              </a:ext>
            </a:extLst>
          </p:cNvPr>
          <p:cNvPicPr>
            <a:picLocks noChangeAspect="1"/>
          </p:cNvPicPr>
          <p:nvPr/>
        </p:nvPicPr>
        <p:blipFill>
          <a:blip r:embed="rId8"/>
          <a:srcRect t="27886" b="27886"/>
          <a:stretch/>
        </p:blipFill>
        <p:spPr>
          <a:xfrm>
            <a:off x="4400907" y="1713930"/>
            <a:ext cx="951207" cy="934892"/>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40" name="Picture 39" descr="A person taking a selfie&#10;&#10;Description automatically generated">
            <a:extLst>
              <a:ext uri="{FF2B5EF4-FFF2-40B4-BE49-F238E27FC236}">
                <a16:creationId xmlns:a16="http://schemas.microsoft.com/office/drawing/2014/main" id="{2FE8372F-C2D8-02FA-7EF5-218EE743DB5D}"/>
              </a:ext>
            </a:extLst>
          </p:cNvPr>
          <p:cNvPicPr>
            <a:picLocks noChangeAspect="1"/>
          </p:cNvPicPr>
          <p:nvPr/>
        </p:nvPicPr>
        <p:blipFill>
          <a:blip r:embed="rId9"/>
          <a:srcRect t="858" b="858"/>
          <a:stretch/>
        </p:blipFill>
        <p:spPr>
          <a:xfrm>
            <a:off x="4410676" y="4693545"/>
            <a:ext cx="951207" cy="934892"/>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41" name="Picture 40" descr="A person in a suit and tie&#10;&#10;Description automatically generated">
            <a:extLst>
              <a:ext uri="{FF2B5EF4-FFF2-40B4-BE49-F238E27FC236}">
                <a16:creationId xmlns:a16="http://schemas.microsoft.com/office/drawing/2014/main" id="{C016E459-16CF-604A-30A9-FAF6B0632D23}"/>
              </a:ext>
            </a:extLst>
          </p:cNvPr>
          <p:cNvPicPr>
            <a:picLocks noChangeAspect="1"/>
          </p:cNvPicPr>
          <p:nvPr/>
        </p:nvPicPr>
        <p:blipFill>
          <a:blip r:embed="rId10"/>
          <a:srcRect t="858" b="858"/>
          <a:stretch/>
        </p:blipFill>
        <p:spPr>
          <a:xfrm>
            <a:off x="9920522" y="4693545"/>
            <a:ext cx="951207" cy="934892"/>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42" name="Picture 41" descr="A child sitting on a beach&#10;&#10;Description automatically generated">
            <a:extLst>
              <a:ext uri="{FF2B5EF4-FFF2-40B4-BE49-F238E27FC236}">
                <a16:creationId xmlns:a16="http://schemas.microsoft.com/office/drawing/2014/main" id="{E8ABF2AA-5417-0EC2-B139-BE8549CE11BA}"/>
              </a:ext>
            </a:extLst>
          </p:cNvPr>
          <p:cNvPicPr>
            <a:picLocks noChangeAspect="1"/>
          </p:cNvPicPr>
          <p:nvPr/>
        </p:nvPicPr>
        <p:blipFill>
          <a:blip r:embed="rId11"/>
          <a:srcRect t="858" b="858"/>
          <a:stretch/>
        </p:blipFill>
        <p:spPr>
          <a:xfrm>
            <a:off x="9949830" y="1713930"/>
            <a:ext cx="951207" cy="934892"/>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569764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C3F0C6-E41A-08E1-3B34-D920F99531B5}"/>
            </a:ext>
          </a:extLst>
        </p:cNvPr>
        <p:cNvGrpSpPr/>
        <p:nvPr/>
      </p:nvGrpSpPr>
      <p:grpSpPr>
        <a:xfrm>
          <a:off x="0" y="0"/>
          <a:ext cx="0" cy="0"/>
          <a:chOff x="0" y="0"/>
          <a:chExt cx="0" cy="0"/>
        </a:xfrm>
      </p:grpSpPr>
      <p:sp>
        <p:nvSpPr>
          <p:cNvPr id="33" name="Parallelogram 32">
            <a:extLst>
              <a:ext uri="{FF2B5EF4-FFF2-40B4-BE49-F238E27FC236}">
                <a16:creationId xmlns:a16="http://schemas.microsoft.com/office/drawing/2014/main" id="{88F2D876-8D4D-5D07-9046-445589583826}"/>
              </a:ext>
            </a:extLst>
          </p:cNvPr>
          <p:cNvSpPr/>
          <p:nvPr/>
        </p:nvSpPr>
        <p:spPr>
          <a:xfrm rot="21045210">
            <a:off x="-502770" y="898891"/>
            <a:ext cx="13197539" cy="5049298"/>
          </a:xfrm>
          <a:prstGeom prst="parallelogram">
            <a:avLst>
              <a:gd name="adj" fmla="val 16122"/>
            </a:avLst>
          </a:prstGeom>
          <a:gradFill>
            <a:gsLst>
              <a:gs pos="0">
                <a:srgbClr val="740000">
                  <a:alpha val="20000"/>
                </a:srgbClr>
              </a:gs>
              <a:gs pos="45000">
                <a:srgbClr val="500000">
                  <a:alpha val="29804"/>
                </a:srgbClr>
              </a:gs>
              <a:gs pos="100000">
                <a:srgbClr val="360000">
                  <a:alpha val="69804"/>
                </a:srgbClr>
              </a:gs>
            </a:gsLst>
            <a:lin ang="96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27" name="Picture 26">
            <a:extLst>
              <a:ext uri="{FF2B5EF4-FFF2-40B4-BE49-F238E27FC236}">
                <a16:creationId xmlns:a16="http://schemas.microsoft.com/office/drawing/2014/main" id="{C70E3635-C947-3970-2F37-0A0EE44FB2D3}"/>
              </a:ext>
            </a:extLst>
          </p:cNvPr>
          <p:cNvPicPr>
            <a:picLocks noChangeAspect="1"/>
          </p:cNvPicPr>
          <p:nvPr/>
        </p:nvPicPr>
        <p:blipFill>
          <a:blip r:embed="rId2">
            <a:alphaModFix/>
            <a:duotone>
              <a:prstClr val="black"/>
              <a:schemeClr val="accent2">
                <a:tint val="45000"/>
                <a:satMod val="400000"/>
              </a:schemeClr>
            </a:duotone>
            <a:extLst>
              <a:ext uri="{BEBA8EAE-BF5A-486C-A8C5-ECC9F3942E4B}">
                <a14:imgProps xmlns:a14="http://schemas.microsoft.com/office/drawing/2010/main">
                  <a14:imgLayer r:embed="rId3">
                    <a14:imgEffect>
                      <a14:brightnessContrast bright="-40000" contrast="40000"/>
                    </a14:imgEffect>
                  </a14:imgLayer>
                </a14:imgProps>
              </a:ext>
            </a:extLst>
          </a:blip>
          <a:srcRect t="6890" b="3729"/>
          <a:stretch/>
        </p:blipFill>
        <p:spPr>
          <a:xfrm>
            <a:off x="0" y="0"/>
            <a:ext cx="12192000" cy="6858001"/>
          </a:xfrm>
          <a:prstGeom prst="rect">
            <a:avLst/>
          </a:prstGeom>
        </p:spPr>
      </p:pic>
      <p:sp>
        <p:nvSpPr>
          <p:cNvPr id="31" name="Parallelogram 30">
            <a:extLst>
              <a:ext uri="{FF2B5EF4-FFF2-40B4-BE49-F238E27FC236}">
                <a16:creationId xmlns:a16="http://schemas.microsoft.com/office/drawing/2014/main" id="{5A924970-9567-769F-F777-7181676984A7}"/>
              </a:ext>
            </a:extLst>
          </p:cNvPr>
          <p:cNvSpPr/>
          <p:nvPr/>
        </p:nvSpPr>
        <p:spPr>
          <a:xfrm>
            <a:off x="-1" y="0"/>
            <a:ext cx="12192003" cy="1425229"/>
          </a:xfrm>
          <a:prstGeom prst="parallelogram">
            <a:avLst>
              <a:gd name="adj" fmla="val 0"/>
            </a:avLst>
          </a:prstGeom>
          <a:gradFill>
            <a:gsLst>
              <a:gs pos="0">
                <a:srgbClr val="BC0000">
                  <a:alpha val="20000"/>
                </a:srgbClr>
              </a:gs>
              <a:gs pos="45000">
                <a:srgbClr val="A40000">
                  <a:alpha val="30000"/>
                </a:srgbClr>
              </a:gs>
              <a:gs pos="100000">
                <a:srgbClr val="480000">
                  <a:alpha val="70000"/>
                </a:srgbClr>
              </a:gs>
            </a:gsLst>
            <a:lin ang="96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 name="Freeform: Shape 21">
            <a:extLst>
              <a:ext uri="{FF2B5EF4-FFF2-40B4-BE49-F238E27FC236}">
                <a16:creationId xmlns:a16="http://schemas.microsoft.com/office/drawing/2014/main" id="{4606DB34-2CBF-F909-7D38-5B52315B502D}"/>
              </a:ext>
            </a:extLst>
          </p:cNvPr>
          <p:cNvSpPr/>
          <p:nvPr/>
        </p:nvSpPr>
        <p:spPr>
          <a:xfrm>
            <a:off x="-6" y="1425227"/>
            <a:ext cx="12192006" cy="5432772"/>
          </a:xfrm>
          <a:custGeom>
            <a:avLst/>
            <a:gdLst>
              <a:gd name="connsiteX0" fmla="*/ 0 w 12192006"/>
              <a:gd name="connsiteY0" fmla="*/ 0 h 5432772"/>
              <a:gd name="connsiteX1" fmla="*/ 12192001 w 12192006"/>
              <a:gd name="connsiteY1" fmla="*/ 0 h 5432772"/>
              <a:gd name="connsiteX2" fmla="*/ 12192001 w 12192006"/>
              <a:gd name="connsiteY2" fmla="*/ 4798591 h 5432772"/>
              <a:gd name="connsiteX3" fmla="*/ 11441742 w 12192006"/>
              <a:gd name="connsiteY3" fmla="*/ 4798591 h 5432772"/>
              <a:gd name="connsiteX4" fmla="*/ 11441742 w 12192006"/>
              <a:gd name="connsiteY4" fmla="*/ 4847997 h 5432772"/>
              <a:gd name="connsiteX5" fmla="*/ 12192006 w 12192006"/>
              <a:gd name="connsiteY5" fmla="*/ 4847997 h 5432772"/>
              <a:gd name="connsiteX6" fmla="*/ 12192006 w 12192006"/>
              <a:gd name="connsiteY6" fmla="*/ 5432772 h 5432772"/>
              <a:gd name="connsiteX7" fmla="*/ 5 w 12192006"/>
              <a:gd name="connsiteY7" fmla="*/ 5432772 h 5432772"/>
              <a:gd name="connsiteX8" fmla="*/ 5 w 12192006"/>
              <a:gd name="connsiteY8" fmla="*/ 4847997 h 5432772"/>
              <a:gd name="connsiteX9" fmla="*/ 9960082 w 12192006"/>
              <a:gd name="connsiteY9" fmla="*/ 4847997 h 5432772"/>
              <a:gd name="connsiteX10" fmla="*/ 9960082 w 12192006"/>
              <a:gd name="connsiteY10" fmla="*/ 4798591 h 5432772"/>
              <a:gd name="connsiteX11" fmla="*/ 0 w 12192006"/>
              <a:gd name="connsiteY11" fmla="*/ 4798591 h 5432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6" h="5432772">
                <a:moveTo>
                  <a:pt x="0" y="0"/>
                </a:moveTo>
                <a:lnTo>
                  <a:pt x="12192001" y="0"/>
                </a:lnTo>
                <a:lnTo>
                  <a:pt x="12192001" y="4798591"/>
                </a:lnTo>
                <a:lnTo>
                  <a:pt x="11441742" y="4798591"/>
                </a:lnTo>
                <a:lnTo>
                  <a:pt x="11441742" y="4847997"/>
                </a:lnTo>
                <a:lnTo>
                  <a:pt x="12192006" y="4847997"/>
                </a:lnTo>
                <a:lnTo>
                  <a:pt x="12192006" y="5432772"/>
                </a:lnTo>
                <a:lnTo>
                  <a:pt x="5" y="5432772"/>
                </a:lnTo>
                <a:lnTo>
                  <a:pt x="5" y="4847997"/>
                </a:lnTo>
                <a:lnTo>
                  <a:pt x="9960082" y="4847997"/>
                </a:lnTo>
                <a:lnTo>
                  <a:pt x="9960082" y="4798591"/>
                </a:lnTo>
                <a:lnTo>
                  <a:pt x="0" y="4798591"/>
                </a:lnTo>
                <a:close/>
              </a:path>
            </a:pathLst>
          </a:custGeom>
          <a:solidFill>
            <a:schemeClr val="bg1">
              <a:lumMod val="95000"/>
              <a:alpha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30" name="Parallelogram 29">
            <a:extLst>
              <a:ext uri="{FF2B5EF4-FFF2-40B4-BE49-F238E27FC236}">
                <a16:creationId xmlns:a16="http://schemas.microsoft.com/office/drawing/2014/main" id="{0560330C-0634-0CC0-FFAC-EABBC20D1B98}"/>
              </a:ext>
            </a:extLst>
          </p:cNvPr>
          <p:cNvSpPr/>
          <p:nvPr/>
        </p:nvSpPr>
        <p:spPr>
          <a:xfrm>
            <a:off x="-3" y="-1"/>
            <a:ext cx="12192004" cy="1622324"/>
          </a:xfrm>
          <a:prstGeom prst="parallelogram">
            <a:avLst>
              <a:gd name="adj" fmla="val 0"/>
            </a:avLst>
          </a:prstGeom>
          <a:solidFill>
            <a:srgbClr val="740000">
              <a:alpha val="3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307000"/>
          </a:p>
        </p:txBody>
      </p:sp>
      <p:sp>
        <p:nvSpPr>
          <p:cNvPr id="32" name="TextBox 31">
            <a:extLst>
              <a:ext uri="{FF2B5EF4-FFF2-40B4-BE49-F238E27FC236}">
                <a16:creationId xmlns:a16="http://schemas.microsoft.com/office/drawing/2014/main" id="{923346E0-8233-FC24-91FB-5819B4EFA9A4}"/>
              </a:ext>
            </a:extLst>
          </p:cNvPr>
          <p:cNvSpPr txBox="1"/>
          <p:nvPr/>
        </p:nvSpPr>
        <p:spPr>
          <a:xfrm>
            <a:off x="750253" y="218826"/>
            <a:ext cx="10691484" cy="1015663"/>
          </a:xfrm>
          <a:prstGeom prst="rect">
            <a:avLst/>
          </a:prstGeom>
          <a:noFill/>
        </p:spPr>
        <p:txBody>
          <a:bodyPr wrap="square" lIns="91440" tIns="45720" rIns="91440" bIns="45720" rtlCol="0" anchor="t">
            <a:spAutoFit/>
          </a:bodyPr>
          <a:lstStyle/>
          <a:p>
            <a:r>
              <a:rPr lang="en-US" sz="6000" dirty="0">
                <a:solidFill>
                  <a:srgbClr val="FFC000"/>
                </a:solidFill>
                <a:latin typeface="Aptos Black"/>
                <a:cs typeface="Aharoni"/>
              </a:rPr>
              <a:t>Learning</a:t>
            </a:r>
            <a:r>
              <a:rPr lang="en-US" sz="5400" dirty="0">
                <a:solidFill>
                  <a:srgbClr val="FFC000"/>
                </a:solidFill>
                <a:latin typeface="Aptos Black"/>
                <a:cs typeface="Aharoni"/>
              </a:rPr>
              <a:t> </a:t>
            </a:r>
            <a:r>
              <a:rPr lang="en-US" sz="6000" dirty="0">
                <a:solidFill>
                  <a:srgbClr val="FFC000"/>
                </a:solidFill>
                <a:latin typeface="Aptos Black"/>
                <a:cs typeface="Aharoni"/>
              </a:rPr>
              <a:t>Outcomes</a:t>
            </a:r>
            <a:endParaRPr lang="en-PH" sz="6000" dirty="0">
              <a:solidFill>
                <a:srgbClr val="FFC000"/>
              </a:solidFill>
              <a:latin typeface="Aptos Black"/>
              <a:cs typeface="Aharoni"/>
            </a:endParaRPr>
          </a:p>
        </p:txBody>
      </p:sp>
      <p:pic>
        <p:nvPicPr>
          <p:cNvPr id="23" name="Picture 22">
            <a:extLst>
              <a:ext uri="{FF2B5EF4-FFF2-40B4-BE49-F238E27FC236}">
                <a16:creationId xmlns:a16="http://schemas.microsoft.com/office/drawing/2014/main" id="{13EF5639-8E61-F5C2-11A2-6FC2A46EAC72}"/>
              </a:ext>
            </a:extLst>
          </p:cNvPr>
          <p:cNvPicPr/>
          <p:nvPr/>
        </p:nvPicPr>
        <p:blipFill>
          <a:blip r:embed="rId4"/>
          <a:stretch>
            <a:fillRect/>
          </a:stretch>
        </p:blipFill>
        <p:spPr>
          <a:xfrm>
            <a:off x="10127873" y="5780554"/>
            <a:ext cx="1193329" cy="879661"/>
          </a:xfrm>
          <a:prstGeom prst="rect">
            <a:avLst/>
          </a:prstGeom>
        </p:spPr>
      </p:pic>
      <p:pic>
        <p:nvPicPr>
          <p:cNvPr id="38" name="Picture 37">
            <a:extLst>
              <a:ext uri="{FF2B5EF4-FFF2-40B4-BE49-F238E27FC236}">
                <a16:creationId xmlns:a16="http://schemas.microsoft.com/office/drawing/2014/main" id="{FB3662E7-85D8-C31B-2C4B-293CED1C59AD}"/>
              </a:ext>
            </a:extLst>
          </p:cNvPr>
          <p:cNvPicPr>
            <a:picLocks noChangeAspect="1"/>
          </p:cNvPicPr>
          <p:nvPr/>
        </p:nvPicPr>
        <p:blipFill>
          <a:blip r:embed="rId5"/>
          <a:stretch>
            <a:fillRect/>
          </a:stretch>
        </p:blipFill>
        <p:spPr>
          <a:xfrm>
            <a:off x="613007" y="6297839"/>
            <a:ext cx="4017987" cy="515480"/>
          </a:xfrm>
          <a:prstGeom prst="rect">
            <a:avLst/>
          </a:prstGeom>
        </p:spPr>
      </p:pic>
      <p:sp>
        <p:nvSpPr>
          <p:cNvPr id="2" name="TextBox 1">
            <a:extLst>
              <a:ext uri="{FF2B5EF4-FFF2-40B4-BE49-F238E27FC236}">
                <a16:creationId xmlns:a16="http://schemas.microsoft.com/office/drawing/2014/main" id="{1B308EBF-2817-17C7-2F4D-84039B38C78F}"/>
              </a:ext>
            </a:extLst>
          </p:cNvPr>
          <p:cNvSpPr txBox="1"/>
          <p:nvPr/>
        </p:nvSpPr>
        <p:spPr>
          <a:xfrm>
            <a:off x="731020" y="1696504"/>
            <a:ext cx="10580273" cy="5632311"/>
          </a:xfrm>
          <a:prstGeom prst="rect">
            <a:avLst/>
          </a:prstGeom>
          <a:noFill/>
        </p:spPr>
        <p:txBody>
          <a:bodyPr wrap="square" lIns="91440" tIns="45720" rIns="91440" bIns="45720" rtlCol="0" anchor="t">
            <a:spAutoFit/>
          </a:bodyPr>
          <a:lstStyle/>
          <a:p>
            <a:pPr marL="457200" indent="-457200">
              <a:buFont typeface="Arial" panose="020B0604020202020204" pitchFamily="34" charset="0"/>
              <a:buChar char="•"/>
            </a:pPr>
            <a:r>
              <a:rPr lang="en-US" sz="2400" b="1" dirty="0">
                <a:ea typeface="+mn-lt"/>
                <a:cs typeface="+mn-lt"/>
              </a:rPr>
              <a:t>Understanding Merge Sort</a:t>
            </a:r>
            <a:r>
              <a:rPr lang="en-US" sz="2400" dirty="0">
                <a:ea typeface="+mn-lt"/>
                <a:cs typeface="+mn-lt"/>
              </a:rPr>
              <a:t>: Learn how it splits, sorts, and merges subarrays using the divide-and-conquer approach.</a:t>
            </a:r>
            <a:endParaRPr lang="en-US"/>
          </a:p>
          <a:p>
            <a:pPr marL="457200" indent="-457200">
              <a:buFont typeface="Arial" panose="020B0604020202020204" pitchFamily="34" charset="0"/>
              <a:buChar char="•"/>
            </a:pPr>
            <a:r>
              <a:rPr lang="en-US" sz="2400" b="1" dirty="0">
                <a:ea typeface="+mn-lt"/>
                <a:cs typeface="+mn-lt"/>
              </a:rPr>
              <a:t>Recognizing Limitations</a:t>
            </a:r>
            <a:r>
              <a:rPr lang="en-US" sz="2400" dirty="0">
                <a:ea typeface="+mn-lt"/>
                <a:cs typeface="+mn-lt"/>
              </a:rPr>
              <a:t>: Understand its space overhead and why it’s less ideal for in-place sorting.</a:t>
            </a:r>
            <a:endParaRPr lang="en-US"/>
          </a:p>
          <a:p>
            <a:pPr marL="457200" indent="-457200">
              <a:buFont typeface="Arial" panose="020B0604020202020204" pitchFamily="34" charset="0"/>
              <a:buChar char="•"/>
            </a:pPr>
            <a:r>
              <a:rPr lang="en-US" sz="2400" b="1" dirty="0">
                <a:ea typeface="+mn-lt"/>
                <a:cs typeface="+mn-lt"/>
              </a:rPr>
              <a:t>Comparison with Algorithms</a:t>
            </a:r>
            <a:r>
              <a:rPr lang="en-US" sz="2400" dirty="0">
                <a:ea typeface="+mn-lt"/>
                <a:cs typeface="+mn-lt"/>
              </a:rPr>
              <a:t>: Compare its efficiency and stability with Quick Sort and Bubble Sort.</a:t>
            </a:r>
          </a:p>
          <a:p>
            <a:pPr marL="457200" indent="-457200">
              <a:buFont typeface="Arial" panose="020B0604020202020204" pitchFamily="34" charset="0"/>
              <a:buChar char="•"/>
            </a:pPr>
            <a:r>
              <a:rPr lang="en-US" sz="2400" b="1" dirty="0">
                <a:ea typeface="+mn-lt"/>
                <a:cs typeface="+mn-lt"/>
              </a:rPr>
              <a:t>Implementation and Application</a:t>
            </a:r>
            <a:r>
              <a:rPr lang="en-US" sz="2400" dirty="0">
                <a:ea typeface="+mn-lt"/>
                <a:cs typeface="+mn-lt"/>
              </a:rPr>
              <a:t>: Write functions for sorting arrays and use it in projects requiring stable sorting.</a:t>
            </a:r>
          </a:p>
          <a:p>
            <a:pPr marL="457200" indent="-457200">
              <a:buFont typeface="Arial" panose="020B0604020202020204" pitchFamily="34" charset="0"/>
              <a:buChar char="•"/>
            </a:pPr>
            <a:r>
              <a:rPr lang="en-US" sz="2400" b="1" dirty="0">
                <a:ea typeface="+mn-lt"/>
                <a:cs typeface="+mn-lt"/>
              </a:rPr>
              <a:t>Parallel Processing</a:t>
            </a:r>
            <a:r>
              <a:rPr lang="en-US" sz="2400" dirty="0">
                <a:ea typeface="+mn-lt"/>
                <a:cs typeface="+mn-lt"/>
              </a:rPr>
              <a:t>: Recognize its suitability for parallel processing due to independent subarray sorting.</a:t>
            </a:r>
            <a:endParaRPr lang="en-US" sz="2400" dirty="0">
              <a:ea typeface="+mn-lt"/>
              <a:cs typeface="Arial"/>
            </a:endParaRPr>
          </a:p>
          <a:p>
            <a:pPr marL="457200" indent="-457200">
              <a:buFont typeface="Arial,Sans-Serif" panose="020B0604020202020204" pitchFamily="34" charset="0"/>
              <a:buChar char="•"/>
            </a:pPr>
            <a:r>
              <a:rPr lang="en-US" sz="2400" dirty="0">
                <a:ea typeface="+mn-lt"/>
                <a:cs typeface="Arial"/>
              </a:rPr>
              <a:t>Implement search functionality in a real-world project</a:t>
            </a:r>
            <a:endParaRPr lang="en-US"/>
          </a:p>
          <a:p>
            <a:pPr marL="457200" indent="-457200">
              <a:buFont typeface="Arial" panose="020B0604020202020204" pitchFamily="34" charset="0"/>
              <a:buChar char="•"/>
            </a:pPr>
            <a:endParaRPr lang="en-US" sz="2400" dirty="0">
              <a:ea typeface="+mn-lt"/>
              <a:cs typeface="Arial"/>
            </a:endParaRPr>
          </a:p>
          <a:p>
            <a:pPr marL="457200" indent="-457200">
              <a:buFont typeface="Arial" panose="020B0604020202020204" pitchFamily="34" charset="0"/>
              <a:buChar char="•"/>
            </a:pPr>
            <a:endParaRPr lang="en-US" sz="2400" dirty="0">
              <a:latin typeface="Aptos"/>
              <a:ea typeface="+mn-lt"/>
              <a:cs typeface="Arial"/>
            </a:endParaRPr>
          </a:p>
          <a:p>
            <a:pPr marL="457200" indent="-457200">
              <a:buFont typeface="Arial" panose="020B0604020202020204" pitchFamily="34" charset="0"/>
              <a:buChar char="•"/>
            </a:pPr>
            <a:endParaRPr lang="en-US" sz="2400" dirty="0">
              <a:latin typeface="Aptos"/>
              <a:ea typeface="+mn-lt"/>
              <a:cs typeface="Arial"/>
            </a:endParaRPr>
          </a:p>
          <a:p>
            <a:pPr marL="457200" indent="-457200">
              <a:buFont typeface="Arial" panose="020B0604020202020204" pitchFamily="34" charset="0"/>
              <a:buChar char="•"/>
            </a:pPr>
            <a:endParaRPr lang="en-PH" sz="2400" dirty="0">
              <a:latin typeface="Aptos"/>
              <a:cs typeface="Arial"/>
            </a:endParaRPr>
          </a:p>
        </p:txBody>
      </p:sp>
    </p:spTree>
    <p:extLst>
      <p:ext uri="{BB962C8B-B14F-4D97-AF65-F5344CB8AC3E}">
        <p14:creationId xmlns:p14="http://schemas.microsoft.com/office/powerpoint/2010/main" val="1552456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C19E90-42A2-2306-63A6-F4C60706ABA9}"/>
            </a:ext>
          </a:extLst>
        </p:cNvPr>
        <p:cNvGrpSpPr/>
        <p:nvPr/>
      </p:nvGrpSpPr>
      <p:grpSpPr>
        <a:xfrm>
          <a:off x="0" y="0"/>
          <a:ext cx="0" cy="0"/>
          <a:chOff x="0" y="0"/>
          <a:chExt cx="0" cy="0"/>
        </a:xfrm>
      </p:grpSpPr>
      <p:sp>
        <p:nvSpPr>
          <p:cNvPr id="33" name="Parallelogram 32">
            <a:extLst>
              <a:ext uri="{FF2B5EF4-FFF2-40B4-BE49-F238E27FC236}">
                <a16:creationId xmlns:a16="http://schemas.microsoft.com/office/drawing/2014/main" id="{8EB19A5D-ED46-6B5A-CB63-68EB3CC53AF1}"/>
              </a:ext>
            </a:extLst>
          </p:cNvPr>
          <p:cNvSpPr/>
          <p:nvPr/>
        </p:nvSpPr>
        <p:spPr>
          <a:xfrm rot="21045210">
            <a:off x="-502770" y="898891"/>
            <a:ext cx="13197539" cy="5049298"/>
          </a:xfrm>
          <a:prstGeom prst="parallelogram">
            <a:avLst>
              <a:gd name="adj" fmla="val 16122"/>
            </a:avLst>
          </a:prstGeom>
          <a:gradFill>
            <a:gsLst>
              <a:gs pos="0">
                <a:srgbClr val="740000">
                  <a:alpha val="20000"/>
                </a:srgbClr>
              </a:gs>
              <a:gs pos="45000">
                <a:srgbClr val="500000">
                  <a:alpha val="29804"/>
                </a:srgbClr>
              </a:gs>
              <a:gs pos="100000">
                <a:srgbClr val="360000">
                  <a:alpha val="69804"/>
                </a:srgbClr>
              </a:gs>
            </a:gsLst>
            <a:lin ang="96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27" name="Picture 26">
            <a:extLst>
              <a:ext uri="{FF2B5EF4-FFF2-40B4-BE49-F238E27FC236}">
                <a16:creationId xmlns:a16="http://schemas.microsoft.com/office/drawing/2014/main" id="{23A9ABA5-BF63-8489-D0D2-3F8B92ED5C3B}"/>
              </a:ext>
            </a:extLst>
          </p:cNvPr>
          <p:cNvPicPr>
            <a:picLocks noChangeAspect="1"/>
          </p:cNvPicPr>
          <p:nvPr/>
        </p:nvPicPr>
        <p:blipFill>
          <a:blip r:embed="rId2">
            <a:alphaModFix/>
            <a:duotone>
              <a:prstClr val="black"/>
              <a:schemeClr val="accent2">
                <a:tint val="45000"/>
                <a:satMod val="400000"/>
              </a:schemeClr>
            </a:duotone>
            <a:extLst>
              <a:ext uri="{BEBA8EAE-BF5A-486C-A8C5-ECC9F3942E4B}">
                <a14:imgProps xmlns:a14="http://schemas.microsoft.com/office/drawing/2010/main">
                  <a14:imgLayer r:embed="rId3">
                    <a14:imgEffect>
                      <a14:brightnessContrast bright="-40000" contrast="40000"/>
                    </a14:imgEffect>
                  </a14:imgLayer>
                </a14:imgProps>
              </a:ext>
            </a:extLst>
          </a:blip>
          <a:srcRect t="6890" b="3729"/>
          <a:stretch/>
        </p:blipFill>
        <p:spPr>
          <a:xfrm>
            <a:off x="0" y="0"/>
            <a:ext cx="12192000" cy="6858001"/>
          </a:xfrm>
          <a:prstGeom prst="rect">
            <a:avLst/>
          </a:prstGeom>
        </p:spPr>
      </p:pic>
      <p:sp>
        <p:nvSpPr>
          <p:cNvPr id="31" name="Parallelogram 30">
            <a:extLst>
              <a:ext uri="{FF2B5EF4-FFF2-40B4-BE49-F238E27FC236}">
                <a16:creationId xmlns:a16="http://schemas.microsoft.com/office/drawing/2014/main" id="{84C522D7-55B2-3796-E7F8-F824F9FA708C}"/>
              </a:ext>
            </a:extLst>
          </p:cNvPr>
          <p:cNvSpPr/>
          <p:nvPr/>
        </p:nvSpPr>
        <p:spPr>
          <a:xfrm>
            <a:off x="-1" y="0"/>
            <a:ext cx="12192003" cy="1425229"/>
          </a:xfrm>
          <a:prstGeom prst="parallelogram">
            <a:avLst>
              <a:gd name="adj" fmla="val 0"/>
            </a:avLst>
          </a:prstGeom>
          <a:gradFill>
            <a:gsLst>
              <a:gs pos="0">
                <a:srgbClr val="BC0000">
                  <a:alpha val="20000"/>
                </a:srgbClr>
              </a:gs>
              <a:gs pos="45000">
                <a:srgbClr val="A40000">
                  <a:alpha val="30000"/>
                </a:srgbClr>
              </a:gs>
              <a:gs pos="100000">
                <a:srgbClr val="480000">
                  <a:alpha val="70000"/>
                </a:srgbClr>
              </a:gs>
            </a:gsLst>
            <a:lin ang="96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 name="Freeform: Shape 21">
            <a:extLst>
              <a:ext uri="{FF2B5EF4-FFF2-40B4-BE49-F238E27FC236}">
                <a16:creationId xmlns:a16="http://schemas.microsoft.com/office/drawing/2014/main" id="{C59DDE5D-7D30-B2C4-165F-4E2BDE512C05}"/>
              </a:ext>
            </a:extLst>
          </p:cNvPr>
          <p:cNvSpPr/>
          <p:nvPr/>
        </p:nvSpPr>
        <p:spPr>
          <a:xfrm>
            <a:off x="-6" y="1425227"/>
            <a:ext cx="12192006" cy="5432772"/>
          </a:xfrm>
          <a:custGeom>
            <a:avLst/>
            <a:gdLst>
              <a:gd name="connsiteX0" fmla="*/ 0 w 12192006"/>
              <a:gd name="connsiteY0" fmla="*/ 0 h 5432772"/>
              <a:gd name="connsiteX1" fmla="*/ 12192001 w 12192006"/>
              <a:gd name="connsiteY1" fmla="*/ 0 h 5432772"/>
              <a:gd name="connsiteX2" fmla="*/ 12192001 w 12192006"/>
              <a:gd name="connsiteY2" fmla="*/ 4798591 h 5432772"/>
              <a:gd name="connsiteX3" fmla="*/ 11441742 w 12192006"/>
              <a:gd name="connsiteY3" fmla="*/ 4798591 h 5432772"/>
              <a:gd name="connsiteX4" fmla="*/ 11441742 w 12192006"/>
              <a:gd name="connsiteY4" fmla="*/ 4847997 h 5432772"/>
              <a:gd name="connsiteX5" fmla="*/ 12192006 w 12192006"/>
              <a:gd name="connsiteY5" fmla="*/ 4847997 h 5432772"/>
              <a:gd name="connsiteX6" fmla="*/ 12192006 w 12192006"/>
              <a:gd name="connsiteY6" fmla="*/ 5432772 h 5432772"/>
              <a:gd name="connsiteX7" fmla="*/ 5 w 12192006"/>
              <a:gd name="connsiteY7" fmla="*/ 5432772 h 5432772"/>
              <a:gd name="connsiteX8" fmla="*/ 5 w 12192006"/>
              <a:gd name="connsiteY8" fmla="*/ 4847997 h 5432772"/>
              <a:gd name="connsiteX9" fmla="*/ 9960082 w 12192006"/>
              <a:gd name="connsiteY9" fmla="*/ 4847997 h 5432772"/>
              <a:gd name="connsiteX10" fmla="*/ 9960082 w 12192006"/>
              <a:gd name="connsiteY10" fmla="*/ 4798591 h 5432772"/>
              <a:gd name="connsiteX11" fmla="*/ 0 w 12192006"/>
              <a:gd name="connsiteY11" fmla="*/ 4798591 h 5432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6" h="5432772">
                <a:moveTo>
                  <a:pt x="0" y="0"/>
                </a:moveTo>
                <a:lnTo>
                  <a:pt x="12192001" y="0"/>
                </a:lnTo>
                <a:lnTo>
                  <a:pt x="12192001" y="4798591"/>
                </a:lnTo>
                <a:lnTo>
                  <a:pt x="11441742" y="4798591"/>
                </a:lnTo>
                <a:lnTo>
                  <a:pt x="11441742" y="4847997"/>
                </a:lnTo>
                <a:lnTo>
                  <a:pt x="12192006" y="4847997"/>
                </a:lnTo>
                <a:lnTo>
                  <a:pt x="12192006" y="5432772"/>
                </a:lnTo>
                <a:lnTo>
                  <a:pt x="5" y="5432772"/>
                </a:lnTo>
                <a:lnTo>
                  <a:pt x="5" y="4847997"/>
                </a:lnTo>
                <a:lnTo>
                  <a:pt x="9960082" y="4847997"/>
                </a:lnTo>
                <a:lnTo>
                  <a:pt x="9960082" y="4798591"/>
                </a:lnTo>
                <a:lnTo>
                  <a:pt x="0" y="4798591"/>
                </a:lnTo>
                <a:close/>
              </a:path>
            </a:pathLst>
          </a:custGeom>
          <a:solidFill>
            <a:schemeClr val="bg1">
              <a:lumMod val="95000"/>
              <a:alpha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30" name="Parallelogram 29">
            <a:extLst>
              <a:ext uri="{FF2B5EF4-FFF2-40B4-BE49-F238E27FC236}">
                <a16:creationId xmlns:a16="http://schemas.microsoft.com/office/drawing/2014/main" id="{410DCA82-069B-92BC-BDE9-D9129E52CCC0}"/>
              </a:ext>
            </a:extLst>
          </p:cNvPr>
          <p:cNvSpPr/>
          <p:nvPr/>
        </p:nvSpPr>
        <p:spPr>
          <a:xfrm>
            <a:off x="-3" y="-1"/>
            <a:ext cx="12192004" cy="1622324"/>
          </a:xfrm>
          <a:prstGeom prst="parallelogram">
            <a:avLst>
              <a:gd name="adj" fmla="val 0"/>
            </a:avLst>
          </a:prstGeom>
          <a:solidFill>
            <a:srgbClr val="740000">
              <a:alpha val="3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307000"/>
          </a:p>
        </p:txBody>
      </p:sp>
      <p:sp>
        <p:nvSpPr>
          <p:cNvPr id="32" name="TextBox 31">
            <a:extLst>
              <a:ext uri="{FF2B5EF4-FFF2-40B4-BE49-F238E27FC236}">
                <a16:creationId xmlns:a16="http://schemas.microsoft.com/office/drawing/2014/main" id="{11370006-B32D-4D0F-EB8F-88F96CB92088}"/>
              </a:ext>
            </a:extLst>
          </p:cNvPr>
          <p:cNvSpPr txBox="1"/>
          <p:nvPr/>
        </p:nvSpPr>
        <p:spPr>
          <a:xfrm>
            <a:off x="750253" y="218826"/>
            <a:ext cx="10691484" cy="1015663"/>
          </a:xfrm>
          <a:prstGeom prst="rect">
            <a:avLst/>
          </a:prstGeom>
          <a:noFill/>
        </p:spPr>
        <p:txBody>
          <a:bodyPr wrap="square" lIns="91440" tIns="45720" rIns="91440" bIns="45720" rtlCol="0" anchor="t">
            <a:spAutoFit/>
          </a:bodyPr>
          <a:lstStyle/>
          <a:p>
            <a:r>
              <a:rPr lang="en-US" sz="5400" dirty="0">
                <a:solidFill>
                  <a:srgbClr val="FFC000"/>
                </a:solidFill>
                <a:latin typeface="Bahnschrift Light"/>
                <a:cs typeface="Aharoni"/>
              </a:rPr>
              <a:t>What is</a:t>
            </a:r>
            <a:r>
              <a:rPr lang="en-US" sz="6000" dirty="0">
                <a:solidFill>
                  <a:srgbClr val="FFC000"/>
                </a:solidFill>
                <a:latin typeface="Bahnschrift Light"/>
                <a:cs typeface="Aharoni"/>
              </a:rPr>
              <a:t> </a:t>
            </a:r>
            <a:r>
              <a:rPr lang="en-US" sz="6000" b="1" dirty="0">
                <a:solidFill>
                  <a:srgbClr val="FFC000"/>
                </a:solidFill>
                <a:latin typeface="Aptos Black"/>
                <a:cs typeface="Aharoni"/>
              </a:rPr>
              <a:t>Merge Sort</a:t>
            </a:r>
            <a:r>
              <a:rPr lang="en-US" sz="6000" dirty="0">
                <a:solidFill>
                  <a:srgbClr val="FFC000"/>
                </a:solidFill>
                <a:latin typeface="Aptos Black"/>
                <a:cs typeface="Aharoni"/>
              </a:rPr>
              <a:t>?</a:t>
            </a:r>
            <a:endParaRPr lang="en-PH" sz="6000" dirty="0">
              <a:solidFill>
                <a:srgbClr val="FFC000"/>
              </a:solidFill>
              <a:latin typeface="Aptos Black" panose="020B0004020202020204" pitchFamily="34" charset="0"/>
              <a:cs typeface="Aharoni" panose="02010803020104030203" pitchFamily="2" charset="-79"/>
            </a:endParaRPr>
          </a:p>
        </p:txBody>
      </p:sp>
      <p:pic>
        <p:nvPicPr>
          <p:cNvPr id="23" name="Picture 22">
            <a:extLst>
              <a:ext uri="{FF2B5EF4-FFF2-40B4-BE49-F238E27FC236}">
                <a16:creationId xmlns:a16="http://schemas.microsoft.com/office/drawing/2014/main" id="{4CA2A422-32B6-B998-5B32-0EE8AA0B3CF2}"/>
              </a:ext>
            </a:extLst>
          </p:cNvPr>
          <p:cNvPicPr/>
          <p:nvPr/>
        </p:nvPicPr>
        <p:blipFill>
          <a:blip r:embed="rId4"/>
          <a:stretch>
            <a:fillRect/>
          </a:stretch>
        </p:blipFill>
        <p:spPr>
          <a:xfrm>
            <a:off x="10127873" y="5780554"/>
            <a:ext cx="1193329" cy="879661"/>
          </a:xfrm>
          <a:prstGeom prst="rect">
            <a:avLst/>
          </a:prstGeom>
        </p:spPr>
      </p:pic>
      <p:pic>
        <p:nvPicPr>
          <p:cNvPr id="38" name="Picture 37">
            <a:extLst>
              <a:ext uri="{FF2B5EF4-FFF2-40B4-BE49-F238E27FC236}">
                <a16:creationId xmlns:a16="http://schemas.microsoft.com/office/drawing/2014/main" id="{4097576C-7A1A-95FD-5BAB-C2CE7031ED5B}"/>
              </a:ext>
            </a:extLst>
          </p:cNvPr>
          <p:cNvPicPr>
            <a:picLocks noChangeAspect="1"/>
          </p:cNvPicPr>
          <p:nvPr/>
        </p:nvPicPr>
        <p:blipFill>
          <a:blip r:embed="rId5"/>
          <a:stretch>
            <a:fillRect/>
          </a:stretch>
        </p:blipFill>
        <p:spPr>
          <a:xfrm>
            <a:off x="613007" y="6297839"/>
            <a:ext cx="4017987" cy="515480"/>
          </a:xfrm>
          <a:prstGeom prst="rect">
            <a:avLst/>
          </a:prstGeom>
        </p:spPr>
      </p:pic>
      <p:sp>
        <p:nvSpPr>
          <p:cNvPr id="39" name="TextBox 38">
            <a:extLst>
              <a:ext uri="{FF2B5EF4-FFF2-40B4-BE49-F238E27FC236}">
                <a16:creationId xmlns:a16="http://schemas.microsoft.com/office/drawing/2014/main" id="{EA068E6A-7440-7CFF-2C42-40AA2C3C9011}"/>
              </a:ext>
            </a:extLst>
          </p:cNvPr>
          <p:cNvSpPr txBox="1"/>
          <p:nvPr/>
        </p:nvSpPr>
        <p:spPr>
          <a:xfrm>
            <a:off x="714202" y="1807308"/>
            <a:ext cx="10607487" cy="3693319"/>
          </a:xfrm>
          <a:prstGeom prst="rect">
            <a:avLst/>
          </a:prstGeom>
          <a:noFill/>
        </p:spPr>
        <p:txBody>
          <a:bodyPr wrap="square" lIns="91440" tIns="45720" rIns="91440" bIns="45720" rtlCol="0" anchor="t">
            <a:spAutoFit/>
          </a:bodyPr>
          <a:lstStyle/>
          <a:p>
            <a:pPr marL="457200" indent="-457200">
              <a:buFont typeface="Arial"/>
              <a:buChar char="•"/>
            </a:pPr>
            <a:r>
              <a:rPr lang="en-US" sz="2600" b="1" dirty="0">
                <a:latin typeface="Aptos Light"/>
                <a:cs typeface="Arial"/>
              </a:rPr>
              <a:t>Merge sort</a:t>
            </a:r>
            <a:r>
              <a:rPr lang="en-US" sz="2600" dirty="0">
                <a:latin typeface="Aptos Light"/>
                <a:cs typeface="Arial"/>
              </a:rPr>
              <a:t> is a popular sorting algorithm known for its efficiency and stability. It follows the </a:t>
            </a:r>
            <a:r>
              <a:rPr lang="en-US" sz="2600" b="1" dirty="0">
                <a:latin typeface="Aptos Light"/>
                <a:cs typeface="Arial"/>
              </a:rPr>
              <a:t>divide-and-conquer</a:t>
            </a:r>
            <a:r>
              <a:rPr lang="en-US" sz="2600" dirty="0">
                <a:latin typeface="Aptos Light"/>
                <a:cs typeface="Arial"/>
              </a:rPr>
              <a:t> approach to sort a given array of elements. It works by recursively dividing the input array into smaller subarrays and sorting those subarrays then merging them back together to obtain the sorted array. </a:t>
            </a:r>
            <a:endParaRPr lang="en-US" sz="2600">
              <a:latin typeface="Aptos Light"/>
            </a:endParaRPr>
          </a:p>
          <a:p>
            <a:endParaRPr lang="en-US" sz="2600" dirty="0">
              <a:latin typeface="Aptos Light"/>
              <a:cs typeface="Arial" panose="020B0604020202020204" pitchFamily="34" charset="0"/>
            </a:endParaRPr>
          </a:p>
          <a:p>
            <a:pPr marL="457200" indent="-457200">
              <a:buFont typeface="Arial"/>
              <a:buChar char="•"/>
            </a:pPr>
            <a:r>
              <a:rPr lang="en-US" sz="2600" dirty="0">
                <a:latin typeface="Aptos Light"/>
                <a:cs typeface="Arial"/>
              </a:rPr>
              <a:t>In simple terms, we can say that the process of merge sort is to divide the array into two halves, sort each half, then merge the sorted halves back together. This process is repeated until the entire array is sorted.</a:t>
            </a:r>
          </a:p>
        </p:txBody>
      </p:sp>
    </p:spTree>
    <p:extLst>
      <p:ext uri="{BB962C8B-B14F-4D97-AF65-F5344CB8AC3E}">
        <p14:creationId xmlns:p14="http://schemas.microsoft.com/office/powerpoint/2010/main" val="3692592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55A960-730F-FE9A-7242-25C2602FD1C1}"/>
            </a:ext>
          </a:extLst>
        </p:cNvPr>
        <p:cNvGrpSpPr/>
        <p:nvPr/>
      </p:nvGrpSpPr>
      <p:grpSpPr>
        <a:xfrm>
          <a:off x="0" y="0"/>
          <a:ext cx="0" cy="0"/>
          <a:chOff x="0" y="0"/>
          <a:chExt cx="0" cy="0"/>
        </a:xfrm>
      </p:grpSpPr>
      <p:sp>
        <p:nvSpPr>
          <p:cNvPr id="33" name="Parallelogram 32">
            <a:extLst>
              <a:ext uri="{FF2B5EF4-FFF2-40B4-BE49-F238E27FC236}">
                <a16:creationId xmlns:a16="http://schemas.microsoft.com/office/drawing/2014/main" id="{7DF68E71-AB4C-671D-86F6-AC2DD3DE23AE}"/>
              </a:ext>
            </a:extLst>
          </p:cNvPr>
          <p:cNvSpPr/>
          <p:nvPr/>
        </p:nvSpPr>
        <p:spPr>
          <a:xfrm rot="21045210">
            <a:off x="-502770" y="898891"/>
            <a:ext cx="13197539" cy="5049298"/>
          </a:xfrm>
          <a:prstGeom prst="parallelogram">
            <a:avLst>
              <a:gd name="adj" fmla="val 16122"/>
            </a:avLst>
          </a:prstGeom>
          <a:gradFill>
            <a:gsLst>
              <a:gs pos="0">
                <a:srgbClr val="740000">
                  <a:alpha val="20000"/>
                </a:srgbClr>
              </a:gs>
              <a:gs pos="45000">
                <a:srgbClr val="500000">
                  <a:alpha val="29804"/>
                </a:srgbClr>
              </a:gs>
              <a:gs pos="100000">
                <a:srgbClr val="360000">
                  <a:alpha val="69804"/>
                </a:srgbClr>
              </a:gs>
            </a:gsLst>
            <a:lin ang="96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27" name="Picture 26">
            <a:extLst>
              <a:ext uri="{FF2B5EF4-FFF2-40B4-BE49-F238E27FC236}">
                <a16:creationId xmlns:a16="http://schemas.microsoft.com/office/drawing/2014/main" id="{AF9ABC47-C1AE-0938-9B9E-D74918D55ABC}"/>
              </a:ext>
            </a:extLst>
          </p:cNvPr>
          <p:cNvPicPr>
            <a:picLocks noChangeAspect="1"/>
          </p:cNvPicPr>
          <p:nvPr/>
        </p:nvPicPr>
        <p:blipFill>
          <a:blip r:embed="rId2">
            <a:alphaModFix/>
            <a:duotone>
              <a:prstClr val="black"/>
              <a:schemeClr val="accent2">
                <a:tint val="45000"/>
                <a:satMod val="400000"/>
              </a:schemeClr>
            </a:duotone>
            <a:extLst>
              <a:ext uri="{BEBA8EAE-BF5A-486C-A8C5-ECC9F3942E4B}">
                <a14:imgProps xmlns:a14="http://schemas.microsoft.com/office/drawing/2010/main">
                  <a14:imgLayer r:embed="rId3">
                    <a14:imgEffect>
                      <a14:brightnessContrast bright="-40000" contrast="40000"/>
                    </a14:imgEffect>
                  </a14:imgLayer>
                </a14:imgProps>
              </a:ext>
            </a:extLst>
          </a:blip>
          <a:srcRect t="6890" b="3729"/>
          <a:stretch/>
        </p:blipFill>
        <p:spPr>
          <a:xfrm>
            <a:off x="0" y="0"/>
            <a:ext cx="12192000" cy="6858001"/>
          </a:xfrm>
          <a:prstGeom prst="rect">
            <a:avLst/>
          </a:prstGeom>
        </p:spPr>
      </p:pic>
      <p:sp>
        <p:nvSpPr>
          <p:cNvPr id="31" name="Parallelogram 30">
            <a:extLst>
              <a:ext uri="{FF2B5EF4-FFF2-40B4-BE49-F238E27FC236}">
                <a16:creationId xmlns:a16="http://schemas.microsoft.com/office/drawing/2014/main" id="{55491800-0FCF-A273-E381-C87E47C61C46}"/>
              </a:ext>
            </a:extLst>
          </p:cNvPr>
          <p:cNvSpPr/>
          <p:nvPr/>
        </p:nvSpPr>
        <p:spPr>
          <a:xfrm>
            <a:off x="-1" y="0"/>
            <a:ext cx="12192003" cy="1425229"/>
          </a:xfrm>
          <a:prstGeom prst="parallelogram">
            <a:avLst>
              <a:gd name="adj" fmla="val 0"/>
            </a:avLst>
          </a:prstGeom>
          <a:gradFill>
            <a:gsLst>
              <a:gs pos="0">
                <a:srgbClr val="BC0000">
                  <a:alpha val="20000"/>
                </a:srgbClr>
              </a:gs>
              <a:gs pos="45000">
                <a:srgbClr val="A40000">
                  <a:alpha val="30000"/>
                </a:srgbClr>
              </a:gs>
              <a:gs pos="100000">
                <a:srgbClr val="480000">
                  <a:alpha val="70000"/>
                </a:srgbClr>
              </a:gs>
            </a:gsLst>
            <a:lin ang="96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 name="Freeform: Shape 21">
            <a:extLst>
              <a:ext uri="{FF2B5EF4-FFF2-40B4-BE49-F238E27FC236}">
                <a16:creationId xmlns:a16="http://schemas.microsoft.com/office/drawing/2014/main" id="{33CDA3CA-7DC6-4236-914B-52F7DB478C2F}"/>
              </a:ext>
            </a:extLst>
          </p:cNvPr>
          <p:cNvSpPr/>
          <p:nvPr/>
        </p:nvSpPr>
        <p:spPr>
          <a:xfrm>
            <a:off x="-6" y="1425227"/>
            <a:ext cx="12192006" cy="5432772"/>
          </a:xfrm>
          <a:custGeom>
            <a:avLst/>
            <a:gdLst>
              <a:gd name="connsiteX0" fmla="*/ 0 w 12192006"/>
              <a:gd name="connsiteY0" fmla="*/ 0 h 5432772"/>
              <a:gd name="connsiteX1" fmla="*/ 12192001 w 12192006"/>
              <a:gd name="connsiteY1" fmla="*/ 0 h 5432772"/>
              <a:gd name="connsiteX2" fmla="*/ 12192001 w 12192006"/>
              <a:gd name="connsiteY2" fmla="*/ 4798591 h 5432772"/>
              <a:gd name="connsiteX3" fmla="*/ 11441742 w 12192006"/>
              <a:gd name="connsiteY3" fmla="*/ 4798591 h 5432772"/>
              <a:gd name="connsiteX4" fmla="*/ 11441742 w 12192006"/>
              <a:gd name="connsiteY4" fmla="*/ 4847997 h 5432772"/>
              <a:gd name="connsiteX5" fmla="*/ 12192006 w 12192006"/>
              <a:gd name="connsiteY5" fmla="*/ 4847997 h 5432772"/>
              <a:gd name="connsiteX6" fmla="*/ 12192006 w 12192006"/>
              <a:gd name="connsiteY6" fmla="*/ 5432772 h 5432772"/>
              <a:gd name="connsiteX7" fmla="*/ 5 w 12192006"/>
              <a:gd name="connsiteY7" fmla="*/ 5432772 h 5432772"/>
              <a:gd name="connsiteX8" fmla="*/ 5 w 12192006"/>
              <a:gd name="connsiteY8" fmla="*/ 4847997 h 5432772"/>
              <a:gd name="connsiteX9" fmla="*/ 9960082 w 12192006"/>
              <a:gd name="connsiteY9" fmla="*/ 4847997 h 5432772"/>
              <a:gd name="connsiteX10" fmla="*/ 9960082 w 12192006"/>
              <a:gd name="connsiteY10" fmla="*/ 4798591 h 5432772"/>
              <a:gd name="connsiteX11" fmla="*/ 0 w 12192006"/>
              <a:gd name="connsiteY11" fmla="*/ 4798591 h 5432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6" h="5432772">
                <a:moveTo>
                  <a:pt x="0" y="0"/>
                </a:moveTo>
                <a:lnTo>
                  <a:pt x="12192001" y="0"/>
                </a:lnTo>
                <a:lnTo>
                  <a:pt x="12192001" y="4798591"/>
                </a:lnTo>
                <a:lnTo>
                  <a:pt x="11441742" y="4798591"/>
                </a:lnTo>
                <a:lnTo>
                  <a:pt x="11441742" y="4847997"/>
                </a:lnTo>
                <a:lnTo>
                  <a:pt x="12192006" y="4847997"/>
                </a:lnTo>
                <a:lnTo>
                  <a:pt x="12192006" y="5432772"/>
                </a:lnTo>
                <a:lnTo>
                  <a:pt x="5" y="5432772"/>
                </a:lnTo>
                <a:lnTo>
                  <a:pt x="5" y="4847997"/>
                </a:lnTo>
                <a:lnTo>
                  <a:pt x="9960082" y="4847997"/>
                </a:lnTo>
                <a:lnTo>
                  <a:pt x="9960082" y="4798591"/>
                </a:lnTo>
                <a:lnTo>
                  <a:pt x="0" y="4798591"/>
                </a:lnTo>
                <a:close/>
              </a:path>
            </a:pathLst>
          </a:custGeom>
          <a:solidFill>
            <a:schemeClr val="bg1">
              <a:lumMod val="95000"/>
              <a:alpha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30" name="Parallelogram 29">
            <a:extLst>
              <a:ext uri="{FF2B5EF4-FFF2-40B4-BE49-F238E27FC236}">
                <a16:creationId xmlns:a16="http://schemas.microsoft.com/office/drawing/2014/main" id="{37D86569-1B8F-7917-6075-4AFB2AF89C91}"/>
              </a:ext>
            </a:extLst>
          </p:cNvPr>
          <p:cNvSpPr/>
          <p:nvPr/>
        </p:nvSpPr>
        <p:spPr>
          <a:xfrm>
            <a:off x="-3" y="-1"/>
            <a:ext cx="12192004" cy="1622324"/>
          </a:xfrm>
          <a:prstGeom prst="parallelogram">
            <a:avLst>
              <a:gd name="adj" fmla="val 0"/>
            </a:avLst>
          </a:prstGeom>
          <a:solidFill>
            <a:srgbClr val="740000">
              <a:alpha val="3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307000"/>
          </a:p>
        </p:txBody>
      </p:sp>
      <p:sp>
        <p:nvSpPr>
          <p:cNvPr id="32" name="TextBox 31">
            <a:extLst>
              <a:ext uri="{FF2B5EF4-FFF2-40B4-BE49-F238E27FC236}">
                <a16:creationId xmlns:a16="http://schemas.microsoft.com/office/drawing/2014/main" id="{A05CE7A6-0E6B-D1DD-1536-9142F226C999}"/>
              </a:ext>
            </a:extLst>
          </p:cNvPr>
          <p:cNvSpPr txBox="1"/>
          <p:nvPr/>
        </p:nvSpPr>
        <p:spPr>
          <a:xfrm>
            <a:off x="750253" y="218826"/>
            <a:ext cx="10691484" cy="1015663"/>
          </a:xfrm>
          <a:prstGeom prst="rect">
            <a:avLst/>
          </a:prstGeom>
          <a:noFill/>
        </p:spPr>
        <p:txBody>
          <a:bodyPr wrap="square" lIns="91440" tIns="45720" rIns="91440" bIns="45720" rtlCol="0" anchor="t">
            <a:spAutoFit/>
          </a:bodyPr>
          <a:lstStyle/>
          <a:p>
            <a:r>
              <a:rPr lang="en-US" sz="6000" dirty="0">
                <a:solidFill>
                  <a:srgbClr val="FFC000"/>
                </a:solidFill>
                <a:latin typeface="Aptos Black"/>
                <a:cs typeface="Aharoni"/>
              </a:rPr>
              <a:t>Applications </a:t>
            </a:r>
            <a:r>
              <a:rPr lang="en-US" sz="5400" dirty="0">
                <a:solidFill>
                  <a:srgbClr val="FFC000"/>
                </a:solidFill>
                <a:latin typeface="Bahnschrift Light"/>
                <a:cs typeface="Aharoni"/>
              </a:rPr>
              <a:t>of Merge Sort</a:t>
            </a:r>
            <a:endParaRPr lang="en-PH" sz="5400" dirty="0">
              <a:solidFill>
                <a:srgbClr val="FFC000"/>
              </a:solidFill>
              <a:latin typeface="Bahnschrift Light"/>
              <a:cs typeface="Aharoni"/>
            </a:endParaRPr>
          </a:p>
        </p:txBody>
      </p:sp>
      <p:pic>
        <p:nvPicPr>
          <p:cNvPr id="23" name="Picture 22">
            <a:extLst>
              <a:ext uri="{FF2B5EF4-FFF2-40B4-BE49-F238E27FC236}">
                <a16:creationId xmlns:a16="http://schemas.microsoft.com/office/drawing/2014/main" id="{4F778831-AB8B-CEEF-9F26-3CB4D9CF3844}"/>
              </a:ext>
            </a:extLst>
          </p:cNvPr>
          <p:cNvPicPr/>
          <p:nvPr/>
        </p:nvPicPr>
        <p:blipFill>
          <a:blip r:embed="rId4"/>
          <a:stretch>
            <a:fillRect/>
          </a:stretch>
        </p:blipFill>
        <p:spPr>
          <a:xfrm>
            <a:off x="10127873" y="5780554"/>
            <a:ext cx="1193329" cy="879661"/>
          </a:xfrm>
          <a:prstGeom prst="rect">
            <a:avLst/>
          </a:prstGeom>
        </p:spPr>
      </p:pic>
      <p:pic>
        <p:nvPicPr>
          <p:cNvPr id="38" name="Picture 37">
            <a:extLst>
              <a:ext uri="{FF2B5EF4-FFF2-40B4-BE49-F238E27FC236}">
                <a16:creationId xmlns:a16="http://schemas.microsoft.com/office/drawing/2014/main" id="{64F7E3D9-E19B-8AC7-AD7E-107B53DE8A9C}"/>
              </a:ext>
            </a:extLst>
          </p:cNvPr>
          <p:cNvPicPr>
            <a:picLocks noChangeAspect="1"/>
          </p:cNvPicPr>
          <p:nvPr/>
        </p:nvPicPr>
        <p:blipFill>
          <a:blip r:embed="rId5"/>
          <a:stretch>
            <a:fillRect/>
          </a:stretch>
        </p:blipFill>
        <p:spPr>
          <a:xfrm>
            <a:off x="613007" y="6297839"/>
            <a:ext cx="4017987" cy="515480"/>
          </a:xfrm>
          <a:prstGeom prst="rect">
            <a:avLst/>
          </a:prstGeom>
        </p:spPr>
      </p:pic>
      <p:sp>
        <p:nvSpPr>
          <p:cNvPr id="2" name="TextBox 1">
            <a:extLst>
              <a:ext uri="{FF2B5EF4-FFF2-40B4-BE49-F238E27FC236}">
                <a16:creationId xmlns:a16="http://schemas.microsoft.com/office/drawing/2014/main" id="{527D4F13-5CEF-9171-01E3-9FD2CC38E97E}"/>
              </a:ext>
            </a:extLst>
          </p:cNvPr>
          <p:cNvSpPr txBox="1"/>
          <p:nvPr/>
        </p:nvSpPr>
        <p:spPr>
          <a:xfrm>
            <a:off x="750253" y="1913367"/>
            <a:ext cx="10686067" cy="2492990"/>
          </a:xfrm>
          <a:prstGeom prst="rect">
            <a:avLst/>
          </a:prstGeom>
          <a:noFill/>
        </p:spPr>
        <p:txBody>
          <a:bodyPr wrap="square" lIns="91440" tIns="45720" rIns="91440" bIns="45720" rtlCol="0" anchor="t">
            <a:spAutoFit/>
          </a:bodyPr>
          <a:lstStyle/>
          <a:p>
            <a:r>
              <a:rPr lang="en-US" sz="2600" b="1" dirty="0">
                <a:ea typeface="+mn-lt"/>
                <a:cs typeface="+mn-lt"/>
              </a:rPr>
              <a:t>Sorting Large Datasets</a:t>
            </a:r>
            <a:r>
              <a:rPr lang="en-US" sz="2600" dirty="0">
                <a:ea typeface="+mn-lt"/>
                <a:cs typeface="+mn-lt"/>
              </a:rPr>
              <a:t>:</a:t>
            </a:r>
            <a:endParaRPr lang="en-US" dirty="0">
              <a:ea typeface="+mn-lt"/>
              <a:cs typeface="+mn-lt"/>
            </a:endParaRPr>
          </a:p>
          <a:p>
            <a:pPr marL="342900" indent="-342900">
              <a:buFont typeface="Arial" panose="020B0604020202020204" pitchFamily="34" charset="0"/>
              <a:buChar char="•"/>
            </a:pPr>
            <a:r>
              <a:rPr lang="en-US" sz="2600" dirty="0">
                <a:ea typeface="+mn-lt"/>
                <a:cs typeface="+mn-lt"/>
              </a:rPr>
              <a:t>Merge Sort is widely used for </a:t>
            </a:r>
            <a:r>
              <a:rPr lang="en-US" sz="2600" b="1" dirty="0">
                <a:ea typeface="+mn-lt"/>
                <a:cs typeface="+mn-lt"/>
              </a:rPr>
              <a:t>external sorting</a:t>
            </a:r>
            <a:r>
              <a:rPr lang="en-US" sz="2600" dirty="0">
                <a:ea typeface="+mn-lt"/>
                <a:cs typeface="+mn-lt"/>
              </a:rPr>
              <a:t>, where datasets are too large to fit entirely in memory. For example, in systems that process large files or databases stored on disk, Merge Sort can split the data into smaller chunks, sort them individually, and then merge the sorted chunks efficiently.</a:t>
            </a:r>
          </a:p>
        </p:txBody>
      </p:sp>
      <p:sp>
        <p:nvSpPr>
          <p:cNvPr id="3" name="TextBox 2">
            <a:extLst>
              <a:ext uri="{FF2B5EF4-FFF2-40B4-BE49-F238E27FC236}">
                <a16:creationId xmlns:a16="http://schemas.microsoft.com/office/drawing/2014/main" id="{EE1A1E4D-F9B6-BD22-753D-C925FC838602}"/>
              </a:ext>
            </a:extLst>
          </p:cNvPr>
          <p:cNvSpPr txBox="1"/>
          <p:nvPr/>
        </p:nvSpPr>
        <p:spPr>
          <a:xfrm>
            <a:off x="750252" y="4521809"/>
            <a:ext cx="10686067" cy="1200329"/>
          </a:xfrm>
          <a:prstGeom prst="rect">
            <a:avLst/>
          </a:prstGeom>
          <a:noFill/>
        </p:spPr>
        <p:txBody>
          <a:bodyPr wrap="square" lIns="91440" tIns="45720" rIns="91440" bIns="45720" rtlCol="0" anchor="t">
            <a:spAutoFit/>
          </a:bodyPr>
          <a:lstStyle/>
          <a:p>
            <a:r>
              <a:rPr lang="en-US" sz="2400" b="1" dirty="0">
                <a:ea typeface="+mn-lt"/>
                <a:cs typeface="+mn-lt"/>
              </a:rPr>
              <a:t>Example</a:t>
            </a:r>
            <a:r>
              <a:rPr lang="en-US" sz="2400" dirty="0">
                <a:ea typeface="+mn-lt"/>
                <a:cs typeface="+mn-lt"/>
              </a:rPr>
              <a:t>: You have a list of numbers: </a:t>
            </a:r>
            <a:r>
              <a:rPr lang="en-US" sz="2400" dirty="0">
                <a:latin typeface="Consolas"/>
              </a:rPr>
              <a:t>[8, 1, 3, 7, 2, 6]</a:t>
            </a:r>
            <a:r>
              <a:rPr lang="en-US" sz="2400" dirty="0">
                <a:ea typeface="+mn-lt"/>
                <a:cs typeface="+mn-lt"/>
              </a:rPr>
              <a:t>. Merge Sort splits it into smaller parts, sorts each part, and then combines them back together into a sorted list: </a:t>
            </a:r>
            <a:r>
              <a:rPr lang="en-US" sz="2400" dirty="0">
                <a:latin typeface="Consolas"/>
              </a:rPr>
              <a:t>[1, 2, 3, 6, 7, 8]</a:t>
            </a:r>
            <a:r>
              <a:rPr lang="en-US" sz="2400" dirty="0">
                <a:ea typeface="+mn-lt"/>
                <a:cs typeface="+mn-lt"/>
              </a:rPr>
              <a:t>.</a:t>
            </a:r>
            <a:endParaRPr lang="en-US" sz="2400"/>
          </a:p>
        </p:txBody>
      </p:sp>
    </p:spTree>
    <p:extLst>
      <p:ext uri="{BB962C8B-B14F-4D97-AF65-F5344CB8AC3E}">
        <p14:creationId xmlns:p14="http://schemas.microsoft.com/office/powerpoint/2010/main" val="2050195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CAE985-1119-7D6E-923E-144769BAD84C}"/>
            </a:ext>
          </a:extLst>
        </p:cNvPr>
        <p:cNvGrpSpPr/>
        <p:nvPr/>
      </p:nvGrpSpPr>
      <p:grpSpPr>
        <a:xfrm>
          <a:off x="0" y="0"/>
          <a:ext cx="0" cy="0"/>
          <a:chOff x="0" y="0"/>
          <a:chExt cx="0" cy="0"/>
        </a:xfrm>
      </p:grpSpPr>
      <p:sp>
        <p:nvSpPr>
          <p:cNvPr id="33" name="Parallelogram 32">
            <a:extLst>
              <a:ext uri="{FF2B5EF4-FFF2-40B4-BE49-F238E27FC236}">
                <a16:creationId xmlns:a16="http://schemas.microsoft.com/office/drawing/2014/main" id="{90175A59-01E9-9223-0CDD-6EF2B2B36E17}"/>
              </a:ext>
            </a:extLst>
          </p:cNvPr>
          <p:cNvSpPr/>
          <p:nvPr/>
        </p:nvSpPr>
        <p:spPr>
          <a:xfrm rot="21045210">
            <a:off x="-502770" y="898891"/>
            <a:ext cx="13197539" cy="5049298"/>
          </a:xfrm>
          <a:prstGeom prst="parallelogram">
            <a:avLst>
              <a:gd name="adj" fmla="val 16122"/>
            </a:avLst>
          </a:prstGeom>
          <a:gradFill>
            <a:gsLst>
              <a:gs pos="0">
                <a:srgbClr val="740000">
                  <a:alpha val="20000"/>
                </a:srgbClr>
              </a:gs>
              <a:gs pos="45000">
                <a:srgbClr val="500000">
                  <a:alpha val="29804"/>
                </a:srgbClr>
              </a:gs>
              <a:gs pos="100000">
                <a:srgbClr val="360000">
                  <a:alpha val="69804"/>
                </a:srgbClr>
              </a:gs>
            </a:gsLst>
            <a:lin ang="96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27" name="Picture 26">
            <a:extLst>
              <a:ext uri="{FF2B5EF4-FFF2-40B4-BE49-F238E27FC236}">
                <a16:creationId xmlns:a16="http://schemas.microsoft.com/office/drawing/2014/main" id="{928B448C-F998-FF7D-E7BC-BED84952A5C8}"/>
              </a:ext>
            </a:extLst>
          </p:cNvPr>
          <p:cNvPicPr>
            <a:picLocks noChangeAspect="1"/>
          </p:cNvPicPr>
          <p:nvPr/>
        </p:nvPicPr>
        <p:blipFill>
          <a:blip r:embed="rId2">
            <a:alphaModFix/>
            <a:duotone>
              <a:prstClr val="black"/>
              <a:schemeClr val="accent2">
                <a:tint val="45000"/>
                <a:satMod val="400000"/>
              </a:schemeClr>
            </a:duotone>
            <a:extLst>
              <a:ext uri="{BEBA8EAE-BF5A-486C-A8C5-ECC9F3942E4B}">
                <a14:imgProps xmlns:a14="http://schemas.microsoft.com/office/drawing/2010/main">
                  <a14:imgLayer r:embed="rId3">
                    <a14:imgEffect>
                      <a14:brightnessContrast bright="-40000" contrast="40000"/>
                    </a14:imgEffect>
                  </a14:imgLayer>
                </a14:imgProps>
              </a:ext>
            </a:extLst>
          </a:blip>
          <a:srcRect t="6890" b="3729"/>
          <a:stretch/>
        </p:blipFill>
        <p:spPr>
          <a:xfrm>
            <a:off x="0" y="0"/>
            <a:ext cx="12192000" cy="6858001"/>
          </a:xfrm>
          <a:prstGeom prst="rect">
            <a:avLst/>
          </a:prstGeom>
        </p:spPr>
      </p:pic>
      <p:sp>
        <p:nvSpPr>
          <p:cNvPr id="31" name="Parallelogram 30">
            <a:extLst>
              <a:ext uri="{FF2B5EF4-FFF2-40B4-BE49-F238E27FC236}">
                <a16:creationId xmlns:a16="http://schemas.microsoft.com/office/drawing/2014/main" id="{C3EA77F1-D701-A4F4-E4B0-FE865C75B1BF}"/>
              </a:ext>
            </a:extLst>
          </p:cNvPr>
          <p:cNvSpPr/>
          <p:nvPr/>
        </p:nvSpPr>
        <p:spPr>
          <a:xfrm>
            <a:off x="-1" y="0"/>
            <a:ext cx="12192003" cy="1425229"/>
          </a:xfrm>
          <a:prstGeom prst="parallelogram">
            <a:avLst>
              <a:gd name="adj" fmla="val 0"/>
            </a:avLst>
          </a:prstGeom>
          <a:gradFill>
            <a:gsLst>
              <a:gs pos="0">
                <a:srgbClr val="BC0000">
                  <a:alpha val="20000"/>
                </a:srgbClr>
              </a:gs>
              <a:gs pos="45000">
                <a:srgbClr val="A40000">
                  <a:alpha val="30000"/>
                </a:srgbClr>
              </a:gs>
              <a:gs pos="100000">
                <a:srgbClr val="480000">
                  <a:alpha val="70000"/>
                </a:srgbClr>
              </a:gs>
            </a:gsLst>
            <a:lin ang="96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 name="Freeform: Shape 21">
            <a:extLst>
              <a:ext uri="{FF2B5EF4-FFF2-40B4-BE49-F238E27FC236}">
                <a16:creationId xmlns:a16="http://schemas.microsoft.com/office/drawing/2014/main" id="{FF266424-B457-0870-6B77-A17F0588B1AA}"/>
              </a:ext>
            </a:extLst>
          </p:cNvPr>
          <p:cNvSpPr/>
          <p:nvPr/>
        </p:nvSpPr>
        <p:spPr>
          <a:xfrm>
            <a:off x="-6" y="1425227"/>
            <a:ext cx="12192006" cy="5432772"/>
          </a:xfrm>
          <a:custGeom>
            <a:avLst/>
            <a:gdLst>
              <a:gd name="connsiteX0" fmla="*/ 0 w 12192006"/>
              <a:gd name="connsiteY0" fmla="*/ 0 h 5432772"/>
              <a:gd name="connsiteX1" fmla="*/ 12192001 w 12192006"/>
              <a:gd name="connsiteY1" fmla="*/ 0 h 5432772"/>
              <a:gd name="connsiteX2" fmla="*/ 12192001 w 12192006"/>
              <a:gd name="connsiteY2" fmla="*/ 4798591 h 5432772"/>
              <a:gd name="connsiteX3" fmla="*/ 11441742 w 12192006"/>
              <a:gd name="connsiteY3" fmla="*/ 4798591 h 5432772"/>
              <a:gd name="connsiteX4" fmla="*/ 11441742 w 12192006"/>
              <a:gd name="connsiteY4" fmla="*/ 4847997 h 5432772"/>
              <a:gd name="connsiteX5" fmla="*/ 12192006 w 12192006"/>
              <a:gd name="connsiteY5" fmla="*/ 4847997 h 5432772"/>
              <a:gd name="connsiteX6" fmla="*/ 12192006 w 12192006"/>
              <a:gd name="connsiteY6" fmla="*/ 5432772 h 5432772"/>
              <a:gd name="connsiteX7" fmla="*/ 5 w 12192006"/>
              <a:gd name="connsiteY7" fmla="*/ 5432772 h 5432772"/>
              <a:gd name="connsiteX8" fmla="*/ 5 w 12192006"/>
              <a:gd name="connsiteY8" fmla="*/ 4847997 h 5432772"/>
              <a:gd name="connsiteX9" fmla="*/ 9960082 w 12192006"/>
              <a:gd name="connsiteY9" fmla="*/ 4847997 h 5432772"/>
              <a:gd name="connsiteX10" fmla="*/ 9960082 w 12192006"/>
              <a:gd name="connsiteY10" fmla="*/ 4798591 h 5432772"/>
              <a:gd name="connsiteX11" fmla="*/ 0 w 12192006"/>
              <a:gd name="connsiteY11" fmla="*/ 4798591 h 5432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6" h="5432772">
                <a:moveTo>
                  <a:pt x="0" y="0"/>
                </a:moveTo>
                <a:lnTo>
                  <a:pt x="12192001" y="0"/>
                </a:lnTo>
                <a:lnTo>
                  <a:pt x="12192001" y="4798591"/>
                </a:lnTo>
                <a:lnTo>
                  <a:pt x="11441742" y="4798591"/>
                </a:lnTo>
                <a:lnTo>
                  <a:pt x="11441742" y="4847997"/>
                </a:lnTo>
                <a:lnTo>
                  <a:pt x="12192006" y="4847997"/>
                </a:lnTo>
                <a:lnTo>
                  <a:pt x="12192006" y="5432772"/>
                </a:lnTo>
                <a:lnTo>
                  <a:pt x="5" y="5432772"/>
                </a:lnTo>
                <a:lnTo>
                  <a:pt x="5" y="4847997"/>
                </a:lnTo>
                <a:lnTo>
                  <a:pt x="9960082" y="4847997"/>
                </a:lnTo>
                <a:lnTo>
                  <a:pt x="9960082" y="4798591"/>
                </a:lnTo>
                <a:lnTo>
                  <a:pt x="0" y="4798591"/>
                </a:lnTo>
                <a:close/>
              </a:path>
            </a:pathLst>
          </a:custGeom>
          <a:solidFill>
            <a:schemeClr val="bg1">
              <a:lumMod val="95000"/>
              <a:alpha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30" name="Parallelogram 29">
            <a:extLst>
              <a:ext uri="{FF2B5EF4-FFF2-40B4-BE49-F238E27FC236}">
                <a16:creationId xmlns:a16="http://schemas.microsoft.com/office/drawing/2014/main" id="{B9767E7E-B8D0-D33D-4DCA-740E42955134}"/>
              </a:ext>
            </a:extLst>
          </p:cNvPr>
          <p:cNvSpPr/>
          <p:nvPr/>
        </p:nvSpPr>
        <p:spPr>
          <a:xfrm>
            <a:off x="-3" y="-1"/>
            <a:ext cx="12192004" cy="1622324"/>
          </a:xfrm>
          <a:prstGeom prst="parallelogram">
            <a:avLst>
              <a:gd name="adj" fmla="val 0"/>
            </a:avLst>
          </a:prstGeom>
          <a:solidFill>
            <a:srgbClr val="740000">
              <a:alpha val="3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307000"/>
          </a:p>
        </p:txBody>
      </p:sp>
      <p:sp>
        <p:nvSpPr>
          <p:cNvPr id="32" name="TextBox 31">
            <a:extLst>
              <a:ext uri="{FF2B5EF4-FFF2-40B4-BE49-F238E27FC236}">
                <a16:creationId xmlns:a16="http://schemas.microsoft.com/office/drawing/2014/main" id="{D2620BB8-F2FE-F3F0-5897-772DA65F6A32}"/>
              </a:ext>
            </a:extLst>
          </p:cNvPr>
          <p:cNvSpPr txBox="1"/>
          <p:nvPr/>
        </p:nvSpPr>
        <p:spPr>
          <a:xfrm>
            <a:off x="750253" y="218826"/>
            <a:ext cx="10691484" cy="1015663"/>
          </a:xfrm>
          <a:prstGeom prst="rect">
            <a:avLst/>
          </a:prstGeom>
          <a:noFill/>
        </p:spPr>
        <p:txBody>
          <a:bodyPr wrap="square" lIns="91440" tIns="45720" rIns="91440" bIns="45720" rtlCol="0" anchor="t">
            <a:spAutoFit/>
          </a:bodyPr>
          <a:lstStyle/>
          <a:p>
            <a:r>
              <a:rPr lang="en-US" sz="6000" dirty="0">
                <a:solidFill>
                  <a:srgbClr val="FFC000"/>
                </a:solidFill>
                <a:latin typeface="Aptos Black"/>
                <a:cs typeface="Aharoni"/>
              </a:rPr>
              <a:t>Applications </a:t>
            </a:r>
            <a:r>
              <a:rPr lang="en-US" sz="5400" dirty="0">
                <a:solidFill>
                  <a:srgbClr val="FFC000"/>
                </a:solidFill>
                <a:latin typeface="Bahnschrift Light"/>
                <a:cs typeface="Aharoni"/>
              </a:rPr>
              <a:t>of Merge Sort</a:t>
            </a:r>
            <a:endParaRPr lang="en-PH" sz="5400" dirty="0">
              <a:solidFill>
                <a:srgbClr val="FFC000"/>
              </a:solidFill>
              <a:latin typeface="Aptos Black" panose="020B0004020202020204" pitchFamily="34" charset="0"/>
              <a:cs typeface="Aharoni" panose="02010803020104030203" pitchFamily="2" charset="-79"/>
            </a:endParaRPr>
          </a:p>
        </p:txBody>
      </p:sp>
      <p:pic>
        <p:nvPicPr>
          <p:cNvPr id="23" name="Picture 22">
            <a:extLst>
              <a:ext uri="{FF2B5EF4-FFF2-40B4-BE49-F238E27FC236}">
                <a16:creationId xmlns:a16="http://schemas.microsoft.com/office/drawing/2014/main" id="{9454E1D1-EA45-0BAF-A70E-7F68829DEBBE}"/>
              </a:ext>
            </a:extLst>
          </p:cNvPr>
          <p:cNvPicPr/>
          <p:nvPr/>
        </p:nvPicPr>
        <p:blipFill>
          <a:blip r:embed="rId4"/>
          <a:stretch>
            <a:fillRect/>
          </a:stretch>
        </p:blipFill>
        <p:spPr>
          <a:xfrm>
            <a:off x="10127873" y="5780554"/>
            <a:ext cx="1193329" cy="879661"/>
          </a:xfrm>
          <a:prstGeom prst="rect">
            <a:avLst/>
          </a:prstGeom>
        </p:spPr>
      </p:pic>
      <p:pic>
        <p:nvPicPr>
          <p:cNvPr id="38" name="Picture 37">
            <a:extLst>
              <a:ext uri="{FF2B5EF4-FFF2-40B4-BE49-F238E27FC236}">
                <a16:creationId xmlns:a16="http://schemas.microsoft.com/office/drawing/2014/main" id="{8DB749A5-5CD8-C3BB-B25D-2788B5409C0F}"/>
              </a:ext>
            </a:extLst>
          </p:cNvPr>
          <p:cNvPicPr>
            <a:picLocks noChangeAspect="1"/>
          </p:cNvPicPr>
          <p:nvPr/>
        </p:nvPicPr>
        <p:blipFill>
          <a:blip r:embed="rId5"/>
          <a:stretch>
            <a:fillRect/>
          </a:stretch>
        </p:blipFill>
        <p:spPr>
          <a:xfrm>
            <a:off x="613007" y="6297839"/>
            <a:ext cx="4017987" cy="515480"/>
          </a:xfrm>
          <a:prstGeom prst="rect">
            <a:avLst/>
          </a:prstGeom>
        </p:spPr>
      </p:pic>
      <p:sp>
        <p:nvSpPr>
          <p:cNvPr id="2" name="TextBox 1">
            <a:extLst>
              <a:ext uri="{FF2B5EF4-FFF2-40B4-BE49-F238E27FC236}">
                <a16:creationId xmlns:a16="http://schemas.microsoft.com/office/drawing/2014/main" id="{0B567C32-B21D-2D66-E2B8-FD3178915852}"/>
              </a:ext>
            </a:extLst>
          </p:cNvPr>
          <p:cNvSpPr txBox="1"/>
          <p:nvPr/>
        </p:nvSpPr>
        <p:spPr>
          <a:xfrm>
            <a:off x="750253" y="1913367"/>
            <a:ext cx="10686067" cy="2092881"/>
          </a:xfrm>
          <a:prstGeom prst="rect">
            <a:avLst/>
          </a:prstGeom>
          <a:noFill/>
        </p:spPr>
        <p:txBody>
          <a:bodyPr wrap="square" lIns="91440" tIns="45720" rIns="91440" bIns="45720" rtlCol="0" anchor="t">
            <a:spAutoFit/>
          </a:bodyPr>
          <a:lstStyle/>
          <a:p>
            <a:r>
              <a:rPr lang="en-US" sz="2600" b="1" dirty="0">
                <a:ea typeface="+mn-lt"/>
                <a:cs typeface="+mn-lt"/>
              </a:rPr>
              <a:t>Sorting Linked Lists</a:t>
            </a:r>
            <a:r>
              <a:rPr lang="en-US" sz="2600" dirty="0">
                <a:ea typeface="+mn-lt"/>
                <a:cs typeface="+mn-lt"/>
              </a:rPr>
              <a:t>:</a:t>
            </a:r>
            <a:endParaRPr lang="en-US" dirty="0">
              <a:ea typeface="+mn-lt"/>
              <a:cs typeface="+mn-lt"/>
            </a:endParaRPr>
          </a:p>
          <a:p>
            <a:pPr marL="342900" indent="-342900">
              <a:buFont typeface="Arial" panose="020B0604020202020204" pitchFamily="34" charset="0"/>
              <a:buChar char="•"/>
            </a:pPr>
            <a:r>
              <a:rPr lang="en-US" sz="2600" dirty="0">
                <a:ea typeface="+mn-lt"/>
                <a:cs typeface="+mn-lt"/>
              </a:rPr>
              <a:t>Merge Sort is particularly suitable for sorting linked lists because it does not require random access to elements like Quick Sort. Its ability to split the list in O(n)O(n)O(n) time and merge sorted </a:t>
            </a:r>
            <a:r>
              <a:rPr lang="en-US" sz="2600" dirty="0" err="1">
                <a:ea typeface="+mn-lt"/>
                <a:cs typeface="+mn-lt"/>
              </a:rPr>
              <a:t>sublists</a:t>
            </a:r>
            <a:r>
              <a:rPr lang="en-US" sz="2600" dirty="0">
                <a:ea typeface="+mn-lt"/>
                <a:cs typeface="+mn-lt"/>
              </a:rPr>
              <a:t> efficiently makes it an ideal choice for such data structures.</a:t>
            </a:r>
          </a:p>
        </p:txBody>
      </p:sp>
      <p:sp>
        <p:nvSpPr>
          <p:cNvPr id="4" name="TextBox 3">
            <a:extLst>
              <a:ext uri="{FF2B5EF4-FFF2-40B4-BE49-F238E27FC236}">
                <a16:creationId xmlns:a16="http://schemas.microsoft.com/office/drawing/2014/main" id="{337936EA-BB08-55E1-1893-03FED2BB8E98}"/>
              </a:ext>
            </a:extLst>
          </p:cNvPr>
          <p:cNvSpPr txBox="1"/>
          <p:nvPr/>
        </p:nvSpPr>
        <p:spPr>
          <a:xfrm>
            <a:off x="750252" y="4467380"/>
            <a:ext cx="10686067" cy="1384995"/>
          </a:xfrm>
          <a:prstGeom prst="rect">
            <a:avLst/>
          </a:prstGeom>
          <a:noFill/>
        </p:spPr>
        <p:txBody>
          <a:bodyPr wrap="square" lIns="91440" tIns="45720" rIns="91440" bIns="45720" rtlCol="0" anchor="t">
            <a:spAutoFit/>
          </a:bodyPr>
          <a:lstStyle/>
          <a:p>
            <a:r>
              <a:rPr lang="en-US" sz="2800" b="1" dirty="0">
                <a:ea typeface="+mn-lt"/>
                <a:cs typeface="+mn-lt"/>
              </a:rPr>
              <a:t>Example</a:t>
            </a:r>
            <a:r>
              <a:rPr lang="en-US" sz="2800" dirty="0">
                <a:ea typeface="+mn-lt"/>
                <a:cs typeface="+mn-lt"/>
              </a:rPr>
              <a:t>: A linked list </a:t>
            </a:r>
            <a:r>
              <a:rPr lang="en-US" sz="2800" dirty="0">
                <a:latin typeface="Consolas"/>
              </a:rPr>
              <a:t>4 -&gt; 2 -&gt; 6 -&gt; 1</a:t>
            </a:r>
            <a:r>
              <a:rPr lang="en-US" sz="2800" dirty="0">
                <a:ea typeface="+mn-lt"/>
                <a:cs typeface="+mn-lt"/>
              </a:rPr>
              <a:t> is split into </a:t>
            </a:r>
            <a:r>
              <a:rPr lang="en-US" sz="2800" dirty="0">
                <a:latin typeface="Consolas"/>
              </a:rPr>
              <a:t>4 -&gt; 2</a:t>
            </a:r>
            <a:r>
              <a:rPr lang="en-US" sz="2800" dirty="0">
                <a:ea typeface="+mn-lt"/>
                <a:cs typeface="+mn-lt"/>
              </a:rPr>
              <a:t> and </a:t>
            </a:r>
            <a:r>
              <a:rPr lang="en-US" sz="2800" dirty="0">
                <a:latin typeface="Consolas"/>
              </a:rPr>
              <a:t>6 -&gt; 1</a:t>
            </a:r>
            <a:r>
              <a:rPr lang="en-US" sz="2800" dirty="0">
                <a:ea typeface="+mn-lt"/>
                <a:cs typeface="+mn-lt"/>
              </a:rPr>
              <a:t>, sorted separately, and then merged to give </a:t>
            </a:r>
            <a:r>
              <a:rPr lang="en-US" sz="2800" dirty="0">
                <a:latin typeface="Consolas"/>
              </a:rPr>
              <a:t>1 -&gt; 2 -&gt; 4 -&gt; 6</a:t>
            </a:r>
            <a:r>
              <a:rPr lang="en-US" sz="2800" dirty="0">
                <a:ea typeface="+mn-lt"/>
                <a:cs typeface="+mn-lt"/>
              </a:rPr>
              <a:t>.</a:t>
            </a:r>
            <a:endParaRPr lang="en-US" dirty="0">
              <a:ea typeface="+mn-lt"/>
              <a:cs typeface="+mn-lt"/>
            </a:endParaRPr>
          </a:p>
        </p:txBody>
      </p:sp>
    </p:spTree>
    <p:extLst>
      <p:ext uri="{BB962C8B-B14F-4D97-AF65-F5344CB8AC3E}">
        <p14:creationId xmlns:p14="http://schemas.microsoft.com/office/powerpoint/2010/main" val="3966902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25B69F-FC66-031D-CA78-C5E1547660FC}"/>
            </a:ext>
          </a:extLst>
        </p:cNvPr>
        <p:cNvGrpSpPr/>
        <p:nvPr/>
      </p:nvGrpSpPr>
      <p:grpSpPr>
        <a:xfrm>
          <a:off x="0" y="0"/>
          <a:ext cx="0" cy="0"/>
          <a:chOff x="0" y="0"/>
          <a:chExt cx="0" cy="0"/>
        </a:xfrm>
      </p:grpSpPr>
      <p:sp>
        <p:nvSpPr>
          <p:cNvPr id="33" name="Parallelogram 32">
            <a:extLst>
              <a:ext uri="{FF2B5EF4-FFF2-40B4-BE49-F238E27FC236}">
                <a16:creationId xmlns:a16="http://schemas.microsoft.com/office/drawing/2014/main" id="{945D78F5-FDA2-9DDD-5900-1054B2318912}"/>
              </a:ext>
            </a:extLst>
          </p:cNvPr>
          <p:cNvSpPr/>
          <p:nvPr/>
        </p:nvSpPr>
        <p:spPr>
          <a:xfrm rot="21045210">
            <a:off x="-502770" y="898891"/>
            <a:ext cx="13197539" cy="5049298"/>
          </a:xfrm>
          <a:prstGeom prst="parallelogram">
            <a:avLst>
              <a:gd name="adj" fmla="val 16122"/>
            </a:avLst>
          </a:prstGeom>
          <a:gradFill>
            <a:gsLst>
              <a:gs pos="0">
                <a:srgbClr val="740000">
                  <a:alpha val="20000"/>
                </a:srgbClr>
              </a:gs>
              <a:gs pos="45000">
                <a:srgbClr val="500000">
                  <a:alpha val="29804"/>
                </a:srgbClr>
              </a:gs>
              <a:gs pos="100000">
                <a:srgbClr val="360000">
                  <a:alpha val="69804"/>
                </a:srgbClr>
              </a:gs>
            </a:gsLst>
            <a:lin ang="96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27" name="Picture 26">
            <a:extLst>
              <a:ext uri="{FF2B5EF4-FFF2-40B4-BE49-F238E27FC236}">
                <a16:creationId xmlns:a16="http://schemas.microsoft.com/office/drawing/2014/main" id="{C3718B24-9725-7478-E4F1-050D96FFFD71}"/>
              </a:ext>
            </a:extLst>
          </p:cNvPr>
          <p:cNvPicPr>
            <a:picLocks noChangeAspect="1"/>
          </p:cNvPicPr>
          <p:nvPr/>
        </p:nvPicPr>
        <p:blipFill>
          <a:blip r:embed="rId2">
            <a:alphaModFix/>
            <a:duotone>
              <a:prstClr val="black"/>
              <a:schemeClr val="accent2">
                <a:tint val="45000"/>
                <a:satMod val="400000"/>
              </a:schemeClr>
            </a:duotone>
            <a:extLst>
              <a:ext uri="{BEBA8EAE-BF5A-486C-A8C5-ECC9F3942E4B}">
                <a14:imgProps xmlns:a14="http://schemas.microsoft.com/office/drawing/2010/main">
                  <a14:imgLayer r:embed="rId3">
                    <a14:imgEffect>
                      <a14:brightnessContrast bright="-40000" contrast="40000"/>
                    </a14:imgEffect>
                  </a14:imgLayer>
                </a14:imgProps>
              </a:ext>
            </a:extLst>
          </a:blip>
          <a:srcRect t="6890" b="3729"/>
          <a:stretch/>
        </p:blipFill>
        <p:spPr>
          <a:xfrm>
            <a:off x="0" y="0"/>
            <a:ext cx="12192000" cy="6858001"/>
          </a:xfrm>
          <a:prstGeom prst="rect">
            <a:avLst/>
          </a:prstGeom>
        </p:spPr>
      </p:pic>
      <p:sp>
        <p:nvSpPr>
          <p:cNvPr id="31" name="Parallelogram 30">
            <a:extLst>
              <a:ext uri="{FF2B5EF4-FFF2-40B4-BE49-F238E27FC236}">
                <a16:creationId xmlns:a16="http://schemas.microsoft.com/office/drawing/2014/main" id="{FE99B71F-F9A5-8605-FAB7-3A01600823F7}"/>
              </a:ext>
            </a:extLst>
          </p:cNvPr>
          <p:cNvSpPr/>
          <p:nvPr/>
        </p:nvSpPr>
        <p:spPr>
          <a:xfrm>
            <a:off x="-1" y="0"/>
            <a:ext cx="12192003" cy="1425229"/>
          </a:xfrm>
          <a:prstGeom prst="parallelogram">
            <a:avLst>
              <a:gd name="adj" fmla="val 0"/>
            </a:avLst>
          </a:prstGeom>
          <a:gradFill>
            <a:gsLst>
              <a:gs pos="0">
                <a:srgbClr val="BC0000">
                  <a:alpha val="20000"/>
                </a:srgbClr>
              </a:gs>
              <a:gs pos="45000">
                <a:srgbClr val="A40000">
                  <a:alpha val="30000"/>
                </a:srgbClr>
              </a:gs>
              <a:gs pos="100000">
                <a:srgbClr val="480000">
                  <a:alpha val="70000"/>
                </a:srgbClr>
              </a:gs>
            </a:gsLst>
            <a:lin ang="96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 name="Freeform: Shape 21">
            <a:extLst>
              <a:ext uri="{FF2B5EF4-FFF2-40B4-BE49-F238E27FC236}">
                <a16:creationId xmlns:a16="http://schemas.microsoft.com/office/drawing/2014/main" id="{4D639AD7-1C45-335A-975E-2E98A21049BB}"/>
              </a:ext>
            </a:extLst>
          </p:cNvPr>
          <p:cNvSpPr/>
          <p:nvPr/>
        </p:nvSpPr>
        <p:spPr>
          <a:xfrm>
            <a:off x="-6" y="1425227"/>
            <a:ext cx="12192006" cy="5432772"/>
          </a:xfrm>
          <a:custGeom>
            <a:avLst/>
            <a:gdLst>
              <a:gd name="connsiteX0" fmla="*/ 0 w 12192006"/>
              <a:gd name="connsiteY0" fmla="*/ 0 h 5432772"/>
              <a:gd name="connsiteX1" fmla="*/ 12192001 w 12192006"/>
              <a:gd name="connsiteY1" fmla="*/ 0 h 5432772"/>
              <a:gd name="connsiteX2" fmla="*/ 12192001 w 12192006"/>
              <a:gd name="connsiteY2" fmla="*/ 4798591 h 5432772"/>
              <a:gd name="connsiteX3" fmla="*/ 11441742 w 12192006"/>
              <a:gd name="connsiteY3" fmla="*/ 4798591 h 5432772"/>
              <a:gd name="connsiteX4" fmla="*/ 11441742 w 12192006"/>
              <a:gd name="connsiteY4" fmla="*/ 4847997 h 5432772"/>
              <a:gd name="connsiteX5" fmla="*/ 12192006 w 12192006"/>
              <a:gd name="connsiteY5" fmla="*/ 4847997 h 5432772"/>
              <a:gd name="connsiteX6" fmla="*/ 12192006 w 12192006"/>
              <a:gd name="connsiteY6" fmla="*/ 5432772 h 5432772"/>
              <a:gd name="connsiteX7" fmla="*/ 5 w 12192006"/>
              <a:gd name="connsiteY7" fmla="*/ 5432772 h 5432772"/>
              <a:gd name="connsiteX8" fmla="*/ 5 w 12192006"/>
              <a:gd name="connsiteY8" fmla="*/ 4847997 h 5432772"/>
              <a:gd name="connsiteX9" fmla="*/ 9960082 w 12192006"/>
              <a:gd name="connsiteY9" fmla="*/ 4847997 h 5432772"/>
              <a:gd name="connsiteX10" fmla="*/ 9960082 w 12192006"/>
              <a:gd name="connsiteY10" fmla="*/ 4798591 h 5432772"/>
              <a:gd name="connsiteX11" fmla="*/ 0 w 12192006"/>
              <a:gd name="connsiteY11" fmla="*/ 4798591 h 5432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6" h="5432772">
                <a:moveTo>
                  <a:pt x="0" y="0"/>
                </a:moveTo>
                <a:lnTo>
                  <a:pt x="12192001" y="0"/>
                </a:lnTo>
                <a:lnTo>
                  <a:pt x="12192001" y="4798591"/>
                </a:lnTo>
                <a:lnTo>
                  <a:pt x="11441742" y="4798591"/>
                </a:lnTo>
                <a:lnTo>
                  <a:pt x="11441742" y="4847997"/>
                </a:lnTo>
                <a:lnTo>
                  <a:pt x="12192006" y="4847997"/>
                </a:lnTo>
                <a:lnTo>
                  <a:pt x="12192006" y="5432772"/>
                </a:lnTo>
                <a:lnTo>
                  <a:pt x="5" y="5432772"/>
                </a:lnTo>
                <a:lnTo>
                  <a:pt x="5" y="4847997"/>
                </a:lnTo>
                <a:lnTo>
                  <a:pt x="9960082" y="4847997"/>
                </a:lnTo>
                <a:lnTo>
                  <a:pt x="9960082" y="4798591"/>
                </a:lnTo>
                <a:lnTo>
                  <a:pt x="0" y="4798591"/>
                </a:lnTo>
                <a:close/>
              </a:path>
            </a:pathLst>
          </a:custGeom>
          <a:solidFill>
            <a:schemeClr val="bg1">
              <a:lumMod val="95000"/>
              <a:alpha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30" name="Parallelogram 29">
            <a:extLst>
              <a:ext uri="{FF2B5EF4-FFF2-40B4-BE49-F238E27FC236}">
                <a16:creationId xmlns:a16="http://schemas.microsoft.com/office/drawing/2014/main" id="{0672AC92-2616-D56D-A31C-8E98DEBC3330}"/>
              </a:ext>
            </a:extLst>
          </p:cNvPr>
          <p:cNvSpPr/>
          <p:nvPr/>
        </p:nvSpPr>
        <p:spPr>
          <a:xfrm>
            <a:off x="-3" y="-1"/>
            <a:ext cx="12192004" cy="1622324"/>
          </a:xfrm>
          <a:prstGeom prst="parallelogram">
            <a:avLst>
              <a:gd name="adj" fmla="val 0"/>
            </a:avLst>
          </a:prstGeom>
          <a:solidFill>
            <a:srgbClr val="740000">
              <a:alpha val="3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307000"/>
          </a:p>
        </p:txBody>
      </p:sp>
      <p:sp>
        <p:nvSpPr>
          <p:cNvPr id="32" name="TextBox 31">
            <a:extLst>
              <a:ext uri="{FF2B5EF4-FFF2-40B4-BE49-F238E27FC236}">
                <a16:creationId xmlns:a16="http://schemas.microsoft.com/office/drawing/2014/main" id="{6AA9580B-5D05-B2E2-DB1E-146FF3523946}"/>
              </a:ext>
            </a:extLst>
          </p:cNvPr>
          <p:cNvSpPr txBox="1"/>
          <p:nvPr/>
        </p:nvSpPr>
        <p:spPr>
          <a:xfrm>
            <a:off x="750253" y="218826"/>
            <a:ext cx="10691484" cy="1015663"/>
          </a:xfrm>
          <a:prstGeom prst="rect">
            <a:avLst/>
          </a:prstGeom>
          <a:noFill/>
        </p:spPr>
        <p:txBody>
          <a:bodyPr wrap="square" lIns="91440" tIns="45720" rIns="91440" bIns="45720" rtlCol="0" anchor="t">
            <a:spAutoFit/>
          </a:bodyPr>
          <a:lstStyle/>
          <a:p>
            <a:r>
              <a:rPr lang="en-US" sz="6000" dirty="0">
                <a:solidFill>
                  <a:srgbClr val="FFC000"/>
                </a:solidFill>
                <a:latin typeface="Aptos Black"/>
                <a:cs typeface="Aharoni"/>
              </a:rPr>
              <a:t>Applications </a:t>
            </a:r>
            <a:r>
              <a:rPr lang="en-US" sz="5400" dirty="0">
                <a:solidFill>
                  <a:srgbClr val="FFC000"/>
                </a:solidFill>
                <a:latin typeface="Bahnschrift Light"/>
                <a:cs typeface="Aharoni"/>
              </a:rPr>
              <a:t>of Merge Sort</a:t>
            </a:r>
            <a:endParaRPr lang="en-PH" sz="5400" dirty="0">
              <a:solidFill>
                <a:srgbClr val="FFC000"/>
              </a:solidFill>
              <a:latin typeface="Aptos Black" panose="020B0004020202020204" pitchFamily="34" charset="0"/>
              <a:cs typeface="Aharoni" panose="02010803020104030203" pitchFamily="2" charset="-79"/>
            </a:endParaRPr>
          </a:p>
        </p:txBody>
      </p:sp>
      <p:pic>
        <p:nvPicPr>
          <p:cNvPr id="23" name="Picture 22">
            <a:extLst>
              <a:ext uri="{FF2B5EF4-FFF2-40B4-BE49-F238E27FC236}">
                <a16:creationId xmlns:a16="http://schemas.microsoft.com/office/drawing/2014/main" id="{1C2B0CDA-0CFA-96D1-324D-B76BE19277E4}"/>
              </a:ext>
            </a:extLst>
          </p:cNvPr>
          <p:cNvPicPr/>
          <p:nvPr/>
        </p:nvPicPr>
        <p:blipFill>
          <a:blip r:embed="rId4"/>
          <a:stretch>
            <a:fillRect/>
          </a:stretch>
        </p:blipFill>
        <p:spPr>
          <a:xfrm>
            <a:off x="10127873" y="5780554"/>
            <a:ext cx="1193329" cy="879661"/>
          </a:xfrm>
          <a:prstGeom prst="rect">
            <a:avLst/>
          </a:prstGeom>
        </p:spPr>
      </p:pic>
      <p:pic>
        <p:nvPicPr>
          <p:cNvPr id="38" name="Picture 37">
            <a:extLst>
              <a:ext uri="{FF2B5EF4-FFF2-40B4-BE49-F238E27FC236}">
                <a16:creationId xmlns:a16="http://schemas.microsoft.com/office/drawing/2014/main" id="{1F482EC7-AF97-6F18-F16A-3BCD7500AAE3}"/>
              </a:ext>
            </a:extLst>
          </p:cNvPr>
          <p:cNvPicPr>
            <a:picLocks noChangeAspect="1"/>
          </p:cNvPicPr>
          <p:nvPr/>
        </p:nvPicPr>
        <p:blipFill>
          <a:blip r:embed="rId5"/>
          <a:stretch>
            <a:fillRect/>
          </a:stretch>
        </p:blipFill>
        <p:spPr>
          <a:xfrm>
            <a:off x="613007" y="6297839"/>
            <a:ext cx="4017987" cy="515480"/>
          </a:xfrm>
          <a:prstGeom prst="rect">
            <a:avLst/>
          </a:prstGeom>
        </p:spPr>
      </p:pic>
      <p:sp>
        <p:nvSpPr>
          <p:cNvPr id="2" name="TextBox 1">
            <a:extLst>
              <a:ext uri="{FF2B5EF4-FFF2-40B4-BE49-F238E27FC236}">
                <a16:creationId xmlns:a16="http://schemas.microsoft.com/office/drawing/2014/main" id="{1C36C280-13DF-9DE5-3A9F-4C4472444F02}"/>
              </a:ext>
            </a:extLst>
          </p:cNvPr>
          <p:cNvSpPr txBox="1"/>
          <p:nvPr/>
        </p:nvSpPr>
        <p:spPr>
          <a:xfrm>
            <a:off x="750253" y="1913367"/>
            <a:ext cx="10686067" cy="2154436"/>
          </a:xfrm>
          <a:prstGeom prst="rect">
            <a:avLst/>
          </a:prstGeom>
          <a:noFill/>
        </p:spPr>
        <p:txBody>
          <a:bodyPr wrap="square" lIns="91440" tIns="45720" rIns="91440" bIns="45720" rtlCol="0" anchor="t">
            <a:spAutoFit/>
          </a:bodyPr>
          <a:lstStyle/>
          <a:p>
            <a:r>
              <a:rPr lang="en-US" sz="2600" b="1" dirty="0">
                <a:ea typeface="+mn-lt"/>
                <a:cs typeface="+mn-lt"/>
              </a:rPr>
              <a:t>Stable Sorting Needs</a:t>
            </a:r>
            <a:r>
              <a:rPr lang="en-US" sz="2600" dirty="0">
                <a:ea typeface="+mn-lt"/>
                <a:cs typeface="+mn-lt"/>
              </a:rPr>
              <a:t>:</a:t>
            </a:r>
            <a:endParaRPr lang="en-US" dirty="0">
              <a:ea typeface="+mn-lt"/>
              <a:cs typeface="+mn-lt"/>
            </a:endParaRPr>
          </a:p>
          <a:p>
            <a:pPr marL="342900" indent="-342900">
              <a:buFont typeface="Arial" panose="020B0604020202020204" pitchFamily="34" charset="0"/>
              <a:buChar char="•"/>
            </a:pPr>
            <a:r>
              <a:rPr lang="en-US" sz="2600" dirty="0">
                <a:ea typeface="+mn-lt"/>
                <a:cs typeface="+mn-lt"/>
              </a:rPr>
              <a:t>As a </a:t>
            </a:r>
            <a:r>
              <a:rPr lang="en-US" sz="2600" b="1" dirty="0">
                <a:ea typeface="+mn-lt"/>
                <a:cs typeface="+mn-lt"/>
              </a:rPr>
              <a:t>stable sorting algorithm</a:t>
            </a:r>
            <a:r>
              <a:rPr lang="en-US" sz="2600" dirty="0">
                <a:ea typeface="+mn-lt"/>
                <a:cs typeface="+mn-lt"/>
              </a:rPr>
              <a:t>, Merge Sort preserves the relative order of elements with equal keys. This makes it valuable in applications like </a:t>
            </a:r>
            <a:r>
              <a:rPr lang="en-US" sz="2600" b="1" dirty="0">
                <a:ea typeface="+mn-lt"/>
                <a:cs typeface="+mn-lt"/>
              </a:rPr>
              <a:t>database management</a:t>
            </a:r>
            <a:r>
              <a:rPr lang="en-US" sz="2600" dirty="0">
                <a:ea typeface="+mn-lt"/>
                <a:cs typeface="+mn-lt"/>
              </a:rPr>
              <a:t> systems, where maintaining the stability of records with similar fields is critical for consistency.</a:t>
            </a:r>
          </a:p>
        </p:txBody>
      </p:sp>
      <p:sp>
        <p:nvSpPr>
          <p:cNvPr id="4" name="TextBox 3">
            <a:extLst>
              <a:ext uri="{FF2B5EF4-FFF2-40B4-BE49-F238E27FC236}">
                <a16:creationId xmlns:a16="http://schemas.microsoft.com/office/drawing/2014/main" id="{CAFBEB58-6574-55BD-D1C7-4AD2B2D43322}"/>
              </a:ext>
            </a:extLst>
          </p:cNvPr>
          <p:cNvSpPr txBox="1"/>
          <p:nvPr/>
        </p:nvSpPr>
        <p:spPr>
          <a:xfrm>
            <a:off x="750252" y="4047778"/>
            <a:ext cx="10686067" cy="1384995"/>
          </a:xfrm>
          <a:prstGeom prst="rect">
            <a:avLst/>
          </a:prstGeom>
          <a:noFill/>
        </p:spPr>
        <p:txBody>
          <a:bodyPr wrap="square" lIns="91440" tIns="45720" rIns="91440" bIns="45720" rtlCol="0" anchor="t">
            <a:spAutoFit/>
          </a:bodyPr>
          <a:lstStyle/>
          <a:p>
            <a:r>
              <a:rPr lang="en-US" sz="2800" b="1" dirty="0">
                <a:ea typeface="+mn-lt"/>
                <a:cs typeface="+mn-lt"/>
              </a:rPr>
              <a:t>Example</a:t>
            </a:r>
            <a:r>
              <a:rPr lang="en-US" sz="2800" dirty="0">
                <a:ea typeface="+mn-lt"/>
                <a:cs typeface="+mn-lt"/>
              </a:rPr>
              <a:t>: Sorting a list of tuples </a:t>
            </a:r>
            <a:r>
              <a:rPr lang="en-US" sz="2800" dirty="0">
                <a:latin typeface="Consolas"/>
              </a:rPr>
              <a:t>[("A", 3), ("B", 1), ("C", 3)]</a:t>
            </a:r>
            <a:r>
              <a:rPr lang="en-US" sz="2800" dirty="0">
                <a:ea typeface="+mn-lt"/>
                <a:cs typeface="+mn-lt"/>
              </a:rPr>
              <a:t>. Merge Sort keeps the order of </a:t>
            </a:r>
            <a:r>
              <a:rPr lang="en-US" sz="2800" dirty="0">
                <a:latin typeface="Consolas"/>
              </a:rPr>
              <a:t>"A"</a:t>
            </a:r>
            <a:r>
              <a:rPr lang="en-US" sz="2800" dirty="0">
                <a:ea typeface="+mn-lt"/>
                <a:cs typeface="+mn-lt"/>
              </a:rPr>
              <a:t> and </a:t>
            </a:r>
            <a:r>
              <a:rPr lang="en-US" sz="2800" dirty="0">
                <a:latin typeface="Consolas"/>
              </a:rPr>
              <a:t>"C"</a:t>
            </a:r>
            <a:r>
              <a:rPr lang="en-US" sz="2800" dirty="0">
                <a:ea typeface="+mn-lt"/>
                <a:cs typeface="+mn-lt"/>
              </a:rPr>
              <a:t> the same as they have the same value (</a:t>
            </a:r>
            <a:r>
              <a:rPr lang="en-US" sz="2800" dirty="0">
                <a:latin typeface="Consolas"/>
              </a:rPr>
              <a:t>3</a:t>
            </a:r>
            <a:r>
              <a:rPr lang="en-US" sz="2800" dirty="0">
                <a:ea typeface="+mn-lt"/>
                <a:cs typeface="+mn-lt"/>
              </a:rPr>
              <a:t>): </a:t>
            </a:r>
            <a:r>
              <a:rPr lang="en-US" sz="2800" dirty="0">
                <a:latin typeface="Consolas"/>
              </a:rPr>
              <a:t>[("B", 1), ("A", 3), ("C", 3)]</a:t>
            </a:r>
            <a:r>
              <a:rPr lang="en-US" sz="2800" dirty="0">
                <a:ea typeface="+mn-lt"/>
                <a:cs typeface="+mn-lt"/>
              </a:rPr>
              <a:t>.</a:t>
            </a:r>
            <a:endParaRPr lang="en-US" dirty="0"/>
          </a:p>
        </p:txBody>
      </p:sp>
    </p:spTree>
    <p:extLst>
      <p:ext uri="{BB962C8B-B14F-4D97-AF65-F5344CB8AC3E}">
        <p14:creationId xmlns:p14="http://schemas.microsoft.com/office/powerpoint/2010/main" val="3308445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4C2AD8-5C61-383B-B509-10E4701BF1F6}"/>
            </a:ext>
          </a:extLst>
        </p:cNvPr>
        <p:cNvGrpSpPr/>
        <p:nvPr/>
      </p:nvGrpSpPr>
      <p:grpSpPr>
        <a:xfrm>
          <a:off x="0" y="0"/>
          <a:ext cx="0" cy="0"/>
          <a:chOff x="0" y="0"/>
          <a:chExt cx="0" cy="0"/>
        </a:xfrm>
      </p:grpSpPr>
      <p:sp>
        <p:nvSpPr>
          <p:cNvPr id="33" name="Parallelogram 32">
            <a:extLst>
              <a:ext uri="{FF2B5EF4-FFF2-40B4-BE49-F238E27FC236}">
                <a16:creationId xmlns:a16="http://schemas.microsoft.com/office/drawing/2014/main" id="{24FA8294-DF53-21AB-2EA2-C745656E9E12}"/>
              </a:ext>
            </a:extLst>
          </p:cNvPr>
          <p:cNvSpPr/>
          <p:nvPr/>
        </p:nvSpPr>
        <p:spPr>
          <a:xfrm rot="21045210">
            <a:off x="-502770" y="898891"/>
            <a:ext cx="13197539" cy="5049298"/>
          </a:xfrm>
          <a:prstGeom prst="parallelogram">
            <a:avLst>
              <a:gd name="adj" fmla="val 16122"/>
            </a:avLst>
          </a:prstGeom>
          <a:gradFill>
            <a:gsLst>
              <a:gs pos="0">
                <a:srgbClr val="740000">
                  <a:alpha val="20000"/>
                </a:srgbClr>
              </a:gs>
              <a:gs pos="45000">
                <a:srgbClr val="500000">
                  <a:alpha val="29804"/>
                </a:srgbClr>
              </a:gs>
              <a:gs pos="100000">
                <a:srgbClr val="360000">
                  <a:alpha val="69804"/>
                </a:srgbClr>
              </a:gs>
            </a:gsLst>
            <a:lin ang="96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27" name="Picture 26">
            <a:extLst>
              <a:ext uri="{FF2B5EF4-FFF2-40B4-BE49-F238E27FC236}">
                <a16:creationId xmlns:a16="http://schemas.microsoft.com/office/drawing/2014/main" id="{340AC12F-6ECC-6FBF-092D-8F7ACE958537}"/>
              </a:ext>
            </a:extLst>
          </p:cNvPr>
          <p:cNvPicPr>
            <a:picLocks noChangeAspect="1"/>
          </p:cNvPicPr>
          <p:nvPr/>
        </p:nvPicPr>
        <p:blipFill>
          <a:blip r:embed="rId2">
            <a:alphaModFix/>
            <a:duotone>
              <a:prstClr val="black"/>
              <a:schemeClr val="accent2">
                <a:tint val="45000"/>
                <a:satMod val="400000"/>
              </a:schemeClr>
            </a:duotone>
            <a:extLst>
              <a:ext uri="{BEBA8EAE-BF5A-486C-A8C5-ECC9F3942E4B}">
                <a14:imgProps xmlns:a14="http://schemas.microsoft.com/office/drawing/2010/main">
                  <a14:imgLayer r:embed="rId3">
                    <a14:imgEffect>
                      <a14:brightnessContrast bright="-40000" contrast="40000"/>
                    </a14:imgEffect>
                  </a14:imgLayer>
                </a14:imgProps>
              </a:ext>
            </a:extLst>
          </a:blip>
          <a:srcRect t="6890" b="3729"/>
          <a:stretch/>
        </p:blipFill>
        <p:spPr>
          <a:xfrm>
            <a:off x="0" y="0"/>
            <a:ext cx="12192000" cy="6858001"/>
          </a:xfrm>
          <a:prstGeom prst="rect">
            <a:avLst/>
          </a:prstGeom>
        </p:spPr>
      </p:pic>
      <p:sp>
        <p:nvSpPr>
          <p:cNvPr id="31" name="Parallelogram 30">
            <a:extLst>
              <a:ext uri="{FF2B5EF4-FFF2-40B4-BE49-F238E27FC236}">
                <a16:creationId xmlns:a16="http://schemas.microsoft.com/office/drawing/2014/main" id="{FCE46765-82E5-9F97-1D68-3230EB1E3103}"/>
              </a:ext>
            </a:extLst>
          </p:cNvPr>
          <p:cNvSpPr/>
          <p:nvPr/>
        </p:nvSpPr>
        <p:spPr>
          <a:xfrm>
            <a:off x="-1" y="0"/>
            <a:ext cx="12192003" cy="1425229"/>
          </a:xfrm>
          <a:prstGeom prst="parallelogram">
            <a:avLst>
              <a:gd name="adj" fmla="val 0"/>
            </a:avLst>
          </a:prstGeom>
          <a:gradFill>
            <a:gsLst>
              <a:gs pos="0">
                <a:srgbClr val="BC0000">
                  <a:alpha val="20000"/>
                </a:srgbClr>
              </a:gs>
              <a:gs pos="45000">
                <a:srgbClr val="A40000">
                  <a:alpha val="30000"/>
                </a:srgbClr>
              </a:gs>
              <a:gs pos="100000">
                <a:srgbClr val="480000">
                  <a:alpha val="70000"/>
                </a:srgbClr>
              </a:gs>
            </a:gsLst>
            <a:lin ang="96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 name="Freeform: Shape 21">
            <a:extLst>
              <a:ext uri="{FF2B5EF4-FFF2-40B4-BE49-F238E27FC236}">
                <a16:creationId xmlns:a16="http://schemas.microsoft.com/office/drawing/2014/main" id="{D979D408-1A6A-6221-CE81-36294FBFE35A}"/>
              </a:ext>
            </a:extLst>
          </p:cNvPr>
          <p:cNvSpPr/>
          <p:nvPr/>
        </p:nvSpPr>
        <p:spPr>
          <a:xfrm>
            <a:off x="-6" y="1425227"/>
            <a:ext cx="12192006" cy="5432772"/>
          </a:xfrm>
          <a:custGeom>
            <a:avLst/>
            <a:gdLst>
              <a:gd name="connsiteX0" fmla="*/ 0 w 12192006"/>
              <a:gd name="connsiteY0" fmla="*/ 0 h 5432772"/>
              <a:gd name="connsiteX1" fmla="*/ 12192001 w 12192006"/>
              <a:gd name="connsiteY1" fmla="*/ 0 h 5432772"/>
              <a:gd name="connsiteX2" fmla="*/ 12192001 w 12192006"/>
              <a:gd name="connsiteY2" fmla="*/ 4798591 h 5432772"/>
              <a:gd name="connsiteX3" fmla="*/ 11441742 w 12192006"/>
              <a:gd name="connsiteY3" fmla="*/ 4798591 h 5432772"/>
              <a:gd name="connsiteX4" fmla="*/ 11441742 w 12192006"/>
              <a:gd name="connsiteY4" fmla="*/ 4847997 h 5432772"/>
              <a:gd name="connsiteX5" fmla="*/ 12192006 w 12192006"/>
              <a:gd name="connsiteY5" fmla="*/ 4847997 h 5432772"/>
              <a:gd name="connsiteX6" fmla="*/ 12192006 w 12192006"/>
              <a:gd name="connsiteY6" fmla="*/ 5432772 h 5432772"/>
              <a:gd name="connsiteX7" fmla="*/ 5 w 12192006"/>
              <a:gd name="connsiteY7" fmla="*/ 5432772 h 5432772"/>
              <a:gd name="connsiteX8" fmla="*/ 5 w 12192006"/>
              <a:gd name="connsiteY8" fmla="*/ 4847997 h 5432772"/>
              <a:gd name="connsiteX9" fmla="*/ 9960082 w 12192006"/>
              <a:gd name="connsiteY9" fmla="*/ 4847997 h 5432772"/>
              <a:gd name="connsiteX10" fmla="*/ 9960082 w 12192006"/>
              <a:gd name="connsiteY10" fmla="*/ 4798591 h 5432772"/>
              <a:gd name="connsiteX11" fmla="*/ 0 w 12192006"/>
              <a:gd name="connsiteY11" fmla="*/ 4798591 h 5432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6" h="5432772">
                <a:moveTo>
                  <a:pt x="0" y="0"/>
                </a:moveTo>
                <a:lnTo>
                  <a:pt x="12192001" y="0"/>
                </a:lnTo>
                <a:lnTo>
                  <a:pt x="12192001" y="4798591"/>
                </a:lnTo>
                <a:lnTo>
                  <a:pt x="11441742" y="4798591"/>
                </a:lnTo>
                <a:lnTo>
                  <a:pt x="11441742" y="4847997"/>
                </a:lnTo>
                <a:lnTo>
                  <a:pt x="12192006" y="4847997"/>
                </a:lnTo>
                <a:lnTo>
                  <a:pt x="12192006" y="5432772"/>
                </a:lnTo>
                <a:lnTo>
                  <a:pt x="5" y="5432772"/>
                </a:lnTo>
                <a:lnTo>
                  <a:pt x="5" y="4847997"/>
                </a:lnTo>
                <a:lnTo>
                  <a:pt x="9960082" y="4847997"/>
                </a:lnTo>
                <a:lnTo>
                  <a:pt x="9960082" y="4798591"/>
                </a:lnTo>
                <a:lnTo>
                  <a:pt x="0" y="4798591"/>
                </a:lnTo>
                <a:close/>
              </a:path>
            </a:pathLst>
          </a:custGeom>
          <a:solidFill>
            <a:schemeClr val="bg1">
              <a:lumMod val="95000"/>
              <a:alpha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30" name="Parallelogram 29">
            <a:extLst>
              <a:ext uri="{FF2B5EF4-FFF2-40B4-BE49-F238E27FC236}">
                <a16:creationId xmlns:a16="http://schemas.microsoft.com/office/drawing/2014/main" id="{04945385-850F-41F7-F1B1-64CB329347C0}"/>
              </a:ext>
            </a:extLst>
          </p:cNvPr>
          <p:cNvSpPr/>
          <p:nvPr/>
        </p:nvSpPr>
        <p:spPr>
          <a:xfrm>
            <a:off x="-3" y="-1"/>
            <a:ext cx="12192004" cy="1622324"/>
          </a:xfrm>
          <a:prstGeom prst="parallelogram">
            <a:avLst>
              <a:gd name="adj" fmla="val 0"/>
            </a:avLst>
          </a:prstGeom>
          <a:solidFill>
            <a:srgbClr val="740000">
              <a:alpha val="3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307000"/>
          </a:p>
        </p:txBody>
      </p:sp>
      <p:sp>
        <p:nvSpPr>
          <p:cNvPr id="32" name="TextBox 31">
            <a:extLst>
              <a:ext uri="{FF2B5EF4-FFF2-40B4-BE49-F238E27FC236}">
                <a16:creationId xmlns:a16="http://schemas.microsoft.com/office/drawing/2014/main" id="{2702D95D-D3A0-9EE9-C8FD-0352511CA623}"/>
              </a:ext>
            </a:extLst>
          </p:cNvPr>
          <p:cNvSpPr txBox="1"/>
          <p:nvPr/>
        </p:nvSpPr>
        <p:spPr>
          <a:xfrm>
            <a:off x="750253" y="218826"/>
            <a:ext cx="10691484" cy="1015663"/>
          </a:xfrm>
          <a:prstGeom prst="rect">
            <a:avLst/>
          </a:prstGeom>
          <a:noFill/>
        </p:spPr>
        <p:txBody>
          <a:bodyPr wrap="square" lIns="91440" tIns="45720" rIns="91440" bIns="45720" rtlCol="0" anchor="t">
            <a:spAutoFit/>
          </a:bodyPr>
          <a:lstStyle/>
          <a:p>
            <a:r>
              <a:rPr lang="en-US" sz="6000" dirty="0">
                <a:solidFill>
                  <a:srgbClr val="FFC000"/>
                </a:solidFill>
                <a:latin typeface="Aptos Black"/>
                <a:cs typeface="Aharoni"/>
              </a:rPr>
              <a:t>Applications </a:t>
            </a:r>
            <a:r>
              <a:rPr lang="en-US" sz="5400" dirty="0">
                <a:solidFill>
                  <a:srgbClr val="FFC000"/>
                </a:solidFill>
                <a:latin typeface="Bahnschrift Light"/>
                <a:cs typeface="Aharoni"/>
              </a:rPr>
              <a:t>of Merge Sort</a:t>
            </a:r>
            <a:endParaRPr lang="en-PH" sz="5400" dirty="0">
              <a:solidFill>
                <a:srgbClr val="FFC000"/>
              </a:solidFill>
              <a:latin typeface="Aptos Black" panose="020B0004020202020204" pitchFamily="34" charset="0"/>
              <a:cs typeface="Aharoni" panose="02010803020104030203" pitchFamily="2" charset="-79"/>
            </a:endParaRPr>
          </a:p>
        </p:txBody>
      </p:sp>
      <p:pic>
        <p:nvPicPr>
          <p:cNvPr id="23" name="Picture 22">
            <a:extLst>
              <a:ext uri="{FF2B5EF4-FFF2-40B4-BE49-F238E27FC236}">
                <a16:creationId xmlns:a16="http://schemas.microsoft.com/office/drawing/2014/main" id="{1B11C835-606B-41B9-12C3-622171B827D8}"/>
              </a:ext>
            </a:extLst>
          </p:cNvPr>
          <p:cNvPicPr/>
          <p:nvPr/>
        </p:nvPicPr>
        <p:blipFill>
          <a:blip r:embed="rId4"/>
          <a:stretch>
            <a:fillRect/>
          </a:stretch>
        </p:blipFill>
        <p:spPr>
          <a:xfrm>
            <a:off x="10127873" y="5780554"/>
            <a:ext cx="1193329" cy="879661"/>
          </a:xfrm>
          <a:prstGeom prst="rect">
            <a:avLst/>
          </a:prstGeom>
        </p:spPr>
      </p:pic>
      <p:pic>
        <p:nvPicPr>
          <p:cNvPr id="38" name="Picture 37">
            <a:extLst>
              <a:ext uri="{FF2B5EF4-FFF2-40B4-BE49-F238E27FC236}">
                <a16:creationId xmlns:a16="http://schemas.microsoft.com/office/drawing/2014/main" id="{85F5B0DB-9DBD-3459-7F02-BFEB005BA14A}"/>
              </a:ext>
            </a:extLst>
          </p:cNvPr>
          <p:cNvPicPr>
            <a:picLocks noChangeAspect="1"/>
          </p:cNvPicPr>
          <p:nvPr/>
        </p:nvPicPr>
        <p:blipFill>
          <a:blip r:embed="rId5"/>
          <a:stretch>
            <a:fillRect/>
          </a:stretch>
        </p:blipFill>
        <p:spPr>
          <a:xfrm>
            <a:off x="613007" y="6297839"/>
            <a:ext cx="4017987" cy="515480"/>
          </a:xfrm>
          <a:prstGeom prst="rect">
            <a:avLst/>
          </a:prstGeom>
        </p:spPr>
      </p:pic>
      <p:sp>
        <p:nvSpPr>
          <p:cNvPr id="2" name="TextBox 1">
            <a:extLst>
              <a:ext uri="{FF2B5EF4-FFF2-40B4-BE49-F238E27FC236}">
                <a16:creationId xmlns:a16="http://schemas.microsoft.com/office/drawing/2014/main" id="{B7F989C7-8B03-2651-2827-05E96BD5A3C8}"/>
              </a:ext>
            </a:extLst>
          </p:cNvPr>
          <p:cNvSpPr txBox="1"/>
          <p:nvPr/>
        </p:nvSpPr>
        <p:spPr>
          <a:xfrm>
            <a:off x="750253" y="1913367"/>
            <a:ext cx="10686067" cy="2092881"/>
          </a:xfrm>
          <a:prstGeom prst="rect">
            <a:avLst/>
          </a:prstGeom>
          <a:noFill/>
        </p:spPr>
        <p:txBody>
          <a:bodyPr wrap="square" lIns="91440" tIns="45720" rIns="91440" bIns="45720" rtlCol="0" anchor="t">
            <a:spAutoFit/>
          </a:bodyPr>
          <a:lstStyle/>
          <a:p>
            <a:r>
              <a:rPr lang="en-US" sz="2600" b="1" dirty="0">
                <a:ea typeface="+mn-lt"/>
                <a:cs typeface="+mn-lt"/>
              </a:rPr>
              <a:t>Parallel Processing</a:t>
            </a:r>
            <a:r>
              <a:rPr lang="en-US" sz="2600" dirty="0">
                <a:ea typeface="+mn-lt"/>
                <a:cs typeface="+mn-lt"/>
              </a:rPr>
              <a:t>:</a:t>
            </a:r>
            <a:endParaRPr lang="en-US" dirty="0">
              <a:ea typeface="+mn-lt"/>
              <a:cs typeface="+mn-lt"/>
            </a:endParaRPr>
          </a:p>
          <a:p>
            <a:pPr marL="342900" indent="-342900">
              <a:buFont typeface="Arial" panose="020B0604020202020204" pitchFamily="34" charset="0"/>
              <a:buChar char="•"/>
            </a:pPr>
            <a:r>
              <a:rPr lang="en-US" sz="2600" dirty="0">
                <a:ea typeface="+mn-lt"/>
                <a:cs typeface="+mn-lt"/>
              </a:rPr>
              <a:t>The divide-and-conquer nature of Merge Sort lends itself well to </a:t>
            </a:r>
            <a:r>
              <a:rPr lang="en-US" sz="2600" b="1" dirty="0">
                <a:ea typeface="+mn-lt"/>
                <a:cs typeface="+mn-lt"/>
              </a:rPr>
              <a:t>parallel processing</a:t>
            </a:r>
            <a:r>
              <a:rPr lang="en-US" sz="2600" dirty="0">
                <a:ea typeface="+mn-lt"/>
                <a:cs typeface="+mn-lt"/>
              </a:rPr>
              <a:t>. Subarrays can be sorted independently on different processors, significantly improving performance for large-scale data in distributed systems or multi-core environments.</a:t>
            </a:r>
            <a:endParaRPr lang="en-US" dirty="0">
              <a:ea typeface="+mn-lt"/>
              <a:cs typeface="+mn-lt"/>
            </a:endParaRPr>
          </a:p>
        </p:txBody>
      </p:sp>
      <p:sp>
        <p:nvSpPr>
          <p:cNvPr id="5" name="TextBox 4">
            <a:extLst>
              <a:ext uri="{FF2B5EF4-FFF2-40B4-BE49-F238E27FC236}">
                <a16:creationId xmlns:a16="http://schemas.microsoft.com/office/drawing/2014/main" id="{62DDE016-8146-8ADC-5335-9534CBD04D8F}"/>
              </a:ext>
            </a:extLst>
          </p:cNvPr>
          <p:cNvSpPr txBox="1"/>
          <p:nvPr/>
        </p:nvSpPr>
        <p:spPr>
          <a:xfrm>
            <a:off x="750252" y="4049528"/>
            <a:ext cx="10686067" cy="1384995"/>
          </a:xfrm>
          <a:prstGeom prst="rect">
            <a:avLst/>
          </a:prstGeom>
          <a:noFill/>
        </p:spPr>
        <p:txBody>
          <a:bodyPr wrap="square" lIns="91440" tIns="45720" rIns="91440" bIns="45720" rtlCol="0" anchor="t">
            <a:spAutoFit/>
          </a:bodyPr>
          <a:lstStyle/>
          <a:p>
            <a:r>
              <a:rPr lang="en-US" sz="2800" b="1" dirty="0">
                <a:ea typeface="+mn-lt"/>
                <a:cs typeface="+mn-lt"/>
              </a:rPr>
              <a:t>Example</a:t>
            </a:r>
            <a:r>
              <a:rPr lang="en-US" sz="2800" dirty="0">
                <a:ea typeface="+mn-lt"/>
                <a:cs typeface="+mn-lt"/>
              </a:rPr>
              <a:t>: A list </a:t>
            </a:r>
            <a:r>
              <a:rPr lang="en-US" sz="2800" dirty="0">
                <a:latin typeface="Consolas"/>
              </a:rPr>
              <a:t>[9, 7, 3, 5]</a:t>
            </a:r>
            <a:r>
              <a:rPr lang="en-US" sz="2800" dirty="0">
                <a:ea typeface="+mn-lt"/>
                <a:cs typeface="+mn-lt"/>
              </a:rPr>
              <a:t> is split into </a:t>
            </a:r>
            <a:r>
              <a:rPr lang="en-US" sz="2800" dirty="0">
                <a:latin typeface="Consolas"/>
              </a:rPr>
              <a:t>[9, 7]</a:t>
            </a:r>
            <a:r>
              <a:rPr lang="en-US" sz="2800" dirty="0">
                <a:ea typeface="+mn-lt"/>
                <a:cs typeface="+mn-lt"/>
              </a:rPr>
              <a:t> and </a:t>
            </a:r>
            <a:r>
              <a:rPr lang="en-US" sz="2800" dirty="0">
                <a:latin typeface="Consolas"/>
              </a:rPr>
              <a:t>[3, 5]</a:t>
            </a:r>
            <a:r>
              <a:rPr lang="en-US" sz="2800" dirty="0">
                <a:ea typeface="+mn-lt"/>
                <a:cs typeface="+mn-lt"/>
              </a:rPr>
              <a:t>. Both halves are sorted in parallel, then merged to give </a:t>
            </a:r>
            <a:r>
              <a:rPr lang="en-US" sz="2800" dirty="0">
                <a:latin typeface="Consolas"/>
              </a:rPr>
              <a:t>[3, 5, 7, 9]</a:t>
            </a:r>
            <a:r>
              <a:rPr lang="en-US" sz="2800" dirty="0">
                <a:ea typeface="+mn-lt"/>
                <a:cs typeface="+mn-lt"/>
              </a:rPr>
              <a:t>.</a:t>
            </a:r>
            <a:endParaRPr lang="en-US" dirty="0"/>
          </a:p>
        </p:txBody>
      </p:sp>
    </p:spTree>
    <p:extLst>
      <p:ext uri="{BB962C8B-B14F-4D97-AF65-F5344CB8AC3E}">
        <p14:creationId xmlns:p14="http://schemas.microsoft.com/office/powerpoint/2010/main" val="1514795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4C2AD8-5C61-383B-B509-10E4701BF1F6}"/>
            </a:ext>
          </a:extLst>
        </p:cNvPr>
        <p:cNvGrpSpPr/>
        <p:nvPr/>
      </p:nvGrpSpPr>
      <p:grpSpPr>
        <a:xfrm>
          <a:off x="0" y="0"/>
          <a:ext cx="0" cy="0"/>
          <a:chOff x="0" y="0"/>
          <a:chExt cx="0" cy="0"/>
        </a:xfrm>
      </p:grpSpPr>
      <p:sp>
        <p:nvSpPr>
          <p:cNvPr id="33" name="Parallelogram 32">
            <a:extLst>
              <a:ext uri="{FF2B5EF4-FFF2-40B4-BE49-F238E27FC236}">
                <a16:creationId xmlns:a16="http://schemas.microsoft.com/office/drawing/2014/main" id="{24FA8294-DF53-21AB-2EA2-C745656E9E12}"/>
              </a:ext>
            </a:extLst>
          </p:cNvPr>
          <p:cNvSpPr/>
          <p:nvPr/>
        </p:nvSpPr>
        <p:spPr>
          <a:xfrm rot="21045210">
            <a:off x="-502770" y="898891"/>
            <a:ext cx="13197539" cy="5049298"/>
          </a:xfrm>
          <a:prstGeom prst="parallelogram">
            <a:avLst>
              <a:gd name="adj" fmla="val 16122"/>
            </a:avLst>
          </a:prstGeom>
          <a:gradFill>
            <a:gsLst>
              <a:gs pos="0">
                <a:srgbClr val="740000">
                  <a:alpha val="20000"/>
                </a:srgbClr>
              </a:gs>
              <a:gs pos="45000">
                <a:srgbClr val="500000">
                  <a:alpha val="29804"/>
                </a:srgbClr>
              </a:gs>
              <a:gs pos="100000">
                <a:srgbClr val="360000">
                  <a:alpha val="69804"/>
                </a:srgbClr>
              </a:gs>
            </a:gsLst>
            <a:lin ang="96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27" name="Picture 26">
            <a:extLst>
              <a:ext uri="{FF2B5EF4-FFF2-40B4-BE49-F238E27FC236}">
                <a16:creationId xmlns:a16="http://schemas.microsoft.com/office/drawing/2014/main" id="{340AC12F-6ECC-6FBF-092D-8F7ACE958537}"/>
              </a:ext>
            </a:extLst>
          </p:cNvPr>
          <p:cNvPicPr>
            <a:picLocks noChangeAspect="1"/>
          </p:cNvPicPr>
          <p:nvPr/>
        </p:nvPicPr>
        <p:blipFill>
          <a:blip r:embed="rId2">
            <a:alphaModFix/>
            <a:duotone>
              <a:prstClr val="black"/>
              <a:schemeClr val="accent2">
                <a:tint val="45000"/>
                <a:satMod val="400000"/>
              </a:schemeClr>
            </a:duotone>
            <a:extLst>
              <a:ext uri="{BEBA8EAE-BF5A-486C-A8C5-ECC9F3942E4B}">
                <a14:imgProps xmlns:a14="http://schemas.microsoft.com/office/drawing/2010/main">
                  <a14:imgLayer r:embed="rId3">
                    <a14:imgEffect>
                      <a14:brightnessContrast bright="-40000" contrast="40000"/>
                    </a14:imgEffect>
                  </a14:imgLayer>
                </a14:imgProps>
              </a:ext>
            </a:extLst>
          </a:blip>
          <a:srcRect t="6890" b="3729"/>
          <a:stretch/>
        </p:blipFill>
        <p:spPr>
          <a:xfrm>
            <a:off x="0" y="0"/>
            <a:ext cx="12192000" cy="6858001"/>
          </a:xfrm>
          <a:prstGeom prst="rect">
            <a:avLst/>
          </a:prstGeom>
        </p:spPr>
      </p:pic>
      <p:sp>
        <p:nvSpPr>
          <p:cNvPr id="31" name="Parallelogram 30">
            <a:extLst>
              <a:ext uri="{FF2B5EF4-FFF2-40B4-BE49-F238E27FC236}">
                <a16:creationId xmlns:a16="http://schemas.microsoft.com/office/drawing/2014/main" id="{FCE46765-82E5-9F97-1D68-3230EB1E3103}"/>
              </a:ext>
            </a:extLst>
          </p:cNvPr>
          <p:cNvSpPr/>
          <p:nvPr/>
        </p:nvSpPr>
        <p:spPr>
          <a:xfrm>
            <a:off x="-1" y="0"/>
            <a:ext cx="12192003" cy="1425229"/>
          </a:xfrm>
          <a:prstGeom prst="parallelogram">
            <a:avLst>
              <a:gd name="adj" fmla="val 0"/>
            </a:avLst>
          </a:prstGeom>
          <a:gradFill>
            <a:gsLst>
              <a:gs pos="0">
                <a:srgbClr val="BC0000">
                  <a:alpha val="20000"/>
                </a:srgbClr>
              </a:gs>
              <a:gs pos="45000">
                <a:srgbClr val="A40000">
                  <a:alpha val="30000"/>
                </a:srgbClr>
              </a:gs>
              <a:gs pos="100000">
                <a:srgbClr val="480000">
                  <a:alpha val="70000"/>
                </a:srgbClr>
              </a:gs>
            </a:gsLst>
            <a:lin ang="96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 name="Freeform: Shape 21">
            <a:extLst>
              <a:ext uri="{FF2B5EF4-FFF2-40B4-BE49-F238E27FC236}">
                <a16:creationId xmlns:a16="http://schemas.microsoft.com/office/drawing/2014/main" id="{D979D408-1A6A-6221-CE81-36294FBFE35A}"/>
              </a:ext>
            </a:extLst>
          </p:cNvPr>
          <p:cNvSpPr/>
          <p:nvPr/>
        </p:nvSpPr>
        <p:spPr>
          <a:xfrm>
            <a:off x="-6" y="1425227"/>
            <a:ext cx="12192006" cy="5432772"/>
          </a:xfrm>
          <a:custGeom>
            <a:avLst/>
            <a:gdLst>
              <a:gd name="connsiteX0" fmla="*/ 0 w 12192006"/>
              <a:gd name="connsiteY0" fmla="*/ 0 h 5432772"/>
              <a:gd name="connsiteX1" fmla="*/ 12192001 w 12192006"/>
              <a:gd name="connsiteY1" fmla="*/ 0 h 5432772"/>
              <a:gd name="connsiteX2" fmla="*/ 12192001 w 12192006"/>
              <a:gd name="connsiteY2" fmla="*/ 4798591 h 5432772"/>
              <a:gd name="connsiteX3" fmla="*/ 11441742 w 12192006"/>
              <a:gd name="connsiteY3" fmla="*/ 4798591 h 5432772"/>
              <a:gd name="connsiteX4" fmla="*/ 11441742 w 12192006"/>
              <a:gd name="connsiteY4" fmla="*/ 4847997 h 5432772"/>
              <a:gd name="connsiteX5" fmla="*/ 12192006 w 12192006"/>
              <a:gd name="connsiteY5" fmla="*/ 4847997 h 5432772"/>
              <a:gd name="connsiteX6" fmla="*/ 12192006 w 12192006"/>
              <a:gd name="connsiteY6" fmla="*/ 5432772 h 5432772"/>
              <a:gd name="connsiteX7" fmla="*/ 5 w 12192006"/>
              <a:gd name="connsiteY7" fmla="*/ 5432772 h 5432772"/>
              <a:gd name="connsiteX8" fmla="*/ 5 w 12192006"/>
              <a:gd name="connsiteY8" fmla="*/ 4847997 h 5432772"/>
              <a:gd name="connsiteX9" fmla="*/ 9960082 w 12192006"/>
              <a:gd name="connsiteY9" fmla="*/ 4847997 h 5432772"/>
              <a:gd name="connsiteX10" fmla="*/ 9960082 w 12192006"/>
              <a:gd name="connsiteY10" fmla="*/ 4798591 h 5432772"/>
              <a:gd name="connsiteX11" fmla="*/ 0 w 12192006"/>
              <a:gd name="connsiteY11" fmla="*/ 4798591 h 5432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6" h="5432772">
                <a:moveTo>
                  <a:pt x="0" y="0"/>
                </a:moveTo>
                <a:lnTo>
                  <a:pt x="12192001" y="0"/>
                </a:lnTo>
                <a:lnTo>
                  <a:pt x="12192001" y="4798591"/>
                </a:lnTo>
                <a:lnTo>
                  <a:pt x="11441742" y="4798591"/>
                </a:lnTo>
                <a:lnTo>
                  <a:pt x="11441742" y="4847997"/>
                </a:lnTo>
                <a:lnTo>
                  <a:pt x="12192006" y="4847997"/>
                </a:lnTo>
                <a:lnTo>
                  <a:pt x="12192006" y="5432772"/>
                </a:lnTo>
                <a:lnTo>
                  <a:pt x="5" y="5432772"/>
                </a:lnTo>
                <a:lnTo>
                  <a:pt x="5" y="4847997"/>
                </a:lnTo>
                <a:lnTo>
                  <a:pt x="9960082" y="4847997"/>
                </a:lnTo>
                <a:lnTo>
                  <a:pt x="9960082" y="4798591"/>
                </a:lnTo>
                <a:lnTo>
                  <a:pt x="0" y="4798591"/>
                </a:lnTo>
                <a:close/>
              </a:path>
            </a:pathLst>
          </a:custGeom>
          <a:solidFill>
            <a:schemeClr val="bg1">
              <a:lumMod val="95000"/>
              <a:alpha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PH"/>
          </a:p>
        </p:txBody>
      </p:sp>
      <p:sp>
        <p:nvSpPr>
          <p:cNvPr id="30" name="Parallelogram 29">
            <a:extLst>
              <a:ext uri="{FF2B5EF4-FFF2-40B4-BE49-F238E27FC236}">
                <a16:creationId xmlns:a16="http://schemas.microsoft.com/office/drawing/2014/main" id="{04945385-850F-41F7-F1B1-64CB329347C0}"/>
              </a:ext>
            </a:extLst>
          </p:cNvPr>
          <p:cNvSpPr/>
          <p:nvPr/>
        </p:nvSpPr>
        <p:spPr>
          <a:xfrm>
            <a:off x="-3" y="-1"/>
            <a:ext cx="12192004" cy="1622324"/>
          </a:xfrm>
          <a:prstGeom prst="parallelogram">
            <a:avLst>
              <a:gd name="adj" fmla="val 0"/>
            </a:avLst>
          </a:prstGeom>
          <a:solidFill>
            <a:srgbClr val="740000">
              <a:alpha val="3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307000"/>
          </a:p>
        </p:txBody>
      </p:sp>
      <p:sp>
        <p:nvSpPr>
          <p:cNvPr id="32" name="TextBox 31">
            <a:extLst>
              <a:ext uri="{FF2B5EF4-FFF2-40B4-BE49-F238E27FC236}">
                <a16:creationId xmlns:a16="http://schemas.microsoft.com/office/drawing/2014/main" id="{2702D95D-D3A0-9EE9-C8FD-0352511CA623}"/>
              </a:ext>
            </a:extLst>
          </p:cNvPr>
          <p:cNvSpPr txBox="1"/>
          <p:nvPr/>
        </p:nvSpPr>
        <p:spPr>
          <a:xfrm>
            <a:off x="750253" y="218826"/>
            <a:ext cx="10691484" cy="1015663"/>
          </a:xfrm>
          <a:prstGeom prst="rect">
            <a:avLst/>
          </a:prstGeom>
          <a:noFill/>
        </p:spPr>
        <p:txBody>
          <a:bodyPr wrap="square" lIns="91440" tIns="45720" rIns="91440" bIns="45720" rtlCol="0" anchor="t">
            <a:spAutoFit/>
          </a:bodyPr>
          <a:lstStyle/>
          <a:p>
            <a:r>
              <a:rPr lang="en-US" sz="6000" dirty="0">
                <a:solidFill>
                  <a:srgbClr val="FFC000"/>
                </a:solidFill>
                <a:latin typeface="Aptos Black"/>
                <a:cs typeface="Aharoni"/>
              </a:rPr>
              <a:t>Applications </a:t>
            </a:r>
            <a:r>
              <a:rPr lang="en-US" sz="5400" dirty="0">
                <a:solidFill>
                  <a:srgbClr val="FFC000"/>
                </a:solidFill>
                <a:latin typeface="Bahnschrift Light"/>
                <a:cs typeface="Aharoni"/>
              </a:rPr>
              <a:t>of Merge Sort</a:t>
            </a:r>
            <a:endParaRPr lang="en-PH" sz="5400" dirty="0">
              <a:solidFill>
                <a:srgbClr val="FFC000"/>
              </a:solidFill>
              <a:latin typeface="Aptos Black" panose="020B0004020202020204" pitchFamily="34" charset="0"/>
              <a:cs typeface="Aharoni" panose="02010803020104030203" pitchFamily="2" charset="-79"/>
            </a:endParaRPr>
          </a:p>
        </p:txBody>
      </p:sp>
      <p:pic>
        <p:nvPicPr>
          <p:cNvPr id="23" name="Picture 22">
            <a:extLst>
              <a:ext uri="{FF2B5EF4-FFF2-40B4-BE49-F238E27FC236}">
                <a16:creationId xmlns:a16="http://schemas.microsoft.com/office/drawing/2014/main" id="{1B11C835-606B-41B9-12C3-622171B827D8}"/>
              </a:ext>
            </a:extLst>
          </p:cNvPr>
          <p:cNvPicPr/>
          <p:nvPr/>
        </p:nvPicPr>
        <p:blipFill>
          <a:blip r:embed="rId4"/>
          <a:stretch>
            <a:fillRect/>
          </a:stretch>
        </p:blipFill>
        <p:spPr>
          <a:xfrm>
            <a:off x="10127873" y="5780554"/>
            <a:ext cx="1193329" cy="879661"/>
          </a:xfrm>
          <a:prstGeom prst="rect">
            <a:avLst/>
          </a:prstGeom>
        </p:spPr>
      </p:pic>
      <p:pic>
        <p:nvPicPr>
          <p:cNvPr id="38" name="Picture 37">
            <a:extLst>
              <a:ext uri="{FF2B5EF4-FFF2-40B4-BE49-F238E27FC236}">
                <a16:creationId xmlns:a16="http://schemas.microsoft.com/office/drawing/2014/main" id="{85F5B0DB-9DBD-3459-7F02-BFEB005BA14A}"/>
              </a:ext>
            </a:extLst>
          </p:cNvPr>
          <p:cNvPicPr>
            <a:picLocks noChangeAspect="1"/>
          </p:cNvPicPr>
          <p:nvPr/>
        </p:nvPicPr>
        <p:blipFill>
          <a:blip r:embed="rId5"/>
          <a:stretch>
            <a:fillRect/>
          </a:stretch>
        </p:blipFill>
        <p:spPr>
          <a:xfrm>
            <a:off x="613007" y="6297839"/>
            <a:ext cx="4017987" cy="515480"/>
          </a:xfrm>
          <a:prstGeom prst="rect">
            <a:avLst/>
          </a:prstGeom>
        </p:spPr>
      </p:pic>
      <p:sp>
        <p:nvSpPr>
          <p:cNvPr id="2" name="TextBox 1">
            <a:extLst>
              <a:ext uri="{FF2B5EF4-FFF2-40B4-BE49-F238E27FC236}">
                <a16:creationId xmlns:a16="http://schemas.microsoft.com/office/drawing/2014/main" id="{B7F989C7-8B03-2651-2827-05E96BD5A3C8}"/>
              </a:ext>
            </a:extLst>
          </p:cNvPr>
          <p:cNvSpPr txBox="1"/>
          <p:nvPr/>
        </p:nvSpPr>
        <p:spPr>
          <a:xfrm>
            <a:off x="750253" y="1913367"/>
            <a:ext cx="10686067" cy="2492990"/>
          </a:xfrm>
          <a:prstGeom prst="rect">
            <a:avLst/>
          </a:prstGeom>
          <a:noFill/>
        </p:spPr>
        <p:txBody>
          <a:bodyPr wrap="square" lIns="91440" tIns="45720" rIns="91440" bIns="45720" rtlCol="0" anchor="t">
            <a:spAutoFit/>
          </a:bodyPr>
          <a:lstStyle/>
          <a:p>
            <a:r>
              <a:rPr lang="en-US" sz="2600" b="1" dirty="0">
                <a:ea typeface="+mn-lt"/>
                <a:cs typeface="+mn-lt"/>
              </a:rPr>
              <a:t>Merge Algorithms and Multiway Merging</a:t>
            </a:r>
            <a:r>
              <a:rPr lang="en-US" sz="2600" dirty="0">
                <a:ea typeface="+mn-lt"/>
                <a:cs typeface="+mn-lt"/>
              </a:rPr>
              <a:t>:</a:t>
            </a:r>
            <a:endParaRPr lang="en-US" dirty="0">
              <a:ea typeface="+mn-lt"/>
              <a:cs typeface="+mn-lt"/>
            </a:endParaRPr>
          </a:p>
          <a:p>
            <a:pPr marL="342900" indent="-342900">
              <a:buFont typeface="Arial" panose="020B0604020202020204" pitchFamily="34" charset="0"/>
              <a:buChar char="•"/>
            </a:pPr>
            <a:r>
              <a:rPr lang="en-US" sz="2600" dirty="0">
                <a:ea typeface="+mn-lt"/>
                <a:cs typeface="+mn-lt"/>
              </a:rPr>
              <a:t>Merge Sort is often used as a foundation for algorithms that require merging sorted data. For example, in </a:t>
            </a:r>
            <a:r>
              <a:rPr lang="en-US" sz="2600" b="1" dirty="0">
                <a:ea typeface="+mn-lt"/>
                <a:cs typeface="+mn-lt"/>
              </a:rPr>
              <a:t>multiway merging</a:t>
            </a:r>
            <a:r>
              <a:rPr lang="en-US" sz="2600" dirty="0">
                <a:ea typeface="+mn-lt"/>
                <a:cs typeface="+mn-lt"/>
              </a:rPr>
              <a:t>, sorted files or streams from different sources are combined into one sorted output, which is a common requirement in data integration systems and streaming platforms.</a:t>
            </a:r>
            <a:endParaRPr lang="en-US" dirty="0">
              <a:ea typeface="+mn-lt"/>
              <a:cs typeface="+mn-lt"/>
            </a:endParaRPr>
          </a:p>
        </p:txBody>
      </p:sp>
      <p:sp>
        <p:nvSpPr>
          <p:cNvPr id="5" name="TextBox 4">
            <a:extLst>
              <a:ext uri="{FF2B5EF4-FFF2-40B4-BE49-F238E27FC236}">
                <a16:creationId xmlns:a16="http://schemas.microsoft.com/office/drawing/2014/main" id="{62DDE016-8146-8ADC-5335-9534CBD04D8F}"/>
              </a:ext>
            </a:extLst>
          </p:cNvPr>
          <p:cNvSpPr txBox="1"/>
          <p:nvPr/>
        </p:nvSpPr>
        <p:spPr>
          <a:xfrm>
            <a:off x="750252" y="4825135"/>
            <a:ext cx="10686067" cy="1384995"/>
          </a:xfrm>
          <a:prstGeom prst="rect">
            <a:avLst/>
          </a:prstGeom>
          <a:noFill/>
        </p:spPr>
        <p:txBody>
          <a:bodyPr wrap="square" lIns="91440" tIns="45720" rIns="91440" bIns="45720" rtlCol="0" anchor="t">
            <a:spAutoFit/>
          </a:bodyPr>
          <a:lstStyle/>
          <a:p>
            <a:r>
              <a:rPr lang="en-US" sz="2800" b="1" dirty="0">
                <a:ea typeface="+mn-lt"/>
                <a:cs typeface="+mn-lt"/>
              </a:rPr>
              <a:t>Example: </a:t>
            </a:r>
            <a:r>
              <a:rPr lang="en-US" sz="2800" dirty="0">
                <a:ea typeface="+mn-lt"/>
                <a:cs typeface="+mn-lt"/>
              </a:rPr>
              <a:t>Multiway merging is used to combine multiple sorted lists, like merging </a:t>
            </a:r>
            <a:r>
              <a:rPr lang="en-US" sz="2800" dirty="0">
                <a:latin typeface="Consolas"/>
              </a:rPr>
              <a:t>[1, 4]</a:t>
            </a:r>
            <a:r>
              <a:rPr lang="en-US" sz="2800" dirty="0">
                <a:ea typeface="+mn-lt"/>
                <a:cs typeface="+mn-lt"/>
              </a:rPr>
              <a:t>, </a:t>
            </a:r>
            <a:r>
              <a:rPr lang="en-US" sz="2800" dirty="0">
                <a:latin typeface="Consolas"/>
              </a:rPr>
              <a:t>[2, 5]</a:t>
            </a:r>
            <a:r>
              <a:rPr lang="en-US" sz="2800" dirty="0">
                <a:ea typeface="+mn-lt"/>
                <a:cs typeface="+mn-lt"/>
              </a:rPr>
              <a:t>, and </a:t>
            </a:r>
            <a:r>
              <a:rPr lang="en-US" sz="2800" dirty="0">
                <a:latin typeface="Consolas"/>
              </a:rPr>
              <a:t>[3, 6]</a:t>
            </a:r>
            <a:r>
              <a:rPr lang="en-US" sz="2800" dirty="0">
                <a:ea typeface="+mn-lt"/>
                <a:cs typeface="+mn-lt"/>
              </a:rPr>
              <a:t> into a single sorted list </a:t>
            </a:r>
            <a:r>
              <a:rPr lang="en-US" sz="2800" dirty="0">
                <a:latin typeface="Consolas"/>
              </a:rPr>
              <a:t>[1, 2, 3, 4, 5, 6]</a:t>
            </a:r>
            <a:r>
              <a:rPr lang="en-US" sz="2800" dirty="0">
                <a:ea typeface="+mn-lt"/>
                <a:cs typeface="+mn-lt"/>
              </a:rPr>
              <a:t>.</a:t>
            </a:r>
            <a:endParaRPr lang="en-US" dirty="0"/>
          </a:p>
        </p:txBody>
      </p:sp>
    </p:spTree>
    <p:extLst>
      <p:ext uri="{BB962C8B-B14F-4D97-AF65-F5344CB8AC3E}">
        <p14:creationId xmlns:p14="http://schemas.microsoft.com/office/powerpoint/2010/main" val="4682435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Peter Bob Domogma</dc:creator>
  <cp:revision>379</cp:revision>
  <dcterms:created xsi:type="dcterms:W3CDTF">2024-11-17T11:49:27Z</dcterms:created>
  <dcterms:modified xsi:type="dcterms:W3CDTF">2024-11-29T04:40:52Z</dcterms:modified>
</cp:coreProperties>
</file>