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DF8C6-1257-4F96-A143-08DE01A276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63F374-9AB7-43ED-9DD8-A1EA2A200B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495A93-34B7-47AD-9800-47D43EFE39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F7FAA-7222-4A41-BC54-D157A1B1B0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460960" y="226080"/>
            <a:ext cx="71146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81768A-BE98-4D47-87D6-A91B06491E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B2B05-4DB6-4483-A896-65D305FE4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63C0E-E2C8-4B80-A344-6057CBC9A1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44FC67-DE4F-47FF-892C-6B7FFDD8BD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60960" y="226080"/>
            <a:ext cx="71146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588F4-EC2E-4A90-826A-C4C7E4D24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4EC76-2E72-449D-AC2A-E257BC695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2DD42-A613-49B4-BC31-057E8C904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DF28D-B5D9-4820-B585-E77DED8032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05000" y="5165280"/>
            <a:ext cx="391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9515442-64C4-48AE-AD37-F60C767902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188640" y="180000"/>
            <a:ext cx="1971360" cy="980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800000" y="225720"/>
            <a:ext cx="77742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509" spc="-1" strike="noStrike">
                <a:latin typeface="Arial"/>
              </a:rPr>
              <a:t>Click to edit the title text format</a:t>
            </a:r>
            <a:endParaRPr b="0" lang="en-US" sz="3509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8640" y="180000"/>
            <a:ext cx="1971360" cy="980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falcon/picoweb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evelopers.mydevices.com/cayenne/features/" TargetMode="External"/><Relationship Id="rId2" Type="http://schemas.openxmlformats.org/officeDocument/2006/relationships/hyperlink" Target="https://github.com/myDevicesIoT/Cayenne-MQTT-Python/blob/master/cayenne/client.py" TargetMode="External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afnog.iotworkshop.africa/do/view/IoT_Course_English/WebHome" TargetMode="External"/><Relationship Id="rId2" Type="http://schemas.openxmlformats.org/officeDocument/2006/relationships/hyperlink" Target="https://afnog.iotworkshop.africa/do/view/IoT_Course_French/WebHome" TargetMode="External"/><Relationship Id="rId3" Type="http://schemas.openxmlformats.org/officeDocument/2006/relationships/hyperlink" Target="https://github.com/uraich/IoT-Course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ocs.micropython.org/en/latest/library/network.WLAN.html?highlight=wifi" TargetMode="External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ocs.lvgl.io/latest/en/html/index.html" TargetMode="External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lvgl.io/demos" TargetMode="External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Developing an IoT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Uli Raich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Two lectures on Hardware and Software for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the Internet of Things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Lecture 2: Accessing the “things” through the Internet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Presented online at the African Internet Summit Mauritius 2022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5D0D6-96F2-4EBB-9883-F400809BBA12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virtual oscilloscope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7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A virtual oscilloscope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showing the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output of the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pulse generator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447720" y="1070280"/>
            <a:ext cx="6000840" cy="404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86E43F-F43C-4C0A-AD76-00F343151D14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simple WEB 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As we have seen, MicroPython contains a socket class for network access and that is all that is needed to implement a simple WEB server.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 make things even simpler a basic framework name </a:t>
            </a:r>
            <a:r>
              <a:rPr b="0" i="1" lang="en-US" sz="1800" spc="-1" strike="noStrike">
                <a:latin typeface="Arial"/>
              </a:rPr>
              <a:t>picoweb</a:t>
            </a:r>
            <a:r>
              <a:rPr b="0" lang="en-US" sz="1800" spc="-1" strike="noStrike">
                <a:latin typeface="Arial"/>
              </a:rPr>
              <a:t> is available on github.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I integrated this framework into the MicroPython binary to make it globally accessible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FBAB14-4BC0-47B1-9BBA-923216C38DE4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first WEB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00000" y="1172520"/>
            <a:ext cx="8100000" cy="37288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936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1F7666-F091-4FB6-B044-D4357D939947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picoweb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  <a:hlinkClick r:id="rId1"/>
              </a:rPr>
              <a:t>picoweb</a:t>
            </a:r>
            <a:r>
              <a:rPr b="0" lang="en-US" sz="1800" spc="-1" strike="noStrike">
                <a:latin typeface="Arial"/>
              </a:rPr>
              <a:t> module is a framework for writing WEB servers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 contains functionality to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Create and listen to HTTP requests on a socket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Handling routing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Parse HTTP requests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Prepare HTTP responses by sending the necessary header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Send HTTP pages stored in files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Handle templates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36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1BB7D0-E6BB-4175-8BEB-5A68C94FB41D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40000" y="226080"/>
            <a:ext cx="723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Integrating measurements into the WEB page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640" cy="34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That is already not too bad!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we want to integrate measurements into the WEB page.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can be done through templates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define a HTML table and fill the entries with measurements made be the SHT30.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880000" y="2880000"/>
            <a:ext cx="5221800" cy="20671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9360000" y="4614840"/>
            <a:ext cx="471960" cy="5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59DD08-6B68-4DC7-B1EE-B7743D4332EB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Server Side events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This is still not perfect because we have to update the whole HTML page if we want to get new measurements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would like the WEB server make periodic measurements, which update the page on the browser (client) side whenever they are sent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can be achieved through server side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360000" y="468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880E6-619E-4674-A585-6EFD048B1450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160000" y="226080"/>
            <a:ext cx="741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MQTT, another way to go online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Message Queuing Telemetry Transport: a publish-subscribe Protocol for IoT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79240" y="1623960"/>
            <a:ext cx="8916840" cy="3236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A9A29E-B340-4664-B676-6DD28BE04EAB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Setting up mosquitto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98800" y="3060000"/>
            <a:ext cx="9720000" cy="15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When starting mosquitto you see that we have to define an authentication method if we 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want to access the broker from a remote machine like the ESP32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easiest way to accomplish this is a password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9838800" cy="1638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E3A61-AC4E-461B-9705-1A0ECE98DEE4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mosquitto password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First we create a simple text file with a user name (ais2022) and a password (Mauritius)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0" y="1980000"/>
            <a:ext cx="5381280" cy="2352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70180E-0B3D-42F4-8A5E-94D9961889AC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Encode password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r>
              <a:rPr b="0" lang="en-US" sz="1800" spc="-1" strike="noStrike">
                <a:latin typeface="Arial"/>
              </a:rPr>
              <a:t>Then we encode it with mosquitto_passwd: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mosquitto_passwd -U mosquitto_pw.txt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and we copy it to </a:t>
            </a:r>
            <a:r>
              <a:rPr b="0" lang="en-US" sz="1800" spc="-1" strike="noStrike">
                <a:latin typeface="Arial"/>
              </a:rPr>
              <a:t>/etc/mosquitto/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35360" y="2122200"/>
            <a:ext cx="8038800" cy="183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270AC-E746-4D19-9088-FFFC1455AF92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“I” in </a:t>
            </a:r>
            <a:r>
              <a:rPr b="0" lang="en-US" sz="4400" spc="-1" strike="noStrike">
                <a:latin typeface="Arial"/>
              </a:rPr>
              <a:t>IoT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To communicate with the IoT node over we Internet we must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 the Node to the WiFi network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Provide a WEB server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may need additional protocols like “server side events” or WEB sockets accessed through JavaScript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latin typeface="Arial"/>
              </a:rPr>
              <a:t>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Communicate to an MQTT broker, which in turn sends or receives data from an MQTT publish or subscribe client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24650-CBE4-40FE-92EF-863599894763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Adapting the config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Finally we create a custom mosquitto config file, which is located in </a:t>
            </a:r>
            <a:r>
              <a:rPr b="0" lang="en-US" sz="1800" spc="-1" strike="noStrike">
                <a:latin typeface="Arial"/>
              </a:rPr>
              <a:t>/etc/mosquitto/conf.d enabling the password file.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60000" y="1919520"/>
            <a:ext cx="7095600" cy="2695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BFB77-5362-4E67-9AA9-4BAA61A9D711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mosquitto broker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440000" y="1172520"/>
            <a:ext cx="7020000" cy="394884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9360000" y="482724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852789-6A3B-4520-8523-FA6947E2E7F0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60000" y="226080"/>
            <a:ext cx="759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MQTT client on the ESP32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46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and if I could have the MQTT client on the ESP32.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it was the publishing client it could send measurements to the broker and thus to any subscribed client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it was the subscribing client it could receive commands from the broker and thus from any publishing client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micropython-lib supplies the umqtt library giving us access to MQTT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690800" y="1323000"/>
            <a:ext cx="5420880" cy="364140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9360000" y="4680000"/>
            <a:ext cx="3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92394-A075-440A-8398-A6858BBD38AE}" type="slidenum">
              <a:t>22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160000" y="74160"/>
            <a:ext cx="77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Subscribing client on the ESP32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049200" y="1017720"/>
            <a:ext cx="4824000" cy="40932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9180000" y="468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01C418-3A49-4991-ADFA-5C18AF71825F}" type="slidenum">
              <a:t>23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r>
              <a:rPr b="0" lang="en-US" sz="1800" spc="-1" strike="noStrike">
                <a:latin typeface="Arial"/>
                <a:hlinkClick r:id="rId1"/>
              </a:rPr>
              <a:t>myDevices Cayenne</a:t>
            </a:r>
            <a:r>
              <a:rPr b="0" lang="en-US" sz="1800" spc="-1" strike="noStrike">
                <a:latin typeface="Arial"/>
              </a:rPr>
              <a:t> claims to be the world’s first drag and drop IoT builder.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provides the MQTT broker and uses its own protocol on top of the MQTT messages to transfer information between itself and the IoT system.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also supplies a dash board with widgets to graphically represent measured parameters.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can work on many different types of micro-controllers and has language bindings for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C, C++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Arduino IDE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Python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Unfortunately the </a:t>
            </a:r>
            <a:r>
              <a:rPr b="0" lang="en-US" sz="1800" spc="-1" strike="noStrike">
                <a:latin typeface="Arial"/>
                <a:hlinkClick r:id="rId2"/>
              </a:rPr>
              <a:t>Cayenne Python library</a:t>
            </a:r>
            <a:r>
              <a:rPr b="0" lang="en-US" sz="1800" spc="-1" strike="noStrike">
                <a:latin typeface="Arial"/>
              </a:rPr>
              <a:t>depends on the Eclipse Paho MQTT library and cannot be used with MicroPython without modification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the library is OpenSource and I managed to adapt it to MicroPython’s umqtt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98BA5-300C-4277-BCBB-69F815D71857}" type="slidenum">
              <a:t>24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First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4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Register!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Registration will supply you with an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MQTT user name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MQTT password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484680" y="1080000"/>
            <a:ext cx="2942280" cy="3769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F962FF-512F-4234-B5F5-7F57B878E9A8}" type="slidenum">
              <a:t>25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48360" y="871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Create a new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073240" y="1007280"/>
            <a:ext cx="5870160" cy="3932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D474A-7194-410B-89DD-75BA31BC43BA}" type="slidenum">
              <a:t>26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 credentials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55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902320" y="900000"/>
            <a:ext cx="7357680" cy="3893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DA2E8-7CF6-4B5E-AFF5-0742720AC4A7}" type="slidenum">
              <a:t>27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 dash board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233440" y="1069200"/>
            <a:ext cx="5562000" cy="3842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9FB464-01F7-4400-9AD7-9A706FE29D9E}" type="slidenum">
              <a:t>28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next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1800" spc="-1" strike="noStrike">
                <a:latin typeface="Arial"/>
              </a:rPr>
              <a:t>This tutorial showed only three different devices: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SHT30 temperature and humidity sensor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WS2812 addressable rgb LED ring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linear potentiometer in conjunction with the on-chip ADC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there are many more WeMos D1 mini shields some of which are demonstrated in the IoT course prepared for the University of Cape Coast, Ghana.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description is available on the Twiki under </a:t>
            </a:r>
            <a:r>
              <a:rPr b="0" lang="en-US" sz="1800" spc="-1" strike="noStrike">
                <a:latin typeface="Arial"/>
                <a:hlinkClick r:id="rId1"/>
              </a:rPr>
              <a:t>IoT Course in English</a:t>
            </a:r>
            <a:r>
              <a:rPr b="0" lang="en-US" sz="1800" spc="-1" strike="noStrike">
                <a:latin typeface="Arial"/>
              </a:rPr>
              <a:t> as well as exercises proposed for these devices.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slightly different french version is also available on the </a:t>
            </a:r>
            <a:r>
              <a:rPr b="0" lang="en-US" sz="1800" spc="-1" strike="noStrike">
                <a:latin typeface="Arial"/>
                <a:hlinkClick r:id="rId2"/>
              </a:rPr>
              <a:t>Twiki IoT Course in French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solutions can be downloaded from my</a:t>
            </a:r>
            <a:r>
              <a:rPr b="0" lang="en-US" sz="1800" spc="-1" strike="noStrike">
                <a:latin typeface="Arial"/>
                <a:hlinkClick r:id="rId3"/>
              </a:rPr>
              <a:t> github repository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B293D9-408D-42A2-A74E-8619E7AAF426}" type="slidenum">
              <a:t>29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20000" y="0"/>
            <a:ext cx="7380000" cy="108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Connecting to the WiFi network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20000" y="1083960"/>
            <a:ext cx="5412240" cy="37760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363564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Micropython provides the </a:t>
            </a:r>
            <a:br>
              <a:rPr sz="1800"/>
            </a:br>
            <a:r>
              <a:rPr b="0" lang="en-US" sz="1800" spc="-1" strike="noStrike">
                <a:latin typeface="Arial"/>
                <a:hlinkClick r:id="rId2"/>
              </a:rPr>
              <a:t>WLAN class</a:t>
            </a:r>
            <a:r>
              <a:rPr b="0" lang="en-US" sz="1800" spc="-1" strike="noStrike">
                <a:latin typeface="Arial"/>
              </a:rPr>
              <a:t> giving access to methods to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Activate the WiFi station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and check the activation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Scan for nodes in the neighborhood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connect/disconnect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Get the network status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Get/set IP level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34CBF-2B3E-4DB8-A869-0B25B9782C5E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 course exercises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78720" y="1326600"/>
            <a:ext cx="921564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6226560" cy="378000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559840" y="2160000"/>
            <a:ext cx="4455000" cy="144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87E5D2-FE9E-4248-A5B7-36ACE5C8B203}" type="slidenum">
              <a:t>30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Adapt other sensor boards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6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There are plenty other sensor and actuator boards available, which can be adapted to the WeMos D1 mini bus using the prototype board.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Here is the example of an accelerometer 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and gyroscope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Writing drivers for sensor boards is not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always a trivial task.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ported a library for the MPU6050 driver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originally written in C++ for the Arduino to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MicroPython.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The driver has 6000 lines of MicroPython Code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370480" y="1800000"/>
            <a:ext cx="3809520" cy="3228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20EA1-D499-43CD-9E69-E285A93888CF}" type="slidenum">
              <a:t>31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GUI on the IoT node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288360" y="1260000"/>
            <a:ext cx="907164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Lolin 2.4 “ display features a touch panel in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addition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It uses an ili9341 graphics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controller and has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320x240 pixel resolution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 lvgl GUI library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supports this device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and makes running of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GUI applications on the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ESP32 possible</a:t>
            </a:r>
            <a:br>
              <a:rPr sz="2200"/>
            </a:br>
            <a:endParaRPr b="0" lang="en-US" sz="2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660000" y="914040"/>
            <a:ext cx="3039480" cy="41259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600000" y="1917000"/>
            <a:ext cx="3475800" cy="22111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3">
            <a:alphaModFix amt="95000"/>
          </a:blip>
          <a:stretch/>
        </p:blipFill>
        <p:spPr>
          <a:xfrm>
            <a:off x="4506480" y="2779200"/>
            <a:ext cx="1973520" cy="2080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4E063-B9A1-45B1-9F5E-46269F4ED4CF}" type="slidenum">
              <a:t>32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Understanding GUI development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r>
              <a:rPr b="0" lang="en-US" sz="2200" spc="-1" strike="noStrike">
                <a:latin typeface="Arial"/>
              </a:rPr>
              <a:t>Graphical User Interfaces usually need big resources in memory and/or disk space usually not available on micro-controllers.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1"/>
              </a:rPr>
              <a:t>lvgl</a:t>
            </a:r>
            <a:r>
              <a:rPr b="0" lang="en-US" sz="2200" spc="-1" strike="noStrike">
                <a:latin typeface="Arial"/>
              </a:rPr>
              <a:t> (the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ight and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 V</a:t>
            </a:r>
            <a:r>
              <a:rPr b="0" lang="en-US" sz="2200" spc="-1" strike="noStrike">
                <a:latin typeface="Arial"/>
              </a:rPr>
              <a:t>ersatile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raphics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ibrary) is adapted to few resources. It is written in C but has a MicroPython language binding where the Python calls are implemented as C code with a Python interface.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There is a MicroPython variant called lv_micropython, which has lvgl included in its firmware.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lvgl is available for several graphics controllers and it has a “simulator” using SDL to display the graphics on the unix port of lv_micropython.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Program development can be comfortably done on the PC and only the final GUI is transferred to the IoT hardware.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 system is so huge that you will need several months to study and use it.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18FAD-6910-4D5E-B439-528676241A39}" type="slidenum">
              <a:t>33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LVGL look and feel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Lvgl has a big number of widgets: label, push button, slider, tab, menu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allows complex animations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uses callbacks to trigger user functions when interactions occur (a button is pressed)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Here is a </a:t>
            </a:r>
            <a:r>
              <a:rPr b="0" lang="en-US" sz="1800" spc="-1" strike="noStrike">
                <a:latin typeface="Arial"/>
                <a:hlinkClick r:id="rId1"/>
              </a:rPr>
              <a:t>demo</a:t>
            </a:r>
            <a:r>
              <a:rPr b="0" lang="en-US" sz="1800" spc="-1" strike="noStrike">
                <a:latin typeface="Arial"/>
              </a:rPr>
              <a:t> showing off many of the widgets.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demo is written in such a way that it adapts itself to the screen size of the display used.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DF02E-8EA1-42F7-98D0-0BB3AAE49BD8}" type="slidenum">
              <a:t>34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TinyML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The other most fashionable subject in computer science today is </a:t>
            </a:r>
            <a:r>
              <a:rPr b="1" lang="en-US" sz="1800" spc="-1" strike="noStrike">
                <a:latin typeface="Arial"/>
              </a:rPr>
              <a:t>Artificial Intelligence (AI) and Machine Learning (ML)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have seen how to read out and interpret data from a temperature and humidity sensor but what do we have to do if we want to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understand spoken key words captured by a microphone 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know if a person is in sight of a camera or not 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understand gestures measured with an accelerometer 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Such type of problems can be solved with Artificial Intelligence.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FDCDD-4E74-4D02-8840-C86EF3887E61}" type="slidenum">
              <a:t>35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Creating AI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Creating machine learning models and making them learn, requires large computing resources and there is no chance to do this on micro-controllers.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model recognizing a person on an image is fed 120.000 images to make it learn to distinguish images with and without human beings.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My gaming PC with a GPU however can do this. The learning process may take hours or even days.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final model however can be squeezed down in size in such a way that it fits into the micro-controller memory. The micro-controller code will read images from the camera and feed them into the previously prepared model. The model then answers if a person is there or not.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D47F75-E295-4BF0-A665-6FE69CADFD8D}" type="slidenum">
              <a:t>36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lot to learn!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AI and machine learning requires quite a bit of knowledge: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The mathematics behind the algorithms is not always trivial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You need to know how to use a big number of Python libraries: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numpy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pandas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matplotlib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tensorflow, tensorflow light, tensorflow light micro, keras scikit-learn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and quite a few more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Maybe you will come back to AIS-2023 for a tutorial on tinyML?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A25047-37D3-493E-A502-14FB6FAF541A}" type="slidenum">
              <a:t>37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620000" y="1260000"/>
            <a:ext cx="6854400" cy="3855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3BC36-7353-46A1-87CF-4B3255FF7012}" type="slidenum">
              <a:t>38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WiFi connection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1800" spc="-1" strike="noStrike">
                <a:latin typeface="Arial"/>
              </a:rPr>
              <a:t>When working on IoT you must connect to the network very often.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therefore wrote and integrated a module named </a:t>
            </a:r>
            <a:r>
              <a:rPr b="0" i="1" lang="en-US" sz="1800" spc="-1" strike="noStrike">
                <a:latin typeface="Arial"/>
              </a:rPr>
              <a:t>wifi_connect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makes connecting to the network super-simple: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from wifi_connect import *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connect()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latin typeface="Arial"/>
              </a:rPr>
              <a:t>connect </a:t>
            </a:r>
            <a:r>
              <a:rPr b="0" lang="en-US" sz="1800" spc="-1" strike="noStrike">
                <a:latin typeface="Arial"/>
              </a:rPr>
              <a:t>also gets the current time from ntp and sets the real time clock on the ESP32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can get the current time with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gmtTime() 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cetTime()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54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334E5-0643-49A7-99C6-2B3C73D3C20F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A simple TCP server/client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4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2200" spc="-1" strike="noStrike">
                <a:latin typeface="Arial"/>
              </a:rPr>
              <a:t>The server: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socket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bind the host address to a port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listen for connection requests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accept the connection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receive data from the connection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send data to the connection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Close the connection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D243A-12CC-457C-A437-C759F6E8DAC2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A simple TCP server/client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client: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socket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connect to the server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send data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receive data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Let’s try it on the PC first!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951408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1AF1E-4E3A-4285-8150-E99709E8CC3F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TCP server on the ESP32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There is no difference with respect to the code on the PC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Except prior connection to the WiFi network.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Now we can create a TCP server on the ESP32 that reads some sensors and sends the results to the PC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On the PC we can have a user friendly GUI application which treats and displays the data.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Example: A simple voltmeter. The analogue signal level is read from the ADC and its digitized value is displayed on the Voltmeter application.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360000" y="481644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3EF9D-A492-41EE-9CD9-B5CB9123F227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voltmeter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7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Like all the other examples the code is entirely written in Python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uses the Qt5 widget set with the PyQt5 Python language binding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 full description on how to develop a Qt5 application in Python exceeds the scope of these lectures.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00000" y="1147680"/>
            <a:ext cx="4266720" cy="335232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9360000" y="48492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3CC5E-E7DD-4E19-8469-765FC61CB384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Other virtual instruments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2107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A pulse generator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14760" y="948960"/>
            <a:ext cx="6645240" cy="409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84A1D-F59D-4C43-84EA-839D7A282BD6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27.May 2022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2022-05-27T09:29:13Z</dcterms:modified>
  <cp:revision>49</cp:revision>
  <dc:subject/>
  <dc:title/>
</cp:coreProperties>
</file>