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5.png" ContentType="image/png"/>
  <Override PartName="/ppt/media/image6.png" ContentType="image/png"/>
  <Override PartName="/ppt/media/image14.png" ContentType="image/png"/>
  <Override PartName="/ppt/media/image5.png" ContentType="image/png"/>
  <Override PartName="/ppt/media/image21.png" ContentType="image/png"/>
  <Override PartName="/ppt/media/image19.png" ContentType="image/png"/>
  <Override PartName="/ppt/media/image10.png" ContentType="image/png"/>
  <Override PartName="/ppt/media/image1.png" ContentType="image/png"/>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4.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6"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7"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7A72FE4-1F2A-4B48-BE8E-28F10751619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9" name="PlaceHolder 2"/>
          <p:cNvSpPr>
            <a:spLocks noGrp="1"/>
          </p:cNvSpPr>
          <p:nvPr>
            <p:ph type="subTitle"/>
          </p:nvPr>
        </p:nvSpPr>
        <p:spPr>
          <a:xfrm>
            <a:off x="685800" y="1371600"/>
            <a:ext cx="9071640" cy="328824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D0DE10-0F48-4C07-B8CA-CBDE9E4A477E}"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Click to </a:t>
            </a:r>
            <a:r>
              <a:rPr b="0" lang="fr-FR" sz="3200" spc="-1" strike="noStrike">
                <a:solidFill>
                  <a:srgbClr val="000000"/>
                </a:solidFill>
                <a:latin typeface="Arial"/>
              </a:rPr>
              <a:t>edit the </a:t>
            </a:r>
            <a:r>
              <a:rPr b="0" lang="fr-FR" sz="3200" spc="-1" strike="noStrike">
                <a:solidFill>
                  <a:srgbClr val="000000"/>
                </a:solidFill>
                <a:latin typeface="Arial"/>
              </a:rPr>
              <a:t>title text </a:t>
            </a:r>
            <a:r>
              <a:rPr b="0" lang="fr-FR" sz="3200" spc="-1" strike="noStrike">
                <a:solidFill>
                  <a:srgbClr val="000000"/>
                </a:solidFill>
                <a:latin typeface="Arial"/>
              </a:rPr>
              <a:t>format</a:t>
            </a:r>
            <a:endParaRPr b="0" lang="fr-FR" sz="3200" spc="-1" strike="noStrike">
              <a:solidFill>
                <a:srgbClr val="000000"/>
              </a:solidFill>
              <a:latin typeface="Arial"/>
            </a:endParaRPr>
          </a:p>
        </p:txBody>
      </p:sp>
      <p:sp>
        <p:nvSpPr>
          <p:cNvPr id="1" name="PlaceHolder 2"/>
          <p:cNvSpPr>
            <a:spLocks noGrp="1"/>
          </p:cNvSpPr>
          <p:nvPr>
            <p:ph type="body"/>
          </p:nvPr>
        </p:nvSpPr>
        <p:spPr>
          <a:xfrm>
            <a:off x="685800" y="1371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fld id="{C8810A50-1D74-4F98-9691-D1BBB5BA4578}" type="slidenum">
              <a:rPr b="0" lang="fr-FR" sz="1400" spc="-1" strike="noStrike">
                <a:solidFill>
                  <a:srgbClr val="000000"/>
                </a:solidFill>
                <a:latin typeface="Times New Roman"/>
              </a:rPr>
              <a:t>&lt;number&gt;</a:t>
            </a:fld>
            <a:endParaRPr b="0" lang="fr-FR" sz="1400" spc="-1" strike="noStrike">
              <a:solidFill>
                <a:srgbClr val="000000"/>
              </a:solidFill>
              <a:latin typeface="Times New Roman"/>
            </a:endParaRPr>
          </a:p>
        </p:txBody>
      </p:sp>
      <p:pic>
        <p:nvPicPr>
          <p:cNvPr id="5" name="" descr=""/>
          <p:cNvPicPr/>
          <p:nvPr/>
        </p:nvPicPr>
        <p:blipFill>
          <a:blip r:embed="rId2"/>
          <a:stretch/>
        </p:blipFill>
        <p:spPr>
          <a:xfrm>
            <a:off x="140760" y="228600"/>
            <a:ext cx="3745440" cy="634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s://github.com/uraich/ASP2024-Teachers/wiki" TargetMode="External"/><Relationship Id="rId2" Type="http://schemas.openxmlformats.org/officeDocument/2006/relationships/hyperlink" Target="https://docs.micropython.org/en/latest/" TargetMode="External"/><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hyperlink" Target="https://docs.python.org/fr/3/tutorial/" TargetMode="External"/><Relationship Id="rId2" Type="http://schemas.openxmlformats.org/officeDocument/2006/relationships/hyperlink" Target="https://docs.micropython.org/en/latest/" TargetMode="External"/><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Petits Expériences de Physique</a:t>
            </a:r>
            <a:endParaRPr b="0" lang="fr-FR" sz="3200" spc="-1" strike="noStrike">
              <a:solidFill>
                <a:srgbClr val="000000"/>
              </a:solidFill>
              <a:latin typeface="Arial"/>
            </a:endParaRPr>
          </a:p>
        </p:txBody>
      </p:sp>
      <p:sp>
        <p:nvSpPr>
          <p:cNvPr id="11" name="PlaceHolder 2"/>
          <p:cNvSpPr>
            <a:spLocks noGrp="1"/>
          </p:cNvSpPr>
          <p:nvPr>
            <p:ph type="subTitle"/>
          </p:nvPr>
        </p:nvSpPr>
        <p:spPr>
          <a:xfrm>
            <a:off x="685800" y="1254600"/>
            <a:ext cx="9071640" cy="352260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Une Introduction de Expérimentation de Physique</a:t>
            </a:r>
            <a:br>
              <a:rPr sz="3200"/>
            </a:br>
            <a:endParaRPr b="0" lang="fr-FR" sz="3200" spc="-1" strike="noStrike">
              <a:solidFill>
                <a:srgbClr val="000000"/>
              </a:solidFill>
              <a:latin typeface="Arial"/>
            </a:endParaRPr>
          </a:p>
          <a:p>
            <a:pPr indent="0" algn="ctr">
              <a:buNone/>
            </a:pPr>
            <a:r>
              <a:rPr b="0" lang="fr-FR" sz="2400" spc="-1" strike="noStrike">
                <a:solidFill>
                  <a:srgbClr val="000000"/>
                </a:solidFill>
                <a:latin typeface="Arial"/>
              </a:rPr>
              <a:t>Uli Raich</a:t>
            </a:r>
            <a:endParaRPr b="0" lang="fr-FR" sz="2400" spc="-1" strike="noStrike">
              <a:solidFill>
                <a:srgbClr val="000000"/>
              </a:solidFill>
              <a:latin typeface="Arial"/>
            </a:endParaRPr>
          </a:p>
          <a:p>
            <a:pPr indent="0" algn="ctr">
              <a:buNone/>
            </a:pPr>
            <a:br>
              <a:rPr sz="2400"/>
            </a:br>
            <a:r>
              <a:rPr b="0" lang="fr-FR" sz="2400" spc="-1" strike="noStrike">
                <a:solidFill>
                  <a:srgbClr val="000000"/>
                </a:solidFill>
                <a:latin typeface="Arial"/>
              </a:rPr>
              <a:t>Cet atelier consiste en exercices pratiques de lecture de capteurs et contrôle d’expériences par actionneurs  .</a:t>
            </a:r>
            <a:endParaRPr b="0" lang="fr-FR" sz="2400" spc="-1" strike="noStrike">
              <a:solidFill>
                <a:srgbClr val="000000"/>
              </a:solidFill>
              <a:latin typeface="Arial"/>
            </a:endParaRPr>
          </a:p>
          <a:p>
            <a:pPr indent="0" algn="ctr">
              <a:buNone/>
            </a:pPr>
            <a:r>
              <a:rPr b="0" lang="fr-FR" sz="2400" spc="-1" strike="noStrike">
                <a:solidFill>
                  <a:srgbClr val="000000"/>
                </a:solidFill>
                <a:latin typeface="Arial"/>
              </a:rPr>
              <a:t>Il fait partie de l’École Africaine de Physique Fondamentale</a:t>
            </a:r>
            <a:endParaRPr b="0" lang="fr-FR" sz="2400" spc="-1" strike="noStrike">
              <a:solidFill>
                <a:srgbClr val="000000"/>
              </a:solidFill>
              <a:latin typeface="Arial"/>
            </a:endParaRPr>
          </a:p>
          <a:p>
            <a:pPr indent="0" algn="ctr">
              <a:buNone/>
            </a:pPr>
            <a:r>
              <a:rPr b="0" lang="fr-FR" sz="2400" spc="-1" strike="noStrike">
                <a:solidFill>
                  <a:srgbClr val="000000"/>
                </a:solidFill>
                <a:latin typeface="Arial"/>
              </a:rPr>
              <a:t>Maroc 2024 </a:t>
            </a:r>
            <a:r>
              <a:rPr b="0" lang="fr-FR" sz="3200" spc="-1" strike="noStrike">
                <a:solidFill>
                  <a:srgbClr val="000000"/>
                </a:solidFill>
                <a:latin typeface="Arial"/>
              </a:rPr>
              <a:t> </a:t>
            </a:r>
            <a:endParaRPr b="0" lang="fr-FR" sz="3200" spc="-1" strike="noStrike">
              <a:solidFill>
                <a:srgbClr val="000000"/>
              </a:solidFill>
              <a:latin typeface="Arial"/>
            </a:endParaRPr>
          </a:p>
          <a:p>
            <a:pPr indent="0" algn="ctr">
              <a:buNone/>
            </a:pPr>
            <a:endParaRPr b="0" lang="fr-F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Comment utiliser ces appareils ?</a:t>
            </a:r>
            <a:endParaRPr b="0" lang="fr-FR" sz="3200" spc="-1" strike="noStrike">
              <a:solidFill>
                <a:srgbClr val="000000"/>
              </a:solidFill>
              <a:latin typeface="Arial"/>
            </a:endParaRPr>
          </a:p>
        </p:txBody>
      </p:sp>
      <p:sp>
        <p:nvSpPr>
          <p:cNvPr id="40" name="PlaceHolder 2"/>
          <p:cNvSpPr>
            <a:spLocks noGrp="1"/>
          </p:cNvSpPr>
          <p:nvPr>
            <p:ph/>
          </p:nvPr>
        </p:nvSpPr>
        <p:spPr>
          <a:xfrm>
            <a:off x="685800" y="1371600"/>
            <a:ext cx="9071640" cy="3429000"/>
          </a:xfrm>
          <a:prstGeom prst="rect">
            <a:avLst/>
          </a:prstGeom>
          <a:noFill/>
          <a:ln w="0">
            <a:noFill/>
          </a:ln>
        </p:spPr>
        <p:txBody>
          <a:bodyPr lIns="0" rIns="0" tIns="0" bIns="0" anchor="t">
            <a:normAutofit fontScale="93441" lnSpcReduction="10000"/>
          </a:bodyPr>
          <a:p>
            <a:pPr indent="0">
              <a:spcBef>
                <a:spcPts val="1701"/>
              </a:spcBef>
              <a:spcAft>
                <a:spcPts val="283"/>
              </a:spcAft>
              <a:buNone/>
            </a:pPr>
            <a:r>
              <a:rPr b="0" lang="fr-FR" sz="2000" spc="-1" strike="noStrike">
                <a:solidFill>
                  <a:srgbClr val="000000"/>
                </a:solidFill>
                <a:latin typeface="Arial"/>
                <a:ea typeface="Noto Sans CJK SC"/>
              </a:rPr>
              <a:t>Pour interagir avec les capteurs et actionneurs nous devons écrire des programmes de lecture et de contrôle.</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Arial"/>
                <a:ea typeface="Noto Sans CJK SC"/>
              </a:rPr>
              <a:t>De nos jours le langage d’ordinateur </a:t>
            </a:r>
            <a:r>
              <a:rPr b="1" lang="fr-FR" sz="2000" spc="-1" strike="noStrike">
                <a:solidFill>
                  <a:srgbClr val="000000"/>
                </a:solidFill>
                <a:latin typeface="Arial"/>
                <a:ea typeface="Noto Sans CJK SC"/>
              </a:rPr>
              <a:t>Python </a:t>
            </a:r>
            <a:r>
              <a:rPr b="0" lang="fr-FR" sz="2000" spc="-1" strike="noStrike">
                <a:solidFill>
                  <a:srgbClr val="000000"/>
                </a:solidFill>
                <a:latin typeface="Arial"/>
                <a:ea typeface="Noto Sans CJK SC"/>
              </a:rPr>
              <a:t>est très populaire.</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Arial"/>
                <a:ea typeface="Noto Sans CJK SC"/>
              </a:rPr>
              <a:t>Python standard (CPython) utilise d’énormes librairies et peut être très demandant en ressources, qui par contre sont assez limités dans le micro-contrôleur.</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Arial"/>
                <a:ea typeface="Noto Sans CJK SC"/>
              </a:rPr>
              <a:t>Un interpréteur Python dépouillé : </a:t>
            </a:r>
            <a:r>
              <a:rPr b="1" lang="fr-FR" sz="2000" spc="-1" strike="noStrike">
                <a:solidFill>
                  <a:srgbClr val="000000"/>
                </a:solidFill>
                <a:latin typeface="Arial"/>
                <a:ea typeface="Noto Sans CJK SC"/>
              </a:rPr>
              <a:t>MicroPython</a:t>
            </a:r>
            <a:r>
              <a:rPr b="0" lang="fr-FR" sz="2000" spc="-1" strike="noStrike">
                <a:solidFill>
                  <a:srgbClr val="000000"/>
                </a:solidFill>
                <a:latin typeface="Arial"/>
                <a:ea typeface="Noto Sans CJK SC"/>
              </a:rPr>
              <a:t> est déjà installé dans la mémoire flash de la carte CPU.</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Arial"/>
                <a:ea typeface="Noto Sans CJK SC"/>
              </a:rPr>
              <a:t>Nous pouvons connecter la carte CPU avec le PC au moyen d’un câble micro USB (ou USB type C). La CPU convertie le protocole USB en une ligne série, et nous pouvons utiliser un émulateur de terminal pour parler avec l’interpréteur MicroPython.</a:t>
            </a:r>
            <a:endParaRPr b="0" lang="fr-FR" sz="2000" spc="-1" strike="noStrike">
              <a:solidFill>
                <a:srgbClr val="000000"/>
              </a:solidFill>
              <a:latin typeface="Arial"/>
            </a:endParaRPr>
          </a:p>
          <a:p>
            <a:pPr indent="0">
              <a:spcBef>
                <a:spcPts val="1701"/>
              </a:spcBef>
              <a:spcAft>
                <a:spcPts val="283"/>
              </a:spcAft>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Documentation</a:t>
            </a:r>
            <a:endParaRPr b="0" lang="fr-FR" sz="3200" spc="-1" strike="noStrike">
              <a:solidFill>
                <a:srgbClr val="000000"/>
              </a:solidFill>
              <a:latin typeface="Arial"/>
            </a:endParaRPr>
          </a:p>
        </p:txBody>
      </p:sp>
      <p:sp>
        <p:nvSpPr>
          <p:cNvPr id="42"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The documentation du cours est disponible ici:</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hlinkClick r:id="rId1"/>
              </a:rPr>
              <a:t>https://github.com/uraich/ASP2024-Teachers/wiki</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ea typeface="Noto Sans CJK SC"/>
              </a:rPr>
              <a:t>La documentation </a:t>
            </a:r>
            <a:r>
              <a:rPr b="0" lang="fr-FR" sz="2000" spc="-1" strike="noStrike">
                <a:solidFill>
                  <a:srgbClr val="000000"/>
                </a:solidFill>
                <a:latin typeface="Arial"/>
              </a:rPr>
              <a:t>MicroPython se trouve ici:</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hlinkClick r:id="rId2"/>
              </a:rPr>
              <a:t>https://docs.micropython.org/en/latest/</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Connexion à l’ESP32</a:t>
            </a:r>
            <a:endParaRPr b="0" lang="fr-FR" sz="3200" spc="-1" strike="noStrike">
              <a:solidFill>
                <a:srgbClr val="000000"/>
              </a:solidFill>
              <a:latin typeface="Arial"/>
            </a:endParaRPr>
          </a:p>
        </p:txBody>
      </p:sp>
      <p:sp>
        <p:nvSpPr>
          <p:cNvPr id="44"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La connexion du ESP32 au PC est simple: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Il suffit de connecter le câble micro USB au PC. Ceci va aussi alimenter l’ESP32.</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Vous devriez voir l’LED d’alimentation s’allumer.</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Outils de programmation </a:t>
            </a:r>
            <a:endParaRPr b="0" lang="fr-FR" sz="3200" spc="-1" strike="noStrike">
              <a:solidFill>
                <a:srgbClr val="000000"/>
              </a:solidFill>
              <a:latin typeface="Arial"/>
            </a:endParaRPr>
          </a:p>
        </p:txBody>
      </p:sp>
      <p:sp>
        <p:nvSpPr>
          <p:cNvPr id="46" name="PlaceHolder 2"/>
          <p:cNvSpPr>
            <a:spLocks noGrp="1"/>
          </p:cNvSpPr>
          <p:nvPr>
            <p:ph/>
          </p:nvPr>
        </p:nvSpPr>
        <p:spPr>
          <a:xfrm>
            <a:off x="529560" y="1143000"/>
            <a:ext cx="9071640" cy="3886200"/>
          </a:xfrm>
          <a:prstGeom prst="rect">
            <a:avLst/>
          </a:prstGeom>
          <a:noFill/>
          <a:ln w="0">
            <a:noFill/>
          </a:ln>
        </p:spPr>
        <p:txBody>
          <a:bodyPr lIns="0" rIns="0" tIns="0" bIns="0" anchor="t">
            <a:normAutofit fontScale="87444" lnSpcReduction="20000"/>
          </a:bodyPr>
          <a:p>
            <a:pPr indent="0">
              <a:spcBef>
                <a:spcPts val="1417"/>
              </a:spcBef>
              <a:buNone/>
            </a:pPr>
            <a:r>
              <a:rPr b="0" lang="fr-FR" sz="2000" spc="-1" strike="noStrike">
                <a:solidFill>
                  <a:srgbClr val="000000"/>
                </a:solidFill>
                <a:latin typeface="Arial"/>
              </a:rPr>
              <a:t>Nous disposons d'une série d'outils nous permettant de programmer le microcontrôleur ESP32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fr-FR" sz="2000" spc="-1" strike="noStrike">
                <a:solidFill>
                  <a:srgbClr val="3465a4"/>
                </a:solidFill>
                <a:latin typeface="Arial"/>
                <a:ea typeface="Noto Sans CJK SC"/>
              </a:rPr>
              <a:t>Thonny</a:t>
            </a:r>
            <a:r>
              <a:rPr b="1" lang="fr-FR" sz="2000" spc="-1" strike="noStrike">
                <a:solidFill>
                  <a:srgbClr val="000000"/>
                </a:solidFill>
                <a:latin typeface="Arial"/>
                <a:ea typeface="Noto Sans CJK SC"/>
              </a:rPr>
              <a:t> </a:t>
            </a:r>
            <a:r>
              <a:rPr b="0" lang="fr-FR" sz="2000" spc="-1" strike="noStrike">
                <a:solidFill>
                  <a:srgbClr val="000000"/>
                </a:solidFill>
                <a:latin typeface="Arial"/>
                <a:ea typeface="Noto Sans CJK SC"/>
              </a:rPr>
              <a:t>est un environnement de développement intégré (IDE, Integrated Development Environment) pour </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Éditer de programmes et les enregistrer sur le PC ou le système de fichiers du ESP32 </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Transférer les programmes sur l’ESP32</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Les exécuter</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Imprimer les résultats</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rPr>
              <a:t>Interagir avec l’interpréteur MicroPython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fr-FR" sz="2000" spc="-1" strike="noStrike">
                <a:solidFill>
                  <a:srgbClr val="3465a4"/>
                </a:solidFill>
                <a:latin typeface="Arial"/>
              </a:rPr>
              <a:t>minicom</a:t>
            </a:r>
            <a:r>
              <a:rPr b="0" lang="fr-FR" sz="2000" spc="-1" strike="noStrike">
                <a:solidFill>
                  <a:srgbClr val="000000"/>
                </a:solidFill>
                <a:latin typeface="Arial"/>
              </a:rPr>
              <a:t> est un émulateur de terminal série pour communiquer avec le MicroPython sur l'ESP32</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fr-FR" sz="2000" spc="-1" strike="noStrike">
                <a:solidFill>
                  <a:srgbClr val="3465a4"/>
                </a:solidFill>
                <a:latin typeface="Arial"/>
              </a:rPr>
              <a:t>ampy</a:t>
            </a:r>
            <a:r>
              <a:rPr b="0" lang="fr-FR" sz="2000" spc="-1" strike="noStrike">
                <a:solidFill>
                  <a:srgbClr val="000000"/>
                </a:solidFill>
                <a:latin typeface="Arial"/>
              </a:rPr>
              <a:t> permet de transférer des fichiers vers et depuis l'ESP32 via la ligne série et d'exécuter des programmes</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Tools</a:t>
            </a:r>
            <a:endParaRPr b="0" lang="fr-FR" sz="3200" spc="-1" strike="noStrike">
              <a:solidFill>
                <a:srgbClr val="000000"/>
              </a:solidFill>
              <a:latin typeface="Arial"/>
            </a:endParaRPr>
          </a:p>
        </p:txBody>
      </p:sp>
      <p:sp>
        <p:nvSpPr>
          <p:cNvPr id="48"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93441" lnSpcReduction="10000"/>
          </a:bodyPr>
          <a:p>
            <a:pPr indent="0">
              <a:spcBef>
                <a:spcPts val="1417"/>
              </a:spcBef>
              <a:buNone/>
            </a:pPr>
            <a:r>
              <a:rPr b="0" lang="fr-FR" sz="2000" spc="-1" strike="noStrike">
                <a:solidFill>
                  <a:srgbClr val="000000"/>
                </a:solidFill>
                <a:latin typeface="Arial"/>
              </a:rPr>
              <a:t>The main tool we will be using is</a:t>
            </a:r>
            <a:r>
              <a:rPr b="0" lang="fr-FR" sz="2000" spc="-1" strike="noStrike">
                <a:solidFill>
                  <a:srgbClr val="3465a4"/>
                </a:solidFill>
                <a:latin typeface="Arial"/>
              </a:rPr>
              <a:t> </a:t>
            </a:r>
            <a:r>
              <a:rPr b="0" i="1" lang="fr-FR" sz="2000" spc="-1" strike="noStrike">
                <a:solidFill>
                  <a:srgbClr val="3465a4"/>
                </a:solidFill>
                <a:latin typeface="Arial"/>
              </a:rPr>
              <a:t>thonny</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thonny is a simple </a:t>
            </a:r>
            <a:r>
              <a:rPr b="1" lang="fr-FR" sz="2000" spc="-1" strike="noStrike">
                <a:solidFill>
                  <a:srgbClr val="000000"/>
                </a:solidFill>
                <a:latin typeface="Arial"/>
              </a:rPr>
              <a:t>I</a:t>
            </a:r>
            <a:r>
              <a:rPr b="0" lang="fr-FR" sz="2000" spc="-1" strike="noStrike">
                <a:solidFill>
                  <a:srgbClr val="000000"/>
                </a:solidFill>
                <a:latin typeface="Arial"/>
              </a:rPr>
              <a:t>ntegrated </a:t>
            </a:r>
            <a:r>
              <a:rPr b="1" lang="fr-FR" sz="2000" spc="-1" strike="noStrike">
                <a:solidFill>
                  <a:srgbClr val="000000"/>
                </a:solidFill>
                <a:latin typeface="Arial"/>
              </a:rPr>
              <a:t>D</a:t>
            </a:r>
            <a:r>
              <a:rPr b="0" lang="fr-FR" sz="2000" spc="-1" strike="noStrike">
                <a:solidFill>
                  <a:srgbClr val="000000"/>
                </a:solidFill>
                <a:latin typeface="Arial"/>
              </a:rPr>
              <a:t>evelopment </a:t>
            </a:r>
            <a:r>
              <a:rPr b="1" lang="fr-FR" sz="2000" spc="-1" strike="noStrike">
                <a:solidFill>
                  <a:srgbClr val="000000"/>
                </a:solidFill>
                <a:latin typeface="Arial"/>
              </a:rPr>
              <a:t>E</a:t>
            </a:r>
            <a:r>
              <a:rPr b="0" lang="fr-FR" sz="2000" spc="-1" strike="noStrike">
                <a:solidFill>
                  <a:srgbClr val="000000"/>
                </a:solidFill>
                <a:latin typeface="Arial"/>
              </a:rPr>
              <a:t>nvironment (IDE) which allows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talking to the Read Evaluate and Print Loop (REPL) of the MicroPython interpreter</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editing scripts, saving them on files on the PC or the ESP32 and executing them with print output going to its shell window</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file transfer between the PC and the ESP32</a:t>
            </a:r>
            <a:endParaRPr b="0" lang="fr-FR" sz="2000" spc="-1" strike="noStrike">
              <a:solidFill>
                <a:srgbClr val="000000"/>
              </a:solidFill>
              <a:latin typeface="Arial"/>
            </a:endParaRPr>
          </a:p>
          <a:p>
            <a:pPr indent="0">
              <a:spcBef>
                <a:spcPts val="1417"/>
              </a:spcBef>
              <a:buNone/>
            </a:pPr>
            <a:r>
              <a:rPr b="0" i="1" lang="fr-FR" sz="2000" spc="-1" strike="noStrike">
                <a:solidFill>
                  <a:srgbClr val="3465a4"/>
                </a:solidFill>
                <a:latin typeface="Arial"/>
              </a:rPr>
              <a:t>minicom</a:t>
            </a:r>
            <a:r>
              <a:rPr b="0" lang="fr-FR" sz="2000" spc="-1" strike="noStrike">
                <a:solidFill>
                  <a:srgbClr val="000000"/>
                </a:solidFill>
                <a:latin typeface="Arial"/>
              </a:rPr>
              <a:t> is a virtual serial terminal connecting to REPL on the ESP32</a:t>
            </a:r>
            <a:endParaRPr b="0" lang="fr-FR" sz="2000" spc="-1" strike="noStrike">
              <a:solidFill>
                <a:srgbClr val="000000"/>
              </a:solidFill>
              <a:latin typeface="Arial"/>
            </a:endParaRPr>
          </a:p>
          <a:p>
            <a:pPr indent="0">
              <a:spcBef>
                <a:spcPts val="1417"/>
              </a:spcBef>
              <a:buNone/>
            </a:pPr>
            <a:r>
              <a:rPr b="0" i="1" lang="fr-FR" sz="2000" spc="-1" strike="noStrike">
                <a:solidFill>
                  <a:srgbClr val="3465a4"/>
                </a:solidFill>
                <a:latin typeface="Arial"/>
              </a:rPr>
              <a:t>ampy</a:t>
            </a:r>
            <a:r>
              <a:rPr b="0" lang="fr-FR" sz="2000" spc="-1" strike="noStrike">
                <a:solidFill>
                  <a:srgbClr val="3465a4"/>
                </a:solidFill>
                <a:latin typeface="Arial"/>
              </a:rPr>
              <a:t> </a:t>
            </a:r>
            <a:r>
              <a:rPr b="0" lang="fr-FR" sz="2000" spc="-1" strike="noStrike">
                <a:solidFill>
                  <a:srgbClr val="000000"/>
                </a:solidFill>
                <a:latin typeface="Arial"/>
              </a:rPr>
              <a:t>allows file transfers and running of programs on the ESP32</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Parler avec MicroPython </a:t>
            </a:r>
            <a:endParaRPr b="0" lang="fr-FR" sz="3200" spc="-1" strike="noStrike">
              <a:solidFill>
                <a:srgbClr val="000000"/>
              </a:solidFill>
              <a:latin typeface="Arial"/>
            </a:endParaRPr>
          </a:p>
        </p:txBody>
      </p:sp>
      <p:pic>
        <p:nvPicPr>
          <p:cNvPr id="50" name="" descr=""/>
          <p:cNvPicPr/>
          <p:nvPr/>
        </p:nvPicPr>
        <p:blipFill>
          <a:blip r:embed="rId1"/>
          <a:stretch/>
        </p:blipFill>
        <p:spPr>
          <a:xfrm>
            <a:off x="1600200" y="2800800"/>
            <a:ext cx="4695480" cy="1999800"/>
          </a:xfrm>
          <a:prstGeom prst="rect">
            <a:avLst/>
          </a:prstGeom>
          <a:ln w="0">
            <a:noFill/>
          </a:ln>
        </p:spPr>
      </p:pic>
      <p:sp>
        <p:nvSpPr>
          <p:cNvPr id="51" name=""/>
          <p:cNvSpPr txBox="1"/>
          <p:nvPr/>
        </p:nvSpPr>
        <p:spPr>
          <a:xfrm>
            <a:off x="1031760" y="1171440"/>
            <a:ext cx="8725680" cy="1370160"/>
          </a:xfrm>
          <a:prstGeom prst="rect">
            <a:avLst/>
          </a:prstGeom>
          <a:noFill/>
          <a:ln w="0">
            <a:noFill/>
          </a:ln>
        </p:spPr>
        <p:txBody>
          <a:bodyPr lIns="90000" rIns="90000" tIns="45000" bIns="45000" anchor="t">
            <a:noAutofit/>
          </a:bodyPr>
          <a:p>
            <a:r>
              <a:rPr b="0" lang="fr-FR" sz="1800" spc="-1" strike="noStrike">
                <a:solidFill>
                  <a:srgbClr val="000000"/>
                </a:solidFill>
                <a:latin typeface="Arial"/>
              </a:rPr>
              <a:t>Puisque MicroPython est un langage interprété, nous pouvons parler directement à l’interpréteur. Au démarrage, nous recevons un prompt indiquant que le REPL (Read, Execute and Print Loop) est prêt à recevoir des commandes.</a:t>
            </a:r>
            <a:br>
              <a:rPr sz="1800"/>
            </a:br>
            <a:endParaRPr b="0" lang="fr-FR" sz="1800" spc="-1" strike="noStrike">
              <a:solidFill>
                <a:srgbClr val="000000"/>
              </a:solidFill>
              <a:latin typeface="Arial"/>
            </a:endParaRPr>
          </a:p>
          <a:p>
            <a:r>
              <a:rPr b="0" lang="fr-FR" sz="1800" spc="-1" strike="noStrike">
                <a:solidFill>
                  <a:srgbClr val="000000"/>
                </a:solidFill>
                <a:latin typeface="Arial"/>
              </a:rPr>
              <a:t>Python peut être utilisé comme calculatrice.</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La Programmation</a:t>
            </a:r>
            <a:endParaRPr b="0" lang="fr-FR" sz="3200" spc="-1" strike="noStrike">
              <a:solidFill>
                <a:srgbClr val="000000"/>
              </a:solidFill>
              <a:latin typeface="Arial"/>
            </a:endParaRPr>
          </a:p>
        </p:txBody>
      </p:sp>
      <p:sp>
        <p:nvSpPr>
          <p:cNvPr id="53" name="PlaceHolder 2"/>
          <p:cNvSpPr>
            <a:spLocks noGrp="1"/>
          </p:cNvSpPr>
          <p:nvPr>
            <p:ph/>
          </p:nvPr>
        </p:nvSpPr>
        <p:spPr>
          <a:xfrm>
            <a:off x="300960" y="1055160"/>
            <a:ext cx="9071640" cy="3974040"/>
          </a:xfrm>
          <a:prstGeom prst="rect">
            <a:avLst/>
          </a:prstGeom>
          <a:noFill/>
          <a:ln w="0">
            <a:noFill/>
          </a:ln>
        </p:spPr>
        <p:txBody>
          <a:bodyPr lIns="0" rIns="0" tIns="0" bIns="0" anchor="t">
            <a:normAutofit fontScale="87444"/>
          </a:bodyPr>
          <a:p>
            <a:pPr indent="0">
              <a:spcBef>
                <a:spcPts val="1417"/>
              </a:spcBef>
              <a:buNone/>
            </a:pPr>
            <a:r>
              <a:rPr b="0" lang="fr-FR" sz="2000" spc="-1" strike="noStrike">
                <a:solidFill>
                  <a:srgbClr val="000000"/>
                </a:solidFill>
                <a:latin typeface="Arial"/>
              </a:rPr>
              <a:t>Parler à l’interpréteur, c'est bien mais nous voulons pouvoir écrire des programmes et les faire exécuter.</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Pour ceux qui ne connaissent pas Python, voici un lien</a:t>
            </a:r>
            <a:br>
              <a:rPr sz="2000"/>
            </a:br>
            <a:r>
              <a:rPr b="0" lang="fr-FR" sz="2000" spc="-1" strike="noStrike">
                <a:solidFill>
                  <a:srgbClr val="000000"/>
                </a:solidFill>
                <a:latin typeface="Arial"/>
              </a:rPr>
              <a:t>au </a:t>
            </a:r>
            <a:r>
              <a:rPr b="0" lang="fr-FR" sz="2000" spc="-1" strike="noStrike">
                <a:solidFill>
                  <a:srgbClr val="000000"/>
                </a:solidFill>
                <a:latin typeface="Arial"/>
                <a:hlinkClick r:id="rId1"/>
              </a:rPr>
              <a:t>tutoriel Python</a:t>
            </a:r>
            <a:r>
              <a:rPr b="0" lang="fr-FR" sz="2000" spc="-1" strike="noStrike">
                <a:solidFill>
                  <a:srgbClr val="000000"/>
                </a:solidFill>
                <a:latin typeface="Arial"/>
              </a:rPr>
              <a:t>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Et viola le lien à la </a:t>
            </a:r>
            <a:r>
              <a:rPr b="0" lang="fr-FR" sz="2000" spc="-1" strike="noStrike">
                <a:solidFill>
                  <a:srgbClr val="000000"/>
                </a:solidFill>
                <a:latin typeface="Arial"/>
                <a:hlinkClick r:id="rId2"/>
              </a:rPr>
              <a:t>documentation MicroPython</a:t>
            </a:r>
            <a:r>
              <a:rPr b="0" lang="fr-FR" sz="2000" spc="-1" strike="noStrike">
                <a:solidFill>
                  <a:srgbClr val="000000"/>
                </a:solidFill>
                <a:latin typeface="Arial"/>
              </a:rPr>
              <a:t>  </a:t>
            </a:r>
            <a:br>
              <a:rPr sz="2000"/>
            </a:br>
            <a:r>
              <a:rPr b="0" lang="fr-FR" sz="2000" spc="-1" strike="noStrike">
                <a:solidFill>
                  <a:srgbClr val="000000"/>
                </a:solidFill>
                <a:latin typeface="Arial"/>
              </a:rPr>
              <a:t>(en anglais)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Créer un nouveau fichier Python avec File →New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Cela créera une fenêtre d'éditeur intitulée &lt;untitled&gt;</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ea typeface="Noto Sans CJK SC"/>
              </a:rPr>
              <a:t>Enregistrez ce fichier (vide) et </a:t>
            </a:r>
            <a:r>
              <a:rPr b="0" lang="fr-FR" sz="2000" spc="-1" strike="noStrike">
                <a:solidFill>
                  <a:srgbClr val="000000"/>
                </a:solidFill>
                <a:latin typeface="Arial"/>
              </a:rPr>
              <a:t>le titre de la fenêtre</a:t>
            </a:r>
            <a:br>
              <a:rPr sz="2000"/>
            </a:br>
            <a:r>
              <a:rPr b="0" lang="fr-FR" sz="2000" spc="-1" strike="noStrike">
                <a:solidFill>
                  <a:srgbClr val="000000"/>
                </a:solidFill>
                <a:latin typeface="Arial"/>
              </a:rPr>
              <a:t>deviendra le nom du fichier</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Maintenant, écrivons notre programme Hello World </a:t>
            </a:r>
            <a:br>
              <a:rPr sz="2000"/>
            </a:br>
            <a:r>
              <a:rPr b="0" lang="fr-FR" sz="2000" spc="-1" strike="noStrike">
                <a:solidFill>
                  <a:srgbClr val="000000"/>
                </a:solidFill>
                <a:latin typeface="Arial"/>
              </a:rPr>
              <a:t>et exécutons-le</a:t>
            </a:r>
            <a:endParaRPr b="0" lang="fr-FR" sz="2000" spc="-1" strike="noStrike">
              <a:solidFill>
                <a:srgbClr val="000000"/>
              </a:solidFill>
              <a:latin typeface="Arial"/>
            </a:endParaRPr>
          </a:p>
        </p:txBody>
      </p:sp>
      <p:pic>
        <p:nvPicPr>
          <p:cNvPr id="54" name="" descr=""/>
          <p:cNvPicPr/>
          <p:nvPr/>
        </p:nvPicPr>
        <p:blipFill>
          <a:blip r:embed="rId3"/>
          <a:stretch/>
        </p:blipFill>
        <p:spPr>
          <a:xfrm>
            <a:off x="5257800" y="1469520"/>
            <a:ext cx="4613040" cy="2416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thonny</a:t>
            </a:r>
            <a:endParaRPr b="0" lang="fr-FR" sz="3200" spc="-1" strike="noStrike">
              <a:solidFill>
                <a:srgbClr val="000000"/>
              </a:solidFill>
              <a:latin typeface="Arial"/>
            </a:endParaRPr>
          </a:p>
        </p:txBody>
      </p:sp>
      <p:sp>
        <p:nvSpPr>
          <p:cNvPr id="56"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pic>
        <p:nvPicPr>
          <p:cNvPr id="57" name="" descr=""/>
          <p:cNvPicPr/>
          <p:nvPr/>
        </p:nvPicPr>
        <p:blipFill>
          <a:blip r:embed="rId1"/>
          <a:stretch/>
        </p:blipFill>
        <p:spPr>
          <a:xfrm>
            <a:off x="1350000" y="1143000"/>
            <a:ext cx="7336800" cy="4146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Affectations </a:t>
            </a:r>
            <a:endParaRPr b="0" lang="fr-FR" sz="3200" spc="-1" strike="noStrike">
              <a:solidFill>
                <a:srgbClr val="000000"/>
              </a:solidFill>
              <a:latin typeface="Arial"/>
            </a:endParaRPr>
          </a:p>
        </p:txBody>
      </p:sp>
      <p:sp>
        <p:nvSpPr>
          <p:cNvPr id="59" name="PlaceHolder 2"/>
          <p:cNvSpPr>
            <a:spLocks noGrp="1"/>
          </p:cNvSpPr>
          <p:nvPr>
            <p:ph/>
          </p:nvPr>
        </p:nvSpPr>
        <p:spPr>
          <a:xfrm>
            <a:off x="529560" y="1143000"/>
            <a:ext cx="9071640" cy="4343400"/>
          </a:xfrm>
          <a:prstGeom prst="rect">
            <a:avLst/>
          </a:prstGeom>
          <a:noFill/>
          <a:ln w="0">
            <a:noFill/>
          </a:ln>
        </p:spPr>
        <p:txBody>
          <a:bodyPr lIns="0" rIns="0" tIns="0" bIns="0" anchor="t">
            <a:normAutofit fontScale="62460"/>
          </a:bodyPr>
          <a:p>
            <a:pPr indent="0">
              <a:spcBef>
                <a:spcPts val="1417"/>
              </a:spcBef>
              <a:buNone/>
            </a:pPr>
            <a:r>
              <a:rPr b="0" lang="fr-FR" sz="2000" spc="-1" strike="noStrike">
                <a:solidFill>
                  <a:srgbClr val="000000"/>
                </a:solidFill>
                <a:latin typeface="Arial"/>
              </a:rPr>
              <a:t>En Python le signal « = » ne représente pas une équation mais une affectation</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a=6</a:t>
            </a:r>
            <a:r>
              <a:rPr b="0" lang="fr-FR" sz="2000" spc="-1" strike="noStrike">
                <a:solidFill>
                  <a:srgbClr val="000000"/>
                </a:solidFill>
                <a:latin typeface="FreeMono"/>
              </a:rPr>
              <a:t>	</a:t>
            </a:r>
            <a:r>
              <a:rPr b="0" lang="fr-FR" sz="2000" spc="-1" strike="noStrike">
                <a:solidFill>
                  <a:srgbClr val="000000"/>
                </a:solidFill>
                <a:latin typeface="FreeMono"/>
              </a:rPr>
              <a:t>         # attribue la valeur entière 6 à la variable a</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            </a:t>
            </a:r>
            <a:r>
              <a:rPr b="0" lang="fr-FR" sz="2000" spc="-1" strike="noStrike">
                <a:solidFill>
                  <a:srgbClr val="000000"/>
                </a:solidFill>
                <a:latin typeface="FreeMono"/>
              </a:rPr>
              <a:t># le signe « # » désigne un commentaire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f=5.8       # attribue la valeur à virgule flottante 5,8 au</a:t>
            </a:r>
            <a:br>
              <a:rPr sz="2000"/>
            </a:br>
            <a:r>
              <a:rPr b="0" lang="fr-FR" sz="2000" spc="-1" strike="noStrike">
                <a:solidFill>
                  <a:srgbClr val="000000"/>
                </a:solidFill>
                <a:latin typeface="FreeMono"/>
              </a:rPr>
              <a:t>            # variable f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b=True</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b prend la valeur booléenne vraie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s=”Hello”   # s reçoit la chaîne « Hello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L=[1,2,3,5] # l est une liste avec les valeurs 1,2,3,5</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T=(1,2,3,5) # t est un tuple avec les mêmes valeurs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            </a:t>
            </a:r>
            <a:r>
              <a:rPr b="0" lang="fr-FR" sz="2000" spc="-1" strike="noStrike">
                <a:solidFill>
                  <a:srgbClr val="000000"/>
                </a:solidFill>
                <a:latin typeface="FreeMono"/>
              </a:rPr>
              <a:t># Les tuples sont similaires aux listes mais ils sont</a:t>
            </a:r>
            <a:br>
              <a:rPr sz="2000"/>
            </a:br>
            <a:r>
              <a:rPr b="0" lang="fr-FR" sz="2000" spc="-1" strike="noStrike">
                <a:solidFill>
                  <a:srgbClr val="000000"/>
                </a:solidFill>
                <a:latin typeface="FreeMono"/>
              </a:rPr>
              <a:t>            # immuable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a = a+3     # a = a+3 serait une équation illégale mais c'est une affectations </a:t>
            </a:r>
            <a:r>
              <a:rPr b="0" lang="fr-FR" sz="2000" spc="-1" strike="noStrike">
                <a:solidFill>
                  <a:srgbClr val="000000"/>
                </a:solidFill>
                <a:latin typeface="FreeMono"/>
              </a:rPr>
              <a:t>	</a:t>
            </a:r>
            <a:r>
              <a:rPr b="0" lang="fr-FR" sz="2000" spc="-1" strike="noStrike">
                <a:solidFill>
                  <a:srgbClr val="000000"/>
                </a:solidFill>
                <a:latin typeface="FreeMono"/>
              </a:rPr>
              <a:t>                  # parfaitement légale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print(a,f,b,s,l,t)</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 types sont attribués automatiquement</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140360" y="196560"/>
            <a:ext cx="546084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Arithmétique</a:t>
            </a:r>
            <a:endParaRPr b="0" lang="fr-FR" sz="3200" spc="-1" strike="noStrike">
              <a:solidFill>
                <a:srgbClr val="000000"/>
              </a:solidFill>
              <a:latin typeface="Arial"/>
            </a:endParaRPr>
          </a:p>
        </p:txBody>
      </p:sp>
      <p:sp>
        <p:nvSpPr>
          <p:cNvPr id="61" name="PlaceHolder 2"/>
          <p:cNvSpPr>
            <a:spLocks noGrp="1"/>
          </p:cNvSpPr>
          <p:nvPr>
            <p:ph/>
          </p:nvPr>
        </p:nvSpPr>
        <p:spPr>
          <a:xfrm>
            <a:off x="228600" y="1371600"/>
            <a:ext cx="9851400" cy="3288240"/>
          </a:xfrm>
          <a:prstGeom prst="rect">
            <a:avLst/>
          </a:prstGeom>
          <a:noFill/>
          <a:ln w="0">
            <a:noFill/>
          </a:ln>
        </p:spPr>
        <p:txBody>
          <a:bodyPr lIns="0" rIns="0" tIns="0" bIns="0" anchor="t">
            <a:normAutofit fontScale="89943"/>
          </a:bodyPr>
          <a:p>
            <a:pPr indent="0">
              <a:spcBef>
                <a:spcPts val="1417"/>
              </a:spcBef>
              <a:buNone/>
            </a:pPr>
            <a:r>
              <a:rPr b="0" lang="fr-FR" sz="2000" spc="-1" strike="noStrike">
                <a:solidFill>
                  <a:srgbClr val="000000"/>
                </a:solidFill>
                <a:latin typeface="Arial"/>
              </a:rPr>
              <a:t>Les opérations arithmétiques de base fonctionnent comme attendu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s=5+7</a:t>
            </a:r>
            <a:br>
              <a:rPr sz="2000"/>
            </a:br>
            <a:r>
              <a:rPr b="0" lang="fr-FR" sz="2000" spc="-1" strike="noStrike">
                <a:solidFill>
                  <a:srgbClr val="000000"/>
                </a:solidFill>
                <a:latin typeface="FreeMono"/>
              </a:rPr>
              <a:t>a=5</a:t>
            </a:r>
            <a:br>
              <a:rPr sz="2000"/>
            </a:br>
            <a:r>
              <a:rPr b="0" lang="fr-FR" sz="2000" spc="-1" strike="noStrike">
                <a:solidFill>
                  <a:srgbClr val="000000"/>
                </a:solidFill>
                <a:latin typeface="FreeMono"/>
              </a:rPr>
              <a:t>b=7</a:t>
            </a:r>
            <a:br>
              <a:rPr sz="2000"/>
            </a:br>
            <a:r>
              <a:rPr b="0" lang="fr-FR" sz="2000" spc="-1" strike="noStrike">
                <a:solidFill>
                  <a:srgbClr val="000000"/>
                </a:solidFill>
                <a:latin typeface="FreeMono"/>
              </a:rPr>
              <a:t>sum        = a+b</a:t>
            </a:r>
            <a:br>
              <a:rPr sz="2000"/>
            </a:br>
            <a:r>
              <a:rPr b="0" lang="fr-FR" sz="2000" spc="-1" strike="noStrike">
                <a:solidFill>
                  <a:srgbClr val="000000"/>
                </a:solidFill>
                <a:latin typeface="FreeMono"/>
              </a:rPr>
              <a:t>difference = a-b</a:t>
            </a:r>
            <a:br>
              <a:rPr sz="2000"/>
            </a:br>
            <a:r>
              <a:rPr b="0" lang="fr-FR" sz="2000" spc="-1" strike="noStrike">
                <a:solidFill>
                  <a:srgbClr val="000000"/>
                </a:solidFill>
                <a:latin typeface="FreeMono"/>
              </a:rPr>
              <a:t>product    = a*b</a:t>
            </a:r>
            <a:br>
              <a:rPr sz="2000"/>
            </a:br>
            <a:r>
              <a:rPr b="0" lang="fr-FR" sz="2000" spc="-1" strike="noStrike">
                <a:solidFill>
                  <a:srgbClr val="000000"/>
                </a:solidFill>
                <a:latin typeface="FreeMono"/>
              </a:rPr>
              <a:t>division   = a/b    # donne une valeur flottante</a:t>
            </a:r>
            <a:br>
              <a:rPr sz="2000"/>
            </a:br>
            <a:r>
              <a:rPr b="0" lang="fr-FR" sz="2000" spc="-1" strike="noStrike">
                <a:solidFill>
                  <a:srgbClr val="000000"/>
                </a:solidFill>
                <a:latin typeface="FreeMono"/>
              </a:rPr>
              <a:t>div_int    = a//b   # donne une division entière,</a:t>
            </a:r>
            <a:br>
              <a:rPr sz="2000"/>
            </a:br>
            <a:r>
              <a:rPr b="0" lang="fr-FR" sz="2000" spc="-1" strike="noStrike">
                <a:solidFill>
                  <a:srgbClr val="000000"/>
                </a:solidFill>
                <a:latin typeface="FreeMono"/>
              </a:rPr>
              <a:t>                    # seule une partie entière de la division </a:t>
            </a:r>
            <a:br>
              <a:rPr sz="2000"/>
            </a:br>
            <a:r>
              <a:rPr b="0" lang="fr-FR" sz="2000" spc="-1" strike="noStrike">
                <a:solidFill>
                  <a:srgbClr val="000000"/>
                </a:solidFill>
                <a:latin typeface="FreeMono"/>
              </a:rPr>
              <a:t>                    # est prise en compte</a:t>
            </a:r>
            <a:br>
              <a:rPr sz="2000"/>
            </a:br>
            <a:r>
              <a:rPr b="0" lang="fr-FR" sz="2000" spc="-1" strike="noStrike">
                <a:solidFill>
                  <a:srgbClr val="000000"/>
                </a:solidFill>
                <a:latin typeface="FreeMono"/>
              </a:rPr>
              <a:t>                  </a:t>
            </a:r>
            <a:br>
              <a:rPr sz="2000"/>
            </a:b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4140360" y="196560"/>
            <a:ext cx="568944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Expérimentation de Physique</a:t>
            </a:r>
            <a:endParaRPr b="0" lang="fr-FR" sz="3200" spc="-1" strike="noStrike">
              <a:solidFill>
                <a:srgbClr val="000000"/>
              </a:solidFill>
              <a:latin typeface="Arial"/>
            </a:endParaRPr>
          </a:p>
        </p:txBody>
      </p:sp>
      <p:sp>
        <p:nvSpPr>
          <p:cNvPr id="13"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87444" lnSpcReduction="10000"/>
          </a:bodyPr>
          <a:p>
            <a:pPr indent="0">
              <a:spcBef>
                <a:spcPts val="1417"/>
              </a:spcBef>
              <a:buNone/>
            </a:pPr>
            <a:r>
              <a:rPr b="0" lang="fr-FR" sz="2000" spc="-1" strike="noStrike">
                <a:solidFill>
                  <a:srgbClr val="000000"/>
                </a:solidFill>
                <a:latin typeface="Arial"/>
              </a:rPr>
              <a:t>Dans beaucoup d’expérience de physique on utilise de l’électronique pour capter des signaux émise par de capteurs ou on contrôle de l’équipement  par de actionneurs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Avec les capteurs on peut mesurer</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Température, humidité relative de l’air, humidité du sol, pression d’air</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Pollution de l’air par la détection de particules dans l’air (poussière)  ou par  analyse de gaz</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Champs magnétique (p.e. champs magnétique de la terre, ce qui permet de construite une boussole</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Mouvement par des accéléromètres or gyroscopes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Distance par ultrason ou lasers</a:t>
            </a:r>
            <a:endParaRPr b="0" lang="fr-FR" sz="2000" spc="-1" strike="noStrike">
              <a:solidFill>
                <a:srgbClr val="000000"/>
              </a:solidFill>
              <a:latin typeface="Arial"/>
            </a:endParaRPr>
          </a:p>
          <a:p>
            <a:pPr marL="432000"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Conditions</a:t>
            </a:r>
            <a:endParaRPr b="0" lang="fr-FR" sz="3200" spc="-1" strike="noStrike">
              <a:solidFill>
                <a:srgbClr val="000000"/>
              </a:solidFill>
              <a:latin typeface="Arial"/>
            </a:endParaRPr>
          </a:p>
        </p:txBody>
      </p:sp>
      <p:sp>
        <p:nvSpPr>
          <p:cNvPr id="63" name="PlaceHolder 2"/>
          <p:cNvSpPr>
            <a:spLocks noGrp="1"/>
          </p:cNvSpPr>
          <p:nvPr>
            <p:ph/>
          </p:nvPr>
        </p:nvSpPr>
        <p:spPr>
          <a:xfrm>
            <a:off x="986760" y="1969560"/>
            <a:ext cx="9071640" cy="3288240"/>
          </a:xfrm>
          <a:prstGeom prst="rect">
            <a:avLst/>
          </a:prstGeom>
          <a:noFill/>
          <a:ln w="0">
            <a:noFill/>
          </a:ln>
        </p:spPr>
        <p:txBody>
          <a:bodyPr lIns="0" rIns="0" tIns="0" bIns="0" anchor="t">
            <a:normAutofit fontScale="74952" lnSpcReduction="10000"/>
          </a:bodyPr>
          <a:p>
            <a:pPr indent="0">
              <a:spcBef>
                <a:spcPts val="1701"/>
              </a:spcBef>
              <a:spcAft>
                <a:spcPts val="283"/>
              </a:spcAft>
              <a:buNone/>
            </a:pPr>
            <a:r>
              <a:rPr b="0" lang="fr-FR" sz="2000" spc="-1" strike="noStrike">
                <a:solidFill>
                  <a:srgbClr val="000000"/>
                </a:solidFill>
                <a:latin typeface="Arial"/>
                <a:ea typeface="Noto Sans CJK SC"/>
              </a:rPr>
              <a:t>Nous pouvons exécuter une partie de notre programme ou une autre selon les conditions</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FreeMono"/>
                <a:ea typeface="Noto Sans CJK SC"/>
              </a:rPr>
              <a:t>a,b = 5,7</a:t>
            </a:r>
            <a:br>
              <a:rPr sz="2000"/>
            </a:br>
            <a:r>
              <a:rPr b="0" lang="fr-FR" sz="2000" spc="-1" strike="noStrike">
                <a:solidFill>
                  <a:srgbClr val="000000"/>
                </a:solidFill>
                <a:latin typeface="FreeMono"/>
                <a:ea typeface="Noto Sans CJK SC"/>
              </a:rPr>
              <a:t>if a &gt; b:</a:t>
            </a:r>
            <a:br>
              <a:rPr sz="2000"/>
            </a:br>
            <a:r>
              <a:rPr b="0" lang="fr-FR" sz="2000" spc="-1" strike="noStrike">
                <a:solidFill>
                  <a:srgbClr val="000000"/>
                </a:solidFill>
                <a:latin typeface="FreeMono"/>
                <a:ea typeface="Noto Sans CJK SC"/>
              </a:rPr>
              <a:t>    print(“a is bigger than b”)  # notez que le corps de la condition</a:t>
            </a:r>
            <a:br>
              <a:rPr sz="2000"/>
            </a:br>
            <a:r>
              <a:rPr b="0" lang="fr-FR" sz="2000" spc="-1" strike="noStrike">
                <a:solidFill>
                  <a:srgbClr val="000000"/>
                </a:solidFill>
                <a:latin typeface="FreeMono"/>
                <a:ea typeface="Noto Sans CJK SC"/>
              </a:rPr>
              <a:t>                                 # est indenté</a:t>
            </a:r>
            <a:br>
              <a:rPr sz="2000"/>
            </a:br>
            <a:r>
              <a:rPr b="0" lang="fr-FR" sz="2000" spc="-1" strike="noStrike">
                <a:solidFill>
                  <a:srgbClr val="000000"/>
                </a:solidFill>
                <a:latin typeface="FreeMono"/>
                <a:ea typeface="Noto Sans CJK SC"/>
              </a:rPr>
              <a:t>                                 # tout le code indenté est exécuté si le</a:t>
            </a:r>
            <a:br>
              <a:rPr sz="2000"/>
            </a:br>
            <a:r>
              <a:rPr b="0" lang="fr-FR" sz="2000" spc="-1" strike="noStrike">
                <a:solidFill>
                  <a:srgbClr val="000000"/>
                </a:solidFill>
                <a:latin typeface="FreeMono"/>
                <a:ea typeface="Noto Sans CJK SC"/>
              </a:rPr>
              <a:t>                                 # condition est évaluée comme vraie</a:t>
            </a:r>
            <a:br>
              <a:rPr sz="2000"/>
            </a:br>
            <a:r>
              <a:rPr b="0" lang="fr-FR" sz="2000" spc="-1" strike="noStrike">
                <a:solidFill>
                  <a:srgbClr val="000000"/>
                </a:solidFill>
                <a:latin typeface="FreeMono"/>
                <a:ea typeface="Noto Sans CJK SC"/>
              </a:rPr>
              <a:t>elif a &lt; b:</a:t>
            </a:r>
            <a:br>
              <a:rPr sz="2000"/>
            </a:br>
            <a:r>
              <a:rPr b="0" lang="fr-FR" sz="2000" spc="-1" strike="noStrike">
                <a:solidFill>
                  <a:srgbClr val="000000"/>
                </a:solidFill>
                <a:latin typeface="FreeMono"/>
                <a:ea typeface="Noto Sans CJK SC"/>
              </a:rPr>
              <a:t>    print(“a is smaller than b”)</a:t>
            </a:r>
            <a:br>
              <a:rPr sz="2000"/>
            </a:br>
            <a:r>
              <a:rPr b="0" lang="fr-FR" sz="2000" spc="-1" strike="noStrike">
                <a:solidFill>
                  <a:srgbClr val="000000"/>
                </a:solidFill>
                <a:latin typeface="FreeMono"/>
                <a:ea typeface="Noto Sans CJK SC"/>
              </a:rPr>
              <a:t>else:</a:t>
            </a:r>
            <a:br>
              <a:rPr sz="2000"/>
            </a:br>
            <a:r>
              <a:rPr b="0" lang="fr-FR" sz="2000" spc="-1" strike="noStrike">
                <a:solidFill>
                  <a:srgbClr val="000000"/>
                </a:solidFill>
                <a:latin typeface="FreeMono"/>
                <a:ea typeface="Noto Sans CJK SC"/>
              </a:rPr>
              <a:t>    print(“a and b are equal”)</a:t>
            </a:r>
            <a:endParaRPr b="0" lang="fr-FR" sz="2000" spc="-1" strike="noStrike">
              <a:solidFill>
                <a:srgbClr val="000000"/>
              </a:solidFill>
              <a:latin typeface="Arial"/>
            </a:endParaRPr>
          </a:p>
          <a:p>
            <a:pPr indent="0">
              <a:spcBef>
                <a:spcPts val="1701"/>
              </a:spcBef>
              <a:spcAft>
                <a:spcPts val="283"/>
              </a:spcAft>
              <a:buNone/>
            </a:pPr>
            <a:r>
              <a:rPr b="0" lang="fr-FR" sz="2000" spc="-1" strike="noStrike">
                <a:solidFill>
                  <a:srgbClr val="000000"/>
                </a:solidFill>
                <a:latin typeface="Arial"/>
                <a:ea typeface="Noto Sans CJK SC"/>
              </a:rPr>
              <a:t>The opérateurs de comparaison sont :</a:t>
            </a:r>
            <a:endParaRPr b="0" lang="fr-FR" sz="2000" spc="-1" strike="noStrike">
              <a:solidFill>
                <a:srgbClr val="000000"/>
              </a:solidFill>
              <a:latin typeface="Arial"/>
            </a:endParaRPr>
          </a:p>
          <a:p>
            <a:pPr marL="432000" indent="-324000">
              <a:spcBef>
                <a:spcPts val="1701"/>
              </a:spcBef>
              <a:spcAft>
                <a:spcPts val="283"/>
              </a:spcAft>
              <a:buClr>
                <a:srgbClr val="000000"/>
              </a:buClr>
              <a:buSzPct val="45000"/>
              <a:buFont typeface="Wingdings" charset="2"/>
              <a:buChar char=""/>
            </a:pPr>
            <a:r>
              <a:rPr b="0" lang="fr-FR" sz="2000" spc="-1" strike="noStrike">
                <a:solidFill>
                  <a:srgbClr val="000000"/>
                </a:solidFill>
                <a:latin typeface="Arial"/>
                <a:ea typeface="Noto Sans CJK SC"/>
              </a:rPr>
              <a:t>&lt;  plus petit que,   &gt; plus grand qu</a:t>
            </a:r>
            <a:endParaRPr b="0" lang="fr-FR" sz="2000" spc="-1" strike="noStrike">
              <a:solidFill>
                <a:srgbClr val="000000"/>
              </a:solidFill>
              <a:latin typeface="Arial"/>
            </a:endParaRPr>
          </a:p>
          <a:p>
            <a:pPr marL="432000" indent="-324000">
              <a:spcBef>
                <a:spcPts val="1701"/>
              </a:spcBef>
              <a:spcAft>
                <a:spcPts val="283"/>
              </a:spcAft>
              <a:buClr>
                <a:srgbClr val="000000"/>
              </a:buClr>
              <a:buSzPct val="45000"/>
              <a:buFont typeface="Wingdings" charset="2"/>
              <a:buChar char=""/>
            </a:pPr>
            <a:r>
              <a:rPr b="0" lang="fr-FR" sz="2000" spc="-1" strike="noStrike">
                <a:solidFill>
                  <a:srgbClr val="000000"/>
                </a:solidFill>
                <a:latin typeface="Arial"/>
                <a:ea typeface="Noto Sans CJK SC"/>
              </a:rPr>
              <a:t>==  égal,    !=  pas égal</a:t>
            </a:r>
            <a:endParaRPr b="0" lang="fr-FR" sz="2000" spc="-1" strike="noStrike">
              <a:solidFill>
                <a:srgbClr val="000000"/>
              </a:solidFill>
              <a:latin typeface="Arial"/>
            </a:endParaRPr>
          </a:p>
          <a:p>
            <a:pPr indent="0">
              <a:spcBef>
                <a:spcPts val="1701"/>
              </a:spcBef>
              <a:spcAft>
                <a:spcPts val="283"/>
              </a:spcAft>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Boucles</a:t>
            </a:r>
            <a:endParaRPr b="0" lang="fr-FR" sz="3200" spc="-1" strike="noStrike">
              <a:solidFill>
                <a:srgbClr val="000000"/>
              </a:solidFill>
              <a:latin typeface="Arial"/>
            </a:endParaRPr>
          </a:p>
        </p:txBody>
      </p:sp>
      <p:sp>
        <p:nvSpPr>
          <p:cNvPr id="65" name="PlaceHolder 2"/>
          <p:cNvSpPr>
            <a:spLocks noGrp="1"/>
          </p:cNvSpPr>
          <p:nvPr>
            <p:ph/>
          </p:nvPr>
        </p:nvSpPr>
        <p:spPr>
          <a:xfrm>
            <a:off x="457200" y="1143000"/>
            <a:ext cx="9071640" cy="3886200"/>
          </a:xfrm>
          <a:prstGeom prst="rect">
            <a:avLst/>
          </a:prstGeom>
          <a:noFill/>
          <a:ln w="0">
            <a:noFill/>
          </a:ln>
        </p:spPr>
        <p:txBody>
          <a:bodyPr lIns="0" rIns="0" tIns="0" bIns="0" anchor="t">
            <a:normAutofit fontScale="62460" lnSpcReduction="10000"/>
          </a:bodyPr>
          <a:p>
            <a:pPr indent="0">
              <a:spcBef>
                <a:spcPts val="1417"/>
              </a:spcBef>
              <a:buNone/>
            </a:pPr>
            <a:r>
              <a:rPr b="0" lang="fr-FR" sz="2000" spc="-1" strike="noStrike">
                <a:solidFill>
                  <a:srgbClr val="000000"/>
                </a:solidFill>
                <a:latin typeface="Arial"/>
              </a:rPr>
              <a:t>Un ordinateur est particulièrement fort pour répéter des choses sans faire d’erreurs, ce que les humains trouvent extrêmement ennuyeux.</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En Python nous avons 2 types de boucles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for i in range(5):</a:t>
            </a:r>
            <a:br>
              <a:rPr sz="2000"/>
            </a:br>
            <a:r>
              <a:rPr b="0" lang="fr-FR" sz="2000" spc="-1" strike="noStrike">
                <a:solidFill>
                  <a:srgbClr val="000000"/>
                </a:solidFill>
                <a:latin typeface="FreeMono"/>
              </a:rPr>
              <a:t>    print(“Hello World”)  # imprime “Hello World” 5 fois)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i = 5</a:t>
            </a:r>
            <a:br>
              <a:rPr sz="2000"/>
            </a:br>
            <a:r>
              <a:rPr b="0" lang="fr-FR" sz="2000" spc="-1" strike="noStrike">
                <a:solidFill>
                  <a:srgbClr val="000000"/>
                </a:solidFill>
                <a:latin typeface="FreeMono"/>
              </a:rPr>
              <a:t>while i &gt; 0:</a:t>
            </a:r>
            <a:br>
              <a:rPr sz="2000"/>
            </a:br>
            <a:r>
              <a:rPr b="0" lang="fr-FR" sz="2000" spc="-1" strike="noStrike">
                <a:solidFill>
                  <a:srgbClr val="000000"/>
                </a:solidFill>
                <a:latin typeface="FreeMono"/>
              </a:rPr>
              <a:t>    print(“Hello World”)  # fait la même chose </a:t>
            </a:r>
            <a:br>
              <a:rPr sz="2000"/>
            </a:br>
            <a:r>
              <a:rPr b="0" lang="fr-FR" sz="2000" spc="-1" strike="noStrike">
                <a:solidFill>
                  <a:srgbClr val="000000"/>
                </a:solidFill>
                <a:latin typeface="FreeMono"/>
              </a:rPr>
              <a:t>    i -= 1                # syntaxe différente pour i=i–1</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while True: </a:t>
            </a:r>
            <a:br>
              <a:rPr sz="2000"/>
            </a:br>
            <a:r>
              <a:rPr b="0" lang="fr-FR" sz="2000" spc="-1" strike="noStrike">
                <a:solidFill>
                  <a:srgbClr val="000000"/>
                </a:solidFill>
                <a:latin typeface="FreeMono"/>
              </a:rPr>
              <a:t>	</a:t>
            </a:r>
            <a:r>
              <a:rPr b="0" lang="fr-FR" sz="2000" spc="-1" strike="noStrike">
                <a:solidFill>
                  <a:srgbClr val="000000"/>
                </a:solidFill>
                <a:latin typeface="FreeMono"/>
              </a:rPr>
              <a:t>print(“Hello World!”)  # imprime pour toujours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i=5</a:t>
            </a:r>
            <a:br>
              <a:rPr sz="2000"/>
            </a:br>
            <a:r>
              <a:rPr b="0" lang="fr-FR" sz="2000" spc="-1" strike="noStrike">
                <a:solidFill>
                  <a:srgbClr val="000000"/>
                </a:solidFill>
                <a:latin typeface="FreeMono"/>
              </a:rPr>
              <a:t>while True:</a:t>
            </a:r>
            <a:br>
              <a:rPr sz="2000"/>
            </a:br>
            <a:r>
              <a:rPr b="0" lang="fr-FR" sz="2000" spc="-1" strike="noStrike">
                <a:solidFill>
                  <a:srgbClr val="000000"/>
                </a:solidFill>
                <a:latin typeface="FreeMono"/>
              </a:rPr>
              <a:t>   print(“Hello World”)</a:t>
            </a:r>
            <a:br>
              <a:rPr sz="2000"/>
            </a:br>
            <a:r>
              <a:rPr b="0" lang="fr-FR" sz="2000" spc="-1" strike="noStrike">
                <a:solidFill>
                  <a:srgbClr val="000000"/>
                </a:solidFill>
                <a:latin typeface="FreeMono"/>
              </a:rPr>
              <a:t>	</a:t>
            </a:r>
            <a:r>
              <a:rPr b="0" lang="fr-FR" sz="2000" spc="-1" strike="noStrike">
                <a:solidFill>
                  <a:srgbClr val="000000"/>
                </a:solidFill>
                <a:latin typeface="FreeMono"/>
              </a:rPr>
              <a:t>i -= 1</a:t>
            </a:r>
            <a:br>
              <a:rPr sz="2000"/>
            </a:br>
            <a:r>
              <a:rPr b="0" lang="fr-FR" sz="2000" spc="-1" strike="noStrike">
                <a:solidFill>
                  <a:srgbClr val="000000"/>
                </a:solidFill>
                <a:latin typeface="FreeMono"/>
              </a:rPr>
              <a:t>	</a:t>
            </a:r>
            <a:r>
              <a:rPr b="0" lang="fr-FR" sz="2000" spc="-1" strike="noStrike">
                <a:solidFill>
                  <a:srgbClr val="000000"/>
                </a:solidFill>
                <a:latin typeface="FreeMono"/>
              </a:rPr>
              <a:t>if i == 0:</a:t>
            </a:r>
            <a:br>
              <a:rPr sz="2000"/>
            </a:br>
            <a:r>
              <a:rPr b="0" lang="fr-FR" sz="2000" spc="-1" strike="noStrike">
                <a:solidFill>
                  <a:srgbClr val="000000"/>
                </a:solidFill>
                <a:latin typeface="FreeMono"/>
              </a:rPr>
              <a:t>       break              # sort de la boucle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LM Mono 10"/>
              </a:rPr>
              <a:t>Vous devriez maintenant être prêt à vous essayer : première partie pratique. Veuillez consulter la feuille d'exercices et demander si les choses ne sont pas claires !</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Some programming</a:t>
            </a:r>
            <a:endParaRPr b="0" lang="fr-FR" sz="3200" spc="-1" strike="noStrike">
              <a:solidFill>
                <a:srgbClr val="000000"/>
              </a:solidFill>
              <a:latin typeface="Arial"/>
            </a:endParaRPr>
          </a:p>
        </p:txBody>
      </p:sp>
      <p:sp>
        <p:nvSpPr>
          <p:cNvPr id="67"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endParaRPr b="0" lang="fr-FR" sz="2000" spc="-1" strike="noStrike">
              <a:solidFill>
                <a:srgbClr val="000000"/>
              </a:solidFill>
              <a:latin typeface="Arial"/>
            </a:endParaRPr>
          </a:p>
        </p:txBody>
      </p:sp>
      <p:pic>
        <p:nvPicPr>
          <p:cNvPr id="68" name="" descr=""/>
          <p:cNvPicPr/>
          <p:nvPr/>
        </p:nvPicPr>
        <p:blipFill>
          <a:blip r:embed="rId1"/>
          <a:stretch/>
        </p:blipFill>
        <p:spPr>
          <a:xfrm>
            <a:off x="1143000" y="955080"/>
            <a:ext cx="7508520" cy="4302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Modules</a:t>
            </a:r>
            <a:endParaRPr b="0" lang="fr-FR" sz="3200" spc="-1" strike="noStrike">
              <a:solidFill>
                <a:srgbClr val="000000"/>
              </a:solidFill>
              <a:latin typeface="Arial"/>
            </a:endParaRPr>
          </a:p>
        </p:txBody>
      </p:sp>
      <p:sp>
        <p:nvSpPr>
          <p:cNvPr id="70"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Les bibliothèques sont organisées en modules et/ou classes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 module time a des fonctions qui retardent l'exécution d'un certain temps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 modules (ou fonctions des modules) doivent être importé:</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import time</a:t>
            </a:r>
            <a:br>
              <a:rPr sz="2000"/>
            </a:br>
            <a:r>
              <a:rPr b="0" lang="fr-FR" sz="2000" spc="-1" strike="noStrike">
                <a:solidFill>
                  <a:srgbClr val="000000"/>
                </a:solidFill>
                <a:latin typeface="FreeMono"/>
              </a:rPr>
              <a:t>while True:</a:t>
            </a:r>
            <a:br>
              <a:rPr sz="2000"/>
            </a:br>
            <a:r>
              <a:rPr b="0" lang="fr-FR" sz="2000" spc="-1" strike="noStrike">
                <a:solidFill>
                  <a:srgbClr val="000000"/>
                </a:solidFill>
                <a:latin typeface="FreeMono"/>
              </a:rPr>
              <a:t>    print(“Hello World!”)</a:t>
            </a:r>
            <a:br>
              <a:rPr sz="2000"/>
            </a:br>
            <a:r>
              <a:rPr b="0" lang="fr-FR" sz="2000" spc="-1" strike="noStrike">
                <a:solidFill>
                  <a:srgbClr val="000000"/>
                </a:solidFill>
                <a:latin typeface="FreeMono"/>
              </a:rPr>
              <a:t>    time.sleep(1)  # ou time.sleep_ms(1000) retarde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 exécution d’une seconde</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 </a:t>
            </a:r>
            <a:r>
              <a:rPr b="0" lang="fr-FR" sz="3200" spc="-1" strike="noStrike">
                <a:solidFill>
                  <a:srgbClr val="000000"/>
                </a:solidFill>
                <a:latin typeface="Arial"/>
              </a:rPr>
              <a:t>Le module « math »</a:t>
            </a:r>
            <a:endParaRPr b="0" lang="fr-FR" sz="3200" spc="-1" strike="noStrike">
              <a:solidFill>
                <a:srgbClr val="000000"/>
              </a:solidFill>
              <a:latin typeface="Arial"/>
            </a:endParaRPr>
          </a:p>
        </p:txBody>
      </p:sp>
      <p:sp>
        <p:nvSpPr>
          <p:cNvPr id="72" name="PlaceHolder 2"/>
          <p:cNvSpPr>
            <a:spLocks noGrp="1"/>
          </p:cNvSpPr>
          <p:nvPr>
            <p:ph/>
          </p:nvPr>
        </p:nvSpPr>
        <p:spPr>
          <a:xfrm>
            <a:off x="685800" y="1283760"/>
            <a:ext cx="9071640" cy="3288240"/>
          </a:xfrm>
          <a:prstGeom prst="rect">
            <a:avLst/>
          </a:prstGeom>
          <a:noFill/>
          <a:ln w="0">
            <a:noFill/>
          </a:ln>
        </p:spPr>
        <p:txBody>
          <a:bodyPr lIns="0" rIns="0" tIns="0" bIns="0" anchor="t">
            <a:normAutofit fontScale="87444"/>
          </a:bodyPr>
          <a:p>
            <a:pPr indent="0">
              <a:spcBef>
                <a:spcPts val="1417"/>
              </a:spcBef>
              <a:buNone/>
            </a:pPr>
            <a:r>
              <a:rPr b="0" lang="fr-FR" sz="2000" spc="-1" strike="noStrike">
                <a:solidFill>
                  <a:srgbClr val="000000"/>
                </a:solidFill>
                <a:latin typeface="Arial"/>
              </a:rPr>
              <a:t>Le module « math » fournit des fonctions mathématiques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Au lieu d'importer le module entier, vous pouvez également importer des fonctions individuelles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from math import sin,radians</a:t>
            </a:r>
            <a:br>
              <a:rPr sz="2000"/>
            </a:br>
            <a:r>
              <a:rPr b="0" lang="fr-FR" sz="2000" spc="-1" strike="noStrike">
                <a:solidFill>
                  <a:srgbClr val="000000"/>
                </a:solidFill>
                <a:latin typeface="FreeMono"/>
              </a:rPr>
              <a:t># La fonction sin prend les angles en unités de radians</a:t>
            </a:r>
            <a:br>
              <a:rPr sz="2000"/>
            </a:br>
            <a:r>
              <a:rPr b="0" lang="fr-FR" sz="2000" spc="-1" strike="noStrike">
                <a:solidFill>
                  <a:srgbClr val="000000"/>
                </a:solidFill>
                <a:latin typeface="FreeMono"/>
              </a:rPr>
              <a:t># La fonction radians() converti degrés en radians</a:t>
            </a:r>
            <a:br>
              <a:rPr sz="2000"/>
            </a:br>
            <a:r>
              <a:rPr b="0" lang="fr-FR" sz="2000" spc="-1" strike="noStrike">
                <a:solidFill>
                  <a:srgbClr val="000000"/>
                </a:solidFill>
                <a:latin typeface="FreeMono"/>
              </a:rPr>
              <a:t>print(“sin(30°) = “,sin(radians(30))</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Vous pouvez également importer l'intégralité du module « math » et appeler la fonction sin avec math.sin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import math</a:t>
            </a:r>
            <a:br>
              <a:rPr sz="2000"/>
            </a:br>
            <a:r>
              <a:rPr b="0" lang="fr-FR" sz="2000" spc="-1" strike="noStrike">
                <a:solidFill>
                  <a:srgbClr val="000000"/>
                </a:solidFill>
                <a:latin typeface="FreeMono"/>
              </a:rPr>
              <a:t>print(“sin(30°) = “,math.sin(math.radians(30))</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Créer votre propre fonction</a:t>
            </a:r>
            <a:endParaRPr b="0" lang="fr-FR" sz="3200" spc="-1" strike="noStrike">
              <a:solidFill>
                <a:srgbClr val="000000"/>
              </a:solidFill>
              <a:latin typeface="Arial"/>
            </a:endParaRPr>
          </a:p>
        </p:txBody>
      </p:sp>
      <p:sp>
        <p:nvSpPr>
          <p:cNvPr id="74"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93441" lnSpcReduction="10000"/>
          </a:bodyPr>
          <a:p>
            <a:pPr indent="0">
              <a:spcBef>
                <a:spcPts val="1417"/>
              </a:spcBef>
              <a:buNone/>
            </a:pPr>
            <a:r>
              <a:rPr b="0" lang="fr-FR" sz="2000" spc="-1" strike="noStrike">
                <a:solidFill>
                  <a:srgbClr val="000000"/>
                </a:solidFill>
                <a:latin typeface="Arial"/>
              </a:rPr>
              <a:t>Vous pouvez aussi créer vos propres fonctions.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Imaginez que vous souhaitiez avoir une fonction sin_deg qui calcule la fonction sin en prenant des angles en degrés au lieu de radians.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from math import sin,radians</a:t>
            </a:r>
            <a:br>
              <a:rPr sz="2000"/>
            </a:br>
            <a:r>
              <a:rPr b="0" lang="fr-FR" sz="2000" spc="-1" strike="noStrike">
                <a:solidFill>
                  <a:srgbClr val="000000"/>
                </a:solidFill>
                <a:latin typeface="FreeMono"/>
              </a:rPr>
              <a:t>def sin_deg(angle):    # définition de la fonction                                    # calculer la fonction sin pour </a:t>
            </a:r>
            <a:br>
              <a:rPr sz="2000"/>
            </a:b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a:t>
            </a:r>
            <a:r>
              <a:rPr b="0" lang="fr-FR" sz="2000" spc="-1" strike="noStrike">
                <a:solidFill>
                  <a:srgbClr val="000000"/>
                </a:solidFill>
                <a:latin typeface="FreeMono"/>
              </a:rPr>
              <a:t>                    # angles en degrés                      </a:t>
            </a:r>
            <a:br>
              <a:rPr sz="2000"/>
            </a:br>
            <a:r>
              <a:rPr b="0" lang="fr-FR" sz="2000" spc="-1" strike="noStrike">
                <a:solidFill>
                  <a:srgbClr val="000000"/>
                </a:solidFill>
                <a:latin typeface="FreeMono"/>
              </a:rPr>
              <a:t>   return sin(radians(angle)) # renvoie la valeur de sin</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 calling the function</a:t>
            </a:r>
            <a:br>
              <a:rPr sz="2000"/>
            </a:br>
            <a:r>
              <a:rPr b="0" lang="fr-FR" sz="2000" spc="-1" strike="noStrike">
                <a:solidFill>
                  <a:srgbClr val="000000"/>
                </a:solidFill>
                <a:latin typeface="FreeMono"/>
              </a:rPr>
              <a:t>print(sin_deg(30))     # imprimer sin(30 degrés)</a:t>
            </a:r>
            <a:br>
              <a:rPr sz="2000"/>
            </a:br>
            <a:r>
              <a:rPr b="0" lang="fr-FR" sz="2000" spc="-1" strike="noStrike">
                <a:solidFill>
                  <a:srgbClr val="000000"/>
                </a:solidFill>
                <a:latin typeface="FreeMono"/>
              </a:rPr>
              <a:t>                       # angle in sin_deg devient 30    </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853800" y="4262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Tracer une fonction</a:t>
            </a:r>
            <a:endParaRPr b="0" lang="fr-FR" sz="3200" spc="-1" strike="noStrike">
              <a:solidFill>
                <a:srgbClr val="000000"/>
              </a:solidFill>
              <a:latin typeface="Arial"/>
            </a:endParaRPr>
          </a:p>
        </p:txBody>
      </p:sp>
      <p:sp>
        <p:nvSpPr>
          <p:cNvPr id="76" name="PlaceHolder 2"/>
          <p:cNvSpPr>
            <a:spLocks noGrp="1"/>
          </p:cNvSpPr>
          <p:nvPr>
            <p:ph/>
          </p:nvPr>
        </p:nvSpPr>
        <p:spPr>
          <a:xfrm>
            <a:off x="72360" y="1371600"/>
            <a:ext cx="9528840" cy="4114800"/>
          </a:xfrm>
          <a:prstGeom prst="rect">
            <a:avLst/>
          </a:prstGeom>
          <a:noFill/>
          <a:ln w="0">
            <a:noFill/>
          </a:ln>
        </p:spPr>
        <p:txBody>
          <a:bodyPr lIns="0" rIns="0" tIns="0" bIns="0" anchor="t">
            <a:normAutofit fontScale="55964"/>
          </a:bodyPr>
          <a:p>
            <a:pPr indent="0">
              <a:spcBef>
                <a:spcPts val="1417"/>
              </a:spcBef>
              <a:buNone/>
            </a:pPr>
            <a:r>
              <a:rPr b="0" lang="fr-FR" sz="2000" spc="-1" strike="noStrike">
                <a:solidFill>
                  <a:srgbClr val="000000"/>
                </a:solidFill>
                <a:latin typeface="Arial"/>
              </a:rPr>
              <a:t>                                                          </a:t>
            </a:r>
            <a:r>
              <a:rPr b="0" lang="fr-FR" sz="1810" spc="-1" strike="noStrike">
                <a:solidFill>
                  <a:srgbClr val="000000"/>
                </a:solidFill>
                <a:latin typeface="Arial"/>
              </a:rPr>
              <a:t> </a:t>
            </a:r>
            <a:r>
              <a:rPr b="0" lang="fr-FR" sz="1810" spc="-1" strike="noStrike">
                <a:solidFill>
                  <a:srgbClr val="000000"/>
                </a:solidFill>
                <a:latin typeface="Arial"/>
              </a:rPr>
              <a:t>est la formule d'un </a:t>
            </a:r>
            <a:r>
              <a:rPr b="0" lang="fr-FR" sz="1710" spc="-1" strike="noStrike">
                <a:solidFill>
                  <a:srgbClr val="000000"/>
                </a:solidFill>
                <a:latin typeface="Arial"/>
              </a:rPr>
              <a:t>oscillateur</a:t>
            </a:r>
            <a:r>
              <a:rPr b="0" lang="fr-FR" sz="1810" spc="-1" strike="noStrike">
                <a:solidFill>
                  <a:srgbClr val="000000"/>
                </a:solidFill>
                <a:latin typeface="Arial"/>
              </a:rPr>
              <a:t> amorti</a:t>
            </a:r>
            <a:endParaRPr b="0" lang="fr-FR" sz="1810" spc="-1" strike="noStrike">
              <a:solidFill>
                <a:srgbClr val="000000"/>
              </a:solidFill>
              <a:latin typeface="Arial"/>
            </a:endParaRPr>
          </a:p>
          <a:p>
            <a:pPr indent="0">
              <a:spcBef>
                <a:spcPts val="1417"/>
              </a:spcBef>
              <a:buNone/>
            </a:pPr>
            <a:r>
              <a:rPr b="0" lang="fr-FR" sz="2010" spc="-1" strike="noStrike">
                <a:solidFill>
                  <a:srgbClr val="000000"/>
                </a:solidFill>
                <a:latin typeface="Arial"/>
              </a:rPr>
              <a:t>Pouvons-nous tracer sa forme ?</a:t>
            </a:r>
            <a:endParaRPr b="0" lang="fr-FR" sz="201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from math import exp,sin</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def damped_osc(x):                # calcul de l’oscillateur amorti                                                                                         </a:t>
            </a:r>
            <a:br>
              <a:rPr sz="2000"/>
            </a:br>
            <a:r>
              <a:rPr b="0" lang="fr-FR" sz="2000" spc="-1" strike="noStrike">
                <a:solidFill>
                  <a:srgbClr val="000000"/>
                </a:solidFill>
                <a:latin typeface="FreeMono"/>
              </a:rPr>
              <a:t>    return exp(-1/10)*sin(x)</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for i in range(500):              # calcule 500 valeurs</a:t>
            </a:r>
            <a:br>
              <a:rPr sz="2000"/>
            </a:br>
            <a:r>
              <a:rPr b="0" lang="fr-FR" sz="2000" spc="-1" strike="noStrike">
                <a:solidFill>
                  <a:srgbClr val="000000"/>
                </a:solidFill>
                <a:latin typeface="FreeMono"/>
              </a:rPr>
              <a:t>    print(i/10,damped_osc(i/10))  # et imprime les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Vous pouvez exécuter le programme sur CPython (sur le PC) en redirigeant sa sortie vers </a:t>
            </a:r>
            <a:br>
              <a:rPr sz="2000"/>
            </a:br>
            <a:r>
              <a:rPr b="0" lang="fr-FR" sz="2000" spc="-1" strike="noStrike">
                <a:solidFill>
                  <a:srgbClr val="000000"/>
                </a:solidFill>
                <a:latin typeface="Arial"/>
              </a:rPr>
              <a:t>damped_osc.dat : python3 amorti_osc.py &gt; damped_osc.dat</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Ou sur l’ ESP32 avec:</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ea typeface="Noto Sans CJK SC"/>
              </a:rPr>
              <a:t>ampy run </a:t>
            </a:r>
            <a:r>
              <a:rPr b="0" lang="fr-FR" sz="2000" spc="-1" strike="noStrike">
                <a:solidFill>
                  <a:srgbClr val="000000"/>
                </a:solidFill>
                <a:latin typeface="Arial"/>
              </a:rPr>
              <a:t>damped_osc.py &gt; damped_osc.dat</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Ensuit tracez avec gnuplot :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plot “damped_osc.dat” with lines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Essayons tout cela dans une autre séance d'exercices</a:t>
            </a:r>
            <a:endParaRPr b="0" lang="fr-FR" sz="2000" spc="-1" strike="noStrike">
              <a:solidFill>
                <a:srgbClr val="000000"/>
              </a:solidFill>
              <a:latin typeface="Arial"/>
            </a:endParaRPr>
          </a:p>
        </p:txBody>
      </p:sp>
      <mc:AlternateContent>
        <mc:Choice xmlns:a14="http://schemas.microsoft.com/office/drawing/2010/main" Requires="a14">
          <p:sp>
            <p:nvSpPr>
              <p:cNvPr id="77" name=""/>
              <p:cNvSpPr txBox="1"/>
              <p:nvPr/>
            </p:nvSpPr>
            <p:spPr>
              <a:xfrm>
                <a:off x="195480" y="1109520"/>
                <a:ext cx="1972080" cy="468360"/>
              </a:xfrm>
              <a:prstGeom prst="rect">
                <a:avLst/>
              </a:prstGeom>
            </p:spPr>
            <p:txBody>
              <a:bodyPr/>
              <a:p>
                <a14:m>
                  <m:oMath xmlns:m="http://schemas.openxmlformats.org/officeDocument/2006/math">
                    <m:sSup>
                      <m:e>
                        <m:r>
                          <m:t xml:space="preserve">e</m:t>
                        </m:r>
                      </m:e>
                      <m:sup>
                        <m:f>
                          <m:fPr>
                            <m:type m:val="lin"/>
                          </m:fPr>
                          <m:num>
                            <m:r>
                              <m:t xml:space="preserve">−</m:t>
                            </m:r>
                            <m:r>
                              <m:t xml:space="preserve">x</m:t>
                            </m:r>
                          </m:num>
                          <m:den>
                            <m:r>
                              <m:t xml:space="preserve">10</m:t>
                            </m:r>
                          </m:den>
                        </m:f>
                      </m:sup>
                    </m:sSup>
                    <m:r>
                      <m:t xml:space="preserve">∗</m:t>
                    </m:r>
                    <m:r>
                      <m:t xml:space="preserve">sin</m:t>
                    </m:r>
                    <m:d>
                      <m:dPr>
                        <m:begChr m:val="("/>
                        <m:endChr m:val=")"/>
                      </m:dPr>
                      <m:e>
                        <m:r>
                          <m:t xml:space="preserve">x</m:t>
                        </m:r>
                      </m:e>
                    </m:d>
                  </m:oMath>
                </a14:m>
              </a:p>
            </p:txBody>
          </p:sp>
        </mc:Choice>
        <mc:Fallback/>
      </mc:AlternateContent>
      <p:pic>
        <p:nvPicPr>
          <p:cNvPr id="78" name="" descr=""/>
          <p:cNvPicPr/>
          <p:nvPr/>
        </p:nvPicPr>
        <p:blipFill>
          <a:blip r:embed="rId1"/>
          <a:stretch/>
        </p:blipFill>
        <p:spPr>
          <a:xfrm>
            <a:off x="6400800" y="1371600"/>
            <a:ext cx="3386880" cy="30592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Accès au hardware</a:t>
            </a:r>
            <a:endParaRPr b="0" lang="fr-FR" sz="3200" spc="-1" strike="noStrike">
              <a:solidFill>
                <a:srgbClr val="000000"/>
              </a:solidFill>
              <a:latin typeface="Arial"/>
            </a:endParaRPr>
          </a:p>
        </p:txBody>
      </p:sp>
      <p:sp>
        <p:nvSpPr>
          <p:cNvPr id="80"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89943"/>
          </a:bodyPr>
          <a:p>
            <a:pPr indent="0">
              <a:spcBef>
                <a:spcPts val="1417"/>
              </a:spcBef>
              <a:buNone/>
            </a:pPr>
            <a:r>
              <a:rPr b="0" lang="fr-FR" sz="2000" spc="-1" strike="noStrike">
                <a:solidFill>
                  <a:srgbClr val="000000"/>
                </a:solidFill>
                <a:latin typeface="Arial"/>
              </a:rPr>
              <a:t>Jusqu'à présent, tous les programmes pouvaient être exécutés en Cpython (python3) sur le PC ou en MicroPython sur l'ESP32. (sleep_ms n'existe pas sur Cpython mais peut être remplacé par sleep)</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L'ESP32 dispose d'interfaces matérielles pour</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Lignes entrée / sortie à usage général (GPIO, </a:t>
            </a:r>
            <a:r>
              <a:rPr b="1" lang="fr-FR" sz="2000" spc="-1" strike="noStrike">
                <a:solidFill>
                  <a:srgbClr val="000000"/>
                </a:solidFill>
                <a:latin typeface="Arial"/>
              </a:rPr>
              <a:t>G</a:t>
            </a:r>
            <a:r>
              <a:rPr b="0" lang="fr-FR" sz="2000" spc="-1" strike="noStrike">
                <a:solidFill>
                  <a:srgbClr val="000000"/>
                </a:solidFill>
                <a:latin typeface="Arial"/>
              </a:rPr>
              <a:t>eneral </a:t>
            </a:r>
            <a:r>
              <a:rPr b="1" lang="fr-FR" sz="2000" spc="-1" strike="noStrike">
                <a:solidFill>
                  <a:srgbClr val="000000"/>
                </a:solidFill>
                <a:latin typeface="Arial"/>
              </a:rPr>
              <a:t>P</a:t>
            </a:r>
            <a:r>
              <a:rPr b="0" lang="fr-FR" sz="2000" spc="-1" strike="noStrike">
                <a:solidFill>
                  <a:srgbClr val="000000"/>
                </a:solidFill>
                <a:latin typeface="Arial"/>
              </a:rPr>
              <a:t>urpose </a:t>
            </a:r>
            <a:r>
              <a:rPr b="1" lang="fr-FR" sz="2000" spc="-1" strike="noStrike">
                <a:solidFill>
                  <a:srgbClr val="000000"/>
                </a:solidFill>
                <a:latin typeface="Arial"/>
              </a:rPr>
              <a:t>I</a:t>
            </a:r>
            <a:r>
              <a:rPr b="0" lang="fr-FR" sz="2000" spc="-1" strike="noStrike">
                <a:solidFill>
                  <a:srgbClr val="000000"/>
                </a:solidFill>
                <a:latin typeface="Arial"/>
              </a:rPr>
              <a:t>nput/</a:t>
            </a:r>
            <a:r>
              <a:rPr b="1" lang="fr-FR" sz="2000" spc="-1" strike="noStrike">
                <a:solidFill>
                  <a:srgbClr val="000000"/>
                </a:solidFill>
                <a:latin typeface="Arial"/>
              </a:rPr>
              <a:t>O</a:t>
            </a:r>
            <a:r>
              <a:rPr b="0" lang="fr-FR" sz="2000" spc="-1" strike="noStrike">
                <a:solidFill>
                  <a:srgbClr val="000000"/>
                </a:solidFill>
                <a:latin typeface="Arial"/>
              </a:rPr>
              <a:t>utput. Nous n'utiliserons que celles-ci)</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Le bus I2C et SPI, (</a:t>
            </a:r>
            <a:r>
              <a:rPr b="1" lang="fr-FR" sz="2000" spc="-1" strike="noStrike">
                <a:solidFill>
                  <a:srgbClr val="000000"/>
                </a:solidFill>
                <a:latin typeface="Arial"/>
              </a:rPr>
              <a:t>I</a:t>
            </a:r>
            <a:r>
              <a:rPr b="0" lang="fr-FR" sz="2000" spc="-1" strike="noStrike">
                <a:solidFill>
                  <a:srgbClr val="000000"/>
                </a:solidFill>
                <a:latin typeface="Arial"/>
              </a:rPr>
              <a:t>nter </a:t>
            </a:r>
            <a:r>
              <a:rPr b="1" lang="fr-FR" sz="2000" spc="-1" strike="noStrike">
                <a:solidFill>
                  <a:srgbClr val="000000"/>
                </a:solidFill>
                <a:latin typeface="Arial"/>
              </a:rPr>
              <a:t>I</a:t>
            </a:r>
            <a:r>
              <a:rPr b="0" lang="fr-FR" sz="2000" spc="-1" strike="noStrike">
                <a:solidFill>
                  <a:srgbClr val="000000"/>
                </a:solidFill>
                <a:latin typeface="Arial"/>
              </a:rPr>
              <a:t>ntegrated </a:t>
            </a:r>
            <a:r>
              <a:rPr b="1" lang="fr-FR" sz="2000" spc="-1" strike="noStrike">
                <a:solidFill>
                  <a:srgbClr val="000000"/>
                </a:solidFill>
                <a:latin typeface="Arial"/>
              </a:rPr>
              <a:t>C</a:t>
            </a:r>
            <a:r>
              <a:rPr b="0" lang="fr-FR" sz="2000" spc="-1" strike="noStrike">
                <a:solidFill>
                  <a:srgbClr val="000000"/>
                </a:solidFill>
                <a:latin typeface="Arial"/>
              </a:rPr>
              <a:t>ircuit et </a:t>
            </a:r>
            <a:r>
              <a:rPr b="1" lang="fr-FR" sz="2000" spc="-1" strike="noStrike">
                <a:solidFill>
                  <a:srgbClr val="000000"/>
                </a:solidFill>
                <a:latin typeface="Arial"/>
              </a:rPr>
              <a:t>S</a:t>
            </a:r>
            <a:r>
              <a:rPr b="0" lang="fr-FR" sz="2000" spc="-1" strike="noStrike">
                <a:solidFill>
                  <a:srgbClr val="000000"/>
                </a:solidFill>
                <a:latin typeface="Arial"/>
              </a:rPr>
              <a:t>erial </a:t>
            </a:r>
            <a:r>
              <a:rPr b="1" lang="fr-FR" sz="2000" spc="-1" strike="noStrike">
                <a:solidFill>
                  <a:srgbClr val="000000"/>
                </a:solidFill>
                <a:latin typeface="Arial"/>
              </a:rPr>
              <a:t>P</a:t>
            </a:r>
            <a:r>
              <a:rPr b="0" lang="fr-FR" sz="2000" spc="-1" strike="noStrike">
                <a:solidFill>
                  <a:srgbClr val="000000"/>
                </a:solidFill>
                <a:latin typeface="Arial"/>
              </a:rPr>
              <a:t>eripheral </a:t>
            </a:r>
            <a:r>
              <a:rPr b="1" lang="fr-FR" sz="2000" spc="-1" strike="noStrike">
                <a:solidFill>
                  <a:srgbClr val="000000"/>
                </a:solidFill>
                <a:latin typeface="Arial"/>
              </a:rPr>
              <a:t>I</a:t>
            </a:r>
            <a:r>
              <a:rPr b="0" lang="fr-FR" sz="2000" spc="-1" strike="noStrike">
                <a:solidFill>
                  <a:srgbClr val="000000"/>
                </a:solidFill>
                <a:latin typeface="Arial"/>
              </a:rPr>
              <a:t>nterface)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I2S pour les signaux audio</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WiFi et BlueTooth</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 système de bus</a:t>
            </a:r>
            <a:endParaRPr b="0" lang="fr-FR" sz="3200" spc="-1" strike="noStrike">
              <a:solidFill>
                <a:srgbClr val="000000"/>
              </a:solidFill>
              <a:latin typeface="Arial"/>
            </a:endParaRPr>
          </a:p>
        </p:txBody>
      </p:sp>
      <p:pic>
        <p:nvPicPr>
          <p:cNvPr id="82" name="" descr=""/>
          <p:cNvPicPr/>
          <p:nvPr/>
        </p:nvPicPr>
        <p:blipFill>
          <a:blip r:embed="rId1"/>
          <a:stretch/>
        </p:blipFill>
        <p:spPr>
          <a:xfrm>
            <a:off x="1000440" y="2277000"/>
            <a:ext cx="4485960" cy="2295000"/>
          </a:xfrm>
          <a:prstGeom prst="rect">
            <a:avLst/>
          </a:prstGeom>
          <a:ln w="0">
            <a:noFill/>
          </a:ln>
        </p:spPr>
      </p:pic>
      <p:pic>
        <p:nvPicPr>
          <p:cNvPr id="83" name="" descr=""/>
          <p:cNvPicPr/>
          <p:nvPr/>
        </p:nvPicPr>
        <p:blipFill>
          <a:blip r:embed="rId2"/>
          <a:stretch/>
        </p:blipFill>
        <p:spPr>
          <a:xfrm>
            <a:off x="6356880" y="2385360"/>
            <a:ext cx="1644120" cy="1958040"/>
          </a:xfrm>
          <a:prstGeom prst="rect">
            <a:avLst/>
          </a:prstGeom>
          <a:ln w="0">
            <a:noFill/>
          </a:ln>
        </p:spPr>
      </p:pic>
      <p:sp>
        <p:nvSpPr>
          <p:cNvPr id="84" name="PlaceHolder 2"/>
          <p:cNvSpPr>
            <a:spLocks noGrp="1"/>
          </p:cNvSpPr>
          <p:nvPr>
            <p:ph/>
          </p:nvPr>
        </p:nvSpPr>
        <p:spPr>
          <a:xfrm>
            <a:off x="686160" y="1371600"/>
            <a:ext cx="9071640" cy="3288240"/>
          </a:xfrm>
          <a:prstGeom prst="rect">
            <a:avLst/>
          </a:prstGeom>
          <a:noFill/>
          <a:ln w="0">
            <a:noFill/>
          </a:ln>
        </p:spPr>
        <p:txBody>
          <a:bodyPr lIns="0" rIns="0" tIns="0" bIns="0" anchor="t">
            <a:normAutofit/>
          </a:bodyPr>
          <a:p>
            <a:pPr marL="432000" indent="0">
              <a:spcBef>
                <a:spcPts val="1417"/>
              </a:spcBef>
              <a:buNone/>
            </a:pPr>
            <a:r>
              <a:rPr b="0" lang="fr-FR" sz="2000" spc="-1" strike="noStrike">
                <a:solidFill>
                  <a:srgbClr val="000000"/>
                </a:solidFill>
                <a:latin typeface="Arial"/>
              </a:rPr>
              <a:t>La carte « tripler base » agit comme un système de bus. Les broches des différents emplacements sont connectées. Nous plaçons la carte CPU dans l'un des emplacements et la carte capteur ou actionneur dans un autre et la carte « tripler base » connecte les broches.</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ESP32 CPU pinout</a:t>
            </a:r>
            <a:endParaRPr b="0" lang="fr-FR" sz="3200" spc="-1" strike="noStrike">
              <a:solidFill>
                <a:srgbClr val="000000"/>
              </a:solidFill>
              <a:latin typeface="Arial"/>
            </a:endParaRPr>
          </a:p>
        </p:txBody>
      </p:sp>
      <p:pic>
        <p:nvPicPr>
          <p:cNvPr id="86" name="" descr=""/>
          <p:cNvPicPr/>
          <p:nvPr/>
        </p:nvPicPr>
        <p:blipFill>
          <a:blip r:embed="rId1"/>
          <a:stretch/>
        </p:blipFill>
        <p:spPr>
          <a:xfrm>
            <a:off x="685800" y="2057400"/>
            <a:ext cx="9071640" cy="2581920"/>
          </a:xfrm>
          <a:prstGeom prst="rect">
            <a:avLst/>
          </a:prstGeom>
          <a:ln w="0">
            <a:noFill/>
          </a:ln>
        </p:spPr>
      </p:pic>
      <p:sp>
        <p:nvSpPr>
          <p:cNvPr id="87" name="PlaceHolder 2"/>
          <p:cNvSpPr>
            <a:spLocks noGrp="1"/>
          </p:cNvSpPr>
          <p:nvPr>
            <p:ph/>
          </p:nvPr>
        </p:nvSpPr>
        <p:spPr>
          <a:xfrm>
            <a:off x="68616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IOxx représente les numéro de pin GPIO. IO26 corresponde à GPIO 26</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Actionneurs</a:t>
            </a:r>
            <a:endParaRPr b="0" lang="fr-FR" sz="3200" spc="-1" strike="noStrike">
              <a:solidFill>
                <a:srgbClr val="000000"/>
              </a:solidFill>
              <a:latin typeface="Arial"/>
            </a:endParaRPr>
          </a:p>
        </p:txBody>
      </p:sp>
      <p:sp>
        <p:nvSpPr>
          <p:cNvPr id="15"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Les actionneurs sont utilisé pour contrôler l’expérience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Ceux ci peuvent être:</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Signaux digital on/off , relais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Niveaux analogiques contrôlant p.e. un amplificateur</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Différent types de moteurs</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Capteurs et actionneurs</a:t>
            </a:r>
            <a:endParaRPr b="0" lang="fr-FR" sz="3200" spc="-1" strike="noStrike">
              <a:solidFill>
                <a:srgbClr val="000000"/>
              </a:solidFill>
              <a:latin typeface="Arial"/>
            </a:endParaRPr>
          </a:p>
        </p:txBody>
      </p:sp>
      <p:sp>
        <p:nvSpPr>
          <p:cNvPr id="89"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Pour ce court cours, nous utilisons uniquement 4 appareils différents :</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pic>
        <p:nvPicPr>
          <p:cNvPr id="90" name="" descr=""/>
          <p:cNvPicPr/>
          <p:nvPr/>
        </p:nvPicPr>
        <p:blipFill>
          <a:blip r:embed="rId1"/>
          <a:stretch/>
        </p:blipFill>
        <p:spPr>
          <a:xfrm>
            <a:off x="2431800" y="2057400"/>
            <a:ext cx="2368800" cy="2449800"/>
          </a:xfrm>
          <a:prstGeom prst="rect">
            <a:avLst/>
          </a:prstGeom>
          <a:ln w="0">
            <a:noFill/>
          </a:ln>
        </p:spPr>
      </p:pic>
      <p:pic>
        <p:nvPicPr>
          <p:cNvPr id="91" name="" descr=""/>
          <p:cNvPicPr/>
          <p:nvPr/>
        </p:nvPicPr>
        <p:blipFill>
          <a:blip r:embed="rId2"/>
          <a:stretch/>
        </p:blipFill>
        <p:spPr>
          <a:xfrm>
            <a:off x="228600" y="1810080"/>
            <a:ext cx="2108160" cy="2761920"/>
          </a:xfrm>
          <a:prstGeom prst="rect">
            <a:avLst/>
          </a:prstGeom>
          <a:ln w="0">
            <a:noFill/>
          </a:ln>
        </p:spPr>
      </p:pic>
      <p:pic>
        <p:nvPicPr>
          <p:cNvPr id="92" name="" descr=""/>
          <p:cNvPicPr/>
          <p:nvPr/>
        </p:nvPicPr>
        <p:blipFill>
          <a:blip r:embed="rId3"/>
          <a:stretch/>
        </p:blipFill>
        <p:spPr>
          <a:xfrm>
            <a:off x="4800600" y="2057400"/>
            <a:ext cx="2247120" cy="2226960"/>
          </a:xfrm>
          <a:prstGeom prst="rect">
            <a:avLst/>
          </a:prstGeom>
          <a:ln w="0">
            <a:noFill/>
          </a:ln>
        </p:spPr>
      </p:pic>
      <p:pic>
        <p:nvPicPr>
          <p:cNvPr id="93" name="" descr=""/>
          <p:cNvPicPr/>
          <p:nvPr/>
        </p:nvPicPr>
        <p:blipFill>
          <a:blip r:embed="rId4"/>
          <a:stretch/>
        </p:blipFill>
        <p:spPr>
          <a:xfrm>
            <a:off x="7197120" y="2009520"/>
            <a:ext cx="2560320" cy="2105280"/>
          </a:xfrm>
          <a:prstGeom prst="rect">
            <a:avLst/>
          </a:prstGeom>
          <a:ln w="0">
            <a:noFill/>
          </a:ln>
        </p:spPr>
      </p:pic>
      <p:sp>
        <p:nvSpPr>
          <p:cNvPr id="94" name=""/>
          <p:cNvSpPr txBox="1"/>
          <p:nvPr/>
        </p:nvSpPr>
        <p:spPr>
          <a:xfrm>
            <a:off x="224640" y="4659840"/>
            <a:ext cx="2289960" cy="85824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LED programmable</a:t>
            </a:r>
            <a:endParaRPr b="0" lang="fr-FR" sz="1800" spc="-1" strike="noStrike">
              <a:solidFill>
                <a:srgbClr val="000000"/>
              </a:solidFill>
              <a:latin typeface="Arial"/>
            </a:endParaRPr>
          </a:p>
          <a:p>
            <a:r>
              <a:rPr b="0" lang="fr-FR" sz="1800" spc="-1" strike="noStrike">
                <a:solidFill>
                  <a:srgbClr val="000000"/>
                </a:solidFill>
                <a:latin typeface="Arial"/>
              </a:rPr>
              <a:t>par l’utilisateur sur</a:t>
            </a:r>
            <a:endParaRPr b="0" lang="fr-FR" sz="1800" spc="-1" strike="noStrike">
              <a:solidFill>
                <a:srgbClr val="000000"/>
              </a:solidFill>
              <a:latin typeface="Arial"/>
            </a:endParaRPr>
          </a:p>
          <a:p>
            <a:r>
              <a:rPr b="0" lang="fr-FR" sz="1800" spc="-1" strike="noStrike">
                <a:solidFill>
                  <a:srgbClr val="000000"/>
                </a:solidFill>
                <a:latin typeface="Arial"/>
              </a:rPr>
              <a:t>la carte CPU</a:t>
            </a:r>
            <a:endParaRPr b="0" lang="fr-FR" sz="1800" spc="-1" strike="noStrike">
              <a:solidFill>
                <a:srgbClr val="000000"/>
              </a:solidFill>
              <a:latin typeface="Arial"/>
            </a:endParaRPr>
          </a:p>
        </p:txBody>
      </p:sp>
      <p:sp>
        <p:nvSpPr>
          <p:cNvPr id="95" name=""/>
          <p:cNvSpPr txBox="1"/>
          <p:nvPr/>
        </p:nvSpPr>
        <p:spPr>
          <a:xfrm>
            <a:off x="2743200" y="5029200"/>
            <a:ext cx="2238120" cy="34632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Le boutons poussoir</a:t>
            </a:r>
            <a:endParaRPr b="0" lang="fr-FR" sz="1800" spc="-1" strike="noStrike">
              <a:solidFill>
                <a:srgbClr val="000000"/>
              </a:solidFill>
              <a:latin typeface="Arial"/>
            </a:endParaRPr>
          </a:p>
        </p:txBody>
      </p:sp>
      <p:sp>
        <p:nvSpPr>
          <p:cNvPr id="96" name=""/>
          <p:cNvSpPr txBox="1"/>
          <p:nvPr/>
        </p:nvSpPr>
        <p:spPr>
          <a:xfrm>
            <a:off x="5229360" y="4800600"/>
            <a:ext cx="2163600" cy="6022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L’anneau LED avec</a:t>
            </a:r>
            <a:endParaRPr b="0" lang="fr-FR" sz="1800" spc="-1" strike="noStrike">
              <a:solidFill>
                <a:srgbClr val="000000"/>
              </a:solidFill>
              <a:latin typeface="Arial"/>
            </a:endParaRPr>
          </a:p>
          <a:p>
            <a:r>
              <a:rPr b="0" lang="fr-FR" sz="1800" spc="-1" strike="noStrike">
                <a:solidFill>
                  <a:srgbClr val="000000"/>
                </a:solidFill>
                <a:latin typeface="Arial"/>
              </a:rPr>
              <a:t>7 LED couleur</a:t>
            </a:r>
            <a:endParaRPr b="0" lang="fr-FR" sz="1800" spc="-1" strike="noStrike">
              <a:solidFill>
                <a:srgbClr val="000000"/>
              </a:solidFill>
              <a:latin typeface="Arial"/>
            </a:endParaRPr>
          </a:p>
        </p:txBody>
      </p:sp>
      <p:sp>
        <p:nvSpPr>
          <p:cNvPr id="97" name=""/>
          <p:cNvSpPr txBox="1"/>
          <p:nvPr/>
        </p:nvSpPr>
        <p:spPr>
          <a:xfrm>
            <a:off x="7772400" y="4800600"/>
            <a:ext cx="2057400" cy="8308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Le potentiomètre</a:t>
            </a:r>
            <a:endParaRPr b="0" lang="fr-FR" sz="1800" spc="-1" strike="noStrike">
              <a:solidFill>
                <a:srgbClr val="000000"/>
              </a:solidFill>
              <a:latin typeface="Arial"/>
            </a:endParaRPr>
          </a:p>
          <a:p>
            <a:r>
              <a:rPr b="0" lang="fr-FR" sz="1800" spc="-1" strike="noStrike">
                <a:solidFill>
                  <a:srgbClr val="000000"/>
                </a:solidFill>
                <a:latin typeface="Arial"/>
              </a:rPr>
              <a:t>lineaire</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Interfaçage du la LED</a:t>
            </a:r>
            <a:endParaRPr b="0" lang="fr-FR" sz="3200" spc="-1" strike="noStrike">
              <a:solidFill>
                <a:srgbClr val="000000"/>
              </a:solidFill>
              <a:latin typeface="Arial"/>
            </a:endParaRPr>
          </a:p>
        </p:txBody>
      </p:sp>
      <p:sp>
        <p:nvSpPr>
          <p:cNvPr id="99" name="PlaceHolder 2"/>
          <p:cNvSpPr>
            <a:spLocks noGrp="1"/>
          </p:cNvSpPr>
          <p:nvPr>
            <p:ph/>
          </p:nvPr>
        </p:nvSpPr>
        <p:spPr>
          <a:xfrm>
            <a:off x="375480" y="1360800"/>
            <a:ext cx="9071640" cy="411480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Pour piloter une LED, vous avez juste besoin d'un niveau de </a:t>
            </a:r>
            <a:br>
              <a:rPr sz="2000"/>
            </a:br>
            <a:r>
              <a:rPr b="0" lang="fr-FR" sz="2000" spc="-1" strike="noStrike">
                <a:solidFill>
                  <a:srgbClr val="000000"/>
                </a:solidFill>
                <a:latin typeface="Arial"/>
              </a:rPr>
              <a:t>signal numérique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Vcc pour allumer la LED</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GND pour l’éteindre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Micropython dispose d'un pilote pour GPIO (General Purpose I/O)</a:t>
            </a:r>
            <a:br>
              <a:rPr sz="2000"/>
            </a:br>
            <a:r>
              <a:rPr b="0" lang="fr-FR" sz="2000" spc="-1" strike="noStrike">
                <a:solidFill>
                  <a:srgbClr val="000000"/>
                </a:solidFill>
                <a:latin typeface="Arial"/>
              </a:rPr>
              <a:t>dans le module machine nommé Pin</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En utilisant une boucle, vous pouvez facilement créer un programme clignotant</a:t>
            </a:r>
            <a:endParaRPr b="0" lang="fr-FR" sz="2000" spc="-1" strike="noStrike">
              <a:solidFill>
                <a:srgbClr val="000000"/>
              </a:solidFill>
              <a:latin typeface="Arial"/>
            </a:endParaRPr>
          </a:p>
        </p:txBody>
      </p:sp>
      <p:pic>
        <p:nvPicPr>
          <p:cNvPr id="100" name="" descr=""/>
          <p:cNvPicPr/>
          <p:nvPr/>
        </p:nvPicPr>
        <p:blipFill>
          <a:blip r:embed="rId1"/>
          <a:stretch/>
        </p:blipFill>
        <p:spPr>
          <a:xfrm>
            <a:off x="7905960" y="1572120"/>
            <a:ext cx="1466640" cy="3228480"/>
          </a:xfrm>
          <a:prstGeom prst="rect">
            <a:avLst/>
          </a:prstGeom>
          <a:ln w="0">
            <a:noFill/>
          </a:ln>
        </p:spPr>
      </p:pic>
      <p:pic>
        <p:nvPicPr>
          <p:cNvPr id="101" name="" descr=""/>
          <p:cNvPicPr/>
          <p:nvPr/>
        </p:nvPicPr>
        <p:blipFill>
          <a:blip r:embed="rId2"/>
          <a:stretch/>
        </p:blipFill>
        <p:spPr>
          <a:xfrm>
            <a:off x="925560" y="3566880"/>
            <a:ext cx="2933280" cy="16002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Interfaçage du bouton poussoir</a:t>
            </a:r>
            <a:endParaRPr b="0" lang="fr-FR" sz="3200" spc="-1" strike="noStrike">
              <a:solidFill>
                <a:srgbClr val="000000"/>
              </a:solidFill>
              <a:latin typeface="Arial"/>
            </a:endParaRPr>
          </a:p>
        </p:txBody>
      </p:sp>
      <p:sp>
        <p:nvSpPr>
          <p:cNvPr id="103" name="PlaceHolder 2"/>
          <p:cNvSpPr>
            <a:spLocks noGrp="1"/>
          </p:cNvSpPr>
          <p:nvPr>
            <p:ph/>
          </p:nvPr>
        </p:nvSpPr>
        <p:spPr>
          <a:xfrm>
            <a:off x="457200" y="1512360"/>
            <a:ext cx="434340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Le bouton-poussoir est connecté à GND d'un côté et à Vcc via une résistance pull-up de </a:t>
            </a:r>
            <a:r>
              <a:rPr b="0" lang="fr-FR" sz="2000" spc="-1" strike="noStrike">
                <a:solidFill>
                  <a:srgbClr val="000000"/>
                </a:solidFill>
                <a:latin typeface="Arial"/>
              </a:rPr>
              <a:t>l'autre.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Sur la carte du bouton-poussoir, vous ne trouvez aucune résistance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L'interface GPIO de l’ESP32 permet </a:t>
            </a:r>
            <a:br>
              <a:rPr sz="2000"/>
            </a:br>
            <a:r>
              <a:rPr b="0" lang="fr-FR" sz="2000" spc="-1" strike="noStrike">
                <a:solidFill>
                  <a:srgbClr val="000000"/>
                </a:solidFill>
                <a:latin typeface="Arial"/>
              </a:rPr>
              <a:t>d’ajouter cette résistance à l'aide d'une commande programmée.</a:t>
            </a:r>
            <a:endParaRPr b="0" lang="fr-FR" sz="2000" spc="-1" strike="noStrike">
              <a:solidFill>
                <a:srgbClr val="000000"/>
              </a:solidFill>
              <a:latin typeface="Arial"/>
            </a:endParaRPr>
          </a:p>
        </p:txBody>
      </p:sp>
      <p:pic>
        <p:nvPicPr>
          <p:cNvPr id="104" name="" descr=""/>
          <p:cNvPicPr/>
          <p:nvPr/>
        </p:nvPicPr>
        <p:blipFill>
          <a:blip r:embed="rId1"/>
          <a:stretch/>
        </p:blipFill>
        <p:spPr>
          <a:xfrm>
            <a:off x="5005800" y="1600200"/>
            <a:ext cx="4824000" cy="30132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Quelle ligne GPIO ?</a:t>
            </a:r>
            <a:endParaRPr b="0" lang="fr-FR" sz="3200" spc="-1" strike="noStrike">
              <a:solidFill>
                <a:srgbClr val="000000"/>
              </a:solidFill>
              <a:latin typeface="Arial"/>
            </a:endParaRPr>
          </a:p>
        </p:txBody>
      </p:sp>
      <p:sp>
        <p:nvSpPr>
          <p:cNvPr id="106" name="PlaceHolder 2"/>
          <p:cNvSpPr>
            <a:spLocks noGrp="1"/>
          </p:cNvSpPr>
          <p:nvPr>
            <p:ph/>
          </p:nvPr>
        </p:nvSpPr>
        <p:spPr>
          <a:xfrm>
            <a:off x="457200" y="1283760"/>
            <a:ext cx="6147000" cy="3288240"/>
          </a:xfrm>
          <a:prstGeom prst="rect">
            <a:avLst/>
          </a:prstGeom>
          <a:noFill/>
          <a:ln w="0">
            <a:noFill/>
          </a:ln>
        </p:spPr>
        <p:txBody>
          <a:bodyPr lIns="0" rIns="0" tIns="0" bIns="0" anchor="t">
            <a:normAutofit/>
          </a:bodyPr>
          <a:p>
            <a:pPr indent="0">
              <a:spcBef>
                <a:spcPts val="1417"/>
              </a:spcBef>
              <a:buNone/>
            </a:pPr>
            <a:r>
              <a:rPr b="0" lang="fr-FR" sz="1800" spc="-1" strike="noStrike">
                <a:solidFill>
                  <a:srgbClr val="000000"/>
                </a:solidFill>
                <a:latin typeface="Arial"/>
              </a:rPr>
              <a:t>La ligne de données est reliée à D3 (voir au dos de la carte à boutons-poussoirs).</a:t>
            </a:r>
            <a:endParaRPr b="0" lang="fr-FR" sz="1800" spc="-1" strike="noStrike">
              <a:solidFill>
                <a:srgbClr val="000000"/>
              </a:solidFill>
              <a:latin typeface="Arial"/>
            </a:endParaRPr>
          </a:p>
          <a:p>
            <a:pPr indent="0">
              <a:spcBef>
                <a:spcPts val="1417"/>
              </a:spcBef>
              <a:buNone/>
            </a:pPr>
            <a:r>
              <a:rPr b="0" lang="fr-FR" sz="1800" spc="-1" strike="noStrike">
                <a:solidFill>
                  <a:srgbClr val="000000"/>
                </a:solidFill>
                <a:latin typeface="Arial"/>
              </a:rPr>
              <a:t>D3 correspond au GPIO 17 selon le </a:t>
            </a:r>
            <a:br>
              <a:rPr sz="1800"/>
            </a:br>
            <a:r>
              <a:rPr b="0" lang="fr-FR" sz="1800" spc="-1" strike="noStrike">
                <a:solidFill>
                  <a:srgbClr val="000000"/>
                </a:solidFill>
                <a:latin typeface="Arial"/>
              </a:rPr>
              <a:t>Tableau de brochage du processeur ESP32</a:t>
            </a:r>
            <a:endParaRPr b="0" lang="fr-FR" sz="1800" spc="-1" strike="noStrike">
              <a:solidFill>
                <a:srgbClr val="000000"/>
              </a:solidFill>
              <a:latin typeface="Arial"/>
            </a:endParaRPr>
          </a:p>
        </p:txBody>
      </p:sp>
      <p:pic>
        <p:nvPicPr>
          <p:cNvPr id="107" name="" descr=""/>
          <p:cNvPicPr/>
          <p:nvPr/>
        </p:nvPicPr>
        <p:blipFill>
          <a:blip r:embed="rId1"/>
          <a:stretch/>
        </p:blipFill>
        <p:spPr>
          <a:xfrm>
            <a:off x="6395040" y="1542960"/>
            <a:ext cx="3130560" cy="31024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Lecture de l’interrupteur</a:t>
            </a:r>
            <a:endParaRPr b="0" lang="fr-FR" sz="3200" spc="-1" strike="noStrike">
              <a:solidFill>
                <a:srgbClr val="000000"/>
              </a:solidFill>
              <a:latin typeface="Arial"/>
            </a:endParaRPr>
          </a:p>
        </p:txBody>
      </p:sp>
      <p:sp>
        <p:nvSpPr>
          <p:cNvPr id="109" name="PlaceHolder 2"/>
          <p:cNvSpPr>
            <a:spLocks noGrp="1"/>
          </p:cNvSpPr>
          <p:nvPr>
            <p:ph/>
          </p:nvPr>
        </p:nvSpPr>
        <p:spPr>
          <a:xfrm>
            <a:off x="685800" y="1371600"/>
            <a:ext cx="9071640" cy="3886200"/>
          </a:xfrm>
          <a:prstGeom prst="rect">
            <a:avLst/>
          </a:prstGeom>
          <a:noFill/>
          <a:ln w="0">
            <a:noFill/>
          </a:ln>
        </p:spPr>
        <p:txBody>
          <a:bodyPr lIns="0" rIns="0" tIns="0" bIns="0" anchor="t">
            <a:normAutofit fontScale="75952"/>
          </a:bodyPr>
          <a:p>
            <a:pPr indent="0">
              <a:spcBef>
                <a:spcPts val="1417"/>
              </a:spcBef>
              <a:buNone/>
            </a:pPr>
            <a:r>
              <a:rPr b="0" lang="fr-FR" sz="2000" spc="-1" strike="noStrike">
                <a:solidFill>
                  <a:srgbClr val="000000"/>
                </a:solidFill>
                <a:latin typeface="Arial"/>
              </a:rPr>
              <a:t>Le bouton poussoir est relié à a ligne GPIO 17</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from machine import Pin</a:t>
            </a:r>
            <a:br>
              <a:rPr sz="2000"/>
            </a:br>
            <a:r>
              <a:rPr b="0" lang="fr-FR" sz="2000" spc="-1" strike="noStrike">
                <a:solidFill>
                  <a:srgbClr val="000000"/>
                </a:solidFill>
                <a:latin typeface="FreeMono"/>
              </a:rPr>
              <a:t>from time import sleep_ms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ea typeface="Noto Sans CJK SC"/>
              </a:rPr>
              <a:t># </a:t>
            </a:r>
            <a:r>
              <a:rPr b="0" lang="fr-FR" sz="1800" spc="-1" strike="noStrike">
                <a:solidFill>
                  <a:srgbClr val="000000"/>
                </a:solidFill>
                <a:latin typeface="FreeMono"/>
                <a:ea typeface="Noto Sans CJK SC"/>
              </a:rPr>
              <a:t>La ligne de données est reliée à D3 (voir au dos de la carte du bouton-poussoir).</a:t>
            </a:r>
            <a:endParaRPr b="0" lang="fr-FR" sz="1800" spc="-1" strike="noStrike">
              <a:solidFill>
                <a:srgbClr val="000000"/>
              </a:solidFill>
              <a:latin typeface="Arial"/>
            </a:endParaRPr>
          </a:p>
          <a:p>
            <a:pPr indent="0">
              <a:spcBef>
                <a:spcPts val="1417"/>
              </a:spcBef>
              <a:buNone/>
            </a:pPr>
            <a:r>
              <a:rPr b="0" lang="fr-FR" sz="1800" spc="-1" strike="noStrike">
                <a:solidFill>
                  <a:srgbClr val="000000"/>
                </a:solidFill>
                <a:latin typeface="FreeMono"/>
              </a:rPr>
              <a:t># D3 correspond au GPIO 17 selon le tableau de brochage du CPU ESP32</a:t>
            </a:r>
            <a:br>
              <a:rPr sz="2000"/>
            </a:br>
            <a:r>
              <a:rPr b="0" lang="fr-FR" sz="2000" spc="-1" strike="noStrike">
                <a:solidFill>
                  <a:srgbClr val="000000"/>
                </a:solidFill>
                <a:latin typeface="FreeMono"/>
              </a:rPr>
              <a:t>switch = Pin(17,Pin.IN,Pin.PULL_UP)</a:t>
            </a:r>
            <a:br>
              <a:rPr sz="2000"/>
            </a:br>
            <a:r>
              <a:rPr b="0" lang="fr-FR" sz="2000" spc="-1" strike="noStrike">
                <a:solidFill>
                  <a:srgbClr val="000000"/>
                </a:solidFill>
                <a:latin typeface="FreeMono"/>
              </a:rPr>
              <a:t>while True:</a:t>
            </a:r>
            <a:br>
              <a:rPr sz="2000"/>
            </a:br>
            <a:r>
              <a:rPr b="0" lang="fr-FR" sz="2000" spc="-1" strike="noStrike">
                <a:solidFill>
                  <a:srgbClr val="000000"/>
                </a:solidFill>
                <a:latin typeface="FreeMono"/>
              </a:rPr>
              <a:t>    # si le bouton est relâché, il n'y a pas de connexion avec GND.</a:t>
            </a:r>
            <a:br>
              <a:rPr sz="2000"/>
            </a:br>
            <a:r>
              <a:rPr b="0" lang="fr-FR" sz="2000" spc="-1" strike="noStrike">
                <a:solidFill>
                  <a:srgbClr val="000000"/>
                </a:solidFill>
                <a:latin typeface="FreeMono"/>
              </a:rPr>
              <a:t>    # La résistance pull-up tire le niveau à 3,3 V</a:t>
            </a:r>
            <a:br>
              <a:rPr sz="2000"/>
            </a:br>
            <a:r>
              <a:rPr b="0" lang="fr-FR" sz="2000" spc="-1" strike="noStrike">
                <a:solidFill>
                  <a:srgbClr val="000000"/>
                </a:solidFill>
                <a:latin typeface="FreeMono"/>
              </a:rPr>
              <a:t>    if switch.value():</a:t>
            </a:r>
            <a:br>
              <a:rPr sz="2000"/>
            </a:br>
            <a:r>
              <a:rPr b="0" lang="fr-FR" sz="2000" spc="-1" strike="noStrike">
                <a:solidFill>
                  <a:srgbClr val="000000"/>
                </a:solidFill>
                <a:latin typeface="FreeMono"/>
              </a:rPr>
              <a:t>       print(“push button is released”)</a:t>
            </a:r>
            <a:br>
              <a:rPr sz="2000"/>
            </a:br>
            <a:r>
              <a:rPr b="0" lang="fr-FR" sz="2000" spc="-1" strike="noStrike">
                <a:solidFill>
                  <a:srgbClr val="000000"/>
                </a:solidFill>
                <a:latin typeface="FreeMono"/>
              </a:rPr>
              <a:t>    else:</a:t>
            </a:r>
            <a:br>
              <a:rPr sz="2000"/>
            </a:br>
            <a:r>
              <a:rPr b="0" lang="fr-FR" sz="2000" spc="-1" strike="noStrike">
                <a:solidFill>
                  <a:srgbClr val="000000"/>
                </a:solidFill>
                <a:latin typeface="FreeMono"/>
              </a:rPr>
              <a:t>       print(“push button is pressed”)</a:t>
            </a:r>
            <a:br>
              <a:rPr sz="2000"/>
            </a:br>
            <a:r>
              <a:rPr b="0" lang="fr-FR" sz="2000" spc="-1" strike="noStrike">
                <a:solidFill>
                  <a:srgbClr val="000000"/>
                </a:solidFill>
                <a:latin typeface="FreeMono"/>
              </a:rPr>
              <a:t>    sleep_ms(100)</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Essayons tout cela. Retirez l'ESP32 de l'alimentation, insérez la carte du bouton-poussoir et remettez les cartes sous tension. Vérifiez les exercices sur la LED programmable par l'utilisateur et sur l'interrupteur.</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Connexion du potentiomètre</a:t>
            </a:r>
            <a:endParaRPr b="0" lang="fr-FR" sz="3200" spc="-1" strike="noStrike">
              <a:solidFill>
                <a:srgbClr val="000000"/>
              </a:solidFill>
              <a:latin typeface="Arial"/>
            </a:endParaRPr>
          </a:p>
        </p:txBody>
      </p:sp>
      <p:sp>
        <p:nvSpPr>
          <p:cNvPr id="111" name="PlaceHolder 2"/>
          <p:cNvSpPr>
            <a:spLocks noGrp="1"/>
          </p:cNvSpPr>
          <p:nvPr>
            <p:ph/>
          </p:nvPr>
        </p:nvSpPr>
        <p:spPr>
          <a:xfrm>
            <a:off x="75816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Si l'interrupteur et le blindage LED peuvent simplement être enfichés sur l'embase triple, ce n'est pas le cas du potentiomètre.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 potentiomètre doit être connecté à l'aide de 3 fils Dupont :</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pic>
        <p:nvPicPr>
          <p:cNvPr id="112" name="" descr=""/>
          <p:cNvPicPr/>
          <p:nvPr/>
        </p:nvPicPr>
        <p:blipFill>
          <a:blip r:embed="rId1"/>
          <a:stretch/>
        </p:blipFill>
        <p:spPr>
          <a:xfrm>
            <a:off x="5486400" y="2743200"/>
            <a:ext cx="4476240" cy="1961640"/>
          </a:xfrm>
          <a:prstGeom prst="rect">
            <a:avLst/>
          </a:prstGeom>
          <a:ln w="0">
            <a:noFill/>
          </a:ln>
        </p:spPr>
      </p:pic>
      <p:pic>
        <p:nvPicPr>
          <p:cNvPr id="113" name="" descr=""/>
          <p:cNvPicPr/>
          <p:nvPr/>
        </p:nvPicPr>
        <p:blipFill>
          <a:blip r:embed="rId2"/>
          <a:stretch/>
        </p:blipFill>
        <p:spPr>
          <a:xfrm>
            <a:off x="609840" y="2971800"/>
            <a:ext cx="2819160" cy="1304640"/>
          </a:xfrm>
          <a:prstGeom prst="rect">
            <a:avLst/>
          </a:prstGeom>
          <a:ln w="0">
            <a:noFill/>
          </a:ln>
        </p:spPr>
      </p:pic>
      <p:pic>
        <p:nvPicPr>
          <p:cNvPr id="114" name="" descr=""/>
          <p:cNvPicPr/>
          <p:nvPr/>
        </p:nvPicPr>
        <p:blipFill>
          <a:blip r:embed="rId3"/>
          <a:stretch/>
        </p:blipFill>
        <p:spPr>
          <a:xfrm>
            <a:off x="3200400" y="2747520"/>
            <a:ext cx="2567520" cy="22816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Lecture du Potentiomètre</a:t>
            </a:r>
            <a:endParaRPr b="0" lang="fr-FR" sz="3200" spc="-1" strike="noStrike">
              <a:solidFill>
                <a:srgbClr val="000000"/>
              </a:solidFill>
              <a:latin typeface="Arial"/>
            </a:endParaRPr>
          </a:p>
        </p:txBody>
      </p:sp>
      <p:sp>
        <p:nvSpPr>
          <p:cNvPr id="116"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 convertisseur analogique-numérique (ADC, </a:t>
            </a:r>
            <a:r>
              <a:rPr b="1" lang="fr-FR" sz="2000" spc="-1" strike="noStrike">
                <a:solidFill>
                  <a:srgbClr val="000000"/>
                </a:solidFill>
                <a:latin typeface="Arial"/>
              </a:rPr>
              <a:t>A</a:t>
            </a:r>
            <a:r>
              <a:rPr b="0" lang="fr-FR" sz="2000" spc="-1" strike="noStrike">
                <a:solidFill>
                  <a:srgbClr val="000000"/>
                </a:solidFill>
                <a:latin typeface="Arial"/>
              </a:rPr>
              <a:t>nalog to </a:t>
            </a:r>
            <a:r>
              <a:rPr b="1" lang="fr-FR" sz="2000" spc="-1" strike="noStrike">
                <a:solidFill>
                  <a:srgbClr val="000000"/>
                </a:solidFill>
                <a:latin typeface="Arial"/>
              </a:rPr>
              <a:t>D</a:t>
            </a:r>
            <a:r>
              <a:rPr b="0" lang="fr-FR" sz="2000" spc="-1" strike="noStrike">
                <a:solidFill>
                  <a:srgbClr val="000000"/>
                </a:solidFill>
                <a:latin typeface="Arial"/>
              </a:rPr>
              <a:t>igital </a:t>
            </a:r>
            <a:r>
              <a:rPr b="1" lang="fr-FR" sz="2000" spc="-1" strike="noStrike">
                <a:solidFill>
                  <a:srgbClr val="000000"/>
                </a:solidFill>
                <a:latin typeface="Arial"/>
              </a:rPr>
              <a:t>C</a:t>
            </a:r>
            <a:r>
              <a:rPr b="0" lang="fr-FR" sz="2000" spc="-1" strike="noStrike">
                <a:solidFill>
                  <a:srgbClr val="000000"/>
                </a:solidFill>
                <a:latin typeface="Arial"/>
              </a:rPr>
              <a:t>onverter) 12 bits divise la plage de niveau de signal en 4096 tranches. Si le signal tombe dans une tranche, le numéro correspondant est renvoyé.</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La plage de niveau de l'ESP32 ADC est de 0 à 1 V. Cependant, un atténuateur devant l'ADC permet d'adapter la plage à 0..3,3V. Nous utiliserons une atténuation de 11 dB.</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MicroPython fournit le pilote nécessaire pour lire l'ADC.</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ADC readout program</a:t>
            </a:r>
            <a:endParaRPr b="0" lang="fr-FR" sz="3200" spc="-1" strike="noStrike">
              <a:solidFill>
                <a:srgbClr val="000000"/>
              </a:solidFill>
              <a:latin typeface="Arial"/>
            </a:endParaRPr>
          </a:p>
        </p:txBody>
      </p:sp>
      <p:sp>
        <p:nvSpPr>
          <p:cNvPr id="118"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FreeMono"/>
              </a:rPr>
              <a:t>from machine import ADC,Pin</a:t>
            </a:r>
            <a:br>
              <a:rPr sz="2000"/>
            </a:br>
            <a:r>
              <a:rPr b="0" lang="fr-FR" sz="2000" spc="-1" strike="noStrike">
                <a:solidFill>
                  <a:srgbClr val="000000"/>
                </a:solidFill>
                <a:latin typeface="FreeMono"/>
              </a:rPr>
              <a:t>from time import sleep_ms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 créer un objet ADC sur la broche 36 avec une atténuation # de 11 dB</a:t>
            </a:r>
            <a:br>
              <a:rPr sz="2000"/>
            </a:br>
            <a:r>
              <a:rPr b="0" lang="fr-FR" sz="2000" spc="-1" strike="noStrike">
                <a:solidFill>
                  <a:srgbClr val="000000"/>
                </a:solidFill>
                <a:latin typeface="FreeMono"/>
              </a:rPr>
              <a:t>slider = ADC(Pin(36, atten=ADC.ATTN_11DB)</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FreeMono"/>
              </a:rPr>
              <a:t>while True:</a:t>
            </a:r>
            <a:br>
              <a:rPr sz="2000"/>
            </a:br>
            <a:r>
              <a:rPr b="0" lang="fr-FR" sz="2000" spc="-1" strike="noStrike">
                <a:solidFill>
                  <a:srgbClr val="000000"/>
                </a:solidFill>
                <a:latin typeface="FreeMono"/>
              </a:rPr>
              <a:t>     # Lire l'ADC toutes les 100 ms et imprimer le résultat</a:t>
            </a:r>
            <a:br>
              <a:rPr sz="2000"/>
            </a:br>
            <a:r>
              <a:rPr b="0" lang="fr-FR" sz="2000" spc="-1" strike="noStrike">
                <a:solidFill>
                  <a:srgbClr val="000000"/>
                </a:solidFill>
                <a:latin typeface="FreeMono"/>
              </a:rPr>
              <a:t>     print(“Raw 12 bit value from slider: “,slider.read())</a:t>
            </a:r>
            <a:br>
              <a:rPr sz="2000"/>
            </a:br>
            <a:r>
              <a:rPr b="0" lang="fr-FR" sz="2000" spc="-1" strike="noStrike">
                <a:solidFill>
                  <a:srgbClr val="000000"/>
                </a:solidFill>
                <a:latin typeface="FreeMono"/>
              </a:rPr>
              <a:t>     sleep_ms(100)</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L’anneau LCD couleur</a:t>
            </a:r>
            <a:endParaRPr b="0" lang="fr-FR" sz="3200" spc="-1" strike="noStrike">
              <a:solidFill>
                <a:srgbClr val="000000"/>
              </a:solidFill>
              <a:latin typeface="Arial"/>
            </a:endParaRPr>
          </a:p>
        </p:txBody>
      </p:sp>
      <p:sp>
        <p:nvSpPr>
          <p:cNvPr id="120" name="PlaceHolder 2"/>
          <p:cNvSpPr>
            <a:spLocks noGrp="1"/>
          </p:cNvSpPr>
          <p:nvPr>
            <p:ph/>
          </p:nvPr>
        </p:nvSpPr>
        <p:spPr>
          <a:xfrm>
            <a:off x="228600" y="1371600"/>
            <a:ext cx="9071640" cy="4114800"/>
          </a:xfrm>
          <a:prstGeom prst="rect">
            <a:avLst/>
          </a:prstGeom>
          <a:noFill/>
          <a:ln w="0">
            <a:noFill/>
          </a:ln>
        </p:spPr>
        <p:txBody>
          <a:bodyPr lIns="0" rIns="0" tIns="0" bIns="0" anchor="t">
            <a:normAutofit fontScale="93441" lnSpcReduction="10000"/>
          </a:bodyPr>
          <a:p>
            <a:pPr indent="0">
              <a:spcBef>
                <a:spcPts val="1417"/>
              </a:spcBef>
              <a:buNone/>
            </a:pPr>
            <a:r>
              <a:rPr b="0" lang="fr-FR" sz="2000" spc="-1" strike="noStrike">
                <a:solidFill>
                  <a:srgbClr val="000000"/>
                </a:solidFill>
                <a:latin typeface="Arial"/>
              </a:rPr>
              <a:t>Contrairement à la LED programmable par l'utilisateur sur la carte CPU, l'anneau LED RGB utilise des LED RGB (red, green, blue) adressables en cascade WS2812B.</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Sur la carte « LED shield » il y a 7 de ces LEDs mais vous pouvez trouver des chaînes de LEDs avec des dizaines voire des centaines de ces LEDs</a:t>
            </a:r>
            <a:endParaRPr b="0" lang="fr-FR" sz="2000" spc="-1" strike="noStrike">
              <a:solidFill>
                <a:srgbClr val="000000"/>
              </a:solidFill>
              <a:latin typeface="Arial"/>
            </a:endParaRPr>
          </a:p>
        </p:txBody>
      </p:sp>
      <p:pic>
        <p:nvPicPr>
          <p:cNvPr id="121" name="" descr=""/>
          <p:cNvPicPr/>
          <p:nvPr/>
        </p:nvPicPr>
        <p:blipFill>
          <a:blip r:embed="rId1"/>
          <a:stretch/>
        </p:blipFill>
        <p:spPr>
          <a:xfrm>
            <a:off x="1839240" y="2037600"/>
            <a:ext cx="5168160" cy="27673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 pilote NeoPixel</a:t>
            </a:r>
            <a:endParaRPr b="0" lang="fr-FR" sz="3200" spc="-1" strike="noStrike">
              <a:solidFill>
                <a:srgbClr val="000000"/>
              </a:solidFill>
              <a:latin typeface="Arial"/>
            </a:endParaRPr>
          </a:p>
        </p:txBody>
      </p:sp>
      <p:sp>
        <p:nvSpPr>
          <p:cNvPr id="123" name=""/>
          <p:cNvSpPr txBox="1"/>
          <p:nvPr/>
        </p:nvSpPr>
        <p:spPr>
          <a:xfrm>
            <a:off x="914400" y="2031480"/>
            <a:ext cx="8686800" cy="1626120"/>
          </a:xfrm>
          <a:prstGeom prst="rect">
            <a:avLst/>
          </a:prstGeom>
          <a:noFill/>
          <a:ln w="0">
            <a:noFill/>
          </a:ln>
        </p:spPr>
        <p:txBody>
          <a:bodyPr lIns="90000" rIns="90000" tIns="45000" bIns="45000" anchor="t">
            <a:noAutofit/>
          </a:bodyPr>
          <a:p>
            <a:r>
              <a:rPr b="0" lang="fr-FR" sz="1800" spc="-1" strike="noStrike">
                <a:solidFill>
                  <a:srgbClr val="000000"/>
                </a:solidFill>
                <a:latin typeface="Arial"/>
              </a:rPr>
              <a:t>La programmation des LED WS2812B peut être assez complexe en raison du protocole de communication entre le CPU et les LEDs, dont le timing doit être strictement respecté.</a:t>
            </a:r>
            <a:endParaRPr b="0" lang="fr-FR" sz="1800" spc="-1" strike="noStrike">
              <a:solidFill>
                <a:srgbClr val="000000"/>
              </a:solidFill>
              <a:latin typeface="Arial"/>
            </a:endParaRPr>
          </a:p>
          <a:p>
            <a:endParaRPr b="0" lang="fr-FR" sz="1800" spc="-1" strike="noStrike">
              <a:solidFill>
                <a:srgbClr val="000000"/>
              </a:solidFill>
              <a:latin typeface="Arial"/>
            </a:endParaRPr>
          </a:p>
          <a:p>
            <a:r>
              <a:rPr b="0" lang="fr-FR" sz="1800" spc="-1" strike="noStrike">
                <a:solidFill>
                  <a:srgbClr val="000000"/>
                </a:solidFill>
                <a:latin typeface="Arial"/>
              </a:rPr>
              <a:t>MicroPython fournit un pilote NeoPixel qui implémente ce protocole et fait de la programmation de la carte LED RGB un jeu d'enfant.</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4116600" y="131040"/>
            <a:ext cx="590112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Comment construire une expérience simple ?</a:t>
            </a:r>
            <a:endParaRPr b="0" lang="fr-FR" sz="3200" spc="-1" strike="noStrike">
              <a:solidFill>
                <a:srgbClr val="000000"/>
              </a:solidFill>
              <a:latin typeface="Arial"/>
            </a:endParaRPr>
          </a:p>
        </p:txBody>
      </p:sp>
      <p:sp>
        <p:nvSpPr>
          <p:cNvPr id="17"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Une expérience simple consiste en</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Capteurs et actionneurs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Un ordinateur relié aux capteurs et aux actionneurs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Un programme, qui lit les valeurs de capteurs et qui les stocke ou les visualise</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Un programme d’analyse pour l’évaluation des données</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Programmation du WS2812B</a:t>
            </a:r>
            <a:endParaRPr b="0" lang="fr-FR" sz="3200" spc="-1" strike="noStrike">
              <a:solidFill>
                <a:srgbClr val="000000"/>
              </a:solidFill>
              <a:latin typeface="Arial"/>
            </a:endParaRPr>
          </a:p>
        </p:txBody>
      </p:sp>
      <p:sp>
        <p:nvSpPr>
          <p:cNvPr id="125" name="PlaceHolder 2"/>
          <p:cNvSpPr>
            <a:spLocks noGrp="1"/>
          </p:cNvSpPr>
          <p:nvPr>
            <p:ph/>
          </p:nvPr>
        </p:nvSpPr>
        <p:spPr>
          <a:xfrm>
            <a:off x="457200" y="1371600"/>
            <a:ext cx="9372600" cy="3657600"/>
          </a:xfrm>
          <a:prstGeom prst="rect">
            <a:avLst/>
          </a:prstGeom>
          <a:noFill/>
          <a:ln w="0">
            <a:noFill/>
          </a:ln>
        </p:spPr>
        <p:txBody>
          <a:bodyPr lIns="0" rIns="0" tIns="0" bIns="0" anchor="t">
            <a:normAutofit fontScale="81111"/>
          </a:bodyPr>
          <a:p>
            <a:pPr indent="0">
              <a:spcBef>
                <a:spcPts val="1417"/>
              </a:spcBef>
              <a:buNone/>
            </a:pPr>
            <a:r>
              <a:rPr b="0" lang="fr-FR" sz="1800" spc="-1" strike="noStrike">
                <a:solidFill>
                  <a:srgbClr val="000000"/>
                </a:solidFill>
                <a:latin typeface="FreeMono"/>
              </a:rPr>
              <a:t>from machine import Pin</a:t>
            </a:r>
            <a:br>
              <a:rPr sz="1800"/>
            </a:br>
            <a:r>
              <a:rPr b="0" lang="fr-FR" sz="1800" spc="-1" strike="noStrike">
                <a:solidFill>
                  <a:srgbClr val="000000"/>
                </a:solidFill>
                <a:latin typeface="FreeMono"/>
              </a:rPr>
              <a:t>from neopixel import NeoPixel</a:t>
            </a:r>
            <a:endParaRPr b="0" lang="fr-FR" sz="1800" spc="-1" strike="noStrike">
              <a:solidFill>
                <a:srgbClr val="000000"/>
              </a:solidFill>
              <a:latin typeface="Arial"/>
            </a:endParaRPr>
          </a:p>
          <a:p>
            <a:pPr indent="0">
              <a:spcBef>
                <a:spcPts val="1417"/>
              </a:spcBef>
              <a:buNone/>
            </a:pPr>
            <a:r>
              <a:rPr b="0" lang="fr-FR" sz="1800" spc="-1" strike="noStrike">
                <a:solidFill>
                  <a:srgbClr val="000000"/>
                </a:solidFill>
                <a:latin typeface="FreeMono"/>
              </a:rPr>
              <a:t>NO_OF_LEDS = 7</a:t>
            </a:r>
            <a:br>
              <a:rPr sz="1800"/>
            </a:br>
            <a:r>
              <a:rPr b="0" lang="fr-FR" sz="1800" spc="-1" strike="noStrike">
                <a:solidFill>
                  <a:srgbClr val="000000"/>
                </a:solidFill>
                <a:latin typeface="FreeMono"/>
              </a:rPr>
              <a:t>pin = Pin(26,Pin.OUT) # définir la broche de communication comme                           # sortie</a:t>
            </a:r>
            <a:br>
              <a:rPr sz="1800"/>
            </a:br>
            <a:r>
              <a:rPr b="0" lang="fr-FR" sz="1800" spc="-1" strike="noStrike">
                <a:solidFill>
                  <a:srgbClr val="000000"/>
                </a:solidFill>
                <a:latin typeface="FreeMono"/>
              </a:rPr>
              <a:t># create a NeoPixel object on GPIO 26 for 7 LEDs</a:t>
            </a:r>
            <a:br>
              <a:rPr sz="1800"/>
            </a:br>
            <a:r>
              <a:rPr b="0" lang="fr-FR" sz="1800" spc="-1" strike="noStrike">
                <a:solidFill>
                  <a:srgbClr val="000000"/>
                </a:solidFill>
                <a:latin typeface="FreeMono"/>
              </a:rPr>
              <a:t>ws2812b = NeoPixel(pin,NO_OF_PINS)</a:t>
            </a:r>
            <a:br>
              <a:rPr sz="1800"/>
            </a:br>
            <a:r>
              <a:rPr b="0" lang="fr-FR" sz="1800" spc="-1" strike="noStrike">
                <a:solidFill>
                  <a:srgbClr val="000000"/>
                </a:solidFill>
                <a:latin typeface="FreeMono"/>
              </a:rPr>
              <a:t>red = (31,0,0)        # un tuple avec des valeurs r,g,b, ici du                            # rouge pur</a:t>
            </a:r>
            <a:br>
              <a:rPr sz="1800"/>
            </a:br>
            <a:r>
              <a:rPr b="0" lang="fr-FR" sz="1800" spc="-1" strike="noStrike">
                <a:solidFill>
                  <a:srgbClr val="000000"/>
                </a:solidFill>
                <a:latin typeface="FreeMono"/>
              </a:rPr>
              <a:t>ws2812b[0]=red        # mettre la LED numero 0 au rouge</a:t>
            </a:r>
            <a:br>
              <a:rPr sz="1800"/>
            </a:br>
            <a:r>
              <a:rPr b="0" lang="fr-FR" sz="1800" spc="-1" strike="noStrike">
                <a:solidFill>
                  <a:srgbClr val="000000"/>
                </a:solidFill>
                <a:latin typeface="FreeMono"/>
              </a:rPr>
              <a:t>ws2812b.write()       # écrire aux LEDs</a:t>
            </a:r>
            <a:endParaRPr b="0" lang="fr-FR" sz="1800" spc="-1" strike="noStrike">
              <a:solidFill>
                <a:srgbClr val="000000"/>
              </a:solidFill>
              <a:latin typeface="Arial"/>
            </a:endParaRPr>
          </a:p>
          <a:p>
            <a:pPr indent="0">
              <a:spcBef>
                <a:spcPts val="1417"/>
              </a:spcBef>
              <a:buNone/>
            </a:pPr>
            <a:r>
              <a:rPr b="0" lang="fr-FR" sz="1800" spc="-1" strike="noStrike">
                <a:solidFill>
                  <a:srgbClr val="000000"/>
                </a:solidFill>
                <a:latin typeface="Arial"/>
              </a:rPr>
              <a:t>Les composants de couleur sont définis comme des valeurs de 8 bits (0..255)</a:t>
            </a:r>
            <a:endParaRPr b="0" lang="fr-FR" sz="1800" spc="-1" strike="noStrike">
              <a:solidFill>
                <a:srgbClr val="000000"/>
              </a:solidFill>
              <a:latin typeface="Arial"/>
            </a:endParaRPr>
          </a:p>
          <a:p>
            <a:pPr indent="0">
              <a:spcBef>
                <a:spcPts val="1417"/>
              </a:spcBef>
              <a:buNone/>
            </a:pPr>
            <a:r>
              <a:rPr b="1" lang="fr-FR" sz="1800" spc="-1" strike="noStrike">
                <a:solidFill>
                  <a:srgbClr val="000000"/>
                </a:solidFill>
                <a:latin typeface="Arial"/>
              </a:rPr>
              <a:t>Avec l'intensité maximale, le WS2812B est extrêmement lumineux et pourrait même endommager vos yeux si vous le regardez directement.</a:t>
            </a:r>
            <a:endParaRPr b="0" lang="fr-FR" sz="1800" spc="-1" strike="noStrike">
              <a:solidFill>
                <a:srgbClr val="000000"/>
              </a:solidFill>
              <a:latin typeface="Arial"/>
            </a:endParaRPr>
          </a:p>
          <a:p>
            <a:pPr indent="0">
              <a:spcBef>
                <a:spcPts val="1417"/>
              </a:spcBef>
              <a:buNone/>
            </a:pPr>
            <a:r>
              <a:rPr b="1" lang="fr-FR" sz="1800" spc="-1" strike="noStrike">
                <a:solidFill>
                  <a:srgbClr val="000000"/>
                </a:solidFill>
                <a:latin typeface="Arial"/>
              </a:rPr>
              <a:t>Je recommande donc de limiter les intensités de couleur à 31</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LED number</a:t>
            </a:r>
            <a:endParaRPr b="0" lang="fr-FR" sz="3200" spc="-1" strike="noStrike">
              <a:solidFill>
                <a:srgbClr val="000000"/>
              </a:solidFill>
              <a:latin typeface="Arial"/>
            </a:endParaRPr>
          </a:p>
        </p:txBody>
      </p:sp>
      <p:sp>
        <p:nvSpPr>
          <p:cNvPr id="127" name="PlaceHolder 2"/>
          <p:cNvSpPr>
            <a:spLocks noGrp="1"/>
          </p:cNvSpPr>
          <p:nvPr>
            <p:ph/>
          </p:nvPr>
        </p:nvSpPr>
        <p:spPr>
          <a:xfrm>
            <a:off x="758160" y="1371600"/>
            <a:ext cx="90716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Comment savoir quel numéro de LED correspond à quelle LED physique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Nous ne pouvons pas le savoir, car cela dépend de la manière dont la carte LED est câblé.</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On peut cependant facilement le découvrir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Allumez chaque  LED (0..6) pendant 1 s (par exemple en rouge, en réglant les couleurs sur 31,0,0) et assurez-vous que toutes les autres LED sont éteintes (valeur de couleur : 0,0,0)</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Observez l'ordre dans lequel les LEDs s'allument</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Un petit projet</a:t>
            </a:r>
            <a:endParaRPr b="0" lang="fr-FR" sz="3200" spc="-1" strike="noStrike">
              <a:solidFill>
                <a:srgbClr val="000000"/>
              </a:solidFill>
              <a:latin typeface="Arial"/>
            </a:endParaRPr>
          </a:p>
        </p:txBody>
      </p:sp>
      <p:sp>
        <p:nvSpPr>
          <p:cNvPr id="129" name="PlaceHolder 2"/>
          <p:cNvSpPr>
            <a:spLocks noGrp="1"/>
          </p:cNvSpPr>
          <p:nvPr>
            <p:ph/>
          </p:nvPr>
        </p:nvSpPr>
        <p:spPr>
          <a:xfrm>
            <a:off x="300960" y="1077480"/>
            <a:ext cx="9071640" cy="3951720"/>
          </a:xfrm>
          <a:prstGeom prst="rect">
            <a:avLst/>
          </a:prstGeom>
          <a:noFill/>
          <a:ln w="0">
            <a:noFill/>
          </a:ln>
        </p:spPr>
        <p:txBody>
          <a:bodyPr lIns="0" rIns="0" tIns="0" bIns="0" anchor="t">
            <a:normAutofit fontScale="89943"/>
          </a:bodyPr>
          <a:p>
            <a:pPr indent="0">
              <a:spcBef>
                <a:spcPts val="1417"/>
              </a:spcBef>
              <a:buNone/>
            </a:pPr>
            <a:r>
              <a:rPr b="0" lang="fr-FR" sz="2000" spc="-1" strike="noStrike">
                <a:solidFill>
                  <a:srgbClr val="000000"/>
                </a:solidFill>
                <a:latin typeface="Arial"/>
              </a:rPr>
              <a:t>Dans le cadre d'un petit projet, lisons le potentiomètre et définissons une LED sur l'anneau LED RGB en fonction du niveau du signal. Au plus petit signal, la LED supérieure s'allumera.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Au niveau suivant, ce sera la LED à côté, en allant dans le sens des aiguilles d'une montre jusqu'à atteindre la LED à gauche de celle du haut.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Allumez la LED du milieu pour obtenir le niveau de </a:t>
            </a:r>
            <a:br>
              <a:rPr sz="2000"/>
            </a:br>
            <a:r>
              <a:rPr b="0" lang="fr-FR" sz="2000" spc="-1" strike="noStrike">
                <a:solidFill>
                  <a:srgbClr val="000000"/>
                </a:solidFill>
                <a:latin typeface="Arial"/>
              </a:rPr>
              <a:t>signal le plus élevé.</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 niveaux de signal sont souvent représentés en couleurs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Bleu (froid) pour le niveau le plus bas</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Rouge pour un très haut niveau</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Blanc pour le plus haut niveau.</a:t>
            </a:r>
            <a:endParaRPr b="0" lang="fr-FR" sz="2000" spc="-1" strike="noStrike">
              <a:solidFill>
                <a:srgbClr val="000000"/>
              </a:solidFill>
              <a:latin typeface="Arial"/>
            </a:endParaRPr>
          </a:p>
        </p:txBody>
      </p:sp>
      <p:pic>
        <p:nvPicPr>
          <p:cNvPr id="130" name="" descr=""/>
          <p:cNvPicPr/>
          <p:nvPr/>
        </p:nvPicPr>
        <p:blipFill>
          <a:blip r:embed="rId1"/>
          <a:stretch/>
        </p:blipFill>
        <p:spPr>
          <a:xfrm>
            <a:off x="6858000" y="2286000"/>
            <a:ext cx="2735280" cy="271044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Les Couleurs</a:t>
            </a:r>
            <a:endParaRPr b="0" lang="fr-FR" sz="3200" spc="-1" strike="noStrike">
              <a:solidFill>
                <a:srgbClr val="000000"/>
              </a:solidFill>
              <a:latin typeface="Arial"/>
            </a:endParaRPr>
          </a:p>
        </p:txBody>
      </p:sp>
      <p:sp>
        <p:nvSpPr>
          <p:cNvPr id="132"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68456"/>
          </a:bodyPr>
          <a:p>
            <a:pPr indent="0">
              <a:spcBef>
                <a:spcPts val="1417"/>
              </a:spcBef>
              <a:buNone/>
            </a:pPr>
            <a:r>
              <a:rPr b="0" lang="fr-FR" sz="2000" spc="-1" strike="noStrike">
                <a:solidFill>
                  <a:srgbClr val="000000"/>
                </a:solidFill>
                <a:latin typeface="Arial"/>
              </a:rPr>
              <a:t>Pour le projet nous utilisons uniquement les couleurs de base :</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Blue </a:t>
            </a:r>
            <a:r>
              <a:rPr b="0" lang="fr-FR" sz="2000" spc="-1" strike="noStrike">
                <a:solidFill>
                  <a:srgbClr val="000000"/>
                </a:solidFill>
                <a:latin typeface="Arial"/>
              </a:rPr>
              <a:t>	</a:t>
            </a:r>
            <a:r>
              <a:rPr b="0" lang="fr-FR" sz="2000" spc="-1" strike="noStrike">
                <a:solidFill>
                  <a:srgbClr val="000000"/>
                </a:solidFill>
                <a:latin typeface="Arial"/>
              </a:rPr>
              <a:t>	</a:t>
            </a:r>
            <a:r>
              <a:rPr b="0" lang="fr-FR" sz="2000" spc="-1" strike="noStrike">
                <a:solidFill>
                  <a:srgbClr val="000000"/>
                </a:solidFill>
                <a:latin typeface="Arial"/>
              </a:rPr>
              <a:t>       (0,0,31)</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Cyan          (0,31,31)</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Green        trouvez les autres couleurs vous même</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Yellow</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Magenta</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Red</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rPr>
              <a:t>White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Allumez la LED avec la couleur correspondant au niveau du signal.</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Types d’ordinateurs</a:t>
            </a:r>
            <a:endParaRPr b="0" lang="fr-FR" sz="3200" spc="-1" strike="noStrike">
              <a:solidFill>
                <a:srgbClr val="000000"/>
              </a:solidFill>
              <a:latin typeface="Arial"/>
            </a:endParaRPr>
          </a:p>
        </p:txBody>
      </p:sp>
      <p:sp>
        <p:nvSpPr>
          <p:cNvPr id="19"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80949"/>
          </a:bodyPr>
          <a:p>
            <a:pPr indent="0">
              <a:spcBef>
                <a:spcPts val="1701"/>
              </a:spcBef>
              <a:spcAft>
                <a:spcPts val="283"/>
              </a:spcAft>
              <a:buNone/>
            </a:pPr>
            <a:r>
              <a:rPr b="0" lang="fr-FR" sz="2000" spc="-1" strike="noStrike">
                <a:solidFill>
                  <a:srgbClr val="000000"/>
                </a:solidFill>
                <a:latin typeface="Arial"/>
                <a:ea typeface="Noto Sans CJK SC"/>
              </a:rPr>
              <a:t>Nous utilisons tous des  PCs et des téléphones portables, qui sont contrôlé par des ordinateurs. </a:t>
            </a:r>
            <a:endParaRPr b="0" lang="fr-FR" sz="2000" spc="-1" strike="noStrike">
              <a:solidFill>
                <a:srgbClr val="000000"/>
              </a:solidFill>
              <a:latin typeface="Arial"/>
            </a:endParaRPr>
          </a:p>
          <a:p>
            <a:pPr marL="432000" indent="-324000">
              <a:spcBef>
                <a:spcPts val="1701"/>
              </a:spcBef>
              <a:spcAft>
                <a:spcPts val="283"/>
              </a:spcAft>
              <a:buClr>
                <a:srgbClr val="000000"/>
              </a:buClr>
              <a:buSzPct val="45000"/>
              <a:buFont typeface="Wingdings" charset="2"/>
              <a:buChar char=""/>
            </a:pPr>
            <a:r>
              <a:rPr b="0" lang="fr-FR" sz="2000" spc="-1" strike="noStrike">
                <a:solidFill>
                  <a:srgbClr val="000000"/>
                </a:solidFill>
                <a:latin typeface="Arial"/>
                <a:ea typeface="Noto Sans CJK SC"/>
              </a:rPr>
              <a:t>PCs sont assez puissant, ils ont des larges ressources en espace sur disque dure et en mémoire et ils sont équipé d’un interface réseau, mais ils manquent d’interfaces vers le capteurs. PCs sont relativement chères.</a:t>
            </a:r>
            <a:endParaRPr b="0" lang="fr-FR" sz="2000" spc="-1" strike="noStrike">
              <a:solidFill>
                <a:srgbClr val="000000"/>
              </a:solidFill>
              <a:latin typeface="Arial"/>
            </a:endParaRPr>
          </a:p>
          <a:p>
            <a:pPr marL="432000" indent="-324000">
              <a:spcBef>
                <a:spcPts val="1701"/>
              </a:spcBef>
              <a:spcAft>
                <a:spcPts val="283"/>
              </a:spcAft>
              <a:buClr>
                <a:srgbClr val="000000"/>
              </a:buClr>
              <a:buSzPct val="45000"/>
              <a:buFont typeface="Wingdings" charset="2"/>
              <a:buChar char=""/>
            </a:pPr>
            <a:r>
              <a:rPr b="0" lang="fr-FR" sz="2000" spc="-1" strike="noStrike">
                <a:solidFill>
                  <a:srgbClr val="000000"/>
                </a:solidFill>
                <a:latin typeface="Arial"/>
                <a:ea typeface="Noto Sans CJK SC"/>
              </a:rPr>
              <a:t>Microcontrôleurs ont beaucoup moins de ressources et généralement  ils manque de disque dure. Les </a:t>
            </a:r>
            <a:r>
              <a:rPr b="0" lang="fr-FR" sz="2000" spc="-1" strike="noStrike">
                <a:solidFill>
                  <a:srgbClr val="000000"/>
                </a:solidFill>
                <a:latin typeface="Arial"/>
                <a:ea typeface="Arial"/>
              </a:rPr>
              <a:t>µ</a:t>
            </a:r>
            <a:r>
              <a:rPr b="0" lang="fr-FR" sz="2000" spc="-1" strike="noStrike">
                <a:solidFill>
                  <a:srgbClr val="000000"/>
                </a:solidFill>
                <a:latin typeface="Arial"/>
                <a:ea typeface="Arial"/>
              </a:rPr>
              <a:t>Cs modernes possèdent un interface WiFi et des interfaces vers</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ea typeface="Arial"/>
              </a:rPr>
              <a:t>GPIO (lignes </a:t>
            </a:r>
            <a:r>
              <a:rPr b="1" lang="fr-FR" sz="2000" spc="-1" strike="noStrike">
                <a:solidFill>
                  <a:srgbClr val="000000"/>
                </a:solidFill>
                <a:latin typeface="Arial"/>
                <a:ea typeface="Arial"/>
              </a:rPr>
              <a:t>G</a:t>
            </a:r>
            <a:r>
              <a:rPr b="0" lang="fr-FR" sz="2000" spc="-1" strike="noStrike">
                <a:solidFill>
                  <a:srgbClr val="000000"/>
                </a:solidFill>
                <a:latin typeface="Arial"/>
                <a:ea typeface="Arial"/>
              </a:rPr>
              <a:t>eneral </a:t>
            </a:r>
            <a:r>
              <a:rPr b="1" lang="fr-FR" sz="2000" spc="-1" strike="noStrike">
                <a:solidFill>
                  <a:srgbClr val="000000"/>
                </a:solidFill>
                <a:latin typeface="Arial"/>
                <a:ea typeface="Arial"/>
              </a:rPr>
              <a:t>P</a:t>
            </a:r>
            <a:r>
              <a:rPr b="0" lang="fr-FR" sz="2000" spc="-1" strike="noStrike">
                <a:solidFill>
                  <a:srgbClr val="000000"/>
                </a:solidFill>
                <a:latin typeface="Arial"/>
                <a:ea typeface="Arial"/>
              </a:rPr>
              <a:t>urpose </a:t>
            </a:r>
            <a:r>
              <a:rPr b="1" lang="fr-FR" sz="2000" spc="-1" strike="noStrike">
                <a:solidFill>
                  <a:srgbClr val="000000"/>
                </a:solidFill>
                <a:latin typeface="Arial"/>
                <a:ea typeface="Arial"/>
              </a:rPr>
              <a:t>IO</a:t>
            </a:r>
            <a:r>
              <a:rPr b="0" lang="fr-FR" sz="2000" spc="-1" strike="noStrike">
                <a:solidFill>
                  <a:srgbClr val="000000"/>
                </a:solidFill>
                <a:latin typeface="Arial"/>
                <a:ea typeface="Arial"/>
              </a:rPr>
              <a:t>, lignes digitales d’entrée / sortie)</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ea typeface="Arial"/>
              </a:rPr>
              <a:t>bus d’instrumentation I2C</a:t>
            </a:r>
            <a:endParaRPr b="0" lang="fr-FR"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Arial"/>
                <a:ea typeface="Arial"/>
              </a:rPr>
              <a:t>SPI </a:t>
            </a:r>
            <a:r>
              <a:rPr b="1" lang="fr-FR" sz="2000" spc="-1" strike="noStrike">
                <a:solidFill>
                  <a:srgbClr val="000000"/>
                </a:solidFill>
                <a:latin typeface="Arial"/>
                <a:ea typeface="Arial"/>
              </a:rPr>
              <a:t>S</a:t>
            </a:r>
            <a:r>
              <a:rPr b="0" lang="fr-FR" sz="2000" spc="-1" strike="noStrike">
                <a:solidFill>
                  <a:srgbClr val="000000"/>
                </a:solidFill>
                <a:latin typeface="Arial"/>
                <a:ea typeface="Arial"/>
              </a:rPr>
              <a:t>erial </a:t>
            </a:r>
            <a:r>
              <a:rPr b="1" lang="fr-FR" sz="2000" spc="-1" strike="noStrike">
                <a:solidFill>
                  <a:srgbClr val="000000"/>
                </a:solidFill>
                <a:latin typeface="Arial"/>
                <a:ea typeface="Arial"/>
              </a:rPr>
              <a:t>P</a:t>
            </a:r>
            <a:r>
              <a:rPr b="0" lang="fr-FR" sz="2000" spc="-1" strike="noStrike">
                <a:solidFill>
                  <a:srgbClr val="000000"/>
                </a:solidFill>
                <a:latin typeface="Arial"/>
                <a:ea typeface="Arial"/>
              </a:rPr>
              <a:t>eripheral </a:t>
            </a:r>
            <a:r>
              <a:rPr b="1" lang="fr-FR" sz="2000" spc="-1" strike="noStrike">
                <a:solidFill>
                  <a:srgbClr val="000000"/>
                </a:solidFill>
                <a:latin typeface="Arial"/>
                <a:ea typeface="Arial"/>
              </a:rPr>
              <a:t>I</a:t>
            </a:r>
            <a:r>
              <a:rPr b="0" lang="fr-FR" sz="2000" spc="-1" strike="noStrike">
                <a:solidFill>
                  <a:srgbClr val="000000"/>
                </a:solidFill>
                <a:latin typeface="Arial"/>
                <a:ea typeface="Arial"/>
              </a:rPr>
              <a:t>nterface (interface série rapide)</a:t>
            </a:r>
            <a:endParaRPr b="0" lang="fr-FR"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fr-FR" sz="2000" spc="-1" strike="noStrike">
                <a:solidFill>
                  <a:srgbClr val="000000"/>
                </a:solidFill>
                <a:latin typeface="Arial"/>
                <a:ea typeface="Arial"/>
              </a:rPr>
              <a:t>Les prix peuvent être très bas (le notre coûte ~ 4 Euros)</a:t>
            </a:r>
            <a:endParaRPr b="0" lang="fr-FR" sz="2000" spc="-1" strike="noStrike">
              <a:solidFill>
                <a:srgbClr val="000000"/>
              </a:solidFill>
              <a:latin typeface="Arial"/>
            </a:endParaRPr>
          </a:p>
          <a:p>
            <a:pPr marL="432000" indent="0">
              <a:spcBef>
                <a:spcPts val="1417"/>
              </a:spcBef>
              <a:buNone/>
            </a:pPr>
            <a:endParaRPr b="0" lang="fr-FR" sz="2000" spc="-1" strike="noStrike">
              <a:solidFill>
                <a:srgbClr val="000000"/>
              </a:solidFill>
              <a:latin typeface="Arial"/>
            </a:endParaRPr>
          </a:p>
          <a:p>
            <a:pPr lvl="1" marL="864000" indent="0">
              <a:spcBef>
                <a:spcPts val="1134"/>
              </a:spcBef>
              <a:buNone/>
            </a:pPr>
            <a:endParaRPr b="0" lang="fr-FR" sz="2000" spc="-1" strike="noStrike">
              <a:solidFill>
                <a:srgbClr val="000000"/>
              </a:solidFill>
              <a:latin typeface="Arial"/>
            </a:endParaRPr>
          </a:p>
          <a:p>
            <a:pPr indent="0">
              <a:spcBef>
                <a:spcPts val="1701"/>
              </a:spcBef>
              <a:spcAft>
                <a:spcPts val="283"/>
              </a:spcAft>
              <a:buNone/>
            </a:pP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Contenu du cours </a:t>
            </a:r>
            <a:endParaRPr b="0" lang="fr-FR" sz="3200" spc="-1" strike="noStrike">
              <a:solidFill>
                <a:srgbClr val="000000"/>
              </a:solidFill>
              <a:latin typeface="Arial"/>
            </a:endParaRPr>
          </a:p>
        </p:txBody>
      </p:sp>
      <p:sp>
        <p:nvSpPr>
          <p:cNvPr id="21" name="PlaceHolder 2"/>
          <p:cNvSpPr>
            <a:spLocks noGrp="1"/>
          </p:cNvSpPr>
          <p:nvPr>
            <p:ph/>
          </p:nvPr>
        </p:nvSpPr>
        <p:spPr>
          <a:xfrm>
            <a:off x="685800" y="1371600"/>
            <a:ext cx="9071640" cy="3288240"/>
          </a:xfrm>
          <a:prstGeom prst="rect">
            <a:avLst/>
          </a:prstGeom>
          <a:noFill/>
          <a:ln w="0">
            <a:noFill/>
          </a:ln>
        </p:spPr>
        <p:txBody>
          <a:bodyPr lIns="0" rIns="0" tIns="0" bIns="0" anchor="t">
            <a:normAutofit fontScale="89943"/>
          </a:bodyPr>
          <a:p>
            <a:pPr indent="0">
              <a:spcBef>
                <a:spcPts val="1417"/>
              </a:spcBef>
              <a:buNone/>
            </a:pPr>
            <a:r>
              <a:rPr b="0" lang="fr-FR" sz="2000" spc="-1" strike="noStrike">
                <a:solidFill>
                  <a:srgbClr val="000000"/>
                </a:solidFill>
                <a:latin typeface="Arial"/>
              </a:rPr>
              <a:t>L’atelier consiste en quelques cours courtes qui expliquent le système et donnent quelques exemples.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La plupart du temps sera dédié au travaux pratiques ou vous allez assembler et programmer des </a:t>
            </a:r>
            <a:r>
              <a:rPr b="0" lang="fr-FR" sz="2000" spc="-1" strike="noStrike">
                <a:solidFill>
                  <a:srgbClr val="000000"/>
                </a:solidFill>
                <a:latin typeface="Arial"/>
              </a:rPr>
              <a:t>expériences simples vous mêmes.</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 capteurs seront simulé par un interrupteur bouton pour les signaux digitaux et un potentiomètre  </a:t>
            </a:r>
            <a:r>
              <a:rPr b="0" lang="fr-FR" sz="2000" spc="-1" strike="noStrike">
                <a:solidFill>
                  <a:srgbClr val="000000"/>
                </a:solidFill>
                <a:latin typeface="Arial"/>
              </a:rPr>
              <a:t>pour les signaux analogiques. </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Nous avons aussi un LED mono-couleur programmable par l’utilisateur, qui se trouve sur la carte CPU </a:t>
            </a:r>
            <a:r>
              <a:rPr b="0" lang="fr-FR" sz="2000" spc="-1" strike="noStrike">
                <a:solidFill>
                  <a:srgbClr val="000000"/>
                </a:solidFill>
                <a:latin typeface="Arial"/>
              </a:rPr>
              <a:t>et un anneau d’LED rgb (rouge, green, blue) avec 7 LEDs utilisé comme un afficheur simple.</a:t>
            </a:r>
            <a:endParaRPr b="0" lang="fr-FR" sz="2000" spc="-1" strike="noStrike">
              <a:solidFill>
                <a:srgbClr val="000000"/>
              </a:solidFill>
              <a:latin typeface="Arial"/>
            </a:endParaRPr>
          </a:p>
          <a:p>
            <a:pPr indent="0">
              <a:spcBef>
                <a:spcPts val="1417"/>
              </a:spcBef>
              <a:buNone/>
            </a:pPr>
            <a:r>
              <a:rPr b="0" lang="fr-FR" sz="2000" spc="-1" strike="noStrike">
                <a:solidFill>
                  <a:srgbClr val="000000"/>
                </a:solidFill>
                <a:latin typeface="Arial"/>
              </a:rPr>
              <a:t>Les données acquits peuvent être transférés au PC pour y être visualisé. </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Simulation d’une expérience</a:t>
            </a:r>
            <a:endParaRPr b="0" lang="fr-FR" sz="3200" spc="-1" strike="noStrike">
              <a:solidFill>
                <a:srgbClr val="000000"/>
              </a:solidFill>
              <a:latin typeface="Arial"/>
            </a:endParaRPr>
          </a:p>
        </p:txBody>
      </p:sp>
      <p:pic>
        <p:nvPicPr>
          <p:cNvPr id="23" name="" descr=""/>
          <p:cNvPicPr/>
          <p:nvPr/>
        </p:nvPicPr>
        <p:blipFill>
          <a:blip r:embed="rId1"/>
          <a:stretch/>
        </p:blipFill>
        <p:spPr>
          <a:xfrm>
            <a:off x="1704960" y="1667160"/>
            <a:ext cx="2247480" cy="3133440"/>
          </a:xfrm>
          <a:prstGeom prst="rect">
            <a:avLst/>
          </a:prstGeom>
          <a:ln w="0">
            <a:noFill/>
          </a:ln>
        </p:spPr>
      </p:pic>
      <p:sp>
        <p:nvSpPr>
          <p:cNvPr id="24" name="PlaceHolder 2"/>
          <p:cNvSpPr>
            <a:spLocks noGrp="1"/>
          </p:cNvSpPr>
          <p:nvPr>
            <p:ph/>
          </p:nvPr>
        </p:nvSpPr>
        <p:spPr>
          <a:xfrm>
            <a:off x="685800" y="1371600"/>
            <a:ext cx="9071640" cy="3288240"/>
          </a:xfrm>
          <a:prstGeom prst="rect">
            <a:avLst/>
          </a:prstGeom>
          <a:noFill/>
          <a:ln w="0">
            <a:noFill/>
          </a:ln>
        </p:spPr>
        <p:txBody>
          <a:bodyPr lIns="0" rIns="0" tIns="0" bIns="0" anchor="t">
            <a:normAutofit/>
          </a:bodyPr>
          <a:p>
            <a:pPr indent="0">
              <a:spcBef>
                <a:spcPts val="1417"/>
              </a:spcBef>
              <a:buNone/>
            </a:pPr>
            <a:endParaRPr b="0" lang="fr-FR" sz="2000" spc="-1" strike="noStrike">
              <a:solidFill>
                <a:srgbClr val="000000"/>
              </a:solidFill>
              <a:latin typeface="Arial"/>
            </a:endParaRPr>
          </a:p>
        </p:txBody>
      </p:sp>
      <p:pic>
        <p:nvPicPr>
          <p:cNvPr id="25" name="" descr=""/>
          <p:cNvPicPr/>
          <p:nvPr/>
        </p:nvPicPr>
        <p:blipFill>
          <a:blip r:embed="rId2"/>
          <a:stretch/>
        </p:blipFill>
        <p:spPr>
          <a:xfrm>
            <a:off x="5486400" y="2357280"/>
            <a:ext cx="3866760" cy="3085920"/>
          </a:xfrm>
          <a:prstGeom prst="rect">
            <a:avLst/>
          </a:prstGeom>
          <a:ln w="0">
            <a:noFill/>
          </a:ln>
        </p:spPr>
      </p:pic>
      <p:sp>
        <p:nvSpPr>
          <p:cNvPr id="26" name=""/>
          <p:cNvSpPr txBox="1"/>
          <p:nvPr/>
        </p:nvSpPr>
        <p:spPr>
          <a:xfrm>
            <a:off x="685800" y="4800600"/>
            <a:ext cx="4842720" cy="6022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La carte CPU possède </a:t>
            </a:r>
            <a:r>
              <a:rPr b="0" lang="fr-FR" sz="1800" spc="-1" strike="noStrike">
                <a:solidFill>
                  <a:srgbClr val="000000"/>
                </a:solidFill>
                <a:latin typeface="Arial"/>
              </a:rPr>
              <a:t>un LED programmable</a:t>
            </a:r>
            <a:endParaRPr b="0" lang="fr-FR" sz="1800" spc="-1" strike="noStrike">
              <a:solidFill>
                <a:srgbClr val="000000"/>
              </a:solidFill>
              <a:latin typeface="Arial"/>
            </a:endParaRPr>
          </a:p>
          <a:p>
            <a:r>
              <a:rPr b="0" lang="fr-FR" sz="1800" spc="-1" strike="noStrike">
                <a:solidFill>
                  <a:srgbClr val="000000"/>
                </a:solidFill>
                <a:latin typeface="Arial"/>
              </a:rPr>
              <a:t>et un interface série </a:t>
            </a:r>
            <a:r>
              <a:rPr b="0" lang="fr-FR" sz="1800" spc="-1" strike="noStrike">
                <a:solidFill>
                  <a:srgbClr val="000000"/>
                </a:solidFill>
                <a:latin typeface="Arial"/>
              </a:rPr>
              <a:t>USB </a:t>
            </a:r>
            <a:endParaRPr b="0" lang="fr-FR" sz="1800" spc="-1" strike="noStrike">
              <a:solidFill>
                <a:srgbClr val="000000"/>
              </a:solidFill>
              <a:latin typeface="Arial"/>
            </a:endParaRPr>
          </a:p>
        </p:txBody>
      </p:sp>
      <p:sp>
        <p:nvSpPr>
          <p:cNvPr id="27" name=""/>
          <p:cNvSpPr txBox="1"/>
          <p:nvPr/>
        </p:nvSpPr>
        <p:spPr>
          <a:xfrm>
            <a:off x="685800" y="1143000"/>
            <a:ext cx="3009240" cy="6022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Un microcontrôleur ESP 32 </a:t>
            </a:r>
            <a:endParaRPr b="0" lang="fr-FR" sz="1800" spc="-1" strike="noStrike">
              <a:solidFill>
                <a:srgbClr val="000000"/>
              </a:solidFill>
              <a:latin typeface="Arial"/>
            </a:endParaRPr>
          </a:p>
          <a:p>
            <a:r>
              <a:rPr b="0" lang="fr-FR" sz="1800" spc="-1" strike="noStrike">
                <a:solidFill>
                  <a:srgbClr val="000000"/>
                </a:solidFill>
                <a:latin typeface="Arial"/>
              </a:rPr>
              <a:t>sert d’ordinateur </a:t>
            </a:r>
            <a:endParaRPr b="0" lang="fr-FR" sz="1800" spc="-1" strike="noStrike">
              <a:solidFill>
                <a:srgbClr val="000000"/>
              </a:solidFill>
              <a:latin typeface="Arial"/>
            </a:endParaRPr>
          </a:p>
        </p:txBody>
      </p:sp>
      <p:sp>
        <p:nvSpPr>
          <p:cNvPr id="28" name=""/>
          <p:cNvSpPr txBox="1"/>
          <p:nvPr/>
        </p:nvSpPr>
        <p:spPr>
          <a:xfrm>
            <a:off x="5611320" y="1143000"/>
            <a:ext cx="3725640" cy="6022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Un système de bus permet de relié</a:t>
            </a:r>
            <a:endParaRPr b="0" lang="fr-FR" sz="1800" spc="-1" strike="noStrike">
              <a:solidFill>
                <a:srgbClr val="000000"/>
              </a:solidFill>
              <a:latin typeface="Arial"/>
            </a:endParaRPr>
          </a:p>
          <a:p>
            <a:r>
              <a:rPr b="0" lang="fr-FR" sz="1800" spc="-1" strike="noStrike">
                <a:solidFill>
                  <a:srgbClr val="000000"/>
                </a:solidFill>
                <a:latin typeface="Arial"/>
              </a:rPr>
              <a:t>les capteurs au micro-contrôleur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Spécifications du ESP32</a:t>
            </a:r>
            <a:endParaRPr b="0" lang="fr-FR" sz="3200" spc="-1" strike="noStrike">
              <a:solidFill>
                <a:srgbClr val="000000"/>
              </a:solidFill>
              <a:latin typeface="Arial"/>
            </a:endParaRPr>
          </a:p>
        </p:txBody>
      </p:sp>
      <p:sp>
        <p:nvSpPr>
          <p:cNvPr id="30" name="PlaceHolder 2"/>
          <p:cNvSpPr>
            <a:spLocks noGrp="1"/>
          </p:cNvSpPr>
          <p:nvPr>
            <p:ph/>
          </p:nvPr>
        </p:nvSpPr>
        <p:spPr>
          <a:xfrm>
            <a:off x="6629400" y="1371600"/>
            <a:ext cx="3128040" cy="3288240"/>
          </a:xfrm>
          <a:prstGeom prst="rect">
            <a:avLst/>
          </a:prstGeom>
          <a:noFill/>
          <a:ln w="0">
            <a:noFill/>
          </a:ln>
        </p:spPr>
        <p:txBody>
          <a:bodyPr lIns="0" rIns="0" tIns="0" bIns="0" anchor="t">
            <a:normAutofit/>
          </a:bodyPr>
          <a:p>
            <a:pPr indent="0">
              <a:spcBef>
                <a:spcPts val="1417"/>
              </a:spcBef>
              <a:buNone/>
            </a:pPr>
            <a:r>
              <a:rPr b="0" lang="fr-FR" sz="2000" spc="-1" strike="noStrike">
                <a:solidFill>
                  <a:srgbClr val="000000"/>
                </a:solidFill>
                <a:latin typeface="Arial"/>
              </a:rPr>
              <a:t>Tout ça pour 4 Euros !</a:t>
            </a:r>
            <a:endParaRPr b="0" lang="fr-FR" sz="2000" spc="-1" strike="noStrike">
              <a:solidFill>
                <a:srgbClr val="000000"/>
              </a:solidFill>
              <a:latin typeface="Arial"/>
            </a:endParaRPr>
          </a:p>
          <a:p>
            <a:pPr indent="0">
              <a:spcBef>
                <a:spcPts val="1417"/>
              </a:spcBef>
              <a:buNone/>
            </a:pPr>
            <a:endParaRPr b="0" lang="fr-FR" sz="2000" spc="-1" strike="noStrike">
              <a:solidFill>
                <a:srgbClr val="000000"/>
              </a:solidFill>
              <a:latin typeface="Arial"/>
            </a:endParaRPr>
          </a:p>
        </p:txBody>
      </p:sp>
      <p:pic>
        <p:nvPicPr>
          <p:cNvPr id="31" name="" descr=""/>
          <p:cNvPicPr/>
          <p:nvPr/>
        </p:nvPicPr>
        <p:blipFill>
          <a:blip r:embed="rId1"/>
          <a:stretch/>
        </p:blipFill>
        <p:spPr>
          <a:xfrm>
            <a:off x="914400" y="1036440"/>
            <a:ext cx="5715000" cy="4449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875760" y="131040"/>
            <a:ext cx="5933880" cy="946440"/>
          </a:xfrm>
          <a:prstGeom prst="rect">
            <a:avLst/>
          </a:prstGeom>
          <a:noFill/>
          <a:ln w="0">
            <a:noFill/>
          </a:ln>
        </p:spPr>
        <p:txBody>
          <a:bodyPr lIns="0" rIns="0" tIns="0" bIns="0" anchor="ctr">
            <a:noAutofit/>
          </a:bodyPr>
          <a:p>
            <a:pPr indent="0" algn="ctr">
              <a:buNone/>
            </a:pPr>
            <a:r>
              <a:rPr b="0" lang="fr-FR" sz="3200" spc="-1" strike="noStrike">
                <a:solidFill>
                  <a:srgbClr val="000000"/>
                </a:solidFill>
                <a:latin typeface="Arial"/>
              </a:rPr>
              <a:t>Capteurs et actionneurs</a:t>
            </a:r>
            <a:endParaRPr b="0" lang="fr-FR" sz="3200" spc="-1" strike="noStrike">
              <a:solidFill>
                <a:srgbClr val="000000"/>
              </a:solidFill>
              <a:latin typeface="Arial"/>
            </a:endParaRPr>
          </a:p>
        </p:txBody>
      </p:sp>
      <p:pic>
        <p:nvPicPr>
          <p:cNvPr id="33" name="" descr=""/>
          <p:cNvPicPr/>
          <p:nvPr/>
        </p:nvPicPr>
        <p:blipFill>
          <a:blip r:embed="rId1"/>
          <a:stretch/>
        </p:blipFill>
        <p:spPr>
          <a:xfrm>
            <a:off x="5794200" y="1514880"/>
            <a:ext cx="4285800" cy="3971520"/>
          </a:xfrm>
          <a:prstGeom prst="rect">
            <a:avLst/>
          </a:prstGeom>
          <a:ln w="0">
            <a:noFill/>
          </a:ln>
        </p:spPr>
      </p:pic>
      <p:pic>
        <p:nvPicPr>
          <p:cNvPr id="34" name="" descr=""/>
          <p:cNvPicPr/>
          <p:nvPr/>
        </p:nvPicPr>
        <p:blipFill>
          <a:blip r:embed="rId2"/>
          <a:stretch/>
        </p:blipFill>
        <p:spPr>
          <a:xfrm>
            <a:off x="3886200" y="1143000"/>
            <a:ext cx="2651400" cy="2866680"/>
          </a:xfrm>
          <a:prstGeom prst="rect">
            <a:avLst/>
          </a:prstGeom>
          <a:ln w="0">
            <a:noFill/>
          </a:ln>
        </p:spPr>
      </p:pic>
      <p:pic>
        <p:nvPicPr>
          <p:cNvPr id="35" name="" descr=""/>
          <p:cNvPicPr/>
          <p:nvPr/>
        </p:nvPicPr>
        <p:blipFill>
          <a:blip r:embed="rId3"/>
          <a:stretch/>
        </p:blipFill>
        <p:spPr>
          <a:xfrm>
            <a:off x="457200" y="1224360"/>
            <a:ext cx="2943360" cy="2890440"/>
          </a:xfrm>
          <a:prstGeom prst="rect">
            <a:avLst/>
          </a:prstGeom>
          <a:ln w="0">
            <a:noFill/>
          </a:ln>
        </p:spPr>
      </p:pic>
      <p:sp>
        <p:nvSpPr>
          <p:cNvPr id="36" name=""/>
          <p:cNvSpPr txBox="1"/>
          <p:nvPr/>
        </p:nvSpPr>
        <p:spPr>
          <a:xfrm>
            <a:off x="685800" y="4572000"/>
            <a:ext cx="2285280" cy="60228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un afficheur simple à</a:t>
            </a:r>
            <a:endParaRPr b="0" lang="fr-FR" sz="1800" spc="-1" strike="noStrike">
              <a:solidFill>
                <a:srgbClr val="000000"/>
              </a:solidFill>
              <a:latin typeface="Arial"/>
            </a:endParaRPr>
          </a:p>
          <a:p>
            <a:r>
              <a:rPr b="0" lang="fr-FR" sz="1800" spc="-1" strike="noStrike">
                <a:solidFill>
                  <a:srgbClr val="000000"/>
                </a:solidFill>
                <a:latin typeface="Arial"/>
              </a:rPr>
              <a:t>7 LEDs couleur</a:t>
            </a:r>
            <a:endParaRPr b="0" lang="fr-FR" sz="1800" spc="-1" strike="noStrike">
              <a:solidFill>
                <a:srgbClr val="000000"/>
              </a:solidFill>
              <a:latin typeface="Arial"/>
            </a:endParaRPr>
          </a:p>
        </p:txBody>
      </p:sp>
      <p:sp>
        <p:nvSpPr>
          <p:cNvPr id="37" name=""/>
          <p:cNvSpPr txBox="1"/>
          <p:nvPr/>
        </p:nvSpPr>
        <p:spPr>
          <a:xfrm>
            <a:off x="3429000" y="4343400"/>
            <a:ext cx="2518560" cy="85824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un interrupteur bouton</a:t>
            </a:r>
            <a:endParaRPr b="0" lang="fr-FR" sz="1800" spc="-1" strike="noStrike">
              <a:solidFill>
                <a:srgbClr val="000000"/>
              </a:solidFill>
              <a:latin typeface="Arial"/>
            </a:endParaRPr>
          </a:p>
          <a:p>
            <a:r>
              <a:rPr b="0" lang="fr-FR" sz="1800" spc="-1" strike="noStrike">
                <a:solidFill>
                  <a:srgbClr val="000000"/>
                </a:solidFill>
                <a:latin typeface="Arial"/>
              </a:rPr>
              <a:t>permet de générer des</a:t>
            </a:r>
            <a:endParaRPr b="0" lang="fr-FR" sz="1800" spc="-1" strike="noStrike">
              <a:solidFill>
                <a:srgbClr val="000000"/>
              </a:solidFill>
              <a:latin typeface="Arial"/>
            </a:endParaRPr>
          </a:p>
          <a:p>
            <a:r>
              <a:rPr b="0" lang="fr-FR" sz="1800" spc="-1" strike="noStrike">
                <a:solidFill>
                  <a:srgbClr val="000000"/>
                </a:solidFill>
                <a:latin typeface="Arial"/>
              </a:rPr>
              <a:t>signaux digitaux</a:t>
            </a:r>
            <a:endParaRPr b="0" lang="fr-FR" sz="1800" spc="-1" strike="noStrike">
              <a:solidFill>
                <a:srgbClr val="000000"/>
              </a:solidFill>
              <a:latin typeface="Arial"/>
            </a:endParaRPr>
          </a:p>
        </p:txBody>
      </p:sp>
      <p:sp>
        <p:nvSpPr>
          <p:cNvPr id="38" name=""/>
          <p:cNvSpPr txBox="1"/>
          <p:nvPr/>
        </p:nvSpPr>
        <p:spPr>
          <a:xfrm>
            <a:off x="8001000" y="4343400"/>
            <a:ext cx="1971360" cy="858240"/>
          </a:xfrm>
          <a:prstGeom prst="rect">
            <a:avLst/>
          </a:prstGeom>
          <a:noFill/>
          <a:ln w="0">
            <a:noFill/>
          </a:ln>
        </p:spPr>
        <p:txBody>
          <a:bodyPr wrap="none" lIns="90000" rIns="90000" tIns="45000" bIns="45000" anchor="t">
            <a:noAutofit/>
          </a:bodyPr>
          <a:p>
            <a:r>
              <a:rPr b="0" lang="fr-FR" sz="1800" spc="-1" strike="noStrike">
                <a:solidFill>
                  <a:srgbClr val="000000"/>
                </a:solidFill>
                <a:latin typeface="Arial"/>
              </a:rPr>
              <a:t>un potentiomètre</a:t>
            </a:r>
            <a:endParaRPr b="0" lang="fr-FR" sz="1800" spc="-1" strike="noStrike">
              <a:solidFill>
                <a:srgbClr val="000000"/>
              </a:solidFill>
              <a:latin typeface="Arial"/>
            </a:endParaRPr>
          </a:p>
          <a:p>
            <a:r>
              <a:rPr b="0" lang="fr-FR" sz="1800" spc="-1" strike="noStrike">
                <a:solidFill>
                  <a:srgbClr val="000000"/>
                </a:solidFill>
                <a:latin typeface="Arial"/>
              </a:rPr>
              <a:t>crée des signaux </a:t>
            </a:r>
            <a:endParaRPr b="0" lang="fr-FR" sz="1800" spc="-1" strike="noStrike">
              <a:solidFill>
                <a:srgbClr val="000000"/>
              </a:solidFill>
              <a:latin typeface="Arial"/>
            </a:endParaRPr>
          </a:p>
          <a:p>
            <a:r>
              <a:rPr b="0" lang="fr-FR" sz="1800" spc="-1" strike="noStrike">
                <a:solidFill>
                  <a:srgbClr val="000000"/>
                </a:solidFill>
                <a:latin typeface="Arial"/>
              </a:rPr>
              <a:t>analogiques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1175</TotalTime>
  <Application>LibreOffice/24.2.2.2$Linux_X86_64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2022-10-13T21:20:53Z</dcterms:created>
  <dc:creator/>
  <dc:description/>
  <dc:language>en-US</dc:language>
  <cp:lastModifiedBy/>
  <dcterms:modified xsi:type="dcterms:W3CDTF">2024-05-27T11:17:38Z</dcterms:modified>
  <cp:revision>107</cp:revision>
  <dc:subject/>
  <dc:title/>
</cp:coreProperties>
</file>