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6553D5E-B0B5-4DDD-BB81-415B297F49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26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0BB4DD-6B7C-46B5-AA07-45EDD00728A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29CFA-2B51-423E-A8DF-ED4A1D2F5B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40484-A967-4146-BD81-6797CD2A7D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D967BC-5107-4D7E-A27B-BC5A99CE0E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45B474-88D1-4213-8943-08618B441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FEF32-2FC6-47D0-988A-232E31133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68268-D0A0-42A3-9FB9-5D5162AB1E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46701-2EA5-4C8E-8554-3EC4A206DF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A024A-B980-4D4C-A76C-0505B3258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FD37DB-B041-4531-963E-047AF207FF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D302C-040F-48C3-A6C4-B320546A8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0272A-44D1-4668-98A6-3CE47C50A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6DD87-BAC3-4FD3-A13B-37D283A2F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6" descr=""/>
          <p:cNvPicPr/>
          <p:nvPr/>
        </p:nvPicPr>
        <p:blipFill>
          <a:blip r:embed="rId2"/>
          <a:stretch/>
        </p:blipFill>
        <p:spPr>
          <a:xfrm>
            <a:off x="0" y="150120"/>
            <a:ext cx="1469880" cy="1221120"/>
          </a:xfrm>
          <a:prstGeom prst="rect">
            <a:avLst/>
          </a:prstGeom>
          <a:ln w="0"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480" cy="91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2F1C51-55DF-4C8A-B19B-2CEF1F1FD86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tjfirst@yahoo.fr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440" cy="41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Noto Sans CJK SC"/>
              </a:rPr>
              <a:t>Jacob Mb. Taamté (</a:t>
            </a:r>
            <a:r>
              <a:rPr b="0" lang="fr-SN" sz="2400" spc="-1" strike="noStrike" u="sng">
                <a:solidFill>
                  <a:srgbClr val="0000ff"/>
                </a:solidFill>
                <a:uFillTx/>
                <a:latin typeface="Google Sans"/>
                <a:ea typeface="Noto Sans CJK SC"/>
                <a:hlinkClick r:id="rId1"/>
              </a:rPr>
              <a:t>mtjfirst@yahoo.fr</a:t>
            </a:r>
            <a:r>
              <a:rPr b="0" lang="en-US" sz="2400" spc="-1" strike="noStrike">
                <a:latin typeface="Arial"/>
                <a:ea typeface="Noto Sans CJK SC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70c0"/>
                </a:solidFill>
                <a:latin typeface="Arial"/>
                <a:ea typeface="Noto Sans CJK SC"/>
              </a:rPr>
              <a:t>LCD 20x4 Screen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latin typeface="Arial"/>
                <a:ea typeface="Noto Sans CJK SC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Noto Sans CJK SC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7"/>
          </p:nvPr>
        </p:nvSpPr>
        <p:spPr>
          <a:xfrm>
            <a:off x="2088000" y="5280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8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0E40C-0384-4941-9F52-DB5DD73F2A0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9"/>
          </p:nvPr>
        </p:nvSpPr>
        <p:spPr>
          <a:xfrm>
            <a:off x="504000" y="5283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LCD 20x4 screen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359640" y="1251000"/>
            <a:ext cx="93607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20x4 LCD screen can display 4 lines (rows) with 20 characters (columns) per line simultaneously. The color of the characters is white and the screen has a blue background. The contrast is adjustable thanks to the pre-soldered I2C module. The screen can connect to an Arduino, Raspberry Pi, ESP32, ESP8266, etc. It has 4 pins: 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GND 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Ground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VCC : supply voltage pin;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SDA 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Serial Data Line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SCL 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Serial Clock Line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1"/>
          <a:srcRect l="4326" t="17110" r="3892" b="6346"/>
          <a:stretch/>
        </p:blipFill>
        <p:spPr>
          <a:xfrm>
            <a:off x="5112360" y="2979360"/>
            <a:ext cx="4104000" cy="192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10"/>
          </p:nvPr>
        </p:nvSpPr>
        <p:spPr>
          <a:xfrm>
            <a:off x="2057400" y="528372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1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3C178A-F4F3-4EC9-A63E-43DCD5CC2A8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12"/>
          </p:nvPr>
        </p:nvSpPr>
        <p:spPr>
          <a:xfrm>
            <a:off x="504000" y="5283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Technical characteristics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05160" y="1433520"/>
            <a:ext cx="5082840" cy="363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Interface: I2C, I2C address: 0x20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Software version: 0022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SDA (DATA) -&gt; I2C Data signal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SCL (CLOCK) -&gt; I2C Clock signal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Pin Definition: GND, VCC, SDA, SCL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Backlight (blue with white color)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Supply voltage: 5V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"/>
            </a:pPr>
            <a:r>
              <a:rPr b="0" lang="en-US" sz="1800" spc="-1" strike="noStrike">
                <a:latin typeface="Arial"/>
                <a:ea typeface="Noto Sans CJK SC"/>
              </a:rPr>
              <a:t>PCB size: 60mm*99mm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Image 7" descr=""/>
          <p:cNvPicPr/>
          <p:nvPr/>
        </p:nvPicPr>
        <p:blipFill>
          <a:blip r:embed="rId1"/>
          <a:stretch/>
        </p:blipFill>
        <p:spPr>
          <a:xfrm>
            <a:off x="5904360" y="1191240"/>
            <a:ext cx="3456000" cy="1931400"/>
          </a:xfrm>
          <a:prstGeom prst="rect">
            <a:avLst/>
          </a:prstGeom>
          <a:ln w="0">
            <a:noFill/>
          </a:ln>
        </p:spPr>
      </p:pic>
      <p:pic>
        <p:nvPicPr>
          <p:cNvPr id="63" name="Image 8" descr=""/>
          <p:cNvPicPr/>
          <p:nvPr/>
        </p:nvPicPr>
        <p:blipFill>
          <a:blip r:embed="rId2"/>
          <a:stretch/>
        </p:blipFill>
        <p:spPr>
          <a:xfrm>
            <a:off x="5540400" y="3163320"/>
            <a:ext cx="4179960" cy="19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13"/>
          </p:nvPr>
        </p:nvSpPr>
        <p:spPr>
          <a:xfrm>
            <a:off x="2057400" y="5325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4"/>
          </p:nvPr>
        </p:nvSpPr>
        <p:spPr>
          <a:xfrm>
            <a:off x="8001000" y="53254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70CFE-DC2D-44D0-9D46-7B90B3108CC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5"/>
          </p:nvPr>
        </p:nvSpPr>
        <p:spPr>
          <a:xfrm>
            <a:off x="504000" y="53254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latin typeface="Arial"/>
              </a:rPr>
              <a:t>How to Use I2C Serial LCD 20X4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8" name="Picture 2" descr="https://content.instructables.com/FOA/JSO0/J2QEZYX8/FOAJSO0J2QEZYX8.png?auto=webp&amp;frame=1&amp;fit=bounds&amp;md=3280d1658c4783a4843d53a5f0fea29b"/>
          <p:cNvPicPr/>
          <p:nvPr/>
        </p:nvPicPr>
        <p:blipFill>
          <a:blip r:embed="rId1"/>
          <a:stretch/>
        </p:blipFill>
        <p:spPr>
          <a:xfrm>
            <a:off x="5557680" y="1694160"/>
            <a:ext cx="4523040" cy="2652840"/>
          </a:xfrm>
          <a:prstGeom prst="rect">
            <a:avLst/>
          </a:prstGeom>
          <a:ln w="0">
            <a:noFill/>
          </a:ln>
        </p:spPr>
      </p:pic>
      <p:sp>
        <p:nvSpPr>
          <p:cNvPr id="69" name="Rectangle 6"/>
          <p:cNvSpPr/>
          <p:nvPr/>
        </p:nvSpPr>
        <p:spPr>
          <a:xfrm>
            <a:off x="503640" y="1539000"/>
            <a:ext cx="54723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I2C (Inter-Integrated Circuit) is a computer bus designed by Philips for home automation and electronics applications. It allows us to easily connect a microprocessor and different circuits. The connection is made via two lines: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SDA (Serial Data Line): bidirectional data line,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SCL (Serial Clock Line): bidirectional synchronization clock line.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ftr" idx="16"/>
          </p:nvPr>
        </p:nvSpPr>
        <p:spPr>
          <a:xfrm>
            <a:off x="2057400" y="51652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7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6B4FF-B7BA-4501-A36E-0605A726380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Titre 1"/>
          <p:cNvSpPr/>
          <p:nvPr/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How to Use I2C Serial LCD 20X4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503640" y="1395000"/>
            <a:ext cx="547056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advantage of using an I2C LCD is that the wiring is really simple. You just need to wire the SDA and SCL pins.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Additionally, it comes with a built-in potentiometer that you can use to adjust the contrast between the background and the characters on the LCD screen. On a “normal” LCD, you need to add a potentiometer to the circuit to adjust the contrast.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5" name="Picture 2" descr="https://i0.wp.com/randomnerdtutorials.com/wp-content/uploads/2018/07/lcd_adjust_pot.jpg?resize=750%2C500&amp;quality=100&amp;strip=all&amp;ssl=1"/>
          <p:cNvPicPr/>
          <p:nvPr/>
        </p:nvPicPr>
        <p:blipFill>
          <a:blip r:embed="rId1"/>
          <a:stretch/>
        </p:blipFill>
        <p:spPr>
          <a:xfrm>
            <a:off x="6192360" y="1973520"/>
            <a:ext cx="3571560" cy="23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19"/>
          </p:nvPr>
        </p:nvSpPr>
        <p:spPr>
          <a:xfrm>
            <a:off x="2057400" y="5397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20"/>
          </p:nvPr>
        </p:nvSpPr>
        <p:spPr>
          <a:xfrm>
            <a:off x="8001000" y="53254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ACA1AC-E0CB-4DD6-87A6-7C73068A8D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1"/>
          </p:nvPr>
        </p:nvSpPr>
        <p:spPr>
          <a:xfrm>
            <a:off x="504000" y="53974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latin typeface="Arial"/>
              </a:rPr>
              <a:t>How to Use I2C Serial LCD 20X4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Rectangle 7"/>
          <p:cNvSpPr/>
          <p:nvPr/>
        </p:nvSpPr>
        <p:spPr>
          <a:xfrm>
            <a:off x="287640" y="1386000"/>
            <a:ext cx="964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We'll learn how to wire the display, install the library, and try sample code for writing text to the LCD.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Rectangle 8"/>
          <p:cNvSpPr/>
          <p:nvPr/>
        </p:nvSpPr>
        <p:spPr>
          <a:xfrm>
            <a:off x="503640" y="1899000"/>
            <a:ext cx="70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Step 1: Installing I2C LCD Library for 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Rectangle 9"/>
          <p:cNvSpPr/>
          <p:nvPr/>
        </p:nvSpPr>
        <p:spPr>
          <a:xfrm>
            <a:off x="215640" y="2691360"/>
            <a:ext cx="9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library is tested for different types of LCD displays like 16×2 and 20×4 with ESP32.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936000" y="2259360"/>
            <a:ext cx="820872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Library :  </a:t>
            </a: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https://github.com/nhatuan84/esp32-lcd/blob/master/LiquidCrystal_I2C.h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tangle 11"/>
          <p:cNvSpPr/>
          <p:nvPr/>
        </p:nvSpPr>
        <p:spPr>
          <a:xfrm>
            <a:off x="551520" y="3123360"/>
            <a:ext cx="442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Step 2: Interface ESP32 With I2C LCD 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Rectangle 12"/>
          <p:cNvSpPr/>
          <p:nvPr/>
        </p:nvSpPr>
        <p:spPr>
          <a:xfrm>
            <a:off x="792000" y="3467520"/>
            <a:ext cx="3096000" cy="17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70c0"/>
                </a:solidFill>
                <a:latin typeface="Calibri"/>
              </a:rPr>
              <a:t>Make connections with ESP32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I2C LCD Module              ESP32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GND   &lt;——————-&gt; GND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VCC    &lt;——————-&gt; Vin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SDA   &lt;——————-&gt; GPIO 21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SCL   &lt;——————-&gt;  GPIO 22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Picture 2" descr="ESP32 I2C LCD Interfacing"/>
          <p:cNvPicPr/>
          <p:nvPr/>
        </p:nvPicPr>
        <p:blipFill>
          <a:blip r:embed="rId1"/>
          <a:stretch/>
        </p:blipFill>
        <p:spPr>
          <a:xfrm>
            <a:off x="5237280" y="3308040"/>
            <a:ext cx="3979080" cy="19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22"/>
          </p:nvPr>
        </p:nvSpPr>
        <p:spPr>
          <a:xfrm>
            <a:off x="2057400" y="51652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23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C2AA5-CFC4-469F-AA82-992417180B4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latin typeface="Arial"/>
              </a:rPr>
              <a:t>How to program LCD 20X4 for I2C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Rectangle 7"/>
          <p:cNvSpPr/>
          <p:nvPr/>
        </p:nvSpPr>
        <p:spPr>
          <a:xfrm>
            <a:off x="1197360" y="1097640"/>
            <a:ext cx="639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Thanks to the LiquidCrystal_I2C library, the using LCD is very simple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2187360" y="1467000"/>
            <a:ext cx="4824720" cy="363960"/>
          </a:xfrm>
          <a:prstGeom prst="rect">
            <a:avLst/>
          </a:prstGeom>
          <a:solidFill>
            <a:srgbClr val="dbee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#include &lt;LiquidCrystal_I2C.h&gt;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 Library for LCD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Rectangle 9"/>
          <p:cNvSpPr/>
          <p:nvPr/>
        </p:nvSpPr>
        <p:spPr>
          <a:xfrm>
            <a:off x="1152000" y="1827000"/>
            <a:ext cx="9000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Declare a LiquidCrystal_I2C object with I2C address, the number of columns, the number of rows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(LCD default address is 0x27, we can also have 0x3F ):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163880" y="2691360"/>
            <a:ext cx="172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Initialize the LCD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Rectangle 11"/>
          <p:cNvSpPr/>
          <p:nvPr/>
        </p:nvSpPr>
        <p:spPr>
          <a:xfrm>
            <a:off x="1189080" y="3627360"/>
            <a:ext cx="616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 cursor to the desired position (columns_index, row_index)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Rectangle 12"/>
          <p:cNvSpPr/>
          <p:nvPr/>
        </p:nvSpPr>
        <p:spPr>
          <a:xfrm>
            <a:off x="1168560" y="4347360"/>
            <a:ext cx="265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 a message to the LCD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Rectangle 13"/>
          <p:cNvSpPr/>
          <p:nvPr/>
        </p:nvSpPr>
        <p:spPr>
          <a:xfrm>
            <a:off x="2184120" y="2394000"/>
            <a:ext cx="7680600" cy="363960"/>
          </a:xfrm>
          <a:prstGeom prst="rect">
            <a:avLst/>
          </a:prstGeom>
          <a:solidFill>
            <a:srgbClr val="dbee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LiquidCrystal_I2C lcd(0x27, 20, 4);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 I2C address 0x27, 20 column and 4 rows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Rectangle 14"/>
          <p:cNvSpPr/>
          <p:nvPr/>
        </p:nvSpPr>
        <p:spPr>
          <a:xfrm>
            <a:off x="2184120" y="2979360"/>
            <a:ext cx="5038200" cy="638280"/>
          </a:xfrm>
          <a:prstGeom prst="rect">
            <a:avLst/>
          </a:prstGeom>
          <a:solidFill>
            <a:srgbClr val="dbee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lcd.init();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//initialize the lcd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lcd.backlight();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//open the backlight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Rectangle 15"/>
          <p:cNvSpPr/>
          <p:nvPr/>
        </p:nvSpPr>
        <p:spPr>
          <a:xfrm>
            <a:off x="2200680" y="3987360"/>
            <a:ext cx="4068720" cy="363960"/>
          </a:xfrm>
          <a:prstGeom prst="rect">
            <a:avLst/>
          </a:prstGeom>
          <a:solidFill>
            <a:srgbClr val="dbee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lcd.setCursor(column_index, row_index);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Rectangle 16"/>
          <p:cNvSpPr/>
          <p:nvPr/>
        </p:nvSpPr>
        <p:spPr>
          <a:xfrm>
            <a:off x="2193480" y="4707360"/>
            <a:ext cx="2585880" cy="363960"/>
          </a:xfrm>
          <a:prstGeom prst="rect">
            <a:avLst/>
          </a:prstGeom>
          <a:solidFill>
            <a:srgbClr val="dbee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lcd.print("Hello World!");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"/>
          <p:cNvSpPr/>
          <p:nvPr/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lcd_basic.ino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rcRect l="854" t="19963" r="1975" b="25799"/>
          <a:stretch/>
        </p:blipFill>
        <p:spPr>
          <a:xfrm>
            <a:off x="5976360" y="2338560"/>
            <a:ext cx="3816000" cy="137340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sldNum" idx="25"/>
          </p:nvPr>
        </p:nvSpPr>
        <p:spPr>
          <a:xfrm>
            <a:off x="8001000" y="53254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443215-B3E4-41F5-A9C4-82FE463D305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2"/>
          <a:srcRect l="0" t="16058" r="50891" b="24670"/>
          <a:stretch/>
        </p:blipFill>
        <p:spPr>
          <a:xfrm>
            <a:off x="720000" y="1323000"/>
            <a:ext cx="5214960" cy="353844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3"/>
          <a:srcRect l="0" t="67077" r="59593" b="22288"/>
          <a:stretch/>
        </p:blipFill>
        <p:spPr>
          <a:xfrm>
            <a:off x="720000" y="4866480"/>
            <a:ext cx="5256360" cy="63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>Jacob</dc:creator>
  <dc:description/>
  <dc:language>en-US</dc:language>
  <cp:lastModifiedBy>Utilisateur Windows</cp:lastModifiedBy>
  <dcterms:modified xsi:type="dcterms:W3CDTF">2024-02-16T11:22:08Z</dcterms:modified>
  <cp:revision>171</cp:revision>
  <dc:subject/>
  <dc:title>IoT Air Quality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Personnalisé</vt:lpwstr>
  </property>
  <property fmtid="{D5CDD505-2E9C-101B-9397-08002B2CF9AE}" pid="4" name="Slides">
    <vt:r8>8</vt:r8>
  </property>
</Properties>
</file>