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png" ContentType="image/png"/>
  <Override PartName="/ppt/media/image7.jpeg" ContentType="image/jpeg"/>
  <Override PartName="/ppt/media/image11.png" ContentType="image/pn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4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5"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6"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7"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8"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D828A3A-E4B3-4254-B12D-CFA876EF540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7440" y="812880"/>
            <a:ext cx="7124400" cy="4008240"/>
          </a:xfrm>
          <a:prstGeom prst="rect">
            <a:avLst/>
          </a:prstGeom>
          <a:ln w="0">
            <a:noFill/>
          </a:ln>
        </p:spPr>
      </p:sp>
      <p:sp>
        <p:nvSpPr>
          <p:cNvPr id="10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endParaRPr b="0" lang="en-US" sz="2000" spc="-1" strike="noStrike">
              <a:latin typeface="Arial"/>
            </a:endParaRPr>
          </a:p>
        </p:txBody>
      </p:sp>
      <p:sp>
        <p:nvSpPr>
          <p:cNvPr id="104" name="PlaceHolder 3"/>
          <p:cNvSpPr>
            <a:spLocks noGrp="1"/>
          </p:cNvSpPr>
          <p:nvPr>
            <p:ph type="sldNum" idx="29"/>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BB358D66-7BBC-4D41-8CF1-E22C7ACB5FB4}"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C0F16D6-16DC-4778-A06E-89B93FF9A7F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908085C-6DA1-48FD-8DE9-FF2F73AB4A6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79206C5-72EF-4CF6-880E-A0E89898829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A65D7DB-3357-4EF9-9393-0F7360A0618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41B4C1-C5B2-4771-B77C-B7AC6C81AF7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0CD86C-1859-4BE9-A637-371D93C9440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6B2DBD-C4C9-4B94-AE5D-7BF93B3A27E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6787562-C18B-40A6-9030-05CC5A53FB9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D7F32D0-E412-46D8-A2CE-7C5BBC4B962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624DFC-2327-42AC-B2C7-C3A18BC54FC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31A447-21E2-4492-9D6C-0B0BA0B7DBF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D3465B0-6590-401D-AE5A-C5A1B658818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Image 6" descr=""/>
          <p:cNvPicPr/>
          <p:nvPr/>
        </p:nvPicPr>
        <p:blipFill>
          <a:blip r:embed="rId2"/>
          <a:stretch/>
        </p:blipFill>
        <p:spPr>
          <a:xfrm>
            <a:off x="0" y="150120"/>
            <a:ext cx="1469880" cy="1221120"/>
          </a:xfrm>
          <a:prstGeom prst="rect">
            <a:avLst/>
          </a:prstGeom>
          <a:ln w="0">
            <a:noFill/>
          </a:ln>
        </p:spPr>
      </p:pic>
      <p:pic>
        <p:nvPicPr>
          <p:cNvPr id="1" name="Image 7" descr=""/>
          <p:cNvPicPr/>
          <p:nvPr/>
        </p:nvPicPr>
        <p:blipFill>
          <a:blip r:embed="rId3"/>
          <a:stretch/>
        </p:blipFill>
        <p:spPr>
          <a:xfrm>
            <a:off x="9039600" y="228600"/>
            <a:ext cx="960480" cy="914040"/>
          </a:xfrm>
          <a:prstGeom prst="rect">
            <a:avLst/>
          </a:prstGeom>
          <a:ln w="0">
            <a:noFill/>
          </a:ln>
        </p:spPr>
      </p:pic>
      <p:sp>
        <p:nvSpPr>
          <p:cNvPr id="2" name="PlaceHolder 1"/>
          <p:cNvSpPr>
            <a:spLocks noGrp="1"/>
          </p:cNvSpPr>
          <p:nvPr>
            <p:ph type="ftr" idx="1"/>
          </p:nvPr>
        </p:nvSpPr>
        <p:spPr>
          <a:xfrm>
            <a:off x="2057400" y="5165280"/>
            <a:ext cx="5943240" cy="3898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2"/>
          <p:cNvSpPr>
            <a:spLocks noGrp="1"/>
          </p:cNvSpPr>
          <p:nvPr>
            <p:ph type="sldNum" idx="2"/>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08EAC802-25F6-4261-92A1-316D8F1E5182}"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4" name="PlaceHolder 3"/>
          <p:cNvSpPr>
            <a:spLocks noGrp="1"/>
          </p:cNvSpPr>
          <p:nvPr>
            <p:ph type="dt" idx="3"/>
          </p:nvPr>
        </p:nvSpPr>
        <p:spPr>
          <a:xfrm>
            <a:off x="504000" y="5165280"/>
            <a:ext cx="1553040" cy="389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FR" sz="1800" spc="-1" strike="noStrike">
                <a:solidFill>
                  <a:srgbClr val="000000"/>
                </a:solidFill>
                <a:latin typeface="Calibri"/>
              </a:rPr>
              <a:t>Click to edit the title text format</a:t>
            </a:r>
            <a:endParaRPr b="0" lang="fr-FR" sz="1800" spc="-1" strike="noStrike">
              <a:solidFill>
                <a:srgbClr val="000000"/>
              </a:solidFill>
              <a:latin typeface="Calibri"/>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mtjfirst@yahoo.fr"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801080" y="19692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IoT Air Quality System</a:t>
            </a:r>
            <a:endParaRPr b="0" lang="fr-FR" sz="4400" spc="-1" strike="noStrike">
              <a:solidFill>
                <a:srgbClr val="000000"/>
              </a:solidFill>
              <a:latin typeface="Calibri"/>
            </a:endParaRPr>
          </a:p>
        </p:txBody>
      </p:sp>
      <p:sp>
        <p:nvSpPr>
          <p:cNvPr id="50" name="PlaceHolder 2"/>
          <p:cNvSpPr>
            <a:spLocks noGrp="1"/>
          </p:cNvSpPr>
          <p:nvPr>
            <p:ph type="subTitle"/>
          </p:nvPr>
        </p:nvSpPr>
        <p:spPr>
          <a:xfrm>
            <a:off x="504000" y="1395000"/>
            <a:ext cx="9325440" cy="3744000"/>
          </a:xfrm>
          <a:prstGeom prst="rect">
            <a:avLst/>
          </a:prstGeom>
          <a:noFill/>
          <a:ln w="0">
            <a:noFill/>
          </a:ln>
        </p:spPr>
        <p:txBody>
          <a:bodyPr lIns="0" rIns="0" tIns="0" bIns="0" anchor="ctr">
            <a:noAutofit/>
          </a:bodyPr>
          <a:p>
            <a:pPr algn="ctr">
              <a:lnSpc>
                <a:spcPct val="100000"/>
              </a:lnSpc>
              <a:buNone/>
              <a:tabLst>
                <a:tab algn="l" pos="0"/>
              </a:tabLst>
            </a:pPr>
            <a:r>
              <a:rPr b="0" lang="en-US" sz="2400" spc="-1" strike="noStrike">
                <a:latin typeface="Arial"/>
                <a:ea typeface="Noto Sans CJK SC"/>
              </a:rPr>
              <a:t>Jacob Mb. Taamté (</a:t>
            </a:r>
            <a:r>
              <a:rPr b="0" lang="fr-SN" sz="2400" spc="-1" strike="noStrike" u="sng">
                <a:solidFill>
                  <a:srgbClr val="0000ff"/>
                </a:solidFill>
                <a:uFillTx/>
                <a:latin typeface="Google Sans"/>
                <a:ea typeface="Noto Sans CJK SC"/>
                <a:hlinkClick r:id="rId1"/>
              </a:rPr>
              <a:t>mtjfirst@yahoo.fr</a:t>
            </a:r>
            <a:r>
              <a:rPr b="0" lang="en-US" sz="2400" spc="-1" strike="noStrike">
                <a:latin typeface="Arial"/>
                <a:ea typeface="Noto Sans CJK SC"/>
              </a:rPr>
              <a:t>)</a:t>
            </a:r>
            <a:endParaRPr b="0" lang="en-US" sz="2400" spc="-1" strike="noStrike">
              <a:latin typeface="Arial"/>
            </a:endParaRPr>
          </a:p>
          <a:p>
            <a:pPr algn="ctr">
              <a:lnSpc>
                <a:spcPct val="100000"/>
              </a:lnSpc>
              <a:buNone/>
              <a:tabLst>
                <a:tab algn="l" pos="0"/>
              </a:tabLst>
            </a:pPr>
            <a:endParaRPr b="0" lang="en-US" sz="1600" spc="-1" strike="noStrike">
              <a:latin typeface="Arial"/>
            </a:endParaRPr>
          </a:p>
          <a:p>
            <a:pPr algn="ctr">
              <a:lnSpc>
                <a:spcPct val="150000"/>
              </a:lnSpc>
              <a:buNone/>
              <a:tabLst>
                <a:tab algn="l" pos="0"/>
              </a:tabLst>
            </a:pPr>
            <a:r>
              <a:rPr b="1" lang="en-US" sz="4000" spc="-1" strike="noStrike">
                <a:solidFill>
                  <a:srgbClr val="0070c0"/>
                </a:solidFill>
                <a:latin typeface="Arial"/>
                <a:ea typeface="Noto Sans CJK SC"/>
              </a:rPr>
              <a:t>Plantower PMS5003 sensor</a:t>
            </a:r>
            <a:br>
              <a:rPr sz="2400"/>
            </a:br>
            <a:r>
              <a:rPr b="0" lang="en-US" sz="2400" spc="-1" strike="noStrike">
                <a:latin typeface="Arial"/>
                <a:ea typeface="Noto Sans CJK SC"/>
              </a:rPr>
              <a:t>Presented at the Workshop – IoT4AQ</a:t>
            </a:r>
            <a:endParaRPr b="0" lang="en-US" sz="2400" spc="-1" strike="noStrike">
              <a:latin typeface="Arial"/>
            </a:endParaRPr>
          </a:p>
          <a:p>
            <a:pPr algn="ctr">
              <a:lnSpc>
                <a:spcPct val="150000"/>
              </a:lnSpc>
              <a:buNone/>
              <a:tabLst>
                <a:tab algn="l" pos="0"/>
              </a:tabLst>
            </a:pPr>
            <a:r>
              <a:rPr b="0" lang="en-US" sz="2400" spc="-1" strike="noStrike">
                <a:latin typeface="Arial"/>
                <a:ea typeface="Noto Sans CJK SC"/>
              </a:rPr>
              <a:t>March 2024, Bambey, Sénégal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ftr" idx="7"/>
          </p:nvPr>
        </p:nvSpPr>
        <p:spPr>
          <a:xfrm>
            <a:off x="2088000" y="5280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52" name="PlaceHolder 2"/>
          <p:cNvSpPr>
            <a:spLocks noGrp="1"/>
          </p:cNvSpPr>
          <p:nvPr>
            <p:ph type="sldNum" idx="8"/>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A59FF0C5-078F-40FA-AE40-263DBE1D8FE7}"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53" name="PlaceHolder 3"/>
          <p:cNvSpPr>
            <a:spLocks noGrp="1"/>
          </p:cNvSpPr>
          <p:nvPr>
            <p:ph type="dt" idx="9"/>
          </p:nvPr>
        </p:nvSpPr>
        <p:spPr>
          <a:xfrm>
            <a:off x="504000" y="5283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54"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Plantower PMS5003 sensor</a:t>
            </a:r>
            <a:endParaRPr b="0" lang="fr-FR" sz="4400" spc="-1" strike="noStrike">
              <a:solidFill>
                <a:srgbClr val="000000"/>
              </a:solidFill>
              <a:latin typeface="Calibri"/>
            </a:endParaRPr>
          </a:p>
        </p:txBody>
      </p:sp>
      <p:sp>
        <p:nvSpPr>
          <p:cNvPr id="55" name="Rectangle 7"/>
          <p:cNvSpPr/>
          <p:nvPr/>
        </p:nvSpPr>
        <p:spPr>
          <a:xfrm>
            <a:off x="359640" y="1274760"/>
            <a:ext cx="9360720" cy="29700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Calibri"/>
              </a:rPr>
              <a:t>Plantower PMS5003 is a kind of digital and universal particle concentration sensor, which can be used to obtain the number of airborne particles. This sensor, low cost precision particulate matter (PM), is a laser dust sensor that uses the principle of laser light scattering to measure the value of dust particles of different sizes (PM1, PM2.5 , PM10) in the air.</a:t>
            </a:r>
            <a:endParaRPr b="0" lang="en-US" sz="1800" spc="-1" strike="noStrike">
              <a:latin typeface="Arial"/>
            </a:endParaRPr>
          </a:p>
          <a:p>
            <a:pPr algn="just">
              <a:lnSpc>
                <a:spcPct val="150000"/>
              </a:lnSpc>
              <a:buNone/>
            </a:pPr>
            <a:r>
              <a:rPr b="0" lang="en-US" sz="1800" spc="-1" strike="noStrike">
                <a:solidFill>
                  <a:srgbClr val="000000"/>
                </a:solidFill>
                <a:latin typeface="Calibri"/>
              </a:rPr>
              <a:t>This sensor can be inserted into variable instruments related to the concentration of suspended particles in the air or other environmental improvement equipments to provide correct concentration data in time.</a:t>
            </a:r>
            <a:endParaRPr b="0" lang="en-US" sz="1800" spc="-1" strike="noStrike">
              <a:latin typeface="Arial"/>
            </a:endParaRPr>
          </a:p>
        </p:txBody>
      </p:sp>
      <p:pic>
        <p:nvPicPr>
          <p:cNvPr id="56" name="Picture 2" descr="PMS5003 Particulate Matter Sensor with Cable"/>
          <p:cNvPicPr/>
          <p:nvPr/>
        </p:nvPicPr>
        <p:blipFill>
          <a:blip r:embed="rId1"/>
          <a:srcRect l="0" t="12785" r="0" b="13062"/>
          <a:stretch/>
        </p:blipFill>
        <p:spPr>
          <a:xfrm>
            <a:off x="3096000" y="3975840"/>
            <a:ext cx="1399680" cy="1163160"/>
          </a:xfrm>
          <a:prstGeom prst="rect">
            <a:avLst/>
          </a:prstGeom>
          <a:ln w="0">
            <a:noFill/>
          </a:ln>
        </p:spPr>
      </p:pic>
      <p:pic>
        <p:nvPicPr>
          <p:cNvPr id="57" name="Picture 4" descr="Pms5003 Pm2.5 Pm10 Quality Detection Sensor Digital Particle ..."/>
          <p:cNvPicPr/>
          <p:nvPr/>
        </p:nvPicPr>
        <p:blipFill>
          <a:blip r:embed="rId2"/>
          <a:srcRect l="10113" t="0" r="14243" b="0"/>
          <a:stretch/>
        </p:blipFill>
        <p:spPr>
          <a:xfrm rot="5400000">
            <a:off x="6440040" y="3837600"/>
            <a:ext cx="1089360" cy="1439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ftr" idx="10"/>
          </p:nvPr>
        </p:nvSpPr>
        <p:spPr>
          <a:xfrm>
            <a:off x="2057400" y="528372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59" name="PlaceHolder 2"/>
          <p:cNvSpPr>
            <a:spLocks noGrp="1"/>
          </p:cNvSpPr>
          <p:nvPr>
            <p:ph type="sldNum" idx="11"/>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2112E917-6CB3-4923-93BF-649E52253A5C}"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60" name="PlaceHolder 3"/>
          <p:cNvSpPr>
            <a:spLocks noGrp="1"/>
          </p:cNvSpPr>
          <p:nvPr>
            <p:ph type="dt" idx="12"/>
          </p:nvPr>
        </p:nvSpPr>
        <p:spPr>
          <a:xfrm>
            <a:off x="504000" y="5283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61"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Technical characteristics</a:t>
            </a:r>
            <a:endParaRPr b="0" lang="fr-FR" sz="4400" spc="-1" strike="noStrike">
              <a:solidFill>
                <a:srgbClr val="000000"/>
              </a:solidFill>
              <a:latin typeface="Calibri"/>
            </a:endParaRPr>
          </a:p>
        </p:txBody>
      </p:sp>
      <p:sp>
        <p:nvSpPr>
          <p:cNvPr id="62" name="PlaceHolder 5"/>
          <p:cNvSpPr>
            <a:spLocks noGrp="1"/>
          </p:cNvSpPr>
          <p:nvPr>
            <p:ph/>
          </p:nvPr>
        </p:nvSpPr>
        <p:spPr>
          <a:xfrm>
            <a:off x="893160" y="1395000"/>
            <a:ext cx="5370840" cy="3777840"/>
          </a:xfrm>
          <a:prstGeom prst="rect">
            <a:avLst/>
          </a:prstGeom>
          <a:noFill/>
          <a:ln w="0">
            <a:noFill/>
          </a:ln>
        </p:spPr>
        <p:txBody>
          <a:bodyPr lIns="0" rIns="0" tIns="0" bIns="0" anchor="t">
            <a:noAutofit/>
          </a:bodyPr>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Measuring range : 0.3~1.0</a:t>
            </a:r>
            <a:r>
              <a:rPr b="0" lang="zh-CN" sz="1800" spc="-1" strike="noStrike">
                <a:latin typeface="Arial"/>
                <a:ea typeface="Noto Sans CJK SC"/>
              </a:rPr>
              <a:t>；</a:t>
            </a:r>
            <a:r>
              <a:rPr b="0" lang="fr-FR" sz="1800" spc="-1" strike="noStrike">
                <a:latin typeface="Arial"/>
                <a:ea typeface="Noto Sans CJK SC"/>
              </a:rPr>
              <a:t>1.0~2.5</a:t>
            </a:r>
            <a:r>
              <a:rPr b="0" lang="zh-CN" sz="1800" spc="-1" strike="noStrike">
                <a:latin typeface="Arial"/>
                <a:ea typeface="Noto Sans CJK SC"/>
              </a:rPr>
              <a:t>；</a:t>
            </a:r>
            <a:r>
              <a:rPr b="0" lang="fr-FR" sz="1800" spc="-1" strike="noStrike">
                <a:latin typeface="Arial"/>
                <a:ea typeface="Noto Sans CJK SC"/>
              </a:rPr>
              <a:t>2.5~10 </a:t>
            </a:r>
            <a:r>
              <a:rPr b="0" lang="el-GR" sz="1800" spc="-1" strike="noStrike">
                <a:latin typeface="Arial"/>
                <a:ea typeface="Noto Sans CJK SC"/>
              </a:rPr>
              <a:t>μ</a:t>
            </a:r>
            <a:r>
              <a:rPr b="0" lang="fr-FR" sz="1800" spc="-1" strike="noStrike">
                <a:latin typeface="Arial"/>
                <a:ea typeface="Noto Sans CJK SC"/>
              </a:rPr>
              <a:t>m;</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Effective range : 0~500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Maximum range : * ≥1000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Resolution : 1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Standard volume : 0.1L;</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Power supply DC : Typ: 5.0 / Min: 4.5 / Max : 5.5V;</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Active current : ≤ 100 mA;</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Standby current : ≤ 200 </a:t>
            </a:r>
            <a:r>
              <a:rPr b="0" lang="el-GR" sz="1800" spc="-1" strike="noStrike">
                <a:latin typeface="Arial"/>
                <a:ea typeface="Noto Sans CJK SC"/>
              </a:rPr>
              <a:t>μ</a:t>
            </a:r>
            <a:r>
              <a:rPr b="0" lang="fr-FR" sz="1800" spc="-1" strike="noStrike">
                <a:latin typeface="Arial"/>
                <a:ea typeface="Noto Sans CJK SC"/>
              </a:rPr>
              <a:t>A;</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en-US" sz="1800" spc="-1" strike="noStrike">
                <a:latin typeface="Arial"/>
                <a:ea typeface="Noto Sans CJK SC"/>
              </a:rPr>
              <a:t>Weight (cable and adapter included) </a:t>
            </a:r>
            <a:r>
              <a:rPr b="0" lang="fr-FR" sz="1800" spc="-1" strike="noStrike">
                <a:latin typeface="Arial"/>
                <a:ea typeface="Noto Sans CJK SC"/>
              </a:rPr>
              <a:t>: 42.2g.</a:t>
            </a:r>
            <a:endParaRPr b="0" lang="en-US" sz="1800" spc="-1" strike="noStrike">
              <a:solidFill>
                <a:srgbClr val="000000"/>
              </a:solidFill>
              <a:latin typeface="Arial"/>
            </a:endParaRPr>
          </a:p>
          <a:p>
            <a:pPr marL="432000" indent="-324000">
              <a:lnSpc>
                <a:spcPct val="100000"/>
              </a:lnSpc>
              <a:spcBef>
                <a:spcPts val="601"/>
              </a:spcBef>
              <a:spcAft>
                <a:spcPts val="601"/>
              </a:spcAft>
              <a:buNone/>
              <a:tabLst>
                <a:tab algn="l" pos="0"/>
              </a:tabLst>
            </a:pPr>
            <a:endParaRPr b="0" lang="en-US" sz="1800" spc="-1" strike="noStrike">
              <a:solidFill>
                <a:srgbClr val="000000"/>
              </a:solidFill>
              <a:latin typeface="Arial"/>
            </a:endParaRPr>
          </a:p>
        </p:txBody>
      </p:sp>
      <p:sp>
        <p:nvSpPr>
          <p:cNvPr id="63" name="AutoShape 2"/>
          <p:cNvSpPr/>
          <p:nvPr/>
        </p:nvSpPr>
        <p:spPr>
          <a:xfrm>
            <a:off x="155520" y="-144360"/>
            <a:ext cx="304560" cy="304560"/>
          </a:xfrm>
          <a:prstGeom prst="rect">
            <a:avLst/>
          </a:prstGeom>
          <a:noFill/>
          <a:ln w="0">
            <a:noFill/>
          </a:ln>
        </p:spPr>
        <p:style>
          <a:lnRef idx="0"/>
          <a:fillRef idx="0"/>
          <a:effectRef idx="0"/>
          <a:fontRef idx="minor"/>
        </p:style>
      </p:sp>
      <p:pic>
        <p:nvPicPr>
          <p:cNvPr id="64" name="Picture 4" descr="New Pm2.5 Pm10 Digital Particle Concentration Sensor Pms5003 With ..."/>
          <p:cNvPicPr/>
          <p:nvPr/>
        </p:nvPicPr>
        <p:blipFill>
          <a:blip r:embed="rId1"/>
          <a:stretch/>
        </p:blipFill>
        <p:spPr>
          <a:xfrm>
            <a:off x="5976360" y="1539000"/>
            <a:ext cx="3528000" cy="3528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ftr" idx="13"/>
          </p:nvPr>
        </p:nvSpPr>
        <p:spPr>
          <a:xfrm>
            <a:off x="2057400" y="5397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66" name="PlaceHolder 2"/>
          <p:cNvSpPr>
            <a:spLocks noGrp="1"/>
          </p:cNvSpPr>
          <p:nvPr>
            <p:ph type="sldNum" idx="14"/>
          </p:nvPr>
        </p:nvSpPr>
        <p:spPr>
          <a:xfrm>
            <a:off x="8001000" y="53974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F9E9435E-1903-40AF-BADF-F64998AA6E0A}"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67" name="PlaceHolder 3"/>
          <p:cNvSpPr>
            <a:spLocks noGrp="1"/>
          </p:cNvSpPr>
          <p:nvPr>
            <p:ph type="dt" idx="15"/>
          </p:nvPr>
        </p:nvSpPr>
        <p:spPr>
          <a:xfrm>
            <a:off x="504000" y="53974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68"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PMS5003 pinout</a:t>
            </a:r>
            <a:endParaRPr b="0" lang="fr-FR" sz="3600" spc="-1" strike="noStrike">
              <a:solidFill>
                <a:srgbClr val="000000"/>
              </a:solidFill>
              <a:latin typeface="Calibri"/>
            </a:endParaRPr>
          </a:p>
        </p:txBody>
      </p:sp>
      <p:sp>
        <p:nvSpPr>
          <p:cNvPr id="69" name="Rectangle 6"/>
          <p:cNvSpPr/>
          <p:nvPr/>
        </p:nvSpPr>
        <p:spPr>
          <a:xfrm>
            <a:off x="395640" y="3457080"/>
            <a:ext cx="928872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Wingdings" charset="2"/>
              <a:buChar char=""/>
            </a:pPr>
            <a:r>
              <a:rPr b="0" lang="en-US" sz="1800" spc="-1" strike="noStrike">
                <a:solidFill>
                  <a:srgbClr val="000000"/>
                </a:solidFill>
                <a:latin typeface="Calibri"/>
              </a:rPr>
              <a:t>RXD (Transmission Data or </a:t>
            </a:r>
            <a:r>
              <a:rPr b="0" lang="fr-FR" sz="1800" spc="-1" strike="noStrike">
                <a:solidFill>
                  <a:srgbClr val="000000"/>
                </a:solidFill>
                <a:latin typeface="Calibri"/>
              </a:rPr>
              <a:t>Serial port receiving pin/TTL</a:t>
            </a:r>
            <a:r>
              <a:rPr b="0" lang="en-US" sz="1800" spc="-1" strike="noStrike">
                <a:solidFill>
                  <a:srgbClr val="000000"/>
                </a:solidFill>
                <a:latin typeface="Calibri"/>
              </a:rPr>
              <a:t>);</a:t>
            </a:r>
            <a:endParaRPr b="0" lang="en-US" sz="1800" spc="-1" strike="noStrike">
              <a:latin typeface="Arial"/>
            </a:endParaRPr>
          </a:p>
          <a:p>
            <a:pPr marL="285840" indent="-285840" algn="just">
              <a:lnSpc>
                <a:spcPct val="150000"/>
              </a:lnSpc>
              <a:buClr>
                <a:srgbClr val="000000"/>
              </a:buClr>
              <a:buFont typeface="Wingdings" charset="2"/>
              <a:buChar char=""/>
            </a:pPr>
            <a:r>
              <a:rPr b="0" lang="en-US" sz="1800" spc="-1" strike="noStrike">
                <a:solidFill>
                  <a:srgbClr val="000000"/>
                </a:solidFill>
                <a:latin typeface="Calibri"/>
              </a:rPr>
              <a:t>TXD (Reception Data or </a:t>
            </a:r>
            <a:r>
              <a:rPr b="0" lang="fr-FR" sz="1800" spc="-1" strike="noStrike">
                <a:solidFill>
                  <a:srgbClr val="000000"/>
                </a:solidFill>
                <a:latin typeface="Calibri"/>
              </a:rPr>
              <a:t>Serial port sending pin/TTL</a:t>
            </a:r>
            <a:r>
              <a:rPr b="0" lang="en-US" sz="1800" spc="-1" strike="noStrike">
                <a:solidFill>
                  <a:srgbClr val="000000"/>
                </a:solidFill>
                <a:latin typeface="Calibri"/>
              </a:rPr>
              <a:t>).</a:t>
            </a:r>
            <a:endParaRPr b="0" lang="en-US" sz="1800" spc="-1" strike="noStrike">
              <a:latin typeface="Arial"/>
            </a:endParaRPr>
          </a:p>
          <a:p>
            <a:pPr algn="just">
              <a:lnSpc>
                <a:spcPct val="150000"/>
              </a:lnSpc>
              <a:buNone/>
            </a:pPr>
            <a:r>
              <a:rPr b="0" lang="en-US" sz="1800" spc="-1" strike="noStrike">
                <a:solidFill>
                  <a:srgbClr val="000000"/>
                </a:solidFill>
                <a:latin typeface="Calibri"/>
              </a:rPr>
              <a:t>TX and RX are used to transmit and receive data respectively between the sensor and the microcontroller.</a:t>
            </a:r>
            <a:endParaRPr b="0" lang="en-US" sz="1800" spc="-1" strike="noStrike">
              <a:latin typeface="Arial"/>
            </a:endParaRPr>
          </a:p>
        </p:txBody>
      </p:sp>
      <p:pic>
        <p:nvPicPr>
          <p:cNvPr id="70" name="Picture 2" descr="PMS5003 I2c? · Issue #8 · Avaldebe/AQmon · GitHub, 60% OFF"/>
          <p:cNvPicPr/>
          <p:nvPr/>
        </p:nvPicPr>
        <p:blipFill>
          <a:blip r:embed="rId1"/>
          <a:srcRect l="0" t="0" r="25607" b="0"/>
          <a:stretch/>
        </p:blipFill>
        <p:spPr>
          <a:xfrm>
            <a:off x="1399320" y="1323000"/>
            <a:ext cx="2920320" cy="2151360"/>
          </a:xfrm>
          <a:prstGeom prst="rect">
            <a:avLst/>
          </a:prstGeom>
          <a:ln w="0">
            <a:noFill/>
          </a:ln>
        </p:spPr>
      </p:pic>
      <p:pic>
        <p:nvPicPr>
          <p:cNvPr id="71" name="Picture 4" descr="Plantowerreg-G5-PMS5003-Laser-PM25-Sensor-Accurately-Detector-Smog-Serial-Port-High-Precision-1602897"/>
          <p:cNvPicPr/>
          <p:nvPr/>
        </p:nvPicPr>
        <p:blipFill>
          <a:blip r:embed="rId2"/>
          <a:stretch/>
        </p:blipFill>
        <p:spPr>
          <a:xfrm>
            <a:off x="6322680" y="1323000"/>
            <a:ext cx="2173680" cy="2016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ftr" idx="16"/>
          </p:nvPr>
        </p:nvSpPr>
        <p:spPr>
          <a:xfrm>
            <a:off x="2057400" y="51652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73" name="PlaceHolder 2"/>
          <p:cNvSpPr>
            <a:spLocks noGrp="1"/>
          </p:cNvSpPr>
          <p:nvPr>
            <p:ph type="sldNum" idx="17"/>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1C35FF09-D7D8-4CCD-A3FE-BB73CC1CC402}"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74" name="PlaceHolder 3"/>
          <p:cNvSpPr>
            <a:spLocks noGrp="1"/>
          </p:cNvSpPr>
          <p:nvPr>
            <p:ph type="dt" idx="18"/>
          </p:nvPr>
        </p:nvSpPr>
        <p:spPr>
          <a:xfrm>
            <a:off x="504000" y="51652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75" name="Titre 1"/>
          <p:cNvSpPr/>
          <p:nvPr/>
        </p:nvSpPr>
        <p:spPr>
          <a:xfrm>
            <a:off x="1698840" y="228600"/>
            <a:ext cx="7113960" cy="9457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3600" spc="-1" strike="noStrike">
                <a:solidFill>
                  <a:srgbClr val="000000"/>
                </a:solidFill>
                <a:latin typeface="Arial"/>
              </a:rPr>
              <a:t>PMS5003 pinout</a:t>
            </a:r>
            <a:endParaRPr b="0" lang="en-US" sz="3600" spc="-1" strike="noStrike">
              <a:latin typeface="Arial"/>
            </a:endParaRPr>
          </a:p>
        </p:txBody>
      </p:sp>
      <p:pic>
        <p:nvPicPr>
          <p:cNvPr id="76" name="Picture 2" descr="PMS5003 i2c? · Issue #8 · avaldebe/AQmon · GitHub"/>
          <p:cNvPicPr/>
          <p:nvPr/>
        </p:nvPicPr>
        <p:blipFill>
          <a:blip r:embed="rId1"/>
          <a:srcRect l="0" t="0" r="27378" b="22844"/>
          <a:stretch/>
        </p:blipFill>
        <p:spPr>
          <a:xfrm>
            <a:off x="1296000" y="1184400"/>
            <a:ext cx="7560360" cy="3666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ftr" idx="19"/>
          </p:nvPr>
        </p:nvSpPr>
        <p:spPr>
          <a:xfrm>
            <a:off x="2057400" y="5397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78" name="PlaceHolder 2"/>
          <p:cNvSpPr>
            <a:spLocks noGrp="1"/>
          </p:cNvSpPr>
          <p:nvPr>
            <p:ph type="sldNum" idx="20"/>
          </p:nvPr>
        </p:nvSpPr>
        <p:spPr>
          <a:xfrm>
            <a:off x="8001000" y="53254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C5E4DFDD-E153-4A7E-BB45-451F7A71F5E4}"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79" name="PlaceHolder 3"/>
          <p:cNvSpPr>
            <a:spLocks noGrp="1"/>
          </p:cNvSpPr>
          <p:nvPr>
            <p:ph type="dt" idx="21"/>
          </p:nvPr>
        </p:nvSpPr>
        <p:spPr>
          <a:xfrm>
            <a:off x="504000" y="53974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80"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PMS5003 </a:t>
            </a:r>
            <a:r>
              <a:rPr b="0" lang="fr-FR" sz="3600" spc="-1" strike="noStrike">
                <a:latin typeface="Arial"/>
              </a:rPr>
              <a:t>Working principle</a:t>
            </a:r>
            <a:endParaRPr b="0" lang="fr-FR" sz="3600" spc="-1" strike="noStrike">
              <a:solidFill>
                <a:srgbClr val="000000"/>
              </a:solidFill>
              <a:latin typeface="Calibri"/>
            </a:endParaRPr>
          </a:p>
        </p:txBody>
      </p:sp>
      <p:sp>
        <p:nvSpPr>
          <p:cNvPr id="81" name="Rectangle 7"/>
          <p:cNvSpPr/>
          <p:nvPr/>
        </p:nvSpPr>
        <p:spPr>
          <a:xfrm>
            <a:off x="431640" y="1179000"/>
            <a:ext cx="9288720" cy="21470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Calibri"/>
              </a:rPr>
              <a:t>Laser scattering principle is used for such sensor, i.e. produce scattering by using laser to radiate suspending particles in the air, then collect scattering light in a certain degree, and finally obtain the curve of scattering light change with time. In the end, equivalent particle diameter and the number of particles with different diameter per unit volume can be calculated by microprocessor based on MIE theory. The functional diagram which presents each part of the sensor is as follows.</a:t>
            </a:r>
            <a:endParaRPr b="0" lang="en-US" sz="1800" spc="-1" strike="noStrike">
              <a:latin typeface="Arial"/>
            </a:endParaRPr>
          </a:p>
        </p:txBody>
      </p:sp>
      <p:pic>
        <p:nvPicPr>
          <p:cNvPr id="82" name="Picture 2" descr=""/>
          <p:cNvPicPr/>
          <p:nvPr/>
        </p:nvPicPr>
        <p:blipFill>
          <a:blip r:embed="rId1"/>
          <a:srcRect l="39071" t="46747" r="13840" b="17205"/>
          <a:stretch/>
        </p:blipFill>
        <p:spPr>
          <a:xfrm>
            <a:off x="2701080" y="3339360"/>
            <a:ext cx="4678560" cy="1944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ftr" idx="22"/>
          </p:nvPr>
        </p:nvSpPr>
        <p:spPr>
          <a:xfrm>
            <a:off x="2057400" y="5325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84" name="PlaceHolder 2"/>
          <p:cNvSpPr>
            <a:spLocks noGrp="1"/>
          </p:cNvSpPr>
          <p:nvPr>
            <p:ph type="sldNum" idx="23"/>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DF2A5111-AC2E-41D0-BBD8-9CFE817DCF99}"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85" name="PlaceHolder 3"/>
          <p:cNvSpPr>
            <a:spLocks noGrp="1"/>
          </p:cNvSpPr>
          <p:nvPr>
            <p:ph type="dt" idx="24"/>
          </p:nvPr>
        </p:nvSpPr>
        <p:spPr>
          <a:xfrm>
            <a:off x="504000" y="5355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86"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How to program </a:t>
            </a:r>
            <a:r>
              <a:rPr b="0" lang="fr-SN" sz="3600" spc="-1" strike="noStrike">
                <a:latin typeface="Arial"/>
              </a:rPr>
              <a:t>PMS5003 sensor with ESP32 board</a:t>
            </a:r>
            <a:endParaRPr b="0" lang="fr-FR" sz="3600" spc="-1" strike="noStrike">
              <a:solidFill>
                <a:srgbClr val="000000"/>
              </a:solidFill>
              <a:latin typeface="Calibri"/>
            </a:endParaRPr>
          </a:p>
        </p:txBody>
      </p:sp>
      <p:sp>
        <p:nvSpPr>
          <p:cNvPr id="87" name="Rectangle 7"/>
          <p:cNvSpPr/>
          <p:nvPr/>
        </p:nvSpPr>
        <p:spPr>
          <a:xfrm>
            <a:off x="503640" y="1540800"/>
            <a:ext cx="9288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We will learn how to wire the PMS5003 sensor, install the library, and try sample code to measure particle concentrations.</a:t>
            </a:r>
            <a:endParaRPr b="0" lang="en-US" sz="1800" spc="-1" strike="noStrike">
              <a:latin typeface="Arial"/>
            </a:endParaRPr>
          </a:p>
        </p:txBody>
      </p:sp>
      <p:sp>
        <p:nvSpPr>
          <p:cNvPr id="88" name="Rectangle 8"/>
          <p:cNvSpPr/>
          <p:nvPr/>
        </p:nvSpPr>
        <p:spPr>
          <a:xfrm>
            <a:off x="503640" y="2466000"/>
            <a:ext cx="7055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Step 1: Installing PMS5003 Library for ESP32</a:t>
            </a:r>
            <a:endParaRPr b="0" lang="en-US" sz="1800" spc="-1" strike="noStrike">
              <a:latin typeface="Arial"/>
            </a:endParaRPr>
          </a:p>
        </p:txBody>
      </p:sp>
      <p:sp>
        <p:nvSpPr>
          <p:cNvPr id="89" name="Rectangle 9"/>
          <p:cNvSpPr/>
          <p:nvPr/>
        </p:nvSpPr>
        <p:spPr>
          <a:xfrm>
            <a:off x="215640" y="3546000"/>
            <a:ext cx="943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This library is tested on the different types of PMS5003 sensors presented with ESP32.</a:t>
            </a:r>
            <a:endParaRPr b="0" lang="en-US" sz="1800" spc="-1" strike="noStrike">
              <a:latin typeface="Arial"/>
            </a:endParaRPr>
          </a:p>
        </p:txBody>
      </p:sp>
      <p:sp>
        <p:nvSpPr>
          <p:cNvPr id="90" name="Rectangle 10"/>
          <p:cNvSpPr/>
          <p:nvPr/>
        </p:nvSpPr>
        <p:spPr>
          <a:xfrm>
            <a:off x="1800720" y="2907360"/>
            <a:ext cx="6119280" cy="363960"/>
          </a:xfrm>
          <a:prstGeom prst="rect">
            <a:avLst/>
          </a:prstGeom>
          <a:solidFill>
            <a:srgbClr val="ffff00"/>
          </a:solidFill>
          <a:ln w="0">
            <a:noFill/>
          </a:ln>
        </p:spPr>
        <p:style>
          <a:lnRef idx="0"/>
          <a:fillRef idx="0"/>
          <a:effectRef idx="0"/>
          <a:fontRef idx="minor"/>
        </p:style>
        <p:txBody>
          <a:bodyPr lIns="90000" rIns="90000" tIns="45000" bIns="45000" anchor="t">
            <a:spAutoFit/>
          </a:bodyPr>
          <a:p>
            <a:pPr>
              <a:lnSpc>
                <a:spcPct val="100000"/>
              </a:lnSpc>
              <a:buNone/>
            </a:pPr>
            <a:r>
              <a:rPr b="0" lang="fr-FR" sz="1800" spc="-1" strike="noStrike">
                <a:solidFill>
                  <a:srgbClr val="000000"/>
                </a:solidFill>
                <a:latin typeface="Calibri"/>
              </a:rPr>
              <a:t>Library :  </a:t>
            </a:r>
            <a:r>
              <a:rPr b="0" lang="fr-FR" sz="1800" spc="-1" strike="noStrike">
                <a:solidFill>
                  <a:srgbClr val="0070c0"/>
                </a:solidFill>
                <a:latin typeface="Calibri"/>
              </a:rPr>
              <a:t>https://github.com/avaldebe/PMserial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ftr" idx="25"/>
          </p:nvPr>
        </p:nvSpPr>
        <p:spPr>
          <a:xfrm>
            <a:off x="2057400" y="51652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92" name="PlaceHolder 2"/>
          <p:cNvSpPr>
            <a:spLocks noGrp="1"/>
          </p:cNvSpPr>
          <p:nvPr>
            <p:ph type="sldNum" idx="26"/>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6828E5B8-A1FB-4FE7-976E-E30D712596B0}"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93" name="PlaceHolder 3"/>
          <p:cNvSpPr>
            <a:spLocks noGrp="1"/>
          </p:cNvSpPr>
          <p:nvPr>
            <p:ph type="dt" idx="27"/>
          </p:nvPr>
        </p:nvSpPr>
        <p:spPr>
          <a:xfrm>
            <a:off x="504000" y="51652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94"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fr-SN" sz="3600" spc="-1" strike="noStrike">
                <a:latin typeface="Arial"/>
              </a:rPr>
              <a:t>Connect the dust sensor PMS5003 with the ESP32 board</a:t>
            </a:r>
            <a:endParaRPr b="0" lang="fr-FR" sz="3600" spc="-1" strike="noStrike">
              <a:solidFill>
                <a:srgbClr val="000000"/>
              </a:solidFill>
              <a:latin typeface="Calibri"/>
            </a:endParaRPr>
          </a:p>
        </p:txBody>
      </p:sp>
      <p:pic>
        <p:nvPicPr>
          <p:cNvPr id="95" name="Picture 2" descr=""/>
          <p:cNvPicPr/>
          <p:nvPr/>
        </p:nvPicPr>
        <p:blipFill>
          <a:blip r:embed="rId1"/>
          <a:srcRect l="15209" t="21230" r="15088" b="12328"/>
          <a:stretch/>
        </p:blipFill>
        <p:spPr>
          <a:xfrm>
            <a:off x="3836160" y="2043360"/>
            <a:ext cx="5616360" cy="3009600"/>
          </a:xfrm>
          <a:prstGeom prst="rect">
            <a:avLst/>
          </a:prstGeom>
          <a:ln w="0">
            <a:noFill/>
          </a:ln>
        </p:spPr>
      </p:pic>
      <p:graphicFrame>
        <p:nvGraphicFramePr>
          <p:cNvPr id="96" name="Tableau 18"/>
          <p:cNvGraphicFramePr/>
          <p:nvPr/>
        </p:nvGraphicFramePr>
        <p:xfrm>
          <a:off x="864000" y="2139120"/>
          <a:ext cx="2827440" cy="2524680"/>
        </p:xfrm>
        <a:graphic>
          <a:graphicData uri="http://schemas.openxmlformats.org/drawingml/2006/table">
            <a:tbl>
              <a:tblPr/>
              <a:tblGrid>
                <a:gridCol w="1508400"/>
                <a:gridCol w="1319400"/>
              </a:tblGrid>
              <a:tr h="630720">
                <a:tc gridSpan="2">
                  <a:txBody>
                    <a:bodyPr lIns="68400" rIns="68400" tIns="0" bIns="0" anchor="t">
                      <a:noAutofit/>
                    </a:bodyPr>
                    <a:p>
                      <a:pPr algn="ctr">
                        <a:lnSpc>
                          <a:spcPct val="115000"/>
                        </a:lnSpc>
                        <a:buNone/>
                      </a:pPr>
                      <a:r>
                        <a:rPr b="1" lang="en-US" sz="1800" spc="-1" strike="noStrike">
                          <a:solidFill>
                            <a:srgbClr val="000000"/>
                          </a:solidFill>
                          <a:latin typeface="Arial"/>
                        </a:rPr>
                        <a:t>Standard connection pinout</a:t>
                      </a:r>
                      <a:endParaRPr b="0" lang="en-US" sz="1800" spc="-1" strike="noStrike">
                        <a:latin typeface="Arial"/>
                      </a:endParaRPr>
                    </a:p>
                  </a:txBody>
                  <a:tcPr anchor="t" marL="68400" marR="68400">
                    <a:lnL w="12240">
                      <a:solidFill>
                        <a:srgbClr val="bcbcbc"/>
                      </a:solidFill>
                    </a:lnL>
                    <a:lnR w="12240">
                      <a:solidFill>
                        <a:srgbClr val="bcbcbc"/>
                      </a:solidFill>
                    </a:lnR>
                    <a:lnT w="12240">
                      <a:solidFill>
                        <a:srgbClr val="bcbcbc"/>
                      </a:solidFill>
                    </a:lnT>
                    <a:lnB w="12240">
                      <a:solidFill>
                        <a:srgbClr val="000000"/>
                      </a:solidFill>
                    </a:lnB>
                    <a:solidFill>
                      <a:srgbClr val="ffc000"/>
                    </a:solidFill>
                  </a:tcPr>
                </a:tc>
                <a:tc hMerge="1">
                  <a:tcPr anchor="t" marL="90000" marR="90000">
                    <a:lnL>
                      <a:noFill/>
                    </a:lnL>
                    <a:lnR>
                      <a:noFill/>
                    </a:lnR>
                    <a:lnT>
                      <a:noFill/>
                    </a:lnT>
                    <a:lnB>
                      <a:noFill/>
                    </a:lnB>
                    <a:solidFill>
                      <a:srgbClr val="729fcf"/>
                    </a:solidFill>
                  </a:tcPr>
                </a:tc>
              </a:tr>
              <a:tr h="630720">
                <a:tc>
                  <a:txBody>
                    <a:bodyPr lIns="68400" rIns="68400" tIns="0" bIns="0" anchor="t">
                      <a:noAutofit/>
                    </a:bodyPr>
                    <a:p>
                      <a:pPr algn="ctr">
                        <a:lnSpc>
                          <a:spcPct val="115000"/>
                        </a:lnSpc>
                        <a:buNone/>
                      </a:pPr>
                      <a:r>
                        <a:rPr b="1" lang="fr-FR" sz="1800" spc="-1" strike="noStrike">
                          <a:solidFill>
                            <a:srgbClr val="000000"/>
                          </a:solidFill>
                          <a:latin typeface="Arial"/>
                        </a:rPr>
                        <a:t>PMS5003</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1" lang="en-US" sz="1800" spc="-1" strike="noStrike">
                          <a:solidFill>
                            <a:srgbClr val="000000"/>
                          </a:solidFill>
                          <a:latin typeface="Arial"/>
                        </a:rPr>
                        <a:t>ESP32 board</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Calibri"/>
                          <a:ea typeface="Calibri"/>
                        </a:rPr>
                        <a:t>RXD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tabLst>
                          <a:tab algn="l" pos="0"/>
                        </a:tabLst>
                      </a:pPr>
                      <a:r>
                        <a:rPr b="0" lang="fr-FR" sz="1800" spc="-1" strike="noStrike">
                          <a:solidFill>
                            <a:srgbClr val="000000"/>
                          </a:solidFill>
                          <a:latin typeface="Arial"/>
                        </a:rPr>
                        <a:t>D17 (TX2)</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Arial"/>
                        </a:rPr>
                        <a:t>TXD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D16 (RX2)</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Arial"/>
                        </a:rPr>
                        <a:t>GND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GND</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7160">
                <a:tc>
                  <a:txBody>
                    <a:bodyPr lIns="68400" rIns="68400" tIns="0" bIns="0" anchor="t">
                      <a:noAutofit/>
                    </a:bodyPr>
                    <a:p>
                      <a:pPr algn="ctr">
                        <a:lnSpc>
                          <a:spcPct val="115000"/>
                        </a:lnSpc>
                        <a:buNone/>
                      </a:pPr>
                      <a:r>
                        <a:rPr b="0" lang="fr-FR" sz="1800" spc="-1" strike="noStrike">
                          <a:solidFill>
                            <a:srgbClr val="000000"/>
                          </a:solidFill>
                          <a:latin typeface="Arial"/>
                        </a:rPr>
                        <a:t>5V</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bcbcbc"/>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VIN</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bcbcbc"/>
                      </a:solidFill>
                    </a:lnB>
                    <a:noFill/>
                  </a:tcPr>
                </a:tc>
              </a:tr>
            </a:tbl>
          </a:graphicData>
        </a:graphic>
      </p:graphicFrame>
      <p:sp>
        <p:nvSpPr>
          <p:cNvPr id="97" name="Rectangle 7"/>
          <p:cNvSpPr/>
          <p:nvPr/>
        </p:nvSpPr>
        <p:spPr>
          <a:xfrm>
            <a:off x="957960" y="1611000"/>
            <a:ext cx="4608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Step 2: Interface ESP32 With PMS5003 Module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re 1"/>
          <p:cNvSpPr/>
          <p:nvPr/>
        </p:nvSpPr>
        <p:spPr>
          <a:xfrm>
            <a:off x="1698840" y="228600"/>
            <a:ext cx="7113960" cy="9457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3600" spc="-1" strike="noStrike">
                <a:solidFill>
                  <a:srgbClr val="000000"/>
                </a:solidFill>
                <a:latin typeface="Arial"/>
              </a:rPr>
              <a:t>How to program </a:t>
            </a:r>
            <a:r>
              <a:rPr b="0" lang="fr-SN" sz="3600" spc="-1" strike="noStrike">
                <a:solidFill>
                  <a:srgbClr val="000000"/>
                </a:solidFill>
                <a:latin typeface="Arial"/>
              </a:rPr>
              <a:t>PMS5003 sensor with ESP32 board</a:t>
            </a:r>
            <a:endParaRPr b="0" lang="en-US" sz="3600" spc="-1" strike="noStrike">
              <a:latin typeface="Arial"/>
            </a:endParaRPr>
          </a:p>
        </p:txBody>
      </p:sp>
      <p:pic>
        <p:nvPicPr>
          <p:cNvPr id="99" name="Picture 2" descr=""/>
          <p:cNvPicPr/>
          <p:nvPr/>
        </p:nvPicPr>
        <p:blipFill>
          <a:blip r:embed="rId1"/>
          <a:srcRect l="0" t="24995" r="73980" b="22480"/>
          <a:stretch/>
        </p:blipFill>
        <p:spPr>
          <a:xfrm>
            <a:off x="3024000" y="1827360"/>
            <a:ext cx="4464000" cy="3744000"/>
          </a:xfrm>
          <a:prstGeom prst="rect">
            <a:avLst/>
          </a:prstGeom>
          <a:ln w="0">
            <a:noFill/>
          </a:ln>
        </p:spPr>
      </p:pic>
      <p:sp>
        <p:nvSpPr>
          <p:cNvPr id="100" name="Rectangle 4"/>
          <p:cNvSpPr/>
          <p:nvPr/>
        </p:nvSpPr>
        <p:spPr>
          <a:xfrm>
            <a:off x="601200" y="1395000"/>
            <a:ext cx="5876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Step 3: Code ESP32 and PMS5003 with PlanTowerSimple.ino</a:t>
            </a:r>
            <a:endParaRPr b="0" lang="en-US" sz="1800" spc="-1" strike="noStrike">
              <a:latin typeface="Arial"/>
            </a:endParaRPr>
          </a:p>
        </p:txBody>
      </p:sp>
      <p:sp>
        <p:nvSpPr>
          <p:cNvPr id="101" name="PlaceHolder 1"/>
          <p:cNvSpPr>
            <a:spLocks noGrp="1"/>
          </p:cNvSpPr>
          <p:nvPr>
            <p:ph type="sldNum" idx="28"/>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1E457975-1064-4A1C-A20C-3C69A1203305}"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2021-04-28T14:03:02Z</dcterms:created>
  <dc:creator>Jacob</dc:creator>
  <dc:description/>
  <dc:language>en-US</dc:language>
  <cp:lastModifiedBy>Utilisateur Windows</cp:lastModifiedBy>
  <dcterms:modified xsi:type="dcterms:W3CDTF">2024-02-16T11:23:39Z</dcterms:modified>
  <cp:revision>178</cp:revision>
  <dc:subject/>
  <dc:title>IoT Air Quality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9</vt:r8>
  </property>
  <property fmtid="{D5CDD505-2E9C-101B-9397-08002B2CF9AE}" pid="3" name="PresentationFormat">
    <vt:lpwstr>Personnalisé</vt:lpwstr>
  </property>
  <property fmtid="{D5CDD505-2E9C-101B-9397-08002B2CF9AE}" pid="4" name="Slides">
    <vt:r8>9</vt:r8>
  </property>
</Properties>
</file>