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217C6E1-F326-4AA5-B093-43BAF691B66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22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F55BA-9761-4EC4-88AE-863C4A52ED2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A6DC8F-B0FA-4486-9943-660C4D3094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A03951-EB16-4B40-A4AC-967BD42834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E8D9F4-FFBE-4606-AA20-1341A84AE4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AB5404-E937-43DE-82BF-C5A8651861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C26A19-54B5-4A75-BE36-207C2A0459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220801-0E7F-47DA-9FB5-2933C1EA1B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15E11D-5E11-4D7A-8870-DB7B0386ED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EA1656-3F47-4ABA-B4C2-4519B01384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EBFD11-3BD7-4AF2-9B1C-5958F21072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C0BBDF-160E-4881-A8BA-8C52A78C55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B09A53-2DFC-431C-A275-A0B9E18787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C26A62-3C0E-4D84-BC29-57FA5F2F64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6" descr=""/>
          <p:cNvPicPr/>
          <p:nvPr/>
        </p:nvPicPr>
        <p:blipFill>
          <a:blip r:embed="rId2"/>
          <a:stretch/>
        </p:blipFill>
        <p:spPr>
          <a:xfrm>
            <a:off x="0" y="150120"/>
            <a:ext cx="1469880" cy="1221120"/>
          </a:xfrm>
          <a:prstGeom prst="rect">
            <a:avLst/>
          </a:prstGeom>
          <a:ln w="0">
            <a:noFill/>
          </a:ln>
        </p:spPr>
      </p:pic>
      <p:pic>
        <p:nvPicPr>
          <p:cNvPr id="1" name="Image 7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480" cy="91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2057400" y="516528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8001000" y="51652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4C8426-4AD0-456D-8F22-B9EEB0EF832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mtjfirst@yahoo.fr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39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 Air Quality System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77280" y="1326600"/>
            <a:ext cx="9325440" cy="41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Noto Sans CJK SC"/>
              </a:rPr>
              <a:t>Jacob Mb. Taamté (</a:t>
            </a:r>
            <a:r>
              <a:rPr b="0" lang="fr-SN" sz="2400" spc="-1" strike="noStrike" u="sng">
                <a:solidFill>
                  <a:srgbClr val="0000ff"/>
                </a:solidFill>
                <a:uFillTx/>
                <a:latin typeface="Google Sans"/>
                <a:ea typeface="Noto Sans CJK SC"/>
                <a:hlinkClick r:id="rId1"/>
              </a:rPr>
              <a:t>mtjfirst@yahoo.fr</a:t>
            </a:r>
            <a:r>
              <a:rPr b="0" lang="en-US" sz="2400" spc="-1" strike="noStrike">
                <a:latin typeface="Arial"/>
                <a:ea typeface="Noto Sans CJK SC"/>
              </a:rPr>
              <a:t>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70c0"/>
                </a:solidFill>
                <a:latin typeface="Arial"/>
                <a:ea typeface="Noto Sans CJK SC"/>
              </a:rPr>
              <a:t>Programming of the Workshop Project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latin typeface="Arial"/>
                <a:ea typeface="Noto Sans CJK SC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Noto Sans CJK SC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ftr" idx="7"/>
          </p:nvPr>
        </p:nvSpPr>
        <p:spPr>
          <a:xfrm>
            <a:off x="2088000" y="528048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IoT4AQ workshop, Alioune Diop University Bambey, Sénégal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8"/>
          </p:nvPr>
        </p:nvSpPr>
        <p:spPr>
          <a:xfrm>
            <a:off x="8001000" y="51652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737340-1754-42B5-BBB9-4C53BAB29DB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9"/>
          </p:nvPr>
        </p:nvSpPr>
        <p:spPr>
          <a:xfrm>
            <a:off x="504000" y="528372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14.-15. Mar. 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39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Arial"/>
              </a:rPr>
              <a:t>Workshop Project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" name="Picture 3" descr=""/>
          <p:cNvPicPr/>
          <p:nvPr/>
        </p:nvPicPr>
        <p:blipFill>
          <a:blip r:embed="rId1"/>
          <a:stretch/>
        </p:blipFill>
        <p:spPr>
          <a:xfrm>
            <a:off x="936000" y="1505880"/>
            <a:ext cx="8571240" cy="327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ftr" idx="10"/>
          </p:nvPr>
        </p:nvSpPr>
        <p:spPr>
          <a:xfrm>
            <a:off x="2057400" y="528372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IoT4AQ workshop, Alioune Diop University Bambey, Sénégal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11"/>
          </p:nvPr>
        </p:nvSpPr>
        <p:spPr>
          <a:xfrm>
            <a:off x="8001000" y="51652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2CAB5C-A12A-4897-A4EA-B3CACC7D606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12"/>
          </p:nvPr>
        </p:nvSpPr>
        <p:spPr>
          <a:xfrm>
            <a:off x="504000" y="528372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14.-15. Mar. 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1656000" y="228600"/>
            <a:ext cx="71139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Arial"/>
              </a:rPr>
              <a:t>Connect and test components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Rectangle 8"/>
          <p:cNvSpPr/>
          <p:nvPr/>
        </p:nvSpPr>
        <p:spPr>
          <a:xfrm>
            <a:off x="720000" y="1435320"/>
            <a:ext cx="8568720" cy="3381480"/>
          </a:xfrm>
          <a:prstGeom prst="rect">
            <a:avLst/>
          </a:prstGeom>
          <a:solidFill>
            <a:srgbClr val="dbeef4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Write the operating program for each sensor and electronic component to be used (sensors: PMS5003 and  DHT11, components: LCD);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Individually program and test the operation of these sensors ;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Create your account on the Thingspeak platform, customize it and copy the API key;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Write and test the data transmission program (Wi-Fi and Thingspeak) to the Cloud platform by inserting in this program: the API keys, the channel number, the name and password of your personal WiFi;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Gradually merge the programs to obtain a final program of the system;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Compile the programs at each stage and correct errors if they occur;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Assemble the device and upload the final program;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Power the device and check its operation on LCD, Serial monitor of IDE Arduino and the Thingspeak platform.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ftr" idx="13"/>
          </p:nvPr>
        </p:nvSpPr>
        <p:spPr>
          <a:xfrm>
            <a:off x="2088000" y="542772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IoT4AQ workshop, Alioune Diop University Bambey, Sénégal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14"/>
          </p:nvPr>
        </p:nvSpPr>
        <p:spPr>
          <a:xfrm>
            <a:off x="8001000" y="54694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13C567-08BD-4435-8185-CFAAE0ABCCA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15"/>
          </p:nvPr>
        </p:nvSpPr>
        <p:spPr>
          <a:xfrm>
            <a:off x="504000" y="542772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14.-15. Mar. 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title"/>
          </p:nvPr>
        </p:nvSpPr>
        <p:spPr>
          <a:xfrm>
            <a:off x="1296000" y="171000"/>
            <a:ext cx="78483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Arial"/>
              </a:rPr>
              <a:t>Connect and test components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5" name="Picture 2" descr=""/>
          <p:cNvPicPr/>
          <p:nvPr/>
        </p:nvPicPr>
        <p:blipFill>
          <a:blip r:embed="rId1"/>
          <a:srcRect l="15214" t="21227" r="15085" b="12323"/>
          <a:stretch/>
        </p:blipFill>
        <p:spPr>
          <a:xfrm>
            <a:off x="90000" y="1251000"/>
            <a:ext cx="3293640" cy="18720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66" name="Tableau 9"/>
          <p:cNvGraphicFramePr/>
          <p:nvPr/>
        </p:nvGraphicFramePr>
        <p:xfrm>
          <a:off x="143640" y="3085560"/>
          <a:ext cx="2984040" cy="2524680"/>
        </p:xfrm>
        <a:graphic>
          <a:graphicData uri="http://schemas.openxmlformats.org/drawingml/2006/table">
            <a:tbl>
              <a:tblPr/>
              <a:tblGrid>
                <a:gridCol w="1591560"/>
                <a:gridCol w="1392840"/>
              </a:tblGrid>
              <a:tr h="630720">
                <a:tc gridSpan="2"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Standard connection pinout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3072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PMS5003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ESP32 board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536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RXD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D17 (TX2)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536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TXD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D16 (RX2)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536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16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7" name="Image 10" descr=""/>
          <p:cNvPicPr/>
          <p:nvPr/>
        </p:nvPicPr>
        <p:blipFill>
          <a:blip r:embed="rId2"/>
          <a:srcRect l="15212" t="27938" r="38980" b="25876"/>
          <a:stretch/>
        </p:blipFill>
        <p:spPr>
          <a:xfrm>
            <a:off x="7056360" y="1251000"/>
            <a:ext cx="2772360" cy="18615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68" name="Tableau 11"/>
          <p:cNvGraphicFramePr/>
          <p:nvPr/>
        </p:nvGraphicFramePr>
        <p:xfrm>
          <a:off x="7128720" y="3627360"/>
          <a:ext cx="2879640" cy="2208960"/>
        </p:xfrm>
        <a:graphic>
          <a:graphicData uri="http://schemas.openxmlformats.org/drawingml/2006/table">
            <a:tbl>
              <a:tblPr/>
              <a:tblGrid>
                <a:gridCol w="1371600"/>
                <a:gridCol w="1508400"/>
              </a:tblGrid>
              <a:tr h="287640">
                <a:tc gridSpan="2"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Connection pinout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4008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1" lang="fr-FR" sz="1800" spc="-1" strike="noStrike">
                          <a:latin typeface="Arial"/>
                        </a:rPr>
                        <a:t>DHT11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ESP32 board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08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SIGNAL (Out)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GPIO15 (D15)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004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GND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GND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112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5V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VIN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9" name="Image 12" descr="https://cdn.shopify.com/s/files/1/0020/8027/6524/files/Diagrama-Esp32-s_lcd20x4I2C_bb_1024x1024.png?v=1624809696"/>
          <p:cNvPicPr/>
          <p:nvPr/>
        </p:nvPicPr>
        <p:blipFill>
          <a:blip r:embed="rId3"/>
          <a:stretch/>
        </p:blipFill>
        <p:spPr>
          <a:xfrm>
            <a:off x="3672000" y="3330720"/>
            <a:ext cx="3077280" cy="1952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0" name="Tableau 13"/>
          <p:cNvGraphicFramePr/>
          <p:nvPr/>
        </p:nvGraphicFramePr>
        <p:xfrm>
          <a:off x="3744000" y="1184400"/>
          <a:ext cx="2934360" cy="2209320"/>
        </p:xfrm>
        <a:graphic>
          <a:graphicData uri="http://schemas.openxmlformats.org/drawingml/2006/table">
            <a:tbl>
              <a:tblPr/>
              <a:tblGrid>
                <a:gridCol w="1355760"/>
                <a:gridCol w="1578960"/>
              </a:tblGrid>
              <a:tr h="315360">
                <a:tc gridSpan="2"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Connection pinout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3072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1" lang="fr-FR" sz="1800" spc="-1" strike="noStrike">
                          <a:latin typeface="Arial"/>
                        </a:rPr>
                        <a:t>LCD I2C 20x4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ESP32 board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536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SDA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D21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536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SCL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D22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536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GND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GND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160"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5V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b="0" lang="fr-FR" sz="1800" spc="-1" strike="noStrike">
                          <a:latin typeface="Arial"/>
                        </a:rPr>
                        <a:t>VIN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" name="Connecteur droit 3"/>
          <p:cNvSpPr/>
          <p:nvPr/>
        </p:nvSpPr>
        <p:spPr>
          <a:xfrm>
            <a:off x="3528000" y="1179000"/>
            <a:ext cx="360" cy="4248360"/>
          </a:xfrm>
          <a:prstGeom prst="line">
            <a:avLst/>
          </a:prstGeom>
          <a:ln w="381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onnecteur droit 15"/>
          <p:cNvSpPr/>
          <p:nvPr/>
        </p:nvSpPr>
        <p:spPr>
          <a:xfrm>
            <a:off x="6912360" y="1179000"/>
            <a:ext cx="360" cy="4248360"/>
          </a:xfrm>
          <a:prstGeom prst="line">
            <a:avLst/>
          </a:prstGeom>
          <a:ln w="381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2057400" y="532548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IoT4AQ workshop, Alioune Diop University Bambey, Sénégal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001000" y="51652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0A8CA1-F1D2-4009-982C-9AC0B1CD594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504000" y="535572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14.-15. Mar. 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title"/>
          </p:nvPr>
        </p:nvSpPr>
        <p:spPr>
          <a:xfrm>
            <a:off x="1368000" y="228600"/>
            <a:ext cx="77043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70c0"/>
                </a:solidFill>
                <a:latin typeface="Arial"/>
              </a:rPr>
              <a:t>Connect and test components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Rectangle 2"/>
          <p:cNvSpPr/>
          <p:nvPr/>
        </p:nvSpPr>
        <p:spPr>
          <a:xfrm>
            <a:off x="2736000" y="1602000"/>
            <a:ext cx="3672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Program to use 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Rectangle 3"/>
          <p:cNvSpPr/>
          <p:nvPr/>
        </p:nvSpPr>
        <p:spPr>
          <a:xfrm>
            <a:off x="1724400" y="2438280"/>
            <a:ext cx="6403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Workshop_demo3.ino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which already summarizes the program of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Thingspeak, Wifi, PMS5003, LCD 20x4 and that of DHT11.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2057400" y="5325480"/>
            <a:ext cx="59432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IoT4AQ workshop, Alioune Diop University Bambey, Sénégal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001000" y="5165280"/>
            <a:ext cx="157392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BF184C-9407-49F2-A319-FDBFB1A013A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504000" y="5355720"/>
            <a:ext cx="15530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14.-15. Mar. 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1368000" y="228600"/>
            <a:ext cx="77043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70c0"/>
                </a:solidFill>
                <a:latin typeface="Arial"/>
              </a:rPr>
              <a:t>Connect and test components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1"/>
          <a:srcRect l="12185" t="17515" r="44519" b="33209"/>
          <a:stretch/>
        </p:blipFill>
        <p:spPr>
          <a:xfrm>
            <a:off x="2088000" y="1796040"/>
            <a:ext cx="6012720" cy="341496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84" name="Forme libre 10"/>
          <p:cNvSpPr/>
          <p:nvPr/>
        </p:nvSpPr>
        <p:spPr>
          <a:xfrm>
            <a:off x="4860720" y="3483360"/>
            <a:ext cx="1872000" cy="506880"/>
          </a:xfrm>
          <a:custGeom>
            <a:avLst/>
            <a:gdLst/>
            <a:ahLst/>
            <a:rect l="l" t="t" r="r" b="b"/>
            <a:pathLst>
              <a:path w="3235046" h="1230416">
                <a:moveTo>
                  <a:pt x="2430050" y="240859"/>
                </a:moveTo>
                <a:cubicBezTo>
                  <a:pt x="2334017" y="219982"/>
                  <a:pt x="2239084" y="193173"/>
                  <a:pt x="2141951" y="178229"/>
                </a:cubicBezTo>
                <a:cubicBezTo>
                  <a:pt x="2021635" y="159719"/>
                  <a:pt x="1899792" y="153071"/>
                  <a:pt x="1778696" y="140651"/>
                </a:cubicBezTo>
                <a:cubicBezTo>
                  <a:pt x="1601799" y="122508"/>
                  <a:pt x="1709627" y="135149"/>
                  <a:pt x="1553228" y="115599"/>
                </a:cubicBezTo>
                <a:cubicBezTo>
                  <a:pt x="1181733" y="119104"/>
                  <a:pt x="486148" y="-184351"/>
                  <a:pt x="175365" y="178229"/>
                </a:cubicBezTo>
                <a:cubicBezTo>
                  <a:pt x="70730" y="300303"/>
                  <a:pt x="243040" y="123080"/>
                  <a:pt x="112735" y="253385"/>
                </a:cubicBezTo>
                <a:cubicBezTo>
                  <a:pt x="104384" y="278437"/>
                  <a:pt x="101270" y="305898"/>
                  <a:pt x="87683" y="328542"/>
                </a:cubicBezTo>
                <a:cubicBezTo>
                  <a:pt x="75531" y="348796"/>
                  <a:pt x="48141" y="357520"/>
                  <a:pt x="37578" y="378646"/>
                </a:cubicBezTo>
                <a:cubicBezTo>
                  <a:pt x="27506" y="398789"/>
                  <a:pt x="6823" y="507371"/>
                  <a:pt x="0" y="541484"/>
                </a:cubicBezTo>
                <a:cubicBezTo>
                  <a:pt x="4175" y="641692"/>
                  <a:pt x="5117" y="742088"/>
                  <a:pt x="12526" y="842109"/>
                </a:cubicBezTo>
                <a:cubicBezTo>
                  <a:pt x="13501" y="855276"/>
                  <a:pt x="16599" y="869544"/>
                  <a:pt x="25052" y="879687"/>
                </a:cubicBezTo>
                <a:cubicBezTo>
                  <a:pt x="38417" y="895725"/>
                  <a:pt x="57596" y="905976"/>
                  <a:pt x="75157" y="917265"/>
                </a:cubicBezTo>
                <a:cubicBezTo>
                  <a:pt x="116116" y="943596"/>
                  <a:pt x="159903" y="965411"/>
                  <a:pt x="200417" y="992421"/>
                </a:cubicBezTo>
                <a:cubicBezTo>
                  <a:pt x="221239" y="1006303"/>
                  <a:pt x="291975" y="1057948"/>
                  <a:pt x="325677" y="1067577"/>
                </a:cubicBezTo>
                <a:cubicBezTo>
                  <a:pt x="366619" y="1079275"/>
                  <a:pt x="450937" y="1092629"/>
                  <a:pt x="450937" y="1092629"/>
                </a:cubicBezTo>
                <a:cubicBezTo>
                  <a:pt x="484340" y="1109330"/>
                  <a:pt x="516290" y="1129327"/>
                  <a:pt x="551146" y="1142733"/>
                </a:cubicBezTo>
                <a:cubicBezTo>
                  <a:pt x="571017" y="1150376"/>
                  <a:pt x="592829" y="1151451"/>
                  <a:pt x="613776" y="1155259"/>
                </a:cubicBezTo>
                <a:cubicBezTo>
                  <a:pt x="766291" y="1182989"/>
                  <a:pt x="607715" y="1152161"/>
                  <a:pt x="776614" y="1180311"/>
                </a:cubicBezTo>
                <a:cubicBezTo>
                  <a:pt x="810044" y="1185883"/>
                  <a:pt x="882786" y="1203574"/>
                  <a:pt x="914400" y="1205364"/>
                </a:cubicBezTo>
                <a:cubicBezTo>
                  <a:pt x="1110505" y="1216465"/>
                  <a:pt x="1306883" y="1222065"/>
                  <a:pt x="1503124" y="1230416"/>
                </a:cubicBezTo>
                <a:cubicBezTo>
                  <a:pt x="1586631" y="1217890"/>
                  <a:pt x="1671366" y="1211825"/>
                  <a:pt x="1753644" y="1192837"/>
                </a:cubicBezTo>
                <a:cubicBezTo>
                  <a:pt x="1780936" y="1186539"/>
                  <a:pt x="1802066" y="1163613"/>
                  <a:pt x="1828800" y="1155259"/>
                </a:cubicBezTo>
                <a:cubicBezTo>
                  <a:pt x="1869442" y="1142558"/>
                  <a:pt x="1912426" y="1139129"/>
                  <a:pt x="1954061" y="1130207"/>
                </a:cubicBezTo>
                <a:cubicBezTo>
                  <a:pt x="2079910" y="1103239"/>
                  <a:pt x="1908247" y="1125674"/>
                  <a:pt x="2154477" y="1105155"/>
                </a:cubicBezTo>
                <a:cubicBezTo>
                  <a:pt x="2179529" y="1096804"/>
                  <a:pt x="2205502" y="1090828"/>
                  <a:pt x="2229633" y="1080103"/>
                </a:cubicBezTo>
                <a:cubicBezTo>
                  <a:pt x="2243390" y="1073989"/>
                  <a:pt x="2253063" y="1060196"/>
                  <a:pt x="2267211" y="1055051"/>
                </a:cubicBezTo>
                <a:cubicBezTo>
                  <a:pt x="2335492" y="1030222"/>
                  <a:pt x="2375183" y="1030952"/>
                  <a:pt x="2442576" y="1017473"/>
                </a:cubicBezTo>
                <a:cubicBezTo>
                  <a:pt x="2517620" y="1002464"/>
                  <a:pt x="2472613" y="1007461"/>
                  <a:pt x="2555310" y="979895"/>
                </a:cubicBezTo>
                <a:cubicBezTo>
                  <a:pt x="2592682" y="967438"/>
                  <a:pt x="2643567" y="961010"/>
                  <a:pt x="2680570" y="954843"/>
                </a:cubicBezTo>
                <a:cubicBezTo>
                  <a:pt x="2701447" y="942317"/>
                  <a:pt x="2721764" y="928807"/>
                  <a:pt x="2743200" y="917265"/>
                </a:cubicBezTo>
                <a:cubicBezTo>
                  <a:pt x="2776082" y="899560"/>
                  <a:pt x="2813533" y="889568"/>
                  <a:pt x="2843409" y="867161"/>
                </a:cubicBezTo>
                <a:cubicBezTo>
                  <a:pt x="2860110" y="854635"/>
                  <a:pt x="2876143" y="841163"/>
                  <a:pt x="2893513" y="829583"/>
                </a:cubicBezTo>
                <a:cubicBezTo>
                  <a:pt x="2913770" y="816078"/>
                  <a:pt x="2936666" y="806613"/>
                  <a:pt x="2956143" y="792005"/>
                </a:cubicBezTo>
                <a:cubicBezTo>
                  <a:pt x="2970315" y="781376"/>
                  <a:pt x="2980112" y="765768"/>
                  <a:pt x="2993721" y="754427"/>
                </a:cubicBezTo>
                <a:cubicBezTo>
                  <a:pt x="3005286" y="744789"/>
                  <a:pt x="3019049" y="738124"/>
                  <a:pt x="3031299" y="729374"/>
                </a:cubicBezTo>
                <a:cubicBezTo>
                  <a:pt x="3060716" y="708361"/>
                  <a:pt x="3096219" y="683483"/>
                  <a:pt x="3118981" y="654218"/>
                </a:cubicBezTo>
                <a:cubicBezTo>
                  <a:pt x="3285261" y="440430"/>
                  <a:pt x="3111829" y="663602"/>
                  <a:pt x="3181611" y="541484"/>
                </a:cubicBezTo>
                <a:cubicBezTo>
                  <a:pt x="3191969" y="523358"/>
                  <a:pt x="3206663" y="508081"/>
                  <a:pt x="3219189" y="491380"/>
                </a:cubicBezTo>
                <a:cubicBezTo>
                  <a:pt x="3223364" y="478854"/>
                  <a:pt x="3231715" y="467006"/>
                  <a:pt x="3231715" y="453802"/>
                </a:cubicBezTo>
                <a:cubicBezTo>
                  <a:pt x="3231715" y="407684"/>
                  <a:pt x="3244771" y="354389"/>
                  <a:pt x="3219189" y="316016"/>
                </a:cubicBezTo>
                <a:cubicBezTo>
                  <a:pt x="3202812" y="291450"/>
                  <a:pt x="3160829" y="306940"/>
                  <a:pt x="3131507" y="303490"/>
                </a:cubicBezTo>
                <a:cubicBezTo>
                  <a:pt x="3089833" y="298587"/>
                  <a:pt x="3048000" y="295139"/>
                  <a:pt x="3006247" y="290964"/>
                </a:cubicBezTo>
                <a:cubicBezTo>
                  <a:pt x="2975610" y="275645"/>
                  <a:pt x="2951742" y="260758"/>
                  <a:pt x="2918565" y="253385"/>
                </a:cubicBezTo>
                <a:cubicBezTo>
                  <a:pt x="2893772" y="247875"/>
                  <a:pt x="2868048" y="247019"/>
                  <a:pt x="2843409" y="240859"/>
                </a:cubicBezTo>
                <a:cubicBezTo>
                  <a:pt x="2817790" y="234454"/>
                  <a:pt x="2794207" y="220674"/>
                  <a:pt x="2768252" y="215807"/>
                </a:cubicBezTo>
                <a:cubicBezTo>
                  <a:pt x="2727009" y="208074"/>
                  <a:pt x="2684697" y="207915"/>
                  <a:pt x="2642992" y="203281"/>
                </a:cubicBezTo>
                <a:cubicBezTo>
                  <a:pt x="2609535" y="199564"/>
                  <a:pt x="2576108" y="195516"/>
                  <a:pt x="2542784" y="190755"/>
                </a:cubicBezTo>
                <a:cubicBezTo>
                  <a:pt x="2517642" y="187163"/>
                  <a:pt x="2492421" y="183739"/>
                  <a:pt x="2467628" y="178229"/>
                </a:cubicBezTo>
                <a:cubicBezTo>
                  <a:pt x="2454739" y="175365"/>
                  <a:pt x="2443232" y="166463"/>
                  <a:pt x="2430050" y="165703"/>
                </a:cubicBezTo>
                <a:cubicBezTo>
                  <a:pt x="1957444" y="138437"/>
                  <a:pt x="1969238" y="140651"/>
                  <a:pt x="1653436" y="140651"/>
                </a:cubicBezTo>
              </a:path>
            </a:pathLst>
          </a:custGeom>
          <a:noFill/>
          <a:ln w="381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Forme libre 12"/>
          <p:cNvSpPr/>
          <p:nvPr/>
        </p:nvSpPr>
        <p:spPr>
          <a:xfrm>
            <a:off x="5580720" y="4059360"/>
            <a:ext cx="2160000" cy="791640"/>
          </a:xfrm>
          <a:custGeom>
            <a:avLst/>
            <a:gdLst/>
            <a:ahLst/>
            <a:rect l="l" t="t" r="r" b="b"/>
            <a:pathLst>
              <a:path w="3235046" h="1230416">
                <a:moveTo>
                  <a:pt x="2430050" y="240859"/>
                </a:moveTo>
                <a:cubicBezTo>
                  <a:pt x="2334017" y="219982"/>
                  <a:pt x="2239084" y="193173"/>
                  <a:pt x="2141951" y="178229"/>
                </a:cubicBezTo>
                <a:cubicBezTo>
                  <a:pt x="2021635" y="159719"/>
                  <a:pt x="1899792" y="153071"/>
                  <a:pt x="1778696" y="140651"/>
                </a:cubicBezTo>
                <a:cubicBezTo>
                  <a:pt x="1601799" y="122508"/>
                  <a:pt x="1709627" y="135149"/>
                  <a:pt x="1553228" y="115599"/>
                </a:cubicBezTo>
                <a:cubicBezTo>
                  <a:pt x="1181733" y="119104"/>
                  <a:pt x="486148" y="-184351"/>
                  <a:pt x="175365" y="178229"/>
                </a:cubicBezTo>
                <a:cubicBezTo>
                  <a:pt x="70730" y="300303"/>
                  <a:pt x="243040" y="123080"/>
                  <a:pt x="112735" y="253385"/>
                </a:cubicBezTo>
                <a:cubicBezTo>
                  <a:pt x="104384" y="278437"/>
                  <a:pt x="101270" y="305898"/>
                  <a:pt x="87683" y="328542"/>
                </a:cubicBezTo>
                <a:cubicBezTo>
                  <a:pt x="75531" y="348796"/>
                  <a:pt x="48141" y="357520"/>
                  <a:pt x="37578" y="378646"/>
                </a:cubicBezTo>
                <a:cubicBezTo>
                  <a:pt x="27506" y="398789"/>
                  <a:pt x="6823" y="507371"/>
                  <a:pt x="0" y="541484"/>
                </a:cubicBezTo>
                <a:cubicBezTo>
                  <a:pt x="4175" y="641692"/>
                  <a:pt x="5117" y="742088"/>
                  <a:pt x="12526" y="842109"/>
                </a:cubicBezTo>
                <a:cubicBezTo>
                  <a:pt x="13501" y="855276"/>
                  <a:pt x="16599" y="869544"/>
                  <a:pt x="25052" y="879687"/>
                </a:cubicBezTo>
                <a:cubicBezTo>
                  <a:pt x="38417" y="895725"/>
                  <a:pt x="57596" y="905976"/>
                  <a:pt x="75157" y="917265"/>
                </a:cubicBezTo>
                <a:cubicBezTo>
                  <a:pt x="116116" y="943596"/>
                  <a:pt x="159903" y="965411"/>
                  <a:pt x="200417" y="992421"/>
                </a:cubicBezTo>
                <a:cubicBezTo>
                  <a:pt x="221239" y="1006303"/>
                  <a:pt x="291975" y="1057948"/>
                  <a:pt x="325677" y="1067577"/>
                </a:cubicBezTo>
                <a:cubicBezTo>
                  <a:pt x="366619" y="1079275"/>
                  <a:pt x="450937" y="1092629"/>
                  <a:pt x="450937" y="1092629"/>
                </a:cubicBezTo>
                <a:cubicBezTo>
                  <a:pt x="484340" y="1109330"/>
                  <a:pt x="516290" y="1129327"/>
                  <a:pt x="551146" y="1142733"/>
                </a:cubicBezTo>
                <a:cubicBezTo>
                  <a:pt x="571017" y="1150376"/>
                  <a:pt x="592829" y="1151451"/>
                  <a:pt x="613776" y="1155259"/>
                </a:cubicBezTo>
                <a:cubicBezTo>
                  <a:pt x="766291" y="1182989"/>
                  <a:pt x="607715" y="1152161"/>
                  <a:pt x="776614" y="1180311"/>
                </a:cubicBezTo>
                <a:cubicBezTo>
                  <a:pt x="810044" y="1185883"/>
                  <a:pt x="882786" y="1203574"/>
                  <a:pt x="914400" y="1205364"/>
                </a:cubicBezTo>
                <a:cubicBezTo>
                  <a:pt x="1110505" y="1216465"/>
                  <a:pt x="1306883" y="1222065"/>
                  <a:pt x="1503124" y="1230416"/>
                </a:cubicBezTo>
                <a:cubicBezTo>
                  <a:pt x="1586631" y="1217890"/>
                  <a:pt x="1671366" y="1211825"/>
                  <a:pt x="1753644" y="1192837"/>
                </a:cubicBezTo>
                <a:cubicBezTo>
                  <a:pt x="1780936" y="1186539"/>
                  <a:pt x="1802066" y="1163613"/>
                  <a:pt x="1828800" y="1155259"/>
                </a:cubicBezTo>
                <a:cubicBezTo>
                  <a:pt x="1869442" y="1142558"/>
                  <a:pt x="1912426" y="1139129"/>
                  <a:pt x="1954061" y="1130207"/>
                </a:cubicBezTo>
                <a:cubicBezTo>
                  <a:pt x="2079910" y="1103239"/>
                  <a:pt x="1908247" y="1125674"/>
                  <a:pt x="2154477" y="1105155"/>
                </a:cubicBezTo>
                <a:cubicBezTo>
                  <a:pt x="2179529" y="1096804"/>
                  <a:pt x="2205502" y="1090828"/>
                  <a:pt x="2229633" y="1080103"/>
                </a:cubicBezTo>
                <a:cubicBezTo>
                  <a:pt x="2243390" y="1073989"/>
                  <a:pt x="2253063" y="1060196"/>
                  <a:pt x="2267211" y="1055051"/>
                </a:cubicBezTo>
                <a:cubicBezTo>
                  <a:pt x="2335492" y="1030222"/>
                  <a:pt x="2375183" y="1030952"/>
                  <a:pt x="2442576" y="1017473"/>
                </a:cubicBezTo>
                <a:cubicBezTo>
                  <a:pt x="2517620" y="1002464"/>
                  <a:pt x="2472613" y="1007461"/>
                  <a:pt x="2555310" y="979895"/>
                </a:cubicBezTo>
                <a:cubicBezTo>
                  <a:pt x="2592682" y="967438"/>
                  <a:pt x="2643567" y="961010"/>
                  <a:pt x="2680570" y="954843"/>
                </a:cubicBezTo>
                <a:cubicBezTo>
                  <a:pt x="2701447" y="942317"/>
                  <a:pt x="2721764" y="928807"/>
                  <a:pt x="2743200" y="917265"/>
                </a:cubicBezTo>
                <a:cubicBezTo>
                  <a:pt x="2776082" y="899560"/>
                  <a:pt x="2813533" y="889568"/>
                  <a:pt x="2843409" y="867161"/>
                </a:cubicBezTo>
                <a:cubicBezTo>
                  <a:pt x="2860110" y="854635"/>
                  <a:pt x="2876143" y="841163"/>
                  <a:pt x="2893513" y="829583"/>
                </a:cubicBezTo>
                <a:cubicBezTo>
                  <a:pt x="2913770" y="816078"/>
                  <a:pt x="2936666" y="806613"/>
                  <a:pt x="2956143" y="792005"/>
                </a:cubicBezTo>
                <a:cubicBezTo>
                  <a:pt x="2970315" y="781376"/>
                  <a:pt x="2980112" y="765768"/>
                  <a:pt x="2993721" y="754427"/>
                </a:cubicBezTo>
                <a:cubicBezTo>
                  <a:pt x="3005286" y="744789"/>
                  <a:pt x="3019049" y="738124"/>
                  <a:pt x="3031299" y="729374"/>
                </a:cubicBezTo>
                <a:cubicBezTo>
                  <a:pt x="3060716" y="708361"/>
                  <a:pt x="3096219" y="683483"/>
                  <a:pt x="3118981" y="654218"/>
                </a:cubicBezTo>
                <a:cubicBezTo>
                  <a:pt x="3285261" y="440430"/>
                  <a:pt x="3111829" y="663602"/>
                  <a:pt x="3181611" y="541484"/>
                </a:cubicBezTo>
                <a:cubicBezTo>
                  <a:pt x="3191969" y="523358"/>
                  <a:pt x="3206663" y="508081"/>
                  <a:pt x="3219189" y="491380"/>
                </a:cubicBezTo>
                <a:cubicBezTo>
                  <a:pt x="3223364" y="478854"/>
                  <a:pt x="3231715" y="467006"/>
                  <a:pt x="3231715" y="453802"/>
                </a:cubicBezTo>
                <a:cubicBezTo>
                  <a:pt x="3231715" y="407684"/>
                  <a:pt x="3244771" y="354389"/>
                  <a:pt x="3219189" y="316016"/>
                </a:cubicBezTo>
                <a:cubicBezTo>
                  <a:pt x="3202812" y="291450"/>
                  <a:pt x="3160829" y="306940"/>
                  <a:pt x="3131507" y="303490"/>
                </a:cubicBezTo>
                <a:cubicBezTo>
                  <a:pt x="3089833" y="298587"/>
                  <a:pt x="3048000" y="295139"/>
                  <a:pt x="3006247" y="290964"/>
                </a:cubicBezTo>
                <a:cubicBezTo>
                  <a:pt x="2975610" y="275645"/>
                  <a:pt x="2951742" y="260758"/>
                  <a:pt x="2918565" y="253385"/>
                </a:cubicBezTo>
                <a:cubicBezTo>
                  <a:pt x="2893772" y="247875"/>
                  <a:pt x="2868048" y="247019"/>
                  <a:pt x="2843409" y="240859"/>
                </a:cubicBezTo>
                <a:cubicBezTo>
                  <a:pt x="2817790" y="234454"/>
                  <a:pt x="2794207" y="220674"/>
                  <a:pt x="2768252" y="215807"/>
                </a:cubicBezTo>
                <a:cubicBezTo>
                  <a:pt x="2727009" y="208074"/>
                  <a:pt x="2684697" y="207915"/>
                  <a:pt x="2642992" y="203281"/>
                </a:cubicBezTo>
                <a:cubicBezTo>
                  <a:pt x="2609535" y="199564"/>
                  <a:pt x="2576108" y="195516"/>
                  <a:pt x="2542784" y="190755"/>
                </a:cubicBezTo>
                <a:cubicBezTo>
                  <a:pt x="2517642" y="187163"/>
                  <a:pt x="2492421" y="183739"/>
                  <a:pt x="2467628" y="178229"/>
                </a:cubicBezTo>
                <a:cubicBezTo>
                  <a:pt x="2454739" y="175365"/>
                  <a:pt x="2443232" y="166463"/>
                  <a:pt x="2430050" y="165703"/>
                </a:cubicBezTo>
                <a:cubicBezTo>
                  <a:pt x="1957444" y="138437"/>
                  <a:pt x="1969238" y="140651"/>
                  <a:pt x="1653436" y="140651"/>
                </a:cubicBezTo>
              </a:path>
            </a:pathLst>
          </a:custGeom>
          <a:noFill/>
          <a:ln w="381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Rectangle 2"/>
          <p:cNvSpPr/>
          <p:nvPr/>
        </p:nvSpPr>
        <p:spPr>
          <a:xfrm>
            <a:off x="792000" y="1251000"/>
            <a:ext cx="813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Customization of the system program for its connection to ThingSpeak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re 1"/>
          <p:cNvSpPr/>
          <p:nvPr/>
        </p:nvSpPr>
        <p:spPr>
          <a:xfrm>
            <a:off x="1296000" y="99000"/>
            <a:ext cx="77763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70c0"/>
                </a:solidFill>
                <a:latin typeface="Arial"/>
              </a:rPr>
              <a:t>Connect and test components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Rectangle 11"/>
          <p:cNvSpPr/>
          <p:nvPr/>
        </p:nvSpPr>
        <p:spPr>
          <a:xfrm>
            <a:off x="2147760" y="5139360"/>
            <a:ext cx="179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Temperature (°C)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Rectangle 12"/>
          <p:cNvSpPr/>
          <p:nvPr/>
        </p:nvSpPr>
        <p:spPr>
          <a:xfrm>
            <a:off x="5902200" y="5139360"/>
            <a:ext cx="2233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Relative Humidity (%)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Rectangle 13"/>
          <p:cNvSpPr/>
          <p:nvPr/>
        </p:nvSpPr>
        <p:spPr>
          <a:xfrm>
            <a:off x="2250000" y="3003840"/>
            <a:ext cx="1586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PM1.0 (µg/m</a:t>
            </a:r>
            <a:r>
              <a:rPr b="1" lang="fr-FR" sz="1800" spc="-1" strike="noStrike" baseline="30000">
                <a:solidFill>
                  <a:srgbClr val="000000"/>
                </a:solidFill>
                <a:latin typeface="Calibri"/>
              </a:rPr>
              <a:t>3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Rectangle 14"/>
          <p:cNvSpPr/>
          <p:nvPr/>
        </p:nvSpPr>
        <p:spPr>
          <a:xfrm>
            <a:off x="6226200" y="3003840"/>
            <a:ext cx="1586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PM2.5 (µg/m</a:t>
            </a:r>
            <a:r>
              <a:rPr b="1" lang="fr-FR" sz="1800" spc="-1" strike="noStrike" baseline="30000">
                <a:solidFill>
                  <a:srgbClr val="000000"/>
                </a:solidFill>
                <a:latin typeface="Calibri"/>
              </a:rPr>
              <a:t>3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rcRect l="13751" t="34911" r="50896" b="23711"/>
          <a:stretch/>
        </p:blipFill>
        <p:spPr>
          <a:xfrm>
            <a:off x="1693800" y="1257120"/>
            <a:ext cx="2697840" cy="175608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3" descr=""/>
          <p:cNvPicPr/>
          <p:nvPr/>
        </p:nvPicPr>
        <p:blipFill>
          <a:blip r:embed="rId2"/>
          <a:srcRect l="55384" t="33942" r="9662" b="24099"/>
          <a:stretch/>
        </p:blipFill>
        <p:spPr>
          <a:xfrm>
            <a:off x="5688360" y="1189080"/>
            <a:ext cx="2661480" cy="183456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4" descr=""/>
          <p:cNvPicPr/>
          <p:nvPr/>
        </p:nvPicPr>
        <p:blipFill>
          <a:blip r:embed="rId3"/>
          <a:srcRect l="14150" t="40098" r="51062" b="17977"/>
          <a:stretch/>
        </p:blipFill>
        <p:spPr>
          <a:xfrm>
            <a:off x="1693800" y="3339360"/>
            <a:ext cx="2697840" cy="184752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4" descr=""/>
          <p:cNvPicPr/>
          <p:nvPr/>
        </p:nvPicPr>
        <p:blipFill>
          <a:blip r:embed="rId4"/>
          <a:srcRect l="55852" t="40098" r="9889" b="17977"/>
          <a:stretch/>
        </p:blipFill>
        <p:spPr>
          <a:xfrm>
            <a:off x="5713200" y="3339360"/>
            <a:ext cx="2612160" cy="184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>Jacob</dc:creator>
  <dc:description/>
  <dc:language>en-US</dc:language>
  <cp:lastModifiedBy>Utilisateur Windows</cp:lastModifiedBy>
  <dcterms:modified xsi:type="dcterms:W3CDTF">2024-02-16T10:52:55Z</dcterms:modified>
  <cp:revision>187</cp:revision>
  <dc:subject/>
  <dc:title>IoT Air Quality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7</vt:r8>
  </property>
  <property fmtid="{D5CDD505-2E9C-101B-9397-08002B2CF9AE}" pid="3" name="PresentationFormat">
    <vt:lpwstr>Personnalisé</vt:lpwstr>
  </property>
  <property fmtid="{D5CDD505-2E9C-101B-9397-08002B2CF9AE}" pid="4" name="Slides">
    <vt:r8>7</vt:r8>
  </property>
</Properties>
</file>