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F5E5DB-F6E2-4A8F-8AC8-CA6B399C74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9FE792-4A17-4C23-8387-ECA51067D3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32BC98-4D4E-4A5A-A507-4919F95BFA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3D6333-241E-4A03-B7D4-DEB0000710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3D424D-D84F-465F-822B-693D8CB7DC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A92B77-C080-4110-BEB0-8835E1A22A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B0C27C-8570-4C91-AB63-873587FE86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BB8C94-61D1-4531-BD26-54667C724E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725A0B-E668-4D39-933F-B735A35748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839240" y="19692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C34877-8A11-41CC-883C-DFB88DFD91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C0B99C-7F12-4A14-BA27-8C23F435A5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2A3D8A-0351-44CC-B52A-90E938D623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AD0742-3981-42E3-813C-72BFE4B5F7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200564-3CF0-42E9-AB1D-38C917FD90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01A7D5-B40E-4873-B962-D301C8E78C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C13589-EE05-4C6A-8394-40528A4E88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615C30-771D-4CC4-B16B-F0D2F4B78C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7DBD4A-20ED-4C4A-B66F-A259497955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0B61FA-4670-4365-B232-705EFE22CE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A28A2D-E421-4D72-A88D-64E24317D4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839240" y="19692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4480FF-073D-4926-B4DD-76E4806B69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F333D0-EC8B-4EDD-A883-C2B0E53CDD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E1F58F-6AD3-42A0-AD0A-2C8CFE31E6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BD811C-E85F-4722-9E54-B88C0CE92A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2514600" y="5165280"/>
            <a:ext cx="52578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772400" y="5165280"/>
            <a:ext cx="18028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EF6E79-69CF-4404-BA9D-01A7AADE4C9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0106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150120"/>
            <a:ext cx="1470240" cy="1221480"/>
          </a:xfrm>
          <a:prstGeom prst="rect">
            <a:avLst/>
          </a:prstGeom>
          <a:ln w="0">
            <a:noFill/>
          </a:ln>
        </p:spPr>
      </p:pic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2286000" y="5165280"/>
            <a:ext cx="57150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8001000" y="5165280"/>
            <a:ext cx="16621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61A134-E3F3-41F5-8C19-42A33C286A2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17820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53000" y="124200"/>
            <a:ext cx="1447200" cy="12024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arduino.cc/en/software" TargetMode="External"/><Relationship Id="rId2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uraich/IoT4AQ/tree/main/workshop" TargetMode="External"/><Relationship Id="rId2" Type="http://schemas.openxmlformats.org/officeDocument/2006/relationships/hyperlink" Target="https://github.com/uraich/IoT4AQ/wiki" TargetMode="External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arduino.cc/en/software" TargetMode="External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80108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IoT Air Quality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32580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Uli Raich (uli.raich@gmail.com)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Introduction to the hardware </a:t>
            </a:r>
            <a:br>
              <a:rPr sz="2400"/>
            </a:br>
            <a:br>
              <a:rPr sz="2400"/>
            </a:b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Presented at the Workshop – IoT4AQ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March 2024, Bambey, Sénégal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397520" y="228600"/>
            <a:ext cx="774648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Programming the micro-controller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85800" y="1600200"/>
            <a:ext cx="9071280" cy="32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Depending on the processor used, several programming environments are available. For the ESP32 you have: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esp-idf (ESP integrated development framework) provided by Espressif (not recommended for a beginner programmer)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The Arduino SDK (Software Development Kit) originally developed for the Atmel Atmega chips but today available for many micro-controllers including the ESP32.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MicroPython. A stripped down Python-3 interpreter with additional features needed by micro-controllers available for several chips including the ESP32.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In these lectures we use the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hlinkClick r:id="rId1"/>
              </a:rPr>
              <a:t>Arduino SDK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50382B-6D2C-44C1-9633-F9EF2FDC4D1D}" type="slidenum">
              <a:t>10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00200" y="22608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Interfacing to the “things”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71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The ESP32 has a big number of interfaces implemented on the chip: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GPIO pins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PWM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Capacitive touch sensor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I2C (</a:t>
            </a:r>
            <a:r>
              <a:rPr b="1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nter </a:t>
            </a:r>
            <a:r>
              <a:rPr b="1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ntegrated </a:t>
            </a:r>
            <a:r>
              <a:rPr b="1" lang="en-US" sz="2200" spc="-1" strike="noStrike">
                <a:latin typeface="Arial"/>
              </a:rPr>
              <a:t>C</a:t>
            </a:r>
            <a:r>
              <a:rPr b="0" lang="en-US" sz="2200" spc="-1" strike="noStrike">
                <a:latin typeface="Arial"/>
              </a:rPr>
              <a:t>ircuit) interface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SPI (</a:t>
            </a:r>
            <a:r>
              <a:rPr b="1" lang="en-US" sz="2200" spc="-1" strike="noStrike">
                <a:latin typeface="Arial"/>
              </a:rPr>
              <a:t>S</a:t>
            </a:r>
            <a:r>
              <a:rPr b="0" lang="en-US" sz="2200" spc="-1" strike="noStrike">
                <a:latin typeface="Arial"/>
              </a:rPr>
              <a:t>erial </a:t>
            </a:r>
            <a:r>
              <a:rPr b="1" lang="en-US" sz="2200" spc="-1" strike="noStrike">
                <a:latin typeface="Arial"/>
              </a:rPr>
              <a:t>P</a:t>
            </a:r>
            <a:r>
              <a:rPr b="0" lang="en-US" sz="2200" spc="-1" strike="noStrike">
                <a:latin typeface="Arial"/>
              </a:rPr>
              <a:t>eripheral </a:t>
            </a:r>
            <a:r>
              <a:rPr b="1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nterface) interface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Analogue to digital converter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Digital to analogue converter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Timer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E424AC-0728-43B7-A7D6-F12DF20D6099}" type="slidenum">
              <a:t>11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01080" y="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ESP32 pinout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148120" y="1017720"/>
            <a:ext cx="6041520" cy="41194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57524B-E8A2-415A-8200-F72F4201AA44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7248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Checking the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400" spc="-1" strike="noStrike">
                <a:latin typeface="Arial"/>
              </a:rPr>
              <a:t>In C the ubiquitous “hello world” program checks if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You can edit a program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You can compile and link it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You can run it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On embedded systems the simplest program possible is often the “blinking led” program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It shows that you can access the system and that interfacing works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6B3FFC-5A50-4FB0-95CE-374731755955}" type="slidenum">
              <a:t>13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0020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57800" y="18288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The slides and the code of all demo programs are available for download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at </a:t>
            </a:r>
            <a:r>
              <a:rPr b="0" lang="en-US" sz="2200" spc="-1" strike="noStrike">
                <a:latin typeface="Arial"/>
                <a:hlinkClick r:id="rId1"/>
              </a:rPr>
              <a:t>https://github.com/uraich/IoT4AQ/tree/main/workshop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Please also have a look at the Wiki pages: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  <a:hlinkClick r:id="rId2"/>
              </a:rPr>
              <a:t>https://github.com/uraich/IoT4AQ/wiki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DB90E1-1617-49AB-84A6-BCD6BF7E6A76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72480" y="22608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What is IoT?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783800"/>
            <a:ext cx="9071280" cy="233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latin typeface="Arial"/>
              </a:rPr>
              <a:t>Wikipedia</a:t>
            </a:r>
            <a:r>
              <a:rPr b="0" lang="en-US" sz="2200" spc="-1" strike="noStrike">
                <a:latin typeface="Arial"/>
              </a:rPr>
              <a:t>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The </a:t>
            </a:r>
            <a:r>
              <a:rPr b="1" lang="en-US" sz="2200" spc="-1" strike="noStrike">
                <a:latin typeface="Arial"/>
              </a:rPr>
              <a:t>Internet of Things (IoT)</a:t>
            </a:r>
            <a:r>
              <a:rPr b="0" lang="en-US" sz="2200" spc="-1" strike="noStrike">
                <a:latin typeface="Arial"/>
              </a:rPr>
              <a:t> describes physical objects (or groups of such objects) with </a:t>
            </a:r>
            <a:r>
              <a:rPr b="0" lang="en-US" sz="2200" spc="-1" strike="noStrike">
                <a:solidFill>
                  <a:srgbClr val="3465a4"/>
                </a:solidFill>
                <a:latin typeface="Arial"/>
              </a:rPr>
              <a:t>sensors</a:t>
            </a:r>
            <a:r>
              <a:rPr b="0" lang="en-US" sz="2200" spc="-1" strike="noStrike">
                <a:latin typeface="Arial"/>
              </a:rPr>
              <a:t>, processing ability, </a:t>
            </a:r>
            <a:r>
              <a:rPr b="0" lang="en-US" sz="2200" spc="-1" strike="noStrike">
                <a:solidFill>
                  <a:srgbClr val="3465a4"/>
                </a:solidFill>
                <a:latin typeface="Arial"/>
              </a:rPr>
              <a:t>software</a:t>
            </a:r>
            <a:r>
              <a:rPr b="0" lang="en-US" sz="2200" spc="-1" strike="noStrike">
                <a:latin typeface="Arial"/>
              </a:rPr>
              <a:t> and other technologies that connect and exchange data with other devices and systems over the internet or any other communication networks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0A81A9-6B62-4691-8260-D65594DEF858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IoT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r>
              <a:rPr b="0" lang="en-US" sz="2400" spc="-1" strike="noStrike">
                <a:latin typeface="Arial"/>
              </a:rPr>
              <a:t>The name “Internet of Things” already suggests that there are two distinct components to it: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Things, which are represented by sensors and actuators. We therefore must have a means to read out these sensors and to control the actuators. Hardware interfaces are needed for this.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Internet, we must be able to send data read from the sensors to the Internet and receive commands for the actuators from it. This means that we need a network interwork and the software to run the network protocols.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3CD0E8-0DD3-472A-8262-3AC5E5102790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IoT system architecture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591280" y="1400400"/>
            <a:ext cx="5409720" cy="3400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6B97CE-62D6-4AFC-9F5D-6702C5064EAE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What is an IoT system composed of?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We need: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Sensors and actuators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A processor powerful enough to run the network protocol layers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A network interface: either Ethernet of WiFi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Interfaces to the sensors and actuators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General Purpose I/O (GPIO) lines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I2C, I2S, SPI, serial interfaces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The cost for the controller should be in a good relation with the cost of 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the things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C5FB3D-0339-4E72-8E09-7443F99CA854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80108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which micro-controller?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Question of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Needs (how much memory, which speed, which interfaces …)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Budget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Software environment and programming language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Most common:</a:t>
            </a:r>
            <a:r>
              <a:rPr b="0" lang="en-US" sz="2200" spc="-1" strike="noStrike">
                <a:latin typeface="Arial"/>
                <a:hlinkClick r:id="rId1"/>
              </a:rPr>
              <a:t> Arduino SDK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MicroPython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Taste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9E8677-FF71-4FCF-B96E-8A7B8D9FF912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The micro-controller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41560" y="1449720"/>
            <a:ext cx="7001640" cy="329868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7611480" y="1078200"/>
            <a:ext cx="2375640" cy="4085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5F0750-4D37-4957-B8BC-2DB913D62721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ESP32 network connection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328760" y="1371600"/>
            <a:ext cx="7763760" cy="3657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D48292-7C96-4579-909F-5E4F5114A838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2021-04-28T14:03:02Z</dcterms:created>
  <dc:creator/>
  <dc:description/>
  <dc:language>en-US</dc:language>
  <cp:lastModifiedBy/>
  <dcterms:modified xsi:type="dcterms:W3CDTF">2024-02-01T15:57:53Z</dcterms:modified>
  <cp:revision>142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