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C5CD6C-8BB7-4CD3-B0F9-38A2C5D995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1690EA-8B3E-48D7-BC35-1ECD639DFF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4C4358-5AEF-4C3D-9963-25E9A68AD6E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2476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59232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2476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59232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5C7417-974A-40C4-A8E7-E3743F9810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E377DB-1C39-4C8F-9740-C6751F1A5E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A5E577-50D1-451C-8FCC-4E70DA6816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262D5B-EFE2-4CEC-B816-30B5737B40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B0C96B-CA3F-40FD-95DF-84E6E85585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0B21F8-CF4E-40D8-B6D3-1C790EE2C2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698840" y="228600"/>
            <a:ext cx="71143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AAC919-D876-4E26-A23E-92A92C1F97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907DEC-DD64-4BDE-8C5E-830A9767DF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A7F2EA-DA67-4AB7-9C6B-34F0217F13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63A6B4-77D0-4933-A09D-C05491C048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96D454-9D10-4511-A989-65636961E8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8C0DA0-5EEB-42F9-9588-FA65CD3A20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966767-80F3-4668-B8AD-295DBECD493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52476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59232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52476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59232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6D257C-3163-49CA-A7DA-205A26CC525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2A6CAA-C708-436F-A56E-6E8A698EAB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57D284-298A-4329-9FC4-7216FCA110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82C450-1AB5-4AAE-A6D8-BA411CA042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698840" y="228600"/>
            <a:ext cx="71143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852812-F82D-47D5-9ABC-2446861CAD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70E520-829D-4648-8E66-AE06017CAA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FB7BA2-73B0-4464-A577-9A3C2E3704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D409F7-251B-49E6-9164-8EE4B5633A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2057400" y="5165280"/>
            <a:ext cx="59436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001000" y="5165280"/>
            <a:ext cx="157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33EA65-F643-4E93-A66D-F0839A79DEA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15534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0" y="150120"/>
            <a:ext cx="1470240" cy="1221480"/>
          </a:xfrm>
          <a:prstGeom prst="rect">
            <a:avLst/>
          </a:prstGeom>
          <a:ln w="0">
            <a:noFill/>
          </a:ln>
        </p:spPr>
      </p:pic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9039600" y="228600"/>
            <a:ext cx="960840" cy="9144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4"/>
          </p:nvPr>
        </p:nvSpPr>
        <p:spPr>
          <a:xfrm>
            <a:off x="2373840" y="5165280"/>
            <a:ext cx="5398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5"/>
          </p:nvPr>
        </p:nvSpPr>
        <p:spPr>
          <a:xfrm>
            <a:off x="7772400" y="5165280"/>
            <a:ext cx="18028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912AB6-BE22-4DBC-8521-34C53309E3B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17820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153000" y="124200"/>
            <a:ext cx="1447200" cy="120240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9039600" y="228600"/>
            <a:ext cx="960840" cy="9144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cplusplus.com/reference/string/string/" TargetMode="Externa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adafruit/RTClib" TargetMode="External"/><Relationship Id="rId2" Type="http://schemas.openxmlformats.org/officeDocument/2006/relationships/hyperlink" Target="https://adafruit.github.io/RTClib/html/class_r_t_c___d_s3231.html" TargetMode="External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80108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IoT Air Quality System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325800" cy="39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Uli Raich (uli.raich@gmail.com)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The RTCs (</a:t>
            </a:r>
            <a:r>
              <a:rPr b="1" lang="en-US" sz="2400" spc="-1" strike="noStrike">
                <a:latin typeface="Arial"/>
              </a:rPr>
              <a:t>R</a:t>
            </a:r>
            <a:r>
              <a:rPr b="0" lang="en-US" sz="2400" spc="-1" strike="noStrike">
                <a:latin typeface="Arial"/>
              </a:rPr>
              <a:t>eal </a:t>
            </a:r>
            <a:r>
              <a:rPr b="1" lang="en-US" sz="2400" spc="-1" strike="noStrike">
                <a:latin typeface="Arial"/>
              </a:rPr>
              <a:t>T</a:t>
            </a:r>
            <a:r>
              <a:rPr b="0" lang="en-US" sz="2400" spc="-1" strike="noStrike">
                <a:latin typeface="Arial"/>
              </a:rPr>
              <a:t>ime </a:t>
            </a:r>
            <a:r>
              <a:rPr b="1" lang="en-US" sz="2400" spc="-1" strike="noStrike">
                <a:latin typeface="Arial"/>
              </a:rPr>
              <a:t>C</a:t>
            </a:r>
            <a:r>
              <a:rPr b="0" lang="en-US" sz="2400" spc="-1" strike="noStrike">
                <a:latin typeface="Arial"/>
              </a:rPr>
              <a:t>locks)</a:t>
            </a:r>
            <a:br>
              <a:rPr sz="2400"/>
            </a:br>
            <a:br>
              <a:rPr sz="2400"/>
            </a:b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Presented at the Workshop – IoT4AQ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March 2024, Bambey, Sénégal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DS3231 methods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r>
              <a:rPr b="0" lang="en-US" sz="2000" spc="-1" strike="noStrike">
                <a:latin typeface="Arial"/>
              </a:rPr>
              <a:t>These are the methods we use: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LM Mono 12"/>
              </a:rPr>
              <a:t>RTC_DS3231 ds3231;  // define an RTC_DS3231 object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LM Mono 12"/>
              </a:rPr>
              <a:t>ds3231.begin();     // initialize the I2C bus, returns true if                        // successful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LM Mono 12"/>
              </a:rPr>
              <a:t>ds3231.lostPower(); // returns true if the oscillator was stopped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LM Mono 12"/>
              </a:rPr>
              <a:t>ds3231.adjust(const DateTime &amp;dt); // sets time and date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LM Mono 12"/>
              </a:rPr>
              <a:t>ds3231.now();       // returns a DateTime structure with the current                         // date and time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DateTime structure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29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There are different ways to create a DateTime structure e.g.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685800" y="2057400"/>
            <a:ext cx="7097760" cy="29822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</a:rPr>
              <a:t>Creating Date and Time Strings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It is not difficult to create the corresponding date and time strings with calls from the ESP32Time library: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dateString = esp32RTC.getTime("%b %d %Y");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timeString = esp32RTC.getTime();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will do the trick. Be careful: These return C++ Strings while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ds3231.adjust(const char *date, const char *time) 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expects zero terminate C type strings.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The DS3231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61722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r>
              <a:rPr b="0" lang="en-US" sz="2000" spc="-1" strike="noStrike">
                <a:latin typeface="Arial"/>
              </a:rPr>
              <a:t>Our system has two </a:t>
            </a:r>
            <a:r>
              <a:rPr b="1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eal </a:t>
            </a:r>
            <a:r>
              <a:rPr b="1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ime </a:t>
            </a:r>
            <a:r>
              <a:rPr b="1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locks: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The external DS3231, with battery backup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The ESP32 internal RTC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When the ESP32 is reset, the RTC will show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1. Jan. 1970 00:00:00 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If it is connected to the Internet, date and time can be recuperated through the NTP (Network Time Protocol) and the ESP32 RTC can be set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If it has no Internet access, time and date must be retrieved from the battery backed DS3231, which must be previously set.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629400" y="1572120"/>
            <a:ext cx="3371400" cy="3228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Usage of RTC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r>
              <a:rPr b="0" lang="en-US" sz="2000" spc="-1" strike="noStrike">
                <a:latin typeface="Arial"/>
              </a:rPr>
              <a:t>Depending on Internet access we need: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If </a:t>
            </a:r>
            <a:r>
              <a:rPr b="1" lang="en-US" sz="2000" spc="-1" strike="noStrike">
                <a:latin typeface="Arial"/>
              </a:rPr>
              <a:t>Internet access is available</a:t>
            </a:r>
            <a:r>
              <a:rPr b="0" lang="en-US" sz="2000" spc="-1" strike="noStrike">
                <a:latin typeface="Arial"/>
              </a:rPr>
              <a:t>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Read date and time via NTP and set the ESP32 RTC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Use this information to set the DS3231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Use the time from the ESP32 RTC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If there is </a:t>
            </a:r>
            <a:r>
              <a:rPr b="1" lang="en-US" sz="2000" spc="-1" strike="noStrike">
                <a:latin typeface="Arial"/>
              </a:rPr>
              <a:t>no Internet access</a:t>
            </a:r>
            <a:r>
              <a:rPr b="0" lang="en-US" sz="2000" spc="-1" strike="noStrike">
                <a:latin typeface="Arial"/>
              </a:rPr>
              <a:t>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If the DS3231 is already set: Copy its date and time information to the ESP32 RTC. Use the date and time information from the ESP32 RTC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If the DS3231 is not set: Set it manually. Define date and time in a date_time string and set the DS3231 correspondingly. Then do the same thing as the point above.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Setting the ESP32 RTC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917280" y="1883880"/>
            <a:ext cx="8455320" cy="31453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ESP32Time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629440" y="1034640"/>
            <a:ext cx="4700520" cy="40532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String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The </a:t>
            </a:r>
            <a:r>
              <a:rPr b="0" i="1" lang="en-US" sz="2000" spc="-1" strike="noStrike">
                <a:latin typeface="Arial"/>
              </a:rPr>
              <a:t>String </a:t>
            </a:r>
            <a:r>
              <a:rPr b="0" lang="en-US" sz="2000" spc="-1" strike="noStrike">
                <a:latin typeface="Arial"/>
              </a:rPr>
              <a:t>type is </a:t>
            </a:r>
            <a:r>
              <a:rPr b="1" lang="en-US" sz="2000" spc="-1" strike="noStrike">
                <a:latin typeface="Arial"/>
              </a:rPr>
              <a:t>not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zero terminated char * string we have seen before but the </a:t>
            </a:r>
            <a:r>
              <a:rPr b="0" lang="en-US" sz="2000" spc="-1" strike="noStrike">
                <a:latin typeface="Arial"/>
                <a:hlinkClick r:id="rId1"/>
              </a:rPr>
              <a:t>C++ String</a:t>
            </a:r>
            <a:r>
              <a:rPr b="0" lang="en-US" sz="2000" spc="-1" strike="noStrike">
                <a:latin typeface="Arial"/>
              </a:rPr>
              <a:t> class.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You can convert a C++ String class to a zero terminated string with 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c_string = CppString.c_str()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457200" y="3429000"/>
            <a:ext cx="7125120" cy="1600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DS3231 registers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8288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The alarm registers are not shown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574920" y="1600200"/>
            <a:ext cx="8771040" cy="251460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837000" y="4114800"/>
            <a:ext cx="8508960" cy="4888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Control and status registers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2743200"/>
            <a:ext cx="9072000" cy="228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The highest significant bit of the control register allows to switch the oscillator on (bit is zero) and off (bit is 1)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The highest significant bit in the status register shows if the oscillator is switched off or has been switched off in the past.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When setting the DS3231 date and time both bits should be reset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914400" y="2015280"/>
            <a:ext cx="8458200" cy="4993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</a:rPr>
              <a:t>Setting the DS3231 using RTClib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  <a:hlinkClick r:id="rId1"/>
              </a:rPr>
              <a:t>RTClib</a:t>
            </a:r>
            <a:r>
              <a:rPr b="0" lang="en-US" sz="2000" spc="-1" strike="noStrike">
                <a:latin typeface="Arial"/>
              </a:rPr>
              <a:t> contains classes to access three different types of RTCs: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DS3231 Precision RTC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PCF8523 RTC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DS1307 RTC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  <a:hlinkClick r:id="rId2"/>
              </a:rPr>
              <a:t> Documentation for the DS3231 class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2021-04-28T14:03:02Z</dcterms:created>
  <dc:creator/>
  <dc:description/>
  <dc:language>en-US</dc:language>
  <cp:lastModifiedBy/>
  <dcterms:modified xsi:type="dcterms:W3CDTF">2024-02-14T18:01:02Z</dcterms:modified>
  <cp:revision>158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