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5D800F-8BDE-465E-8206-7E5FDCD591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121AE5-C2DB-44C7-958A-503ACF9013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B9B63F-8A90-4D5B-BB78-E3E8E99052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6B8D58-4BA3-4879-82AA-45009ED59E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E92FD4-E3D0-4FE3-A99B-163CB59EF9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E62E01-BD4F-4828-ABEE-8A82FC1841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5CADFA-46DF-4AB2-82E2-42FC8FC93F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CBA86E-6A35-4BAA-BE5C-1C119BAA98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4F33B0-D9F6-457D-A528-8AA1A32E6D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839240" y="19692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5998EF-3E38-49C6-9A28-2F467353BF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03AB90-1220-4A02-BE1B-5A8F03D20B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219B3-4275-4728-BC28-CD1AB01F78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7047E9-C276-495C-AEC1-FD9D54AC34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08CFDA-47EC-4207-B646-CA3C1A667F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C74E19-7BDC-48A7-B600-9F0C8B55A2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4942F0-66BB-4CD6-9E56-1959ECBB2B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893DB0-C4AB-4238-9D10-B499E4F219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6B509-70C3-40DA-95D5-A441D7BB2D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F9AE7-E0AD-451F-AF30-DA154EA49D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AA85E-E42D-45B5-A833-32396E9107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39240" y="19692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4938EA-3DD5-4696-B084-2D6B845657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638C8-C735-4B13-8716-3CAAD6D4B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5529DE-2081-42AB-B49F-5A7ED2190B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56A2A-2D51-44A8-9FC2-D83FDCD0B3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514600" y="5165280"/>
            <a:ext cx="52578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1B63B4-0EF9-4036-935D-0742900B3F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010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286000" y="5165280"/>
            <a:ext cx="5715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8001000" y="5165280"/>
            <a:ext cx="16621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D03A3C-11B6-4E39-ACB1-B5FAA65C220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arduino.cc/en/software" TargetMode="External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uraich/IoT4AQ/tree/main/workshop" TargetMode="External"/><Relationship Id="rId2" Type="http://schemas.openxmlformats.org/officeDocument/2006/relationships/hyperlink" Target="https://github.com/uraich/IoT4AQ/wiki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Introduction to the hardware </a:t>
            </a:r>
            <a:br>
              <a:rPr sz="2400"/>
            </a:b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Arduino Uno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75400" y="1371600"/>
            <a:ext cx="58968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r>
              <a:rPr b="0" lang="en-US" sz="2000" spc="-1" strike="noStrike">
                <a:latin typeface="Arial"/>
              </a:rPr>
              <a:t>The Arduino SDK was developed for the Arduino board (e.g. Arduino Uno) featuring the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Atmel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ATMeg328P processor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32kB Flash memory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2kB SRAM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1kB EEPROM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 number of interfaces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GPIO, SPI, I2C, ADC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and a standardized connector for piggy back “shields”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728320" y="1610640"/>
            <a:ext cx="4228920" cy="2990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09B146-F76B-46A5-82EE-3BC5469D3F33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The micro-controller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41560" y="1449720"/>
            <a:ext cx="7001640" cy="329868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611480" y="1078200"/>
            <a:ext cx="2375640" cy="4085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92CB2-E1E8-450A-8C70-443F80800C91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ESP32 network connection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328760" y="1371600"/>
            <a:ext cx="7763760" cy="3657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7CFB47-E48C-41D8-86F3-E5EEDECAADEB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0108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which micro-controller?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r>
              <a:rPr b="0" lang="en-US" sz="2200" spc="-1" strike="noStrike">
                <a:latin typeface="Arial"/>
              </a:rPr>
              <a:t>Question of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Needs (how much memory, which speed, which interfaces …)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Budget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Software environment and programming language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Previous experience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Taste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Because of its computing power, its interfaces, its network connectivity and its low price we selected the ESP32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27CBC0-F7F1-4D38-81AC-55D192820689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397520" y="228600"/>
            <a:ext cx="7746480" cy="113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Programming the micro-controller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9071280" cy="32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Depending on the processor used, several programming environments are available. For the ESP32 you have: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esp-idf (ESP integrated development framework) provided by Espressif (not recommended for a beginner programmer)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Arduino SDK (Software Development Kit) originally developed for the Atmel Atmega chips but today available for many micro-controllers including the ESP32.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MicroPython. A stripped down Python-3 interpreter with additional features needed by micro-controllers available for several chips including the ESP32.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In these lectures we use the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hlinkClick r:id="rId1"/>
              </a:rPr>
              <a:t>Arduino SDK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C42963-F7BC-468B-A30F-AD758D34873B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00200" y="22608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Interfacing to the “things”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The ESP32 has a big number of interfaces implemented on the chip: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GPIO pins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PWM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Capacitive touch sensor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I2C (</a:t>
            </a:r>
            <a:r>
              <a:rPr b="1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nter </a:t>
            </a:r>
            <a:r>
              <a:rPr b="1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ntegrated </a:t>
            </a:r>
            <a:r>
              <a:rPr b="1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ircuit) interface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SPI (</a:t>
            </a:r>
            <a:r>
              <a:rPr b="1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erial </a:t>
            </a:r>
            <a:r>
              <a:rPr b="1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eripheral </a:t>
            </a:r>
            <a:r>
              <a:rPr b="1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nterface) interface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Analogue to digital converter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Digital to analogue converter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Timer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F5C29-6C26-4928-90C8-C0DB24937BE9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01080" y="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ESP32 pinout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148120" y="1017720"/>
            <a:ext cx="6041520" cy="4119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DD64BF-9A8A-431E-972D-2880E3280E3C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7248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Checking the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400" spc="-1" strike="noStrike">
                <a:latin typeface="Arial"/>
              </a:rPr>
              <a:t>In C the ubiquitous “hello world” program checks if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You can edit a program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You can compile and link 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You can run it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On embedded systems the simplest program possible is often the “blinking led” program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It shows that you can access the system and that interfacing works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159B78-8BCB-4030-9E39-5F88BB96CE4F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0020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57800" y="18288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The slides and the code of all demo programs are available for download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at </a:t>
            </a:r>
            <a:r>
              <a:rPr b="0" lang="en-US" sz="2200" spc="-1" strike="noStrike">
                <a:latin typeface="Arial"/>
                <a:hlinkClick r:id="rId1"/>
              </a:rPr>
              <a:t>https://github.com/uraich/IoT4AQ/tree/main/workshop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Please also have a look at the Wiki pages: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hlinkClick r:id="rId2"/>
              </a:rPr>
              <a:t>https://github.com/uraich/IoT4AQ/wiki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4F591-9C47-4B45-BCB5-F2F886CF08CD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72480" y="22608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 is IoT?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783800"/>
            <a:ext cx="9071280" cy="233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Wikipedia</a:t>
            </a:r>
            <a:r>
              <a:rPr b="0" lang="en-US" sz="2200" spc="-1" strike="noStrike">
                <a:latin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The </a:t>
            </a:r>
            <a:r>
              <a:rPr b="1" lang="en-US" sz="2200" spc="-1" strike="noStrike">
                <a:latin typeface="Arial"/>
              </a:rPr>
              <a:t>Internet of Things (IoT)</a:t>
            </a:r>
            <a:r>
              <a:rPr b="0" lang="en-US" sz="2200" spc="-1" strike="noStrike">
                <a:latin typeface="Arial"/>
              </a:rPr>
              <a:t> describes physical objects (or groups of such objects) with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sensors</a:t>
            </a:r>
            <a:r>
              <a:rPr b="0" lang="en-US" sz="2200" spc="-1" strike="noStrike">
                <a:latin typeface="Arial"/>
              </a:rPr>
              <a:t>, processing ability, </a:t>
            </a:r>
            <a:r>
              <a:rPr b="0" lang="en-US" sz="2200" spc="-1" strike="noStrike">
                <a:solidFill>
                  <a:srgbClr val="3465a4"/>
                </a:solidFill>
                <a:latin typeface="Arial"/>
              </a:rPr>
              <a:t>software</a:t>
            </a:r>
            <a:r>
              <a:rPr b="0" lang="en-US" sz="2200" spc="-1" strike="noStrike">
                <a:latin typeface="Arial"/>
              </a:rPr>
              <a:t> and other technologies that connect and exchange data with other devices and systems over the internet or any other communication networks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81AE9C-D15F-4B61-AA79-806226EEB08B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r>
              <a:rPr b="0" lang="en-US" sz="2400" spc="-1" strike="noStrike">
                <a:latin typeface="Arial"/>
              </a:rPr>
              <a:t>The name “Internet of Things” already suggests that there are two distinct components to it: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Things, which are represented by sensors and actuators. We therefore must have a means to read out these sensors and to control the actuators. Hardware interfaces are needed for this.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Internet, we must be able to send data read from the sensors to the Internet and receive commands for the actuators from it. This means that we need a network interwork and the software to run the network protocols.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5D7364-D327-4B9A-A4AD-498ADF408F3C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IoT system architecture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91280" y="1400400"/>
            <a:ext cx="5409720" cy="3400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49209E-BD79-4999-8BF2-60B8CF7DC891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What is an IoT system composed of?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We need: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Sensors and actuators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 processor powerful enough to run the network protocol layers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 network interface: either Ethernet of WiFi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Interfaces to the sensors and actuators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General Purpose I/O (GPIO) lines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I2C, I2S, SPI, serial interfaces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cost for the controller should be in a good relation with the cost of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the things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D2BB94-DE96-4820-B70B-51865306DA35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Micro-processors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125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Up to the 1970’s computers filled cupboards or even rooms.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Then the micro-processor came onto the market integrating a CPU (</a:t>
            </a:r>
            <a:r>
              <a:rPr b="1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entral</a:t>
            </a:r>
            <a:r>
              <a:rPr b="1" lang="en-US" sz="2000" spc="-1" strike="noStrike">
                <a:latin typeface="Arial"/>
              </a:rPr>
              <a:t> P</a:t>
            </a:r>
            <a:r>
              <a:rPr b="0" lang="en-US" sz="2000" spc="-1" strike="noStrike">
                <a:latin typeface="Arial"/>
              </a:rPr>
              <a:t>rocessing </a:t>
            </a:r>
            <a:r>
              <a:rPr b="1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nit) onto a single silicon chip.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These devices had no on-chip memory nor on-chip interfaces.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 bus system allowed to connect peripherals.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720840" y="1371600"/>
            <a:ext cx="3324960" cy="2057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E28635-FCFF-4DE0-9416-7A8E6611CABF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Micro-processor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75400" y="1371600"/>
            <a:ext cx="47538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This is how a micro-processor system looked like in the end 1970’s: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1 MHz clock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~ 2 kB of ROM (EPROM) memory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128 bytes of RAM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Keyboard to enter hex instruction code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Audio tape to save programs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029200" y="1444320"/>
            <a:ext cx="4975200" cy="3170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FE653F-76D5-4286-8942-53B7F71FA05E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Arduino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r>
              <a:rPr b="0" lang="en-US" sz="2000" spc="-1" strike="noStrike">
                <a:latin typeface="Arial"/>
              </a:rPr>
              <a:t>Micro-processor only understand binary instruction code and the instruction set differs from one machine to another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High level languages abstract programming and compilers translate the high level code to machine instructions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Since resources on the micro-computer are limited the compiler runs on a different machine (PC).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This is called cross-compilation in contrast to native compilation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Arduino </a:t>
            </a:r>
            <a:r>
              <a:rPr b="1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oftware </a:t>
            </a:r>
            <a:r>
              <a:rPr b="1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evelopment </a:t>
            </a:r>
            <a:r>
              <a:rPr b="1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it (SDK) integrates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Source code editor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Compiler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Up-loader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into a single system (</a:t>
            </a:r>
            <a:r>
              <a:rPr b="1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ntegrated </a:t>
            </a:r>
            <a:r>
              <a:rPr b="1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evelopment </a:t>
            </a:r>
            <a:r>
              <a:rPr b="1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nvironment IDE)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EC1270-7C13-4235-8491-06E11C18A113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2024-02-28T16:15:54Z</dcterms:modified>
  <cp:revision>146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