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082957-CF11-4271-8A6C-8C036B2F82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50A5B0-4CA0-46D7-8349-1FDB3933D0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B64EC0-8299-4931-97DC-6531F1C48F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C08067-154F-4B27-8C95-1CC9A8E9A9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D2532B-1BE5-4DA0-878E-5A9D3DEE53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C5C221-FCED-4692-8239-84789DCEFE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FA184F-B6A4-439D-932B-BC6A923781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A1A794-F0B3-4BA7-8CD5-3980908DD0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E91D65-FC67-41FA-830E-96735733FF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6F45BF-F6AC-40D9-9957-AA87F92C46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44B70F-CE09-4795-B264-D25256AC71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AC5FA0-68EF-43DE-BC17-9F4DD80D98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953E25-35CA-4210-BCBD-7F5D8F01CF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A0C631-3C53-4956-9261-1B7ACF5CF2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F10FB5-FF30-483F-93E3-BF9F7F7255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C0AFB0-8A1C-467B-A05B-97F7A84AE7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E8258E-B6DF-4C06-8758-D9969C4AA2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E0567E-8738-4348-BC95-DD450ED4CD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169169-A398-4359-9FE4-431E9E60F2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6AD95A-96B7-4C75-902B-93B34285FB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EE9D63-1C27-49F0-A5E9-2A060A3450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55B382-3B74-43AD-A6BC-BB0E2033BF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524CD-B79B-4025-A389-8AA9D00223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638FAD-55B5-4B68-9509-95EDFCBACE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057400" y="5165280"/>
            <a:ext cx="59436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001000" y="5165280"/>
            <a:ext cx="157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99EB53-5DE7-4775-B3B1-793D2C60887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15534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150120"/>
            <a:ext cx="1470240" cy="122148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2373840" y="5165280"/>
            <a:ext cx="5398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7772400" y="5165280"/>
            <a:ext cx="18028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75ACCE-6506-490F-BD38-4A106F647D3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17820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53000" y="124200"/>
            <a:ext cx="1447200" cy="12024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Mie_scattering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digikey.jp/htmldatasheets/production/2903006/0/0/1/pms5003-series-manual.html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0108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IoT Air Quality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3258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Uli Raich (uli.raich@gmail.com)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The PlanTower PMS5003 dust sensor</a:t>
            </a:r>
            <a:br>
              <a:rPr sz="3200"/>
            </a:br>
            <a:br>
              <a:rPr sz="2400"/>
            </a:b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Presented at the Workshop – IoT4AQ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March 2024, Bambey, Sénégal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Getting the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854360" y="1653120"/>
            <a:ext cx="6375240" cy="3376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E013BB-69C3-4DF8-B9A7-48CBB2AC1351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PMS5003 dust sensor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59436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r>
              <a:rPr b="0" lang="en-US" sz="2200" spc="-1" strike="noStrike">
                <a:latin typeface="Arial"/>
              </a:rPr>
              <a:t>The PMS5003 measures dust concentration in air.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It contains a processor, calculating the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pm 1.0, pm 2.0, pm 10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(pm1 particles smaller than 1 </a:t>
            </a:r>
            <a:r>
              <a:rPr b="0" lang="en-US" sz="2200" spc="-1" strike="noStrike">
                <a:latin typeface="Arial"/>
                <a:ea typeface="Arial"/>
              </a:rPr>
              <a:t>µ</a:t>
            </a:r>
            <a:r>
              <a:rPr b="0" lang="en-US" sz="2200" spc="-1" strike="noStrike">
                <a:latin typeface="Arial"/>
                <a:ea typeface="Arial"/>
              </a:rPr>
              <a:t>m)</a:t>
            </a:r>
            <a:br>
              <a:rPr sz="2200"/>
            </a:br>
            <a:r>
              <a:rPr b="0" lang="en-US" sz="2200" spc="-1" strike="noStrike">
                <a:latin typeface="Arial"/>
                <a:ea typeface="Arial"/>
              </a:rPr>
              <a:t>concentration in </a:t>
            </a:r>
            <a:r>
              <a:rPr b="0" lang="en-US" sz="2200" spc="-1" strike="noStrike">
                <a:latin typeface="Arial"/>
                <a:ea typeface="Arial"/>
              </a:rPr>
              <a:t>µg/</a:t>
            </a:r>
            <a:r>
              <a:rPr b="0" lang="en-US" sz="2200" spc="-1" strike="noStrike">
                <a:latin typeface="Arial"/>
                <a:ea typeface="Arial"/>
              </a:rPr>
              <a:t>m</a:t>
            </a:r>
            <a:r>
              <a:rPr b="0" lang="en-US" sz="2200" spc="-1" strike="noStrike" baseline="33000">
                <a:latin typeface="Arial"/>
                <a:ea typeface="Arial"/>
              </a:rPr>
              <a:t>3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  <a:ea typeface="Arial"/>
              </a:rPr>
              <a:t>Using the </a:t>
            </a:r>
            <a:r>
              <a:rPr b="0" lang="en-US" sz="2200" spc="-1" strike="noStrike">
                <a:latin typeface="Arial"/>
                <a:ea typeface="Arial"/>
                <a:hlinkClick r:id="rId1"/>
              </a:rPr>
              <a:t>Mie</a:t>
            </a:r>
            <a:r>
              <a:rPr b="0" lang="en-US" sz="2200" spc="-1" strike="noStrike">
                <a:latin typeface="Arial"/>
                <a:ea typeface="Arial"/>
              </a:rPr>
              <a:t> algorithm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  <a:ea typeface="Arial"/>
              </a:rPr>
              <a:t>It sends the values to the controlling CPU through an asynchronous serial protocol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6682680" y="1412280"/>
            <a:ext cx="2647800" cy="3657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776AAE-DF0F-4DE9-A106-67D49F9BC39F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How does it work?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5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A Laser (or LED) shines into a volume of air, which is continually recycled through a fan or convection (using a heating element) 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light scattered from the dust particles is collected with a lens and sent to a photo element.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amount of light collected determines the dust concentration.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257800" y="1740600"/>
            <a:ext cx="4390560" cy="3287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479949-E7C3-4CA6-82CD-059E7F52F83A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Connections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200400" y="1600200"/>
            <a:ext cx="6476760" cy="342864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203760" y="2057400"/>
            <a:ext cx="2996640" cy="2743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AD48E9-A735-49D1-BCFE-1D46B6FF0E2E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PMS5003 protocol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5464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For details read the </a:t>
            </a:r>
            <a:r>
              <a:rPr b="0" lang="en-US" sz="2000" spc="-1" strike="noStrike">
                <a:latin typeface="Arial"/>
                <a:hlinkClick r:id="rId1"/>
              </a:rPr>
              <a:t>data sheet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To calculate the checksum: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Add all values up to byte number 27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5003640" y="954000"/>
            <a:ext cx="4140360" cy="3934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D24DB3-79AA-438F-8028-55787517F50B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PMS5003 library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It is not particularly difficult to decode the PMS5003 protocol: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int result;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for (int i=2;i&lt;32,i++) {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result = (rawData[i] &lt;&lt; 8) | rawData[i+1];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// the library uses pointers to accomplish this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// but the principle is the same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Then you must calculate the checksum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B8132-0A0A-4371-BA8D-1714038EC5C1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PMS5003 Result Data Structure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371600" y="1174680"/>
            <a:ext cx="6981480" cy="3893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6FCBEA-7278-459D-8289-C1DBDDE61B59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PMS5003 Result Data Structure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371600" y="1174680"/>
            <a:ext cx="6981480" cy="3893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F5D3E6-C217-41BA-85F5-2A9EF6BC8B6B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Library Functions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51240" y="1828800"/>
            <a:ext cx="9001080" cy="2971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45F373-19D7-4E3B-837B-F4A5696BE4CE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/>
  <dc:description/>
  <dc:language>en-US</dc:language>
  <cp:lastModifiedBy/>
  <dcterms:modified xsi:type="dcterms:W3CDTF">2024-03-06T09:48:51Z</dcterms:modified>
  <cp:revision>162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