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7D0176-0975-402F-8CB7-352DE5C626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B6F1E-58E6-4805-AFB2-C038A5A0EF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D67D2C-14BD-477C-BB9E-CD2B0103D4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C5B034-855C-41F8-9458-B36D0369B6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75C5BF-79BC-480B-B3C0-C2FCA19145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BDB035-26DC-4A76-AAC3-AE7ED7BE46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125B62-4FFF-4EBC-BB5B-A97C8471B1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B337D9-1F7A-41CF-B418-AC5047B1CC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5E2EA5-720F-4A0F-9221-6059EFF962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1AC24F-ECFA-408C-85B9-5781B7B595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5660A7-B104-403E-9E82-678FD3A141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21C80B-47AF-493A-B1EC-1F9D7830F4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5EFED1-6632-4A0C-920B-31850CE03F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442DB4-C730-4BFD-8024-0A8FD91299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05F00C-5BD0-41EF-AE45-DB310C2C63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B986CF-D607-4973-97D0-40C55448A3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54802E-2F8F-4EB7-B093-73BA31CD60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9B5CB9-1857-463A-8664-E12A62E1DE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73937A-3FDB-41EB-8A89-11CECC32C0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6EFB7C-15F7-4E4A-AA0A-28A9D1DCEF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91ABB1-4E47-4B36-B21B-870DD05253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10777F-CE4A-4EB3-BF5C-C50F2DBC04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17403C-E113-418D-975C-99E12C36BE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EAB4CE-C497-406B-BA00-B6DDB99098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2286000" y="5165280"/>
            <a:ext cx="54864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772400" y="5165280"/>
            <a:ext cx="18028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981A23-73AC-46DC-8D80-097307FB0F0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17820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150120"/>
            <a:ext cx="1470240" cy="1221480"/>
          </a:xfrm>
          <a:prstGeom prst="rect">
            <a:avLst/>
          </a:prstGeom>
          <a:ln w="0">
            <a:noFill/>
          </a:ln>
        </p:spPr>
      </p:pic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2851920" y="5165280"/>
            <a:ext cx="43754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331E1C-AB26-416B-ABD7-5C37EB5E13C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53000" y="124200"/>
            <a:ext cx="1447200" cy="12024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80108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IoT4AQ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32580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Uli Raich (uli.raich@gmail.com)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Basic C++ programming </a:t>
            </a:r>
            <a:br>
              <a:rPr sz="3200"/>
            </a:br>
            <a:br>
              <a:rPr sz="2400"/>
            </a:b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Presented at the Workshop – IoT4AQ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March 2024, Bambey, Sénégal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Conditions (2)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00600" y="1371600"/>
            <a:ext cx="9072000" cy="36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br>
              <a:rPr sz="2000"/>
            </a:br>
            <a:br>
              <a:rPr sz="2000"/>
            </a:br>
            <a:r>
              <a:rPr b="0" lang="en-US" sz="2000" spc="-1" strike="noStrike">
                <a:latin typeface="Arial"/>
              </a:rPr>
              <a:t>In case of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Serial is a boolean variable which becomes true when the port is ready.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Condition often imply comparison: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&lt;, &lt;=, &gt;, &gt;=, ==, !=  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644120" y="965520"/>
            <a:ext cx="5962320" cy="216180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600200" y="3258000"/>
            <a:ext cx="1599840" cy="628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AA6ED4-FEC6-4F1A-8214-0CF6126231D1}" type="slidenum">
              <a:t>10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while loop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29200" y="1371600"/>
            <a:ext cx="9072000" cy="36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An example calculating factorial of 10: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688680" y="1550520"/>
            <a:ext cx="1599840" cy="6282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685800" y="2886480"/>
            <a:ext cx="6057720" cy="1685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3B2225-3E87-4C66-8D70-C4F197E5907E}" type="slidenum">
              <a:t>11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Breaking out of a while loop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67720" y="2235600"/>
            <a:ext cx="8398440" cy="2565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F6D5DE-1F62-4968-9454-A2B17FE08E47}" type="slidenum">
              <a:t>12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for loops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914400" y="2743200"/>
            <a:ext cx="8019000" cy="1155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CAF689-3053-41DC-B4EC-0732452FBF4C}" type="slidenum">
              <a:t>13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functions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r>
              <a:rPr b="0" lang="en-US" sz="2000" spc="-1" strike="noStrike">
                <a:latin typeface="Arial"/>
              </a:rPr>
              <a:t>Functions are blocks of code that can be </a:t>
            </a:r>
            <a:r>
              <a:rPr b="0" i="1" lang="en-US" sz="2000" spc="-1" strike="noStrike">
                <a:latin typeface="Arial"/>
              </a:rPr>
              <a:t>called. </a:t>
            </a:r>
            <a:r>
              <a:rPr b="0" lang="en-US" sz="2000" spc="-1" strike="noStrike">
                <a:latin typeface="Arial"/>
              </a:rPr>
              <a:t>They </a:t>
            </a:r>
            <a:r>
              <a:rPr b="0" lang="en-US" sz="2000" spc="-1" strike="noStrike">
                <a:latin typeface="Arial"/>
              </a:rPr>
              <a:t>usually</a:t>
            </a:r>
            <a:r>
              <a:rPr b="0" lang="en-US" sz="2000" spc="-1" strike="noStrike">
                <a:latin typeface="Arial"/>
              </a:rPr>
              <a:t> have a number of parameters on which they work and a return value. They are therefore declared with a type.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Often the function is declared in an include file: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float line(float, float, float); // a function taken 3 floats as pars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                             // and returning a float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Here is a function that calculates the y values of a straight line:</a:t>
            </a:r>
            <a:r>
              <a:rPr b="0" lang="en-US" sz="2000" spc="-1" strike="noStrike">
                <a:latin typeface="LM Mono 12"/>
              </a:rPr>
              <a:t> y = mx + b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float line(float m, float b, float x) { // calculates a straight line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	</a:t>
            </a:r>
            <a:r>
              <a:rPr b="0" lang="en-US" sz="2000" spc="-1" strike="noStrike">
                <a:latin typeface="LM Mono 12"/>
              </a:rPr>
              <a:t> return (m*x + b); </a:t>
            </a:r>
            <a:r>
              <a:rPr b="0" lang="en-US" sz="2000" spc="-1" strike="noStrike">
                <a:latin typeface="LM Mono 12"/>
              </a:rPr>
              <a:t>	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}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6E2A7C-936F-46B4-9B02-A6B24666A081}" type="slidenum">
              <a:t>14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Calling the function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85800" y="1998720"/>
            <a:ext cx="9001440" cy="3030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89C7EE-879B-4730-861C-5499FB5EDF22}" type="slidenum">
              <a:t>15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void functions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We have seen the functions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void setup()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void loop()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These are functions taking no parameters and returning no values.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Variables declared in functions are only valid within the function.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If you want to have a variable visible anywhere (a global variable) it must be declared outside of functions. 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A26D01-ECC2-4C39-98E6-44B7A1F11FA0}" type="slidenum">
              <a:t>16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arrays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r>
              <a:rPr b="0" lang="en-US" sz="2000" spc="-1" strike="noStrike">
                <a:latin typeface="Arial"/>
              </a:rPr>
              <a:t>If you have a number of values of the same type, you can assemble them in an array: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int my_array[10]; // defines an array of 10 integer values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After declaration you can access the elements of the array through an index: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for (int i=0; i&lt;10;i++) // indices usually start with zero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my_array = 2*i + 3;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You can also recuperate the values from the array with: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int a = array[3]; // what will be the value of a?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C417E7-3FEF-46D5-97E9-9CEA87135430}" type="slidenum">
              <a:t>17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C-type character strings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In C a string is an array of characters coded in 8 bits and terminated be a zero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There is a series of functions in the C library acting in strings: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strlen(charString) : determines the number of chars in the string (excluding the zero)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strcpy(destination, source) : Copies a string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strncpy(destination, source,n) : same as strcpy but does not copy more than n chars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strcmp(str1, str2) compares two strings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9392B0-0FC8-42E3-A614-5BC99F0A67BF}" type="slidenum">
              <a:t>18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Pointers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A pointer to a variable does not contain the value of the variable but the position in memory where to find the value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int a= 5; declaration of a variable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int *aPtr: declaration of a pointer variable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aPtr = &amp;a; the pointer is initialized with the address of variable a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int b = *aPtr;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151C23-6BC9-441E-9D39-3713B36C8DFF}" type="slidenum">
              <a:t>19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Arduino Template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3434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r>
              <a:rPr b="0" lang="en-US" sz="2000" spc="-1" strike="noStrike">
                <a:latin typeface="Arial"/>
              </a:rPr>
              <a:t>When you create a new program: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File → New Sketch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this is what you get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setup() function is executed once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at startup (initialization)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Loop() is executed repeatedly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Set ESP32 Dev Module with 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Tools → Board → ESP32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Select the correct serial port with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Tools → Port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029200" y="1229760"/>
            <a:ext cx="4641840" cy="4028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045D00-6868-49B1-83DE-98865A987E67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Pointers with strings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000"/>
          </a:bodyPr>
          <a:p>
            <a:r>
              <a:rPr b="0" lang="en-US" sz="3200" spc="-1" strike="noStrike">
                <a:latin typeface="LM Mono 10"/>
              </a:rPr>
              <a:t>char hello[] = "Hello World";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LM Mono 10"/>
              </a:rPr>
              <a:t>char *helloPtr;    // declaration of the pointer variable (it is not initialized yet)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LM Mono 10"/>
              </a:rPr>
              <a:t>char c; 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LM Mono 10"/>
              </a:rPr>
              <a:t>helloPtr = hello;  // helloPtr now contains the memory address of the first character of the hello[] string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LM Mono 10"/>
              </a:rPr>
              <a:t>c = *helloPtr;     // get the character that is pointed to by helloPtr and put it into the variable 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LM Mono 10"/>
              </a:rPr>
              <a:t>                   </a:t>
            </a:r>
            <a:r>
              <a:rPr b="0" lang="en-US" sz="3200" spc="-1" strike="noStrike">
                <a:latin typeface="LM Mono 10"/>
              </a:rPr>
              <a:t>// c will now have the value 'H'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LM Mono 10"/>
              </a:rPr>
              <a:t>Serial.print(c);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LM Mono 10"/>
              </a:rPr>
              <a:t>// if you now increment the pointer, it will point to the next element in the character array, which is 'e'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LM Mono 10"/>
              </a:rPr>
              <a:t>helloPtr++;        // The pointer is incremented, the string that it points to is not modified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LM Mono 10"/>
              </a:rPr>
              <a:t>*helloPtr = 'a';   // We modify the memory location where helloPtr points to. </a:t>
            </a:r>
            <a:br>
              <a:rPr sz="3200"/>
            </a:br>
            <a:r>
              <a:rPr b="0" lang="en-US" sz="3200" spc="-1" strike="noStrike">
                <a:latin typeface="LM Mono 10"/>
              </a:rPr>
              <a:t>                   // This means the 'e' is replaced by 'a'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F0E4CD-5DBD-4D0A-848E-D8EA9923848B}" type="slidenum">
              <a:t>20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Traversing a string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r>
              <a:rPr b="0" lang="en-US" sz="2000" spc="-1" strike="noStrike">
                <a:latin typeface="Arial"/>
              </a:rPr>
              <a:t>We can also easily use the pointer to traverse all the character array, print all the characters and stop, when the terminating zero is found: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0"/>
              </a:rPr>
              <a:t>char *hello = "Hello World!";  // This time we define a pointer to a constant character array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0"/>
              </a:rPr>
              <a:t>                               </a:t>
            </a:r>
            <a:r>
              <a:rPr b="0" lang="en-US" sz="2000" spc="-1" strike="noStrike">
                <a:latin typeface="LM Mono 10"/>
              </a:rPr>
              <a:t>// We could also define it as we did before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0"/>
              </a:rPr>
              <a:t>char *helloPtr = hello;        // hello and helloPtr now point to the same memory location, </a:t>
            </a:r>
            <a:br>
              <a:rPr sz="2000"/>
            </a:br>
            <a:r>
              <a:rPr b="0" lang="en-US" sz="2000" spc="-1" strike="noStrike">
                <a:latin typeface="LM Mono 10"/>
              </a:rPr>
              <a:t>                               // they are equal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0"/>
              </a:rPr>
              <a:t>while (*helloPtr != 0)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0"/>
              </a:rPr>
              <a:t>    </a:t>
            </a:r>
            <a:r>
              <a:rPr b="0" lang="en-US" sz="2000" spc="-1" strike="noStrike">
                <a:latin typeface="LM Mono 10"/>
              </a:rPr>
              <a:t>Serial.print(*helloPtr++); // print the character that helloPtr points to and increment the pointer afterwards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0"/>
              </a:rPr>
              <a:t>                               </a:t>
            </a:r>
            <a:r>
              <a:rPr b="0" lang="en-US" sz="2000" spc="-1" strike="noStrike">
                <a:latin typeface="LM Mono 10"/>
              </a:rPr>
              <a:t>// it now points to the next character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0"/>
              </a:rPr>
              <a:t>                               </a:t>
            </a:r>
            <a:r>
              <a:rPr b="0" lang="en-US" sz="2000" spc="-1" strike="noStrike">
                <a:latin typeface="LM Mono 10"/>
              </a:rPr>
              <a:t>// the while loop stops when the terminating zero is seen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8FCF18-1D53-48D4-A90F-B16C5D865C25}" type="slidenum">
              <a:t>21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To be tried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r>
              <a:rPr b="0" lang="en-US" sz="2000" spc="-1" strike="noStrike">
                <a:latin typeface="Arial"/>
              </a:rPr>
              <a:t>What will be the result of the following code: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char h1[] = "Hello World!";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char h2[] = "Hello World!";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if (h1 == h2)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Serial.println("The strings are equal");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else</a:t>
            </a:r>
            <a:br>
              <a:rPr sz="2000"/>
            </a:br>
            <a:r>
              <a:rPr b="0" lang="en-US" sz="2000" spc="-1" strike="noStrike">
                <a:latin typeface="LM Mono 12"/>
              </a:rPr>
              <a:t>    Serial.println("The strings are not equal);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What </a:t>
            </a:r>
            <a:r>
              <a:rPr b="0" lang="en-US" sz="2000" spc="-1" strike="noStrike">
                <a:latin typeface="Arial"/>
              </a:rPr>
              <a:t>happens</a:t>
            </a:r>
            <a:r>
              <a:rPr b="0" lang="en-US" sz="2000" spc="-1" strike="noStrike">
                <a:latin typeface="Arial"/>
              </a:rPr>
              <a:t> when you replace char h1[] by char *h1, same for h2?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What will be the the size of char *h and char c[]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Try the function sizeof(variable) to find out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74B837-4516-494C-A2A6-473F03E6FCAF}" type="slidenum">
              <a:t>22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Variable definition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200" spc="-1" strike="noStrike">
                <a:latin typeface="Arial"/>
              </a:rPr>
              <a:t>Before using a variable it must be declared: type variable name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Type can be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int for integers (or int8_t, int16_t, uint8_t, uint16_t)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float or double for real numbers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bool for boolean variables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char for characters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5486400" y="3258000"/>
            <a:ext cx="3666600" cy="1314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06A999-947C-4C46-B1BE-B29F5BBFDC5D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Comments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00600" y="18288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Comments are not executed but they are</a:t>
            </a:r>
            <a:r>
              <a:rPr b="1" lang="en-US" sz="2000" spc="-1" strike="noStrike">
                <a:latin typeface="Arial"/>
              </a:rPr>
              <a:t> very</a:t>
            </a:r>
            <a:r>
              <a:rPr b="0" lang="en-US" sz="2000" spc="-1" strike="noStrike">
                <a:latin typeface="Arial"/>
              </a:rPr>
              <a:t> important to explain to the reader what you are doing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// this is a comment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Everything after the // until the end of the line is considered a comment</a:t>
            </a:r>
            <a:endParaRPr b="0" lang="en-US" sz="2000" spc="-1" strike="noStrike">
              <a:latin typeface="Arial"/>
            </a:endParaRPr>
          </a:p>
          <a:p>
            <a:r>
              <a:rPr b="0" i="1" lang="en-US" sz="2000" spc="-1" strike="noStrike">
                <a:latin typeface="Arial"/>
              </a:rPr>
              <a:t>/* </a:t>
            </a:r>
            <a:br>
              <a:rPr sz="2000"/>
            </a:br>
            <a:r>
              <a:rPr b="0" i="1" lang="en-US" sz="2000" spc="-1" strike="noStrike">
                <a:latin typeface="Arial"/>
              </a:rPr>
              <a:t>This is a multi-line comment</a:t>
            </a:r>
            <a:br>
              <a:rPr sz="2000"/>
            </a:br>
            <a:r>
              <a:rPr b="0" i="1" lang="en-US" sz="2000" spc="-1" strike="noStrike">
                <a:latin typeface="Arial"/>
              </a:rPr>
              <a:t>when it takes a little more to explain your </a:t>
            </a:r>
            <a:br>
              <a:rPr sz="2000"/>
            </a:br>
            <a:r>
              <a:rPr b="0" i="1" lang="en-US" sz="2000" spc="-1" strike="noStrike">
                <a:latin typeface="Arial"/>
              </a:rPr>
              <a:t>extraordinary ideas 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*/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99F54A-E90E-48B9-B47E-AE416823564D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28600" y="1371600"/>
            <a:ext cx="9757800" cy="357372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Serial port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800600" y="2286000"/>
            <a:ext cx="472860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r>
              <a:rPr b="0" lang="en-US" sz="2000" spc="-1" strike="noStrike">
                <a:latin typeface="Arial"/>
              </a:rPr>
              <a:t>How to see the result of the calculation?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Send the data to the serial interface and observe it on the serial monitor: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7C035E-EDC4-42A1-A855-230DCEF6ACBF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Compile and execute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The button with the tick mark compiles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you program and checks for syntax errors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arrow button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Compiles the program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Uploads it to the ESP32 if no syntax errors are found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Resets the CPU to start the program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829480" y="1828800"/>
            <a:ext cx="2857320" cy="942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FD4AB4-4184-4981-8E81-E91696A5949A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Serial Monitor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The baud rate must comply to what you set in Serial.begin()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85800" y="2646360"/>
            <a:ext cx="8708760" cy="146844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7543800" y="1410120"/>
            <a:ext cx="2238120" cy="1104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00F189-41BD-4B81-A900-A1328060B562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Assignments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r>
              <a:rPr b="0" lang="en-US" sz="2200" spc="-1" strike="noStrike">
                <a:latin typeface="Arial"/>
              </a:rPr>
              <a:t>c = a+b is </a:t>
            </a:r>
            <a:r>
              <a:rPr b="1" lang="en-US" sz="2200" spc="-1" strike="noStrike">
                <a:latin typeface="Arial"/>
              </a:rPr>
              <a:t>not </a:t>
            </a:r>
            <a:r>
              <a:rPr b="0" lang="en-US" sz="2200" spc="-1" strike="noStrike">
                <a:latin typeface="Arial"/>
              </a:rPr>
              <a:t>a mathematical equation ! 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”=” is the assignment operator: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a = a+3 makes no sense as an equation but is a valid assignment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             get the value of a, add 3 to it, store it back into a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abbreviation: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a += 3, same for the other operators: - * /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a++ increments a by 1, 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a-- for decrement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317E6F-913B-4FD3-BD07-71590DAC0014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Conditions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64320" y="1740600"/>
            <a:ext cx="9164880" cy="3036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E7D407-9F07-461E-9B2A-F9AAC5A30D68}" type="slidenum">
              <a:t>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2021-04-28T14:03:02Z</dcterms:created>
  <dc:creator/>
  <dc:description/>
  <dc:language>en-US</dc:language>
  <cp:lastModifiedBy/>
  <dcterms:modified xsi:type="dcterms:W3CDTF">2024-02-19T09:49:06Z</dcterms:modified>
  <cp:revision>159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