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7E0987-0A1C-4EA3-BDC8-79FE10FAB2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2CD85-A227-429D-AFE5-D09CFDBA94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26F260-0D3B-4A28-BAC4-8B09BD37D1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81C19A-0FA0-45CE-84DE-36402415A9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394A0F-EB83-45C2-B45E-F622346923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20F0A2-AFF1-4339-9164-CC47A4ABCF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C067E-CBAA-430A-A58E-85B5C6706E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7C21BE-49AD-4D76-86F9-C8D7A9CA19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8E3925-E082-40B6-B245-409971B07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50FEB2-A5F9-41DA-B9C3-7F7865E689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9312FD-9C8F-4C05-A807-A22DE86AEB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60311E-BAE6-4AD1-982E-D2029B3C3E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7BA9FB-DB7F-4B23-99D9-C16CF8682A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FE3704-A663-4A0D-914C-525522217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9B8872-617F-4936-B800-3F3BFF4D9B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45857C-01DA-4156-A6E0-2C2AE03EB3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06A238-0445-4395-A1D6-BDD9D55BD8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EAB672-76B6-4711-906A-2893D5DF11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21D3E1-EE83-48B0-9B33-582D33CD0B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43A571-6C59-40A6-A17E-AC79969D61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5CD78A-12EF-4055-834B-F11D1DF87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6A7719-1111-407C-BECA-230082BACE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4342F-8F18-4351-B5F0-AD56BF08F4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C261C-EF46-485B-B25F-A0BA43B9D6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D225FB-3463-48C3-AEA9-2948FC3A31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68B8ED-0272-45DB-A985-78575A2F48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5983b0"/>
                </a:solidFill>
                <a:latin typeface="Arial"/>
              </a:rPr>
              <a:t>G</a:t>
            </a: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eneral </a:t>
            </a:r>
            <a:r>
              <a:rPr b="1" lang="en-US" sz="3200" spc="-1" strike="noStrike">
                <a:solidFill>
                  <a:srgbClr val="5983b0"/>
                </a:solidFill>
                <a:latin typeface="Arial"/>
              </a:rPr>
              <a:t>P</a:t>
            </a: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urpose </a:t>
            </a:r>
            <a:r>
              <a:rPr b="1" lang="en-US" sz="3200" spc="-1" strike="noStrike">
                <a:solidFill>
                  <a:srgbClr val="5983b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nput</a:t>
            </a:r>
            <a:r>
              <a:rPr b="1" lang="en-US" sz="3200" spc="-1" strike="noStrike">
                <a:solidFill>
                  <a:srgbClr val="5983b0"/>
                </a:solidFill>
                <a:latin typeface="Arial"/>
              </a:rPr>
              <a:t> O</a:t>
            </a: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utput (GPIO)</a:t>
            </a:r>
            <a:br>
              <a:rPr sz="2400"/>
            </a:br>
            <a:br>
              <a:rPr sz="2400"/>
            </a:b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GPIO lines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1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eneral </a:t>
            </a:r>
            <a:r>
              <a:rPr b="1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urpose</a:t>
            </a:r>
            <a:r>
              <a:rPr b="1" lang="en-US" sz="2000" spc="-1" strike="noStrike">
                <a:latin typeface="Arial"/>
              </a:rPr>
              <a:t> I</a:t>
            </a:r>
            <a:r>
              <a:rPr b="0" lang="en-US" sz="2000" spc="-1" strike="noStrike">
                <a:latin typeface="Arial"/>
              </a:rPr>
              <a:t>nput </a:t>
            </a:r>
            <a:r>
              <a:rPr b="1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utput (GPIO) lines carry digital signals (0V or 3.3V)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signals can be driven by the CPU (the GPIO line is programmed output) or it can be driven by external hardware (the GPIO line is programmed input)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Several functions controlling these lines are available in the Arduino SDK: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</a:rPr>
              <a:t>pinMode(gpio_nr, OUTPUT)</a:t>
            </a:r>
            <a:r>
              <a:rPr b="0" lang="en-US" sz="2000" spc="-1" strike="noStrike">
                <a:latin typeface="Arial"/>
              </a:rPr>
              <a:t>; // sets the gpio line to output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  <a:ea typeface="Noto Sans CJK SC"/>
              </a:rPr>
              <a:t>pinMode(gpio_nr, INPUT);</a:t>
            </a:r>
            <a:r>
              <a:rPr b="0" lang="en-US" sz="2000" spc="-1" strike="noStrike">
                <a:latin typeface="Arial"/>
                <a:ea typeface="Noto Sans CJK SC"/>
              </a:rPr>
              <a:t> or </a:t>
            </a:r>
            <a:r>
              <a:rPr b="0" lang="en-US" sz="2000" spc="-1" strike="noStrike">
                <a:latin typeface="LM Mono 12"/>
                <a:ea typeface="Noto Sans CJK SC"/>
              </a:rPr>
              <a:t>pinMode(gpio_nr, INPUT_PULLUP);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</a:rPr>
              <a:t>digitalWrite(gpio_nr, HIGH); // or LOW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458084-33E6-46E7-9EF9-0F98B0B97C81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Some timing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r>
              <a:rPr b="0" lang="en-US" sz="2000" spc="-1" strike="noStrike">
                <a:latin typeface="Arial"/>
              </a:rPr>
              <a:t>Often we have to wait for a fixed amount of time.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When blinking a LED, we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switch on the LED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wait for e.g. 500 ms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switch off the LED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wait for another 500 ms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delay(500); // waits for 500 ms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delayMicroseconds(500); // you guess!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C3D68-6DB6-406B-AD34-575396183A84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User programmable LED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486400" y="1740960"/>
            <a:ext cx="4552560" cy="264744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740960"/>
            <a:ext cx="52578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ESP32 DevKit CPU has 2 LEDs: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Power LED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User programmable LED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user programmable LED is connected to GPIO 2.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 constant LED_BUILTIN is defined with the correct GPIO line.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C50D1A-6E39-4227-BC4E-443F23AB4650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Accessing the builtin LED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r>
              <a:rPr b="0" lang="en-US" sz="2000" spc="-1" strike="noStrike">
                <a:latin typeface="LM Mono 12"/>
              </a:rPr>
              <a:t>void setup()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// initialize digital pin LED_BUILTIN as output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pinMode(LED_BUILTIN, OUTPUT)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}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void loop()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digitalWrite(LED_BUILTIN,HIGH);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delay(500);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digitalWrite(LEED_BUILTIN,LOW);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delay(500);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}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624360" y="2057400"/>
            <a:ext cx="2904840" cy="2943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D5BDE-A5EC-4071-B20B-E2BDF1A0564C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Dimming the LED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r>
              <a:rPr b="0" lang="en-US" sz="2000" spc="-1" strike="noStrike">
                <a:latin typeface="Arial"/>
              </a:rPr>
              <a:t>Dimming the LED seems impossible since we can only set the values GND or 3.3V.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However, it is possible to send a frequency instead of a steady signal to the GPIO line. If the frequency is high enough and with a non-zero persistence time, the human eye does not see the LED switching on and off.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time the signal is high compared to the time it is low, determines the average current flowing through the LED and hence its brightness.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This is called Pulse Width Modulation (PWM) and the up-time its duty cycle. Often a 1 kHz frequency is used.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function </a:t>
            </a:r>
            <a:r>
              <a:rPr b="0" lang="en-US" sz="2000" spc="-1" strike="noStrike">
                <a:latin typeface="LM Mono 12"/>
              </a:rPr>
              <a:t>analogWrite(gpio_no, duty_cycle)</a:t>
            </a:r>
            <a:r>
              <a:rPr b="0" lang="en-US" sz="2000" spc="-1" strike="noStrike">
                <a:latin typeface="Arial"/>
              </a:rPr>
              <a:t> writes a PWM signal with duty_cycle: 0..255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4553F-8D8E-4C54-9C47-06A35AC38A2D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Width Modulation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371600" y="1299240"/>
            <a:ext cx="6629400" cy="3729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7F3660-6321-4B58-BDFD-D4E89D8640F0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GPIO input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50292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There are two push buttons on the ESP32 DevKit CPU: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EN: the reset button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BOOT: connected to GPIO 0 allow to put the CPU into flash programming mode.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When a program is running it can be used as an input device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When programmed as input, a pull-up resistor can be added by program.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246720" y="1649520"/>
            <a:ext cx="3285720" cy="2666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1B42F5-4087-409D-B2DD-2E31A1F505A9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Reading the button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57800" y="22860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LM Mono 12"/>
              </a:rPr>
              <a:t># define PUSH_BUTTON 0 / preprocessor instruction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pinMode(PUSH_BUTTON,INPUT_PULLUP);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value = digitalRead(PUSH_BUTTON); // returns 1 if switch is open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                              // zero if closed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9B72C2-999E-4162-861D-2E10D6EB8380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2024-02-19T10:07:26Z</dcterms:modified>
  <cp:revision>159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