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B6322F-83CE-4E4E-A953-5258DC463C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9C64F8-5614-44B3-B0AC-6AB2F6AD8E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CBE397-474A-4365-9F44-16DBFEEED6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2476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59232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2476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59232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69D935-280E-4D01-B56C-6D9D92D617C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938365-A996-42B5-8756-10CF21EB8D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DBF488-5748-4C1E-87FA-4989360DBC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B1AD70-D1C4-4F10-98BB-EC9EFE88A5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0C39FF-3E07-4721-8BE3-3D28C0F237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C40691-7222-45C7-97AA-548E31BF70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698840" y="22860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878DAE-39DD-4F85-9892-88064C2BA1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92759A-4E14-404F-8567-DC81963E63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4BCB6A-947D-4B57-8DCF-88734FE3FF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A18C15-6776-4317-BEA3-E93EB6F110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2A9342-AE27-4182-9FC1-3488BCD2F1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AF7F55-0712-413E-A4A6-4377661619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E2A6FB-2C97-4077-AA70-4C7233C5C8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52476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59232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52476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59232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06009C-98C2-471B-82CE-B19A5FABCB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A310AA-451E-4E4B-B5E0-66726B1512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03020E-35AB-4B36-AFE5-83C5819C61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5CDCE4-CC6A-43BB-A7DD-B80C5B0674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FD91FA-1BB0-4D56-8F46-C602058611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BF0766-B7D2-4F83-A908-C5ABD2D8E9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537CF0-7777-4960-B388-47FA18F162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1698840" y="22860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5A81F3-F7F7-497F-893D-C82D3BEB0C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9DE01AD-4346-4489-9C70-AD33E5E222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45C45E-9E99-44C3-B512-F36F717D7E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89A358-917E-4FAC-AEC7-FE76974859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7B7B5E-6F3A-4966-A4A2-AF1CCBBB2D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6FEF2C-9F87-4313-87FC-AA4F20C12D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52476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59232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5720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52476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59232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7F59EE-4748-46CA-9D24-BE50EE5749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1EC1A2-51CC-4698-B3DD-D9E48C1039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E11703-5F32-4031-9905-446BDEC2AC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698840" y="22860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2672D2-8024-4698-A1C4-52957A9EAE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C866EA-2EE5-4D65-B833-D27ACC2F6A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CD6DB2-2545-4A85-AC29-5FD319A723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0748D1-6DBA-4DCD-94BF-F3FBA61365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2057400" y="5165280"/>
            <a:ext cx="59436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001000" y="5165280"/>
            <a:ext cx="157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95D36E-EBFD-4BBE-BA5E-78D0ED2F617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15534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0" y="150120"/>
            <a:ext cx="1470240" cy="1221480"/>
          </a:xfrm>
          <a:prstGeom prst="rect">
            <a:avLst/>
          </a:prstGeom>
          <a:ln w="0">
            <a:noFill/>
          </a:ln>
        </p:spPr>
      </p:pic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840" cy="914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2373840" y="5165280"/>
            <a:ext cx="5398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5"/>
          </p:nvPr>
        </p:nvSpPr>
        <p:spPr>
          <a:xfrm>
            <a:off x="7772400" y="5165280"/>
            <a:ext cx="18028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923891-22D0-4F00-B954-9E247DFEC82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17820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53000" y="124200"/>
            <a:ext cx="1447200" cy="120240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840" cy="914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ftr" idx="7"/>
          </p:nvPr>
        </p:nvSpPr>
        <p:spPr>
          <a:xfrm>
            <a:off x="2514600" y="5165280"/>
            <a:ext cx="50292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sldNum" idx="8"/>
          </p:nvPr>
        </p:nvSpPr>
        <p:spPr>
          <a:xfrm>
            <a:off x="7543800" y="5165280"/>
            <a:ext cx="20314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FB73E7-D34E-401E-A6F5-8B71CA566C6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0106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392040" y="124200"/>
            <a:ext cx="1447200" cy="1202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ti.com/lit/an/slva704/slva704.pdf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arduino.cc/reference/en/language/functions/communication/wire/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80108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IoT Air Quality System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32580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Uli Raich (uli.raich@gmail.com)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The I2C bus</a:t>
            </a:r>
            <a:br>
              <a:rPr sz="2400"/>
            </a:br>
            <a:br>
              <a:rPr sz="2400"/>
            </a:b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Presented at the Workshop – IoT4AQ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March 2024, Bambey, Sénégal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I2C bus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29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The </a:t>
            </a:r>
            <a:r>
              <a:rPr b="1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nter </a:t>
            </a:r>
            <a:r>
              <a:rPr b="1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ntegrated </a:t>
            </a:r>
            <a:r>
              <a:rPr b="1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ircuit (IIC or I2C) bus was invented by Philips in the early 1980s.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It uses a synchronous master slave protocol with only 4 lines: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Vcc and GND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SCL: a system clock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SDA: a data line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We have 2 I2C slaves: The DS3231</a:t>
            </a:r>
            <a:r>
              <a:rPr b="1" lang="en-US" sz="2000" spc="-1" strike="noStrike">
                <a:latin typeface="Arial"/>
              </a:rPr>
              <a:t> R</a:t>
            </a:r>
            <a:r>
              <a:rPr b="0" lang="en-US" sz="2000" spc="-1" strike="noStrike">
                <a:latin typeface="Arial"/>
              </a:rPr>
              <a:t>eal </a:t>
            </a:r>
            <a:r>
              <a:rPr b="1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ime </a:t>
            </a:r>
            <a:r>
              <a:rPr b="1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lock (RTC) module and the PCF8574 remote 8.bin I/O expander used by the LCD display.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333325-FBA5-4858-B6EA-3182F856D1C2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The I2C bus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The </a:t>
            </a:r>
            <a:r>
              <a:rPr b="0" lang="en-US" sz="2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Inter-Integrated Circuit</a:t>
            </a:r>
            <a:r>
              <a:rPr b="0" lang="en-US" sz="2200" spc="-1" strike="noStrike">
                <a:latin typeface="Arial"/>
              </a:rPr>
              <a:t> (I2C) bus was invented by Philips in the early 1980. It is used by many sensors to communicate their data to the CPU.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1440000" y="2005200"/>
            <a:ext cx="7038360" cy="2609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91CC8A-90D8-4734-ABE1-89E147E7E69F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I2C protocol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66400" y="2971800"/>
            <a:ext cx="8191800" cy="182880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29200" y="174096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The bus transmits 7 bits of slave address information + the R/</a:t>
            </a:r>
            <a:r>
              <a:rPr b="0" lang="en-US" sz="2000" spc="-1" strike="noStrike">
                <a:latin typeface="Arial"/>
              </a:rPr>
              <a:t>W</a:t>
            </a:r>
            <a:r>
              <a:rPr b="0" lang="en-US" sz="2000" spc="-1" strike="noStrike">
                <a:latin typeface="Arial"/>
              </a:rPr>
              <a:t> bit.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~ 128 I2C slaves can be connected to the bus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E1C664-4A45-4270-871E-6E628A8BE61B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Wire library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The Arduino SDK provides the </a:t>
            </a:r>
            <a:r>
              <a:rPr b="0" lang="en-US" sz="2000" spc="-1" strike="noStrike">
                <a:latin typeface="Arial"/>
                <a:hlinkClick r:id="rId1"/>
              </a:rPr>
              <a:t>Wire</a:t>
            </a:r>
            <a:r>
              <a:rPr b="0" lang="en-US" sz="2000" spc="-1" strike="noStrike">
                <a:latin typeface="Arial"/>
              </a:rPr>
              <a:t> library giving access to the I2C bus. The most important functions are: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547560" y="2286000"/>
            <a:ext cx="9405720" cy="26193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C80478-353F-4B85-B6ED-E3D09B425789}" type="slidenum">
              <a:t>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Scanning the I2C bus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r>
              <a:rPr b="0" lang="en-US" sz="2000" spc="-1" strike="noStrike">
                <a:latin typeface="Arial"/>
              </a:rPr>
              <a:t>It is possible to find out, which I2C slaves are connected to the bus.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We send addresses 0..127 onto the bus and check it a slave responds on this address (ACK pulled low).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#include &lt;Wire.h&gt;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WIRE.begin()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for (int addr=0; addr &lt; 128; addr++) {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	</a:t>
            </a:r>
            <a:r>
              <a:rPr b="0" lang="en-US" sz="2000" spc="-1" strike="noStrike">
                <a:latin typeface="LM Mono 12"/>
              </a:rPr>
              <a:t>WIRE.beginTransmission(addr);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	</a:t>
            </a:r>
            <a:r>
              <a:rPr b="0" lang="en-US" sz="2000" spc="-1" strike="noStrike">
                <a:latin typeface="LM Mono 12"/>
              </a:rPr>
              <a:t>if (!WIRE.endTransmission()) // returns zero if ACK is received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       // found a slave on this address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}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571F94-DED4-4F3E-A66A-138586B44126}" type="slidenum">
              <a:t>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 bus scan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3920400" y="1174680"/>
            <a:ext cx="5909400" cy="386100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 txBox="1"/>
          <p:nvPr/>
        </p:nvSpPr>
        <p:spPr>
          <a:xfrm>
            <a:off x="457200" y="1600200"/>
            <a:ext cx="3087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0x68: DS3231 RTC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0x27: PCF8574 I/O extender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D12E30-50CF-4F45-B09F-1EAA32E0A262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2021-04-28T14:03:02Z</dcterms:created>
  <dc:creator/>
  <dc:description/>
  <dc:language>en-US</dc:language>
  <cp:lastModifiedBy/>
  <dcterms:modified xsi:type="dcterms:W3CDTF">2024-02-15T19:32:55Z</dcterms:modified>
  <cp:revision>166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