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8C7403-C016-433F-90BA-232FF3C4D3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3458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383C57-5B1C-4093-A46D-1F77E01983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0588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B9B0C3-CC92-4360-84A6-968539B9EB2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2476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59232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2476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59232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B7F22C-A469-435D-BC7E-177B6546A1E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A70D02-EC56-4AE5-9E29-F75F31605D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F1DF87-688E-4D7F-8AAE-C95B41FE73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88B20D-AFB4-4AF6-A328-80A73C4EB1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3C2F6E-3703-45FF-9F9D-5CC7DE53D7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B732DD-CBCB-4972-9F5D-46DD7E827E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698840" y="228600"/>
            <a:ext cx="71143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107DB5-0F31-4711-9862-83765E06AC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5394D7-DC2E-4AA7-85EB-A91B81B2E6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3DE906-25DF-4D8B-8A65-2EDEBD1B24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10588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165654-3D1C-4A78-B088-3AE57F80BC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8D6861-2CC7-40F0-904C-072E3260F8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57200" y="3458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F30986-1AE6-4BA4-B470-C59E7E16BE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10588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5BEB6C-B870-4BA9-AA6A-8F35642EB19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52476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59232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5720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52476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59232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9E3960-58C0-4663-853B-D66956167F4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2A949C-67B8-4481-81AE-D24EF944BB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DC3728-4EF0-4B3A-AA07-2B806635F3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D2D088-A62A-4813-BB31-CD2A30CD7CC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698840" y="228600"/>
            <a:ext cx="71143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375DB6-64EC-4E4F-BD4F-CFBA46BA3B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16BCE5-D9AC-4DE9-AF51-1C58059EAF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0588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CD2E07-64BB-4DA3-9264-880F39CCFE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E2F828-DD81-479D-BACB-269A3E788E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2057400" y="5165280"/>
            <a:ext cx="594360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001000" y="5165280"/>
            <a:ext cx="157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A7A158-E168-45AB-8918-6E311DDFE7D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155340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" name="" descr=""/>
          <p:cNvPicPr/>
          <p:nvPr/>
        </p:nvPicPr>
        <p:blipFill>
          <a:blip r:embed="rId2"/>
          <a:stretch/>
        </p:blipFill>
        <p:spPr>
          <a:xfrm>
            <a:off x="0" y="150120"/>
            <a:ext cx="1470240" cy="1221480"/>
          </a:xfrm>
          <a:prstGeom prst="rect">
            <a:avLst/>
          </a:prstGeom>
          <a:ln w="0">
            <a:noFill/>
          </a:ln>
        </p:spPr>
      </p:pic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9039600" y="228600"/>
            <a:ext cx="960840" cy="9144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 idx="4"/>
          </p:nvPr>
        </p:nvSpPr>
        <p:spPr>
          <a:xfrm>
            <a:off x="2373840" y="5165280"/>
            <a:ext cx="5398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 idx="5"/>
          </p:nvPr>
        </p:nvSpPr>
        <p:spPr>
          <a:xfrm>
            <a:off x="7772400" y="5165280"/>
            <a:ext cx="18028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F1A9F4-4543-4C3A-A79B-A5A8245EEF6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178200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153000" y="124200"/>
            <a:ext cx="1447200" cy="1202400"/>
          </a:xfrm>
          <a:prstGeom prst="rect">
            <a:avLst/>
          </a:prstGeom>
          <a:ln w="0"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9039600" y="228600"/>
            <a:ext cx="960840" cy="9144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Mie_scattering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digikey.jp/htmldatasheets/production/2903006/0/0/1/pms5003-series-manual.html" TargetMode="Externa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80108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IoT Air Quality System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325800" cy="393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Uli Raich (uli.raich@gmail.com)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The PlanTower PMS5003 dust sensor</a:t>
            </a:r>
            <a:br>
              <a:rPr sz="3200"/>
            </a:br>
            <a:br>
              <a:rPr sz="2400"/>
            </a:b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Presented at the Workshop – IoT4AQ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March 2024, Bambey, Sénégal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Character encoding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600200" y="1128600"/>
            <a:ext cx="5866200" cy="39002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B3FD62-6713-4087-85C6-CD287B25E82B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 demo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1143000" y="1346760"/>
            <a:ext cx="8229600" cy="36824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C07651-B183-4CB8-982F-F1019403E17D}" type="slidenum">
              <a:t>11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Bitwise logical operations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567080" y="1371600"/>
            <a:ext cx="6433920" cy="37944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25F397-E5F5-4C35-B4AA-36F806883982}" type="slidenum">
              <a:t>12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Printing hex numbers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LM Mono 12"/>
              </a:rPr>
              <a:t>nt a = 0x1ac4;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2"/>
              </a:rPr>
              <a:t>Serial.print("a in hex notation: ");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2"/>
              </a:rPr>
              <a:t>Serial.println(a,HEX);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2A4B49-44C2-40BE-B63A-472DE7CFB26D}" type="slidenum">
              <a:t>13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PMS5003 library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000" spc="-1" strike="noStrike">
                <a:latin typeface="Arial"/>
              </a:rPr>
              <a:t>It is not particularly difficult to decode the PMS5003 protocol: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2"/>
              </a:rPr>
              <a:t>int result;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for (int i=2;i&lt;32,i++) {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    result = (rawData[i] &lt;&lt; 8) | rawData[i+1]; 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2"/>
              </a:rPr>
              <a:t>// the library uses pointers to accomplish this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// but the principle is the same</a:t>
            </a:r>
            <a:br>
              <a:rPr sz="2000"/>
            </a:br>
            <a:r>
              <a:rPr b="0" lang="en-US" sz="2000" spc="-1" strike="noStrike">
                <a:latin typeface="Arial"/>
              </a:rPr>
              <a:t>}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Then you must calculate the checksum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B32BE0-F189-4DD9-8E62-362D2BE6B5D8}" type="slidenum">
              <a:t>14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00" spc="-1" strike="noStrike">
                <a:latin typeface="Arial"/>
              </a:rPr>
              <a:t>PMS5003 Result Data Structure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371600" y="1174680"/>
            <a:ext cx="6981480" cy="38937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B7FE04-7B10-4D30-B5F9-5C086E5CE0D7}" type="slidenum">
              <a:t>15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00" spc="-1" strike="noStrike">
                <a:latin typeface="Arial"/>
              </a:rPr>
              <a:t>PMS5003 Result Data Structure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371600" y="1174680"/>
            <a:ext cx="6981480" cy="38937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625ED3-E9D1-4A51-9104-D2E36518ABE6}" type="slidenum">
              <a:t>16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Library Functions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651240" y="1828800"/>
            <a:ext cx="9001080" cy="2971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002C0F-C3F7-4891-AF24-DC9F62EAAEC4}" type="slidenum">
              <a:t>17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Getting the results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854360" y="1653120"/>
            <a:ext cx="6375240" cy="33760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4565B7-6060-4A25-8687-7F5CB310A2B3}" type="slidenum">
              <a:t>18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PMS5003 dust sensor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59436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r>
              <a:rPr b="0" lang="en-US" sz="2200" spc="-1" strike="noStrike">
                <a:latin typeface="Arial"/>
              </a:rPr>
              <a:t>The PMS5003 measures dust concentration in air.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It contains a processor, calculating the 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pm 1.0, pm 2.0, pm 10</a:t>
            </a:r>
            <a:br>
              <a:rPr sz="2200"/>
            </a:br>
            <a:r>
              <a:rPr b="0" lang="en-US" sz="2200" spc="-1" strike="noStrike">
                <a:latin typeface="Arial"/>
              </a:rPr>
              <a:t>(pm1 particles smaller than 1 </a:t>
            </a:r>
            <a:r>
              <a:rPr b="0" lang="en-US" sz="2200" spc="-1" strike="noStrike">
                <a:latin typeface="Arial"/>
                <a:ea typeface="Arial"/>
              </a:rPr>
              <a:t>µ</a:t>
            </a:r>
            <a:r>
              <a:rPr b="0" lang="en-US" sz="2200" spc="-1" strike="noStrike">
                <a:latin typeface="Arial"/>
                <a:ea typeface="Arial"/>
              </a:rPr>
              <a:t>m)</a:t>
            </a:r>
            <a:br>
              <a:rPr sz="2200"/>
            </a:br>
            <a:r>
              <a:rPr b="0" lang="en-US" sz="2200" spc="-1" strike="noStrike">
                <a:latin typeface="Arial"/>
                <a:ea typeface="Arial"/>
              </a:rPr>
              <a:t>concentration in </a:t>
            </a:r>
            <a:r>
              <a:rPr b="0" lang="en-US" sz="2200" spc="-1" strike="noStrike">
                <a:latin typeface="Arial"/>
                <a:ea typeface="Arial"/>
              </a:rPr>
              <a:t>µg/</a:t>
            </a:r>
            <a:r>
              <a:rPr b="0" lang="en-US" sz="2200" spc="-1" strike="noStrike">
                <a:latin typeface="Arial"/>
                <a:ea typeface="Arial"/>
              </a:rPr>
              <a:t>m</a:t>
            </a:r>
            <a:r>
              <a:rPr b="0" lang="en-US" sz="2200" spc="-1" strike="noStrike" baseline="33000">
                <a:latin typeface="Arial"/>
                <a:ea typeface="Arial"/>
              </a:rPr>
              <a:t>3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  <a:ea typeface="Arial"/>
              </a:rPr>
              <a:t>Using the </a:t>
            </a:r>
            <a:r>
              <a:rPr b="0" lang="en-US" sz="2200" spc="-1" strike="noStrike">
                <a:latin typeface="Arial"/>
                <a:ea typeface="Arial"/>
                <a:hlinkClick r:id="rId1"/>
              </a:rPr>
              <a:t>Mie</a:t>
            </a:r>
            <a:r>
              <a:rPr b="0" lang="en-US" sz="2200" spc="-1" strike="noStrike">
                <a:latin typeface="Arial"/>
                <a:ea typeface="Arial"/>
              </a:rPr>
              <a:t> algorithm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  <a:ea typeface="Arial"/>
              </a:rPr>
              <a:t>It sends the values to the controlling CPU through an asynchronous serial protocol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6682680" y="1412280"/>
            <a:ext cx="2647800" cy="36576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D33EA9-4AB6-4B4C-BBD0-0A8B91205D11}" type="slidenum">
              <a:t>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How does it work?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5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000" spc="-1" strike="noStrike">
                <a:latin typeface="Arial"/>
              </a:rPr>
              <a:t>A Laser (or LED) shines into a volume of air, which is continually recycled through a fan or convection (using a heating element) 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The light scattered from the dust particles is collected with a lens and sent to a photo element.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The amount of light collected determines the dust concentration.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5257800" y="1740600"/>
            <a:ext cx="4390560" cy="32878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3B0F94-1C92-44A7-9D04-54B8C8A6DC71}" type="slidenum">
              <a:t>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Connections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3200400" y="1600200"/>
            <a:ext cx="6476760" cy="342864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203760" y="2057400"/>
            <a:ext cx="2996640" cy="27432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B6DA0A-578F-4684-AB53-610EE90101C0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The PMS5003 protocol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5464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000" spc="-1" strike="noStrike">
                <a:latin typeface="Arial"/>
              </a:rPr>
              <a:t>For details read the </a:t>
            </a:r>
            <a:r>
              <a:rPr b="0" lang="en-US" sz="2000" spc="-1" strike="noStrike">
                <a:latin typeface="Arial"/>
                <a:hlinkClick r:id="rId1"/>
              </a:rPr>
              <a:t>data sheet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To calculate the checksum: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Add all values up to byte number 27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5003640" y="954000"/>
            <a:ext cx="4140360" cy="3934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E2DD24-A3F7-4C8B-9B9D-AEC97D4CC7C9}" type="slidenum">
              <a:t>5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00" spc="-1" strike="noStrike">
                <a:latin typeface="Arial"/>
              </a:rPr>
              <a:t>A bit more on C++ programming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r>
              <a:rPr b="0" lang="en-US" sz="2000" spc="-1" strike="noStrike">
                <a:latin typeface="Arial"/>
              </a:rPr>
              <a:t>We have seen arrays, which assembles elements of the same type. The C </a:t>
            </a:r>
            <a:r>
              <a:rPr b="0" lang="en-US" sz="2000" spc="-1" strike="noStrike">
                <a:latin typeface="LM Mono 12"/>
              </a:rPr>
              <a:t>struct </a:t>
            </a:r>
            <a:r>
              <a:rPr b="0" lang="en-US" sz="2000" spc="-1" strike="noStrike">
                <a:latin typeface="Arial"/>
              </a:rPr>
              <a:t>allows to collect elements of different type into a new structure and name each element: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2"/>
              </a:rPr>
              <a:t>struct mystruc {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    float a;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    int b;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}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To declare a variable of this new datatype we would write: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2"/>
              </a:rPr>
              <a:t>struct mystruct s;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s.a = 7.5;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s.b = 5;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9EE3A4-CDC8-47CF-819C-721948989DAC}" type="slidenum">
              <a:t>6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typedef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5120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r>
              <a:rPr b="0" lang="en-US" sz="2000" spc="-1" strike="noStrike">
                <a:latin typeface="Arial"/>
              </a:rPr>
              <a:t>If we define this data structure as a new data type, access becomes easier: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2"/>
              </a:rPr>
              <a:t>typedef struct mystruc {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    int a;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    int b;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}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mystruct s;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We can also define a pointer to this data structure: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2"/>
              </a:rPr>
              <a:t>mystruct *structPtr;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structPtr -&gt; a = 7.5;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structPtr -&gt; b = 5;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583686-CABE-4EBF-A64F-47A76BC416E5}" type="slidenum">
              <a:t>7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Data Encoding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228600" y="1600200"/>
            <a:ext cx="61722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r>
              <a:rPr b="0" lang="en-US" sz="2000" spc="-1" strike="noStrike">
                <a:latin typeface="Arial"/>
              </a:rPr>
              <a:t>As we said in the chapter on CPUs, computers only understand digital data, which is nothing but bit combinations. 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Memory locations can be 32 or even 64 bits wide, but access to single bytes is usually possible. A single byte stores 8 bits of data. 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Let's have a look at 4 bits only. How many combinations of zeros and ones can we construct from 4 bits?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The hexadecimal number system uses a base of 16 instead of 10. Hex numbers are indicated be “0x” in front of them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6400800" y="1175760"/>
            <a:ext cx="3241080" cy="38534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2E281D-DBE2-4EDB-9E88-EFBD6843D6B0}" type="slidenum">
              <a:t>8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Hex calculations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000" spc="-1" strike="noStrike">
                <a:latin typeface="Arial"/>
              </a:rPr>
              <a:t>What is the result of 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                     </a:t>
            </a:r>
            <a:r>
              <a:rPr b="0" lang="en-US" sz="2000" spc="-1" strike="noStrike">
                <a:latin typeface="Arial"/>
              </a:rPr>
              <a:t>0x18 + 0x18?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Calculate as you would do in the decimal number system, only that the carry over if at 16 instead of 10.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BCC16D-3DFF-4710-ADD5-7640D3405425}" type="slidenum">
              <a:t>9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2021-04-28T14:03:02Z</dcterms:created>
  <dc:creator/>
  <dc:description/>
  <dc:language>en-US</dc:language>
  <cp:lastModifiedBy/>
  <dcterms:modified xsi:type="dcterms:W3CDTF">2024-02-19T10:22:01Z</dcterms:modified>
  <cp:revision>161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