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AEA4C-F2D0-220B-CB9E-641AF727F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41C5EA-F54D-6C1F-D63A-A66541EF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A4329-5409-559F-697D-2BB3EC0A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58C73C-C1C3-F96A-9DA9-BCCB53B6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D99EA-907A-FB4D-3DB6-A41FC1FD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4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4A07C-5729-7122-C437-9F87A17C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039C1-A2E4-B971-1070-3739E46D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27E6F-8B15-D84A-233E-043392C2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FB494-330D-B851-782F-12FB008D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F7F3C-C0F1-E77B-884E-149C1F20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E05906-375A-3C95-9ABB-275CA177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B631A7-7CA9-8807-DCF1-10939DF6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F7D33E-0D5F-75AB-E8DC-6AD40227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DE246-FA98-C5A1-CF40-7787CD5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FF578-C8BB-41AE-1122-1B66E8B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4421E-6613-BA5D-1EB0-9A463006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2F092-655F-371F-B5C4-07BE7C48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1AD92-CFFD-81BA-5D2C-00ABFEC7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39C26-3DEB-F821-9041-C52B96D0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00F0F-9272-1C73-6844-87AC4F9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847DF-EC75-2066-B2D5-B7FF86B7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9993B-01AD-9818-801D-1902C99D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520DBE-E2C9-03C0-8D59-986601DE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60030-8333-095D-AFAE-D312402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9BE4D-183A-5132-86E8-8691244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9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3A22D-2B59-74C1-00E6-6130E220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88E86A-0339-B8B5-AEEA-D84C8F10A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511E1F-9092-9F14-89D3-17993295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456599-FFA7-3036-D6D6-CB0DF2FF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87F5A-558C-FE77-16F5-D767C9C8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908C6-407F-4238-153F-649B742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1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2EBD2-6B11-0D99-2E42-D6E62285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F741D-74C2-1E13-7913-A923EE00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BC9C56-76FC-FCD5-2082-072E1E47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606506-F1DB-7003-040C-BCB36DA2B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7E069E-394D-FBA6-CA35-0C5DDAD27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50907A-047E-6FE9-62A4-A94DCB1D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2074A9-2439-0770-3272-0B3297C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7279D7-0147-F103-0383-F41A8BF4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22B29-8236-A931-BC24-4846118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C783A2-4A5A-A531-B9C7-8D728E84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86A897-5C23-A54E-81F1-5404998B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18A3A3-A8A2-FE83-E8BA-279FC9D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35DAA-7AF7-72FD-7C3E-B731636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101FCF-B062-A5D2-AC3C-B2DF7251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8E5CC8-4A57-A85F-65DD-4F538C3A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28C3A-760B-CC4E-A58C-CD8B4F12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35799-A202-AAA9-5606-90FA5622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07D40C-03A3-B9ED-B4A9-85BEFD59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5AD351-E56A-0D1C-B125-73137B2A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34802B-0C6F-9B33-6688-F2C74963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8C6C2-2554-2A0B-2B9A-31535D23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C142-7693-DE12-FB5D-1AFC3E63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98DC32-A625-A956-A3E6-A951B41A9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574BE4-266E-7559-E87F-D04D600B7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4FB294-25E2-7B5F-8546-9AB4A284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3EBEB-5423-62D0-6022-5827D965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C3E64-F683-50A2-2CDD-C9BAD993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7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20C9CA-3836-0F0F-9B42-7F17AFD2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287B1B-9A87-BAE1-6F74-3EE6446A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692F8C-E339-2B54-DB06-3F1BC901F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CE0D-4D51-4ADD-8EBE-7893C37E4D8F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5D415-68C2-AFB6-A4F9-DCDC98EBA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A9605-5412-E5FC-EA6C-7C18EF15A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0B3B-8449-4264-85EF-85288096A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DA075-AD7A-721A-FD70-A5B7A637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did: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DC64F-60FE-DDEF-0317-CCF767F77E98}"/>
              </a:ext>
            </a:extLst>
          </p:cNvPr>
          <p:cNvSpPr txBox="1"/>
          <p:nvPr/>
        </p:nvSpPr>
        <p:spPr>
          <a:xfrm>
            <a:off x="377315" y="5547769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Images are stored in</a:t>
            </a:r>
            <a:r>
              <a:rPr lang="en-US" altLang="ja-JP" dirty="0"/>
              <a:t> 	</a:t>
            </a:r>
            <a:r>
              <a:rPr kumimoji="1" lang="en-US" altLang="ja-JP" dirty="0"/>
              <a:t>\\172.26.45.85\samba\pandey\analyses_pips\imgs\binding_energy\profiles</a:t>
            </a:r>
          </a:p>
          <a:p>
            <a:r>
              <a:rPr lang="en-US" altLang="ja-JP" dirty="0"/>
              <a:t>Programs</a:t>
            </a:r>
            <a:r>
              <a:rPr kumimoji="1" lang="en-US" altLang="ja-JP" dirty="0"/>
              <a:t> are stored in	</a:t>
            </a:r>
            <a:r>
              <a:rPr lang="sv-SE" altLang="ja-JP" dirty="0"/>
              <a:t>\\172.26.45.85\samba\pandey\analyses_pips\</a:t>
            </a:r>
            <a:r>
              <a:rPr lang="en-US" altLang="ja-JP" dirty="0">
                <a:solidFill>
                  <a:srgbClr val="FF0000"/>
                </a:solidFill>
              </a:rPr>
              <a:t>main_binding_energy_XXX.py</a:t>
            </a:r>
            <a:endParaRPr lang="en-US" altLang="ja-JP" dirty="0"/>
          </a:p>
          <a:p>
            <a:r>
              <a:rPr lang="en-US" altLang="ja-JP" dirty="0"/>
              <a:t>Edited data are stored in 	\\172.26.45.85\samba\pandey\analyses_pips\data\binding_energy</a:t>
            </a:r>
          </a:p>
          <a:p>
            <a:r>
              <a:rPr lang="en-US" altLang="ja-JP" dirty="0" err="1"/>
              <a:t>Lammpstrj</a:t>
            </a:r>
            <a:r>
              <a:rPr lang="en-US" altLang="ja-JP" dirty="0"/>
              <a:t> files are stored in 	\\172.26.45.85\samba\pandey\lammpstrj\binding_energy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887BAC-8F88-8CAA-AC30-09C6CD0ED724}"/>
              </a:ext>
            </a:extLst>
          </p:cNvPr>
          <p:cNvSpPr txBox="1"/>
          <p:nvPr/>
        </p:nvSpPr>
        <p:spPr>
          <a:xfrm>
            <a:off x="696434" y="1496386"/>
            <a:ext cx="9663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Binding energies were summed up for the CaMKII and STG condensates.</a:t>
            </a:r>
          </a:p>
          <a:p>
            <a:r>
              <a:rPr lang="en-US" altLang="ja-JP" dirty="0"/>
              <a:t>A binding of</a:t>
            </a:r>
            <a:r>
              <a:rPr kumimoji="1" lang="en-US" altLang="ja-JP" dirty="0"/>
              <a:t> molecules</a:t>
            </a:r>
            <a:r>
              <a:rPr lang="en-US" altLang="ja-JP" dirty="0"/>
              <a:t> decreases overall energy. This decrease was set to be positive.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chemeClr val="accent1"/>
                </a:solidFill>
              </a:rPr>
              <a:t>Panels from left to right show :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kumimoji="1" lang="en-US" altLang="ja-JP" dirty="0"/>
              <a:t>1: </a:t>
            </a:r>
            <a:r>
              <a:rPr lang="en-US" altLang="ja-JP" dirty="0"/>
              <a:t>Target condensate regions.</a:t>
            </a:r>
          </a:p>
          <a:p>
            <a:r>
              <a:rPr kumimoji="1" lang="en-US" altLang="ja-JP" dirty="0"/>
              <a:t>2-5: Distribution of each constituent molecule.</a:t>
            </a:r>
          </a:p>
          <a:p>
            <a:r>
              <a:rPr lang="en-US" altLang="ja-JP" dirty="0"/>
              <a:t>6: </a:t>
            </a:r>
            <a:r>
              <a:rPr lang="en-US" altLang="ja-JP" b="1" dirty="0"/>
              <a:t>Top: </a:t>
            </a:r>
            <a:r>
              <a:rPr lang="en-US" altLang="ja-JP" dirty="0"/>
              <a:t>Concentrations in the condensates. </a:t>
            </a:r>
            <a:r>
              <a:rPr lang="en-US" altLang="ja-JP" b="1" dirty="0"/>
              <a:t>Bottom: </a:t>
            </a:r>
            <a:r>
              <a:rPr lang="en-US" altLang="ja-JP" dirty="0"/>
              <a:t>Radial distribution profile.</a:t>
            </a:r>
          </a:p>
          <a:p>
            <a:r>
              <a:rPr lang="en-US" altLang="ja-JP" dirty="0"/>
              <a:t>7</a:t>
            </a:r>
            <a:r>
              <a:rPr kumimoji="1" lang="en-US" altLang="ja-JP" dirty="0"/>
              <a:t>: </a:t>
            </a:r>
            <a:r>
              <a:rPr lang="en-US" altLang="ja-JP" b="1" dirty="0"/>
              <a:t>Top: </a:t>
            </a:r>
            <a:r>
              <a:rPr kumimoji="1" lang="en-US" altLang="ja-JP" dirty="0"/>
              <a:t>Total binding energy of the condensates. </a:t>
            </a:r>
            <a:r>
              <a:rPr lang="en-US" altLang="ja-JP" b="1" dirty="0"/>
              <a:t>Bottom: </a:t>
            </a:r>
            <a:r>
              <a:rPr lang="en-US" altLang="ja-JP" dirty="0"/>
              <a:t>Condensate volumes.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 total binding energy of a condensate critically depended on the condensate volume.</a:t>
            </a:r>
          </a:p>
          <a:p>
            <a:r>
              <a:rPr lang="en-US" altLang="ja-JP" dirty="0"/>
              <a:t>Thus, I got:</a:t>
            </a:r>
            <a:endParaRPr kumimoji="1" lang="en-US" altLang="ja-JP" dirty="0"/>
          </a:p>
          <a:p>
            <a:r>
              <a:rPr lang="en-US" altLang="ja-JP" dirty="0"/>
              <a:t>8: Binding energy per volume.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2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32585-593D-0217-B366-71A1EE8F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PIPS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F2CA3A-3AA4-C370-8F54-0CC5FCB6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00"/>
            <a:ext cx="12192000" cy="487680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8B34D74-3AF1-2ACA-1E1A-A5CB553D3FEC}"/>
              </a:ext>
            </a:extLst>
          </p:cNvPr>
          <p:cNvCxnSpPr/>
          <p:nvPr/>
        </p:nvCxnSpPr>
        <p:spPr>
          <a:xfrm>
            <a:off x="877578" y="1503085"/>
            <a:ext cx="0" cy="19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22E9A0-760A-12A3-A07B-041651750745}"/>
              </a:ext>
            </a:extLst>
          </p:cNvPr>
          <p:cNvSpPr txBox="1"/>
          <p:nvPr/>
        </p:nvSpPr>
        <p:spPr>
          <a:xfrm>
            <a:off x="92054" y="1041420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Sorry, but the binding energy was </a:t>
            </a:r>
          </a:p>
          <a:p>
            <a:r>
              <a:rPr kumimoji="1" lang="en-US" altLang="ja-JP" sz="1200" dirty="0"/>
              <a:t>summed up for those two condensates.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A232E9-18D7-9728-1C08-517680D50B7E}"/>
              </a:ext>
            </a:extLst>
          </p:cNvPr>
          <p:cNvSpPr txBox="1"/>
          <p:nvPr/>
        </p:nvSpPr>
        <p:spPr>
          <a:xfrm>
            <a:off x="1132101" y="6309067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Energy in CaMKII condensate (</a:t>
            </a:r>
            <a:r>
              <a:rPr lang="en-US" altLang="ja-JP" b="1" dirty="0"/>
              <a:t>2.65, shell</a:t>
            </a:r>
            <a:r>
              <a:rPr lang="en-US" altLang="ja-JP" dirty="0"/>
              <a:t>)</a:t>
            </a:r>
            <a:r>
              <a:rPr kumimoji="1" lang="en-US" altLang="ja-JP" dirty="0"/>
              <a:t> &lt; Binding e</a:t>
            </a:r>
            <a:r>
              <a:rPr lang="en-US" altLang="ja-JP" dirty="0"/>
              <a:t>nergy in STG condensate (</a:t>
            </a:r>
            <a:r>
              <a:rPr lang="en-US" altLang="ja-JP" b="1" dirty="0"/>
              <a:t>3.17, core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0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EC97A-025D-A362-F5F7-E316A0DC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F9761-AB17-C5A9-24BB-9C6A451B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iPIPS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429539-A70F-0A73-0255-A5A9DEF4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416"/>
            <a:ext cx="12192000" cy="48768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B82420-5A7F-5207-790E-143AD6B1466B}"/>
              </a:ext>
            </a:extLst>
          </p:cNvPr>
          <p:cNvSpPr txBox="1"/>
          <p:nvPr/>
        </p:nvSpPr>
        <p:spPr>
          <a:xfrm>
            <a:off x="1132101" y="6309067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Energy in CaMKII condensate (</a:t>
            </a:r>
            <a:r>
              <a:rPr lang="en-US" altLang="ja-JP" b="1" dirty="0"/>
              <a:t>2.45, core</a:t>
            </a:r>
            <a:r>
              <a:rPr lang="en-US" altLang="ja-JP" dirty="0"/>
              <a:t>)</a:t>
            </a:r>
            <a:r>
              <a:rPr kumimoji="1" lang="en-US" altLang="ja-JP" dirty="0"/>
              <a:t> &gt; Binding e</a:t>
            </a:r>
            <a:r>
              <a:rPr lang="en-US" altLang="ja-JP" dirty="0"/>
              <a:t>nergy in STG condensate (</a:t>
            </a:r>
            <a:r>
              <a:rPr lang="en-US" altLang="ja-JP" b="1" dirty="0"/>
              <a:t>2.31, shell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04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30EE2-6ABA-34F4-3ACF-8A21063C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3116B-3D44-DB9F-11B4-9BB5A418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engulfment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8CA81A-A0FC-3BB6-6199-F264F757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73"/>
            <a:ext cx="12192000" cy="4876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836BFE-FF97-FE35-FEC5-0447E1722FFC}"/>
              </a:ext>
            </a:extLst>
          </p:cNvPr>
          <p:cNvSpPr txBox="1"/>
          <p:nvPr/>
        </p:nvSpPr>
        <p:spPr>
          <a:xfrm>
            <a:off x="1132101" y="6309067"/>
            <a:ext cx="100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Energy in CaMKII condensate (</a:t>
            </a:r>
            <a:r>
              <a:rPr lang="en-US" altLang="ja-JP" b="1" dirty="0"/>
              <a:t>1.55, shell</a:t>
            </a:r>
            <a:r>
              <a:rPr lang="en-US" altLang="ja-JP" dirty="0"/>
              <a:t>) </a:t>
            </a:r>
            <a:r>
              <a:rPr kumimoji="1" lang="en-US" altLang="ja-JP" dirty="0"/>
              <a:t>&lt; Binding e</a:t>
            </a:r>
            <a:r>
              <a:rPr lang="en-US" altLang="ja-JP" dirty="0"/>
              <a:t>nergy in STG condensate (</a:t>
            </a:r>
            <a:r>
              <a:rPr lang="en-US" altLang="ja-JP" b="1" dirty="0"/>
              <a:t>2.8, core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0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324A-F5A9-7AA0-1C9A-9B6A5641F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7F2E1-6F84-EC85-D8BF-3CB157E3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Homogenous LLPS (CaMKII valence: 4) 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C4544A-5A27-2F9C-657C-E6258D68A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416"/>
            <a:ext cx="12192000" cy="4876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C0C56D-D50D-DECC-D891-76A84874B332}"/>
              </a:ext>
            </a:extLst>
          </p:cNvPr>
          <p:cNvSpPr txBox="1"/>
          <p:nvPr/>
        </p:nvSpPr>
        <p:spPr>
          <a:xfrm>
            <a:off x="1132101" y="6309067"/>
            <a:ext cx="100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Energy in CaMKII condensate (</a:t>
            </a:r>
            <a:r>
              <a:rPr lang="en-US" altLang="ja-JP" b="1" dirty="0"/>
              <a:t>2.53, shell</a:t>
            </a:r>
            <a:r>
              <a:rPr lang="en-US" altLang="ja-JP" dirty="0"/>
              <a:t>)</a:t>
            </a:r>
            <a:r>
              <a:rPr kumimoji="1" lang="en-US" altLang="ja-JP" dirty="0"/>
              <a:t> &lt; Binding e</a:t>
            </a:r>
            <a:r>
              <a:rPr lang="en-US" altLang="ja-JP" dirty="0"/>
              <a:t>nergy in STG condensate (</a:t>
            </a:r>
            <a:r>
              <a:rPr lang="en-US" altLang="ja-JP" b="1" dirty="0"/>
              <a:t>2.9, core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60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E81B-4C1D-0867-09B4-56F083C67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340DF-7E64-4072-53C0-DAED632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Homogenous LLPS (linear CaMKII)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C2C29F-B4AC-E0CB-2E12-0D5F4819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700"/>
            <a:ext cx="12192000" cy="4876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E5ACB9-297E-8443-EE9F-D499BD7B5E62}"/>
              </a:ext>
            </a:extLst>
          </p:cNvPr>
          <p:cNvSpPr txBox="1"/>
          <p:nvPr/>
        </p:nvSpPr>
        <p:spPr>
          <a:xfrm>
            <a:off x="1132101" y="6309067"/>
            <a:ext cx="1007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Energy in CaMKII condensate (</a:t>
            </a:r>
            <a:r>
              <a:rPr lang="en-US" altLang="ja-JP" b="1" dirty="0"/>
              <a:t>2.89, core</a:t>
            </a:r>
            <a:r>
              <a:rPr lang="en-US" altLang="ja-JP" dirty="0"/>
              <a:t>)</a:t>
            </a:r>
            <a:r>
              <a:rPr kumimoji="1" lang="en-US" altLang="ja-JP" dirty="0"/>
              <a:t> </a:t>
            </a:r>
            <a:r>
              <a:rPr lang="en-US" altLang="ja-JP" dirty="0"/>
              <a:t>&gt;</a:t>
            </a:r>
            <a:r>
              <a:rPr kumimoji="1" lang="en-US" altLang="ja-JP" dirty="0"/>
              <a:t> Binding e</a:t>
            </a:r>
            <a:r>
              <a:rPr lang="en-US" altLang="ja-JP" dirty="0"/>
              <a:t>nergy in STG condensate (</a:t>
            </a:r>
            <a:r>
              <a:rPr lang="en-US" altLang="ja-JP" b="1" dirty="0"/>
              <a:t>2.41, shell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996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330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What I did:</vt:lpstr>
      <vt:lpstr>PIPS</vt:lpstr>
      <vt:lpstr>iPIPS</vt:lpstr>
      <vt:lpstr>Partial engulfment</vt:lpstr>
      <vt:lpstr>Homogenous LLPS (CaMKII valence: 4) </vt:lpstr>
      <vt:lpstr>Homogenous LLPS (linear CaMKII)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PIPS</dc:title>
  <dc:creator>浦久保 秀俊</dc:creator>
  <cp:lastModifiedBy>浦久保 秀俊</cp:lastModifiedBy>
  <cp:revision>10</cp:revision>
  <dcterms:created xsi:type="dcterms:W3CDTF">2024-02-09T10:12:04Z</dcterms:created>
  <dcterms:modified xsi:type="dcterms:W3CDTF">2024-02-09T10:45:04Z</dcterms:modified>
</cp:coreProperties>
</file>