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PT Sans Narrow"/>
      <p:regular r:id="rId51"/>
      <p:bold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ansNarrow-regular.fntdata"/><Relationship Id="rId50" Type="http://schemas.openxmlformats.org/officeDocument/2006/relationships/slide" Target="slides/slide45.xml"/><Relationship Id="rId53" Type="http://schemas.openxmlformats.org/officeDocument/2006/relationships/font" Target="fonts/OpenSans-regular.fntdata"/><Relationship Id="rId52" Type="http://schemas.openxmlformats.org/officeDocument/2006/relationships/font" Target="fonts/PTSansNarrow-bold.fntdata"/><Relationship Id="rId11" Type="http://schemas.openxmlformats.org/officeDocument/2006/relationships/slide" Target="slides/slide6.xml"/><Relationship Id="rId55" Type="http://schemas.openxmlformats.org/officeDocument/2006/relationships/font" Target="fonts/OpenSans-italic.fntdata"/><Relationship Id="rId10" Type="http://schemas.openxmlformats.org/officeDocument/2006/relationships/slide" Target="slides/slide5.xml"/><Relationship Id="rId54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57e43dd4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57e43dd4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57e43dd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57e43dd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57e43dd4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57e43dd4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57e43dd4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57e43dd4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57e43dd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57e43dd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e3d82cae2_1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e3d82cae2_1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e3d82cae2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e3d82cae2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e3d82cae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e3d82cae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e3d82cae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e3d82cae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e3d82cae2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e3d82cae2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5b015081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5b015081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e3d82cae2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e3d82cae2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e3d82cae2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e3d82cae2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e3d82cae2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e3d82cae2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e3d82cae2_1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e3d82cae2_1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e3d82cae2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e3d82cae2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e3d82cae2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e3d82cae2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e3d82cae2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e3d82cae2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e3d82cae2_1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e3d82cae2_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e3d82cae2_1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e3d82cae2_1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e3d82cae2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e3d82cae2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57e43d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57e43d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e3d82cae2_1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e3d82cae2_1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e3d82cae2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e3d82cae2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e3d82cae2_1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e3d82cae2_1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957e43dd4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957e43dd4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57e43dd4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957e43dd4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57e43dd4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57e43dd4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957e43dd4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957e43dd4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57e43dd4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57e43dd4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957e43dd4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957e43dd4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e3d82cae2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e3d82cae2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1717f88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1717f88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e3d82cae2_1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e3d82cae2_1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57e43dd4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57e43dd4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957e43dd4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957e43dd4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9e3d82cae2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9e3d82cae2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9e3d82cae2_1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9e3d82cae2_1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957e43dd4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957e43dd4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1717f88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1717f88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57e43dd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57e43dd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57e43dd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57e43dd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57e43dd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57e43dd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57e43dd4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57e43dd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scikit-learn.org/stable/modules/generated/sklearn.decomposition.PCA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Clustering with </a:t>
            </a:r>
            <a:r>
              <a:rPr lang="en"/>
              <a:t>Scikitlearn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CENG 499 Recitation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Kmeans++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Kmedoids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Agglomerative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Mixture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DBSCAN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Spectral Clustering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sklearn.cluster.KMeans(n_clusters=8, *, init='random', n_init=10, max_iter=300, tol=0.0001, verbose=0, random_state=None, copy_x=True, algorithm='lloyd')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‘.fit()’ function executes Kmeans on a given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‘.predict()’ function returns cluster label/s for given data sample/s.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fitting, the attributes: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‘.cluster_centers_’: stores cluster centroids.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‘.labels_’: stores cluster labels for each data instance.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‘.inertia_’: stores the final loss value for the clustering.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653075"/>
            <a:ext cx="25336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Kmeans++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sklearn.cluster.KMeans(n_clusters=8, *, init=</a:t>
            </a:r>
            <a:r>
              <a:rPr lang="en"/>
              <a:t>k-means++</a:t>
            </a:r>
            <a:r>
              <a:rPr lang="en"/>
              <a:t>, n_init=10, max_iter=300, tol=0.0001, verbose=0, random_state=None, copy_x=True, algorithm='lloyd')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‘.fit()’ function executes Kmeans on a given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‘.predict()’ function returns cluster label/s for given data sample/s.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fitting, the attributes: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‘.cluster_centers_’: stores cluster centroids.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‘.labels_’: stores cluster labels for each data instance.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‘.inertia_’: stores the final loss value for the clustering.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666875"/>
            <a:ext cx="25336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Kmedoids (sklearn_extra package)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sklearn_extra.cluster.KMedoids(n_clusters=8, metric='euclidean', method='alternate', init='heuristic', max_iter=300, random_state=None)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other distance metrics to consider: ‘cosine’, ‘mahalanobis’, and ‘minkowksi’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‘.fit()’ function executes Kmeans on a given dataset.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‘.predict()’ function returns cluster label/s for given data sample/s.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fitting, the attributes: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‘.cluster_centers_’: stores cluster centroids.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‘.labels_’: stores cluster labels for each data instance.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‘.inertia_’: stores the final loss value for the clustering.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3655350"/>
            <a:ext cx="21717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Clustering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sklearn.cluster.AgglomerativeClustering(n_clusters=2, *, affinity='euclidean', memory=None, connectivity=None, compute_full_tree='auto', linkage='ward', distance_threshold=None, compute_distances=False)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‘.fit()’ function constructs a clustering tree (dendrogram).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‘.predict()’ function is not provided.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fitting: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‘.labels_’: stores cluster labels of instances.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‘.children_’: stores the tree structure.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‘.distance_’: provides the distance between nodes in the tree (merge distances).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176150" y="4643250"/>
            <a:ext cx="4460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Code examples…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Related Topic to Clustering: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Probability Density Function Estimation 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basically two approaches to estimate probability distribution of data instances: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Parametric [1]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Assumes that the data instances follow a parametric distribution formulation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Such as Gaussian, Gaussian Mixture Models, Beta, Student’s T-distribution, .etc.)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Non-parametric [2,3]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Does not impose any structure on the data, and tries to estimate the distribution function by considering local relations (i.e. distance/similarities).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Knn, Parzen Window, .etc.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Non-parametric approaches require too many instances to be accurate.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recitation, we only consider parametric approaches.                                     </a:t>
            </a:r>
            <a:endParaRPr/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Estimation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106250" y="4569025"/>
            <a:ext cx="8245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</a:t>
            </a:r>
            <a:r>
              <a:rPr lang="en" sz="1100"/>
              <a:t>Introduction to Machine Learning, 2nd edition, Ethem Alpaydın,</a:t>
            </a:r>
            <a:r>
              <a:rPr lang="en" sz="1150"/>
              <a:t> Chapter 4.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[2]: </a:t>
            </a:r>
            <a:r>
              <a:rPr lang="en" sz="1100"/>
              <a:t>Introduction to Machine Learning, 2nd edition, Ethem Alpaydın,</a:t>
            </a:r>
            <a:r>
              <a:rPr lang="en" sz="1150"/>
              <a:t> Chapter 8.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168" name="Google Shape;168;p28"/>
          <p:cNvSpPr txBox="1"/>
          <p:nvPr/>
        </p:nvSpPr>
        <p:spPr>
          <a:xfrm>
            <a:off x="5120150" y="4569025"/>
            <a:ext cx="824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[3]: </a:t>
            </a:r>
            <a:r>
              <a:rPr lang="en" sz="1150"/>
              <a:t>Richard O. Duda, Peter E. Hart, and David G. Stork.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Pattern Classification (2nd Edition) Chapter 4.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Estimation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Parametric: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Frequentist View: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</a:t>
            </a:r>
            <a:r>
              <a:rPr lang="en"/>
              <a:t>arameters</a:t>
            </a:r>
            <a:r>
              <a:rPr lang="en"/>
              <a:t> are fixed (no uncertainty).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Maximum </a:t>
            </a:r>
            <a:r>
              <a:rPr lang="en"/>
              <a:t>likelihood estimation.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Bayesian View: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treats parameter as a random variable.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Uncertainty is introduced on parameters.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parameter values may be more likely.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regulated via the prior distribution over the parameter.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800" y="1545387"/>
            <a:ext cx="2769175" cy="10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222" y="3696950"/>
            <a:ext cx="2110603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random variable can take continuous values (i.e. real number):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random variable consists of multiple random variables (i.e. data instances are high dimensional):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 (Gaussian Distribution)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0" y="4763425"/>
            <a:ext cx="824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</a:t>
            </a:r>
            <a:r>
              <a:rPr lang="en" sz="1100"/>
              <a:t>Introduction to Machine Learning, 2nd edition, Ethem Alpaydın,</a:t>
            </a:r>
            <a:r>
              <a:rPr lang="en" sz="1150"/>
              <a:t> Chapter 4.</a:t>
            </a:r>
            <a:endParaRPr sz="1150"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712100"/>
            <a:ext cx="43624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163" y="3813188"/>
            <a:ext cx="66198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1838" y="3488288"/>
            <a:ext cx="26003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 (Gaussian Distribution)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0" y="4763425"/>
            <a:ext cx="824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</a:t>
            </a:r>
            <a:r>
              <a:rPr lang="en" sz="1100"/>
              <a:t>Introduction to Machine Learning, 2nd edition, Ethem Alpaydın,</a:t>
            </a:r>
            <a:r>
              <a:rPr lang="en" sz="1150"/>
              <a:t> Chapter 4.</a:t>
            </a:r>
            <a:endParaRPr sz="1150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4382"/>
            <a:ext cx="4039624" cy="221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625" y="1430412"/>
            <a:ext cx="4163524" cy="22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ML Model Tuning and Evaluation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Cross Validation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Cross Validation with Scikitlearn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Clustering with Scikitlearn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KMeans, Kmeans++, Kmedoids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Hierarchical Agglomerative Clustering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Other methods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Probability Density Estimation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Determining the Number of Clusters/Clustering Evaluation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Elbow Method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Silhouette Method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Manual Inspection (via dimensionality reduction)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Critical Points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Preprocessing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Hyperparameter Tuning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data instances of a particular category are dispersed across the data instance space: A single Gaussian distribution fails to model.</a:t>
            </a:r>
            <a:endParaRPr/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 (Gaussian Mixture Model)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9402"/>
            <a:ext cx="4379423" cy="240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420" y="2139850"/>
            <a:ext cx="4304880" cy="236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consists of multiple Gaussian distributions. It is a linear combination of multiple Gaussian distributions.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Gaussian distribution is coined as a component and each </a:t>
            </a:r>
            <a:r>
              <a:rPr i="1" lang="en"/>
              <a:t>π</a:t>
            </a:r>
            <a:r>
              <a:rPr baseline="-25000" i="1" lang="en"/>
              <a:t>i</a:t>
            </a:r>
            <a:r>
              <a:rPr lang="en"/>
              <a:t>s and </a:t>
            </a:r>
            <a:r>
              <a:rPr i="1" lang="en"/>
              <a:t>π</a:t>
            </a:r>
            <a:r>
              <a:rPr baseline="-25000" i="1" lang="en"/>
              <a:t>k</a:t>
            </a:r>
            <a:r>
              <a:rPr lang="en"/>
              <a:t>s are coined as the mixing coefficients.</a:t>
            </a:r>
            <a:endParaRPr/>
          </a:p>
        </p:txBody>
      </p:sp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 (Gaussian Mixture Model)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799" y="2005688"/>
            <a:ext cx="3423925" cy="14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00" y="4298075"/>
            <a:ext cx="5363401" cy="27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625725"/>
            <a:ext cx="5363401" cy="25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761" y="2447700"/>
            <a:ext cx="3966864" cy="61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mixing coefficient determines how much a component contributes to the probability score (likelihood) for a given data instance.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data distribution with enough Gaussian components can be approximated with this model.[1]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components there should be has to be considered a hyperparameter for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for clustering tasks as well.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instance-cluster relation is expressed via a probability score.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Soft labeling (probabilistic labeling)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 (Gaussian Mixture Model)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73850" y="4682925"/>
            <a:ext cx="824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P</a:t>
            </a:r>
            <a:r>
              <a:rPr lang="en" sz="1100"/>
              <a:t>attern Recognition and Machine Learning, Christopher M. Bishop,</a:t>
            </a:r>
            <a:r>
              <a:rPr lang="en" sz="1150"/>
              <a:t> Chapter 2.</a:t>
            </a:r>
            <a:endParaRPr sz="11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MLE</a:t>
            </a:r>
            <a:r>
              <a:rPr lang="en"/>
              <a:t> and KL Divergence Relation</a:t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73850" y="4682925"/>
            <a:ext cx="824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P</a:t>
            </a:r>
            <a:r>
              <a:rPr lang="en" sz="1100"/>
              <a:t>attern Recognition and Machine Learning, Christopher M. Bishop,</a:t>
            </a:r>
            <a:r>
              <a:rPr lang="en" sz="1150"/>
              <a:t> Chapter 1.</a:t>
            </a:r>
            <a:endParaRPr sz="1150"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200" y="1266325"/>
            <a:ext cx="2565625" cy="8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688" y="2067825"/>
            <a:ext cx="6874627" cy="25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4824" y="2317900"/>
            <a:ext cx="6194352" cy="20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Kullback-Leibler divergence (KL(p||q)) is a dissimilarity measure between two distributions p and q (defined over the same random variable), and it is defined as follows [1]: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assume that we have data instances of a particular category/cluster </a:t>
            </a:r>
            <a:r>
              <a:rPr i="1" lang="en"/>
              <a:t>C</a:t>
            </a:r>
            <a:r>
              <a:rPr baseline="-25000" i="1" lang="en"/>
              <a:t>i</a:t>
            </a:r>
            <a:r>
              <a:rPr lang="en"/>
              <a:t> and they are generated by an unknown distribution </a:t>
            </a:r>
            <a:r>
              <a:rPr i="1" lang="en"/>
              <a:t>p</a:t>
            </a:r>
            <a:r>
              <a:rPr lang="en"/>
              <a:t>. If we try to approximate </a:t>
            </a:r>
            <a:r>
              <a:rPr i="1" lang="en"/>
              <a:t>p</a:t>
            </a:r>
            <a:r>
              <a:rPr lang="en"/>
              <a:t> via a parametric distribution </a:t>
            </a:r>
            <a:r>
              <a:rPr i="1" lang="en"/>
              <a:t>q</a:t>
            </a:r>
            <a:r>
              <a:rPr lang="en"/>
              <a:t> (</a:t>
            </a:r>
            <a:r>
              <a:rPr i="1" lang="en"/>
              <a:t>q(|Ө</a:t>
            </a:r>
            <a:r>
              <a:rPr baseline="30000" i="1" lang="en"/>
              <a:t>Ci</a:t>
            </a:r>
            <a:r>
              <a:rPr i="1" lang="en"/>
              <a:t>)</a:t>
            </a:r>
            <a:r>
              <a:rPr lang="en"/>
              <a:t>) KL divergence becomes [1]:</a:t>
            </a:r>
            <a:endParaRPr/>
          </a:p>
        </p:txBody>
      </p:sp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MLE and KL Divergence 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73850" y="4682925"/>
            <a:ext cx="824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P</a:t>
            </a:r>
            <a:r>
              <a:rPr lang="en" sz="1100"/>
              <a:t>attern Recognition and Machine Learning, Christopher M. Bishop,</a:t>
            </a:r>
            <a:r>
              <a:rPr lang="en" sz="1150"/>
              <a:t> Chapter 1.</a:t>
            </a:r>
            <a:endParaRPr sz="1150"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012" y="2250975"/>
            <a:ext cx="4037975" cy="6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104" y="4039050"/>
            <a:ext cx="4601796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integral operation considers the whole data instance space but we have a finite number of data instances so the previous KL divergence can be approximated via [1]: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(1/N) is a coefficient and the rightmost term does not depend on the parameter Ө, they can be omitted to obtain the minimum KL divergence we need to find the parameter Ө that minimized this term:</a:t>
            </a:r>
            <a:endParaRPr/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MLE and KL Divergence 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/>
        </p:nvSpPr>
        <p:spPr>
          <a:xfrm>
            <a:off x="73850" y="4682925"/>
            <a:ext cx="824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P</a:t>
            </a:r>
            <a:r>
              <a:rPr lang="en" sz="1100"/>
              <a:t>attern Recognition and Machine Learning, Christopher M. Bishop,</a:t>
            </a:r>
            <a:r>
              <a:rPr lang="en" sz="1150"/>
              <a:t> Chapter 1.</a:t>
            </a:r>
            <a:endParaRPr sz="1150"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150" y="2241113"/>
            <a:ext cx="5404251" cy="6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390" y="3861625"/>
            <a:ext cx="6207435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Equivalently this formulation can be re-written as (-log has been omitted it becomes a maximization problem):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formulation aims to find the parameter that maximizes the likelihood of all data instances (Maximum likelihood estimation).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maximum likelihood estimation minimizes the KL divergence between the unknown distribution </a:t>
            </a:r>
            <a:r>
              <a:rPr i="1" lang="en"/>
              <a:t>p</a:t>
            </a:r>
            <a:r>
              <a:rPr lang="en"/>
              <a:t> and the parametric function </a:t>
            </a:r>
            <a:r>
              <a:rPr i="1" lang="en"/>
              <a:t>q</a:t>
            </a:r>
            <a:r>
              <a:rPr lang="en"/>
              <a:t>. (minimizes the dissimilarity between the distributions) [1].</a:t>
            </a:r>
            <a:endParaRPr/>
          </a:p>
        </p:txBody>
      </p:sp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MLE and KL Divergence 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73850" y="4682925"/>
            <a:ext cx="824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P</a:t>
            </a:r>
            <a:r>
              <a:rPr lang="en" sz="1100"/>
              <a:t>attern Recognition and Machine Learning, Christopher M. Bishop,</a:t>
            </a:r>
            <a:r>
              <a:rPr lang="en" sz="1150"/>
              <a:t> Chapter 1.</a:t>
            </a:r>
            <a:endParaRPr sz="1150"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250" y="2011975"/>
            <a:ext cx="5159499" cy="7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322" y="4030797"/>
            <a:ext cx="2334675" cy="9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MLE estimates for the hyperparameters of a Gaussian function are [1]: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Basically, the sample mean and sample variance/covariance.</a:t>
            </a:r>
            <a:endParaRPr/>
          </a:p>
        </p:txBody>
      </p:sp>
      <p:sp>
        <p:nvSpPr>
          <p:cNvPr id="263" name="Google Shape;263;p39"/>
          <p:cNvSpPr txBox="1"/>
          <p:nvPr>
            <p:ph type="title"/>
          </p:nvPr>
        </p:nvSpPr>
        <p:spPr>
          <a:xfrm>
            <a:off x="35397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MLE of Gaussian Distribution</a:t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73850" y="4682925"/>
            <a:ext cx="824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1755625"/>
            <a:ext cx="35433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 txBox="1"/>
          <p:nvPr/>
        </p:nvSpPr>
        <p:spPr>
          <a:xfrm>
            <a:off x="73850" y="4739125"/>
            <a:ext cx="824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</a:t>
            </a:r>
            <a:r>
              <a:rPr lang="en" sz="1100"/>
              <a:t>Introduction to Machine Learning, 2nd edition, Ethem Alpaydın,</a:t>
            </a:r>
            <a:r>
              <a:rPr lang="en" sz="1150"/>
              <a:t> Chapter 4.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Gaussian MLE Example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Unfortunately, there is no analytical solution unlike Gaussian and Categorical distributions [1].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able to perform the MLE operation, the expectation maximization (EM) technique is used.</a:t>
            </a:r>
            <a:endParaRPr/>
          </a:p>
        </p:txBody>
      </p:sp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MLE of Gaussian Mixtures Model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90050" y="4781700"/>
            <a:ext cx="824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</a:t>
            </a:r>
            <a:r>
              <a:rPr lang="en" sz="1150"/>
              <a:t>Richard O. Duda, Peter E. Hart, and David G. Stork. 2000. Pattern Classification (2nd Edition) Chapter 10.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and Tuning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Measuring expected future generalization performance (with unseen data).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Tuning: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contain hyperparameters that define their behavior.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Tweaking these hyperparameters to obtain the best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is abundant data to form the three datasets: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dataset: To learn model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dataset: To tune 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dataset: To evaluate the </a:t>
            </a:r>
            <a:r>
              <a:rPr lang="en"/>
              <a:t>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introducing hidden variables, it aims to perform maximum likelihood estimation [1].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it initializes the parameters (to be maximized) and then executes its expectation-maximization loop: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E step, it calculates values for the hidden variables,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M step, it recalculates the parameter values with the hidden variable values calculated in the E step.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EM step, the likelihood function increases monotonically.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it can easily get stuck in a local optimum (maxima).</a:t>
            </a:r>
            <a:endParaRPr/>
          </a:p>
        </p:txBody>
      </p:sp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Maximization Technique</a:t>
            </a:r>
            <a:endParaRPr/>
          </a:p>
        </p:txBody>
      </p:sp>
      <p:sp>
        <p:nvSpPr>
          <p:cNvPr id="286" name="Google Shape;286;p42"/>
          <p:cNvSpPr txBox="1"/>
          <p:nvPr/>
        </p:nvSpPr>
        <p:spPr>
          <a:xfrm>
            <a:off x="73850" y="4682925"/>
            <a:ext cx="8245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[1]: </a:t>
            </a:r>
            <a:r>
              <a:rPr lang="en" sz="1100"/>
              <a:t>Introduction to Machine Learning, 2nd edition, Ethem Alpaydın,</a:t>
            </a:r>
            <a:r>
              <a:rPr lang="en" sz="1150"/>
              <a:t> Chapter 7.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sklearn.mixture.GaussianMixture(n_components=1, *, covariance_type='full', tol=0.001, reg_covar=1e-06, max_iter=100, n_init=1, init_params='kmeans', weights_init=None, means_init=None, precisions_init=None, random_state=None, warm_start=False, verbose=0, verbose_interval=10)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‘.means_’ attribute stores the Gaussian mean vectors.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‘.covariances_’ attribute stores the covariance matrices.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‘.weights_’ attribute stores the mixing coefficient.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fit, predict, sample, and score functions.</a:t>
            </a:r>
            <a:endParaRPr/>
          </a:p>
        </p:txBody>
      </p:sp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 Training with Scikitlearn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GMM</a:t>
            </a: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MLE Example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 txBox="1"/>
          <p:nvPr/>
        </p:nvSpPr>
        <p:spPr>
          <a:xfrm>
            <a:off x="-23400" y="1648200"/>
            <a:ext cx="919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Determining</a:t>
            </a: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Number of Clusters/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Clustering Evaluation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Elbow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Silhouette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Inspection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Dimensionality Reduction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</a:t>
            </a:r>
            <a:r>
              <a:rPr lang="en"/>
              <a:t> Method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311700" y="1266325"/>
            <a:ext cx="5921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</a:t>
            </a:r>
            <a:r>
              <a:rPr lang="en"/>
              <a:t>ilhouette</a:t>
            </a:r>
            <a:r>
              <a:rPr lang="en"/>
              <a:t> value can be used to assess the quality of clustering and determine the number of clusters.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data instance, this score is calculated.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score ranges from -1 to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indicates the data point is clustered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-1 indicates the data point is not clustered as desired.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</a:t>
            </a:r>
            <a:r>
              <a:rPr lang="en"/>
              <a:t>silhouette</a:t>
            </a:r>
            <a:r>
              <a:rPr lang="en"/>
              <a:t> value can give an idea about an overall clustering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800" y="3217236"/>
            <a:ext cx="2699450" cy="41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800" y="1388050"/>
            <a:ext cx="2699450" cy="169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Method (with Scikitlearn)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calculate individual silhouette instance scores: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sklearn.metrics.silhouette_samples(X, labels, *, metric='euclidean', **kwds)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calculate the average silhouette value: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sklearn.metrics.silhouette_score(X, labels, *, metric='euclidean', sample_size=None, random_state=None, **kwds)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silhouette method can be used with any clustering method that provides cluster labels of data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Method (Example Analysis)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7700"/>
            <a:ext cx="4408425" cy="1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79400"/>
            <a:ext cx="4408398" cy="1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3875" y="1266325"/>
            <a:ext cx="4408421" cy="1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3875" y="2981833"/>
            <a:ext cx="4408425" cy="171436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9"/>
          <p:cNvSpPr txBox="1"/>
          <p:nvPr/>
        </p:nvSpPr>
        <p:spPr>
          <a:xfrm>
            <a:off x="311700" y="4812550"/>
            <a:ext cx="852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Image Source: https://scikit-learn.org/stable/auto_examples/cluster/plot_kmeans_silhouette_analysis.html#sphx-glr-auto-examples-cluster-plot-kmeans-silhouette-analysis-py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Inspection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transform/map data instances into 1-D, 2-D, 3-D and visualize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this end dimensionality reduction methods can be employed.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In this recitation,</a:t>
            </a:r>
            <a:r>
              <a:rPr lang="en" sz="1800"/>
              <a:t> we utilize the Principle Component Analysis (PCA), T-distributed Stochastic Neighbor Embedding methods (tSNE) and UMAP.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(Scikitlearn, umap-learn)</a:t>
            </a:r>
            <a:endParaRPr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PCA [1]: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sklearn.decomposition.PCA(</a:t>
            </a:r>
            <a:r>
              <a:rPr i="1" lang="en" sz="1200"/>
              <a:t>n_components=None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*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copy=True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whiten=False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svd_solver='auto'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tol=0.0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iterated_power='auto'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n_oversamples=10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power_iteration_normalizer='auto'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random_state=None</a:t>
            </a:r>
            <a:r>
              <a:rPr lang="en" sz="1200"/>
              <a:t>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t-SNE [2]: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sklearn.manifold.TSNE(</a:t>
            </a:r>
            <a:r>
              <a:rPr i="1" lang="en" sz="1200"/>
              <a:t>n_components=2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*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perplexity=30.0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early_exaggeration=12.0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learning_rate='auto'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n_iter=1000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n_iter_without_progress=300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min_grad_norm=1e-07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metric='euclidean'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metric_params=None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init='pca'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verbose=0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random_state=None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method='barnes_hut'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angle=0.5</a:t>
            </a:r>
            <a:r>
              <a:rPr lang="en" sz="1200">
                <a:highlight>
                  <a:srgbClr val="F8F8F8"/>
                </a:highlight>
              </a:rPr>
              <a:t>, </a:t>
            </a:r>
            <a:r>
              <a:rPr i="1" lang="en" sz="1200"/>
              <a:t>n_jobs=None</a:t>
            </a:r>
            <a:r>
              <a:rPr lang="en" sz="1200"/>
              <a:t>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UMAP [3]: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UMAP(learning_rate=1.0, local_connectivity=1.0,metric='euclidean', metric_kwds=None, min_dist=0.1, n_components=2, n_epochs=None, n_neighbors=15, output_metric='euclidean', output_metric_kwds=None, random_state=42, verbose=False)</a:t>
            </a:r>
            <a:endParaRPr sz="1200"/>
          </a:p>
        </p:txBody>
      </p:sp>
      <p:sp>
        <p:nvSpPr>
          <p:cNvPr id="349" name="Google Shape;349;p51"/>
          <p:cNvSpPr txBox="1"/>
          <p:nvPr/>
        </p:nvSpPr>
        <p:spPr>
          <a:xfrm>
            <a:off x="149650" y="4343550"/>
            <a:ext cx="8729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[1]: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https://scikit-learn.org/stable/modules/generated/sklearn.decomposition.PCA.html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[2]: https://scikit-learn.org/stable/modules/generated/sklearn.manifold.TSNE.html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[3]: https://umap-learn.readthedocs.io/en/latest/parameters.html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and Tuning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data is scarce to form a separate validation dataset: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validation dataset reduces the data amount for training.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is not sufficient data for training, a model cannot generalize well.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Its training dataset distribution does not represent that of the actual data generation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arguments are valid for testing.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Due to a validation dataset, the amount of data for evaluation reduces.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 a small test dataset, generalization performance cannot be measured reliably.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 training-validation-test split: 60% (training), 20%(validation), 20%(test).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Without validation dataset, typical split: 70% (training), 30% (test).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tune a model without a validation dataset: cross-validation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K-fold cross-validation 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800"/>
              <a:t>Typically 5-fold, 10-fold.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2"/>
          <p:cNvSpPr txBox="1"/>
          <p:nvPr/>
        </p:nvSpPr>
        <p:spPr>
          <a:xfrm>
            <a:off x="-23400" y="1648200"/>
            <a:ext cx="9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Dimensionality Reduction Examples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3"/>
          <p:cNvSpPr txBox="1"/>
          <p:nvPr/>
        </p:nvSpPr>
        <p:spPr>
          <a:xfrm>
            <a:off x="-23400" y="1648200"/>
            <a:ext cx="9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Some Critical Points for Clustering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Points</a:t>
            </a:r>
            <a:endParaRPr/>
          </a:p>
        </p:txBody>
      </p:sp>
      <p:sp>
        <p:nvSpPr>
          <p:cNvPr id="369" name="Google Shape;369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 very crucial step before employing any ML method. Some methods require data points to have a </a:t>
            </a:r>
            <a:r>
              <a:rPr lang="en"/>
              <a:t>particular</a:t>
            </a:r>
            <a:r>
              <a:rPr lang="en"/>
              <a:t> data distribution.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clustering methods have </a:t>
            </a:r>
            <a:r>
              <a:rPr lang="en"/>
              <a:t>different</a:t>
            </a:r>
            <a:r>
              <a:rPr lang="en"/>
              <a:t> types of parameters.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possible all hyperparameter values should be tested via Grid-search in order to find the best hyperparameter configuration.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5"/>
          <p:cNvSpPr txBox="1"/>
          <p:nvPr/>
        </p:nvSpPr>
        <p:spPr>
          <a:xfrm>
            <a:off x="-23400" y="1648200"/>
            <a:ext cx="9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After Clustering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Clustering</a:t>
            </a:r>
            <a:endParaRPr/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data instances are clustered, if we are given a class label for a single point in each cluster, we can label all cluster members.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Labeling is a costly operation.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With a single label, other data instances can be labelled.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inspecting data instances in a cluster, we can elicit information about the cluster, which may useful for problems such as: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Detecting communities: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 a forum websites, users can form communities depending on which topics they are active.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Recommendation: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Users who buy similar items can be grouped together and new items can be recommended to the group members.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 a bank application, users can form clusters depending on their financial status and </a:t>
            </a:r>
            <a:r>
              <a:rPr lang="en"/>
              <a:t>activities. Banks can offer different financial investment plan for different groups.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7"/>
          <p:cNvSpPr txBox="1"/>
          <p:nvPr/>
        </p:nvSpPr>
        <p:spPr>
          <a:xfrm>
            <a:off x="-23400" y="1648200"/>
            <a:ext cx="919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Thanks for Listening and for Your Time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 Validation (training and test data available)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913" y="1266325"/>
            <a:ext cx="4768159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13700" y="4743300"/>
            <a:ext cx="716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Image source: https://scikit-learn.org/stable/modules/cross_validation.html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 Validation (training and test data available)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pitfalls (due to training data):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single run of cross-validation  depends on a single </a:t>
            </a:r>
            <a:r>
              <a:rPr lang="en"/>
              <a:t>partitioning.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Multiple runs by shuffling the training data and averaging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Folds may not contain classes proportionally: class imbalance problem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Forming </a:t>
            </a:r>
            <a:r>
              <a:rPr lang="en"/>
              <a:t>partitions</a:t>
            </a:r>
            <a:r>
              <a:rPr lang="en"/>
              <a:t> by considering class distributions: s</a:t>
            </a:r>
            <a:r>
              <a:rPr lang="en"/>
              <a:t>tratification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pitfalls (due to test data):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the original dataset is split into training and test randomly, a single evaluation may depend on this splitting. For a more reliable evaluation: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We can shuffle the whole data and apply the whole K-fold cross-validation procedure from scratch.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We can repeat this multiple times.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It is too costly !!!!.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Instead of random splitting (we can introduce class imbalance problem), we can consider Nested Cross Validation.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 Validation (only training data available)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testing set cannot be afforded: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to perform model tuning and evaluation on the same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cross-validation is applied on a dataset without test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Unintentionally bias is introduced: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Both best hyperparameters are determined and evaluated.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Overfitting is introduced.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Evaluation results are optimistic.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Nested Cross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450" y="3177650"/>
            <a:ext cx="3761851" cy="13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62750" y="4771175"/>
            <a:ext cx="881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Image source: https://scikit-learn.org/stable/auto_examples/model_selection/plot_nested_cross_validation_iris.html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with Sklearn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sklearn.model_selection.KFold(n_splits=5, *, shuffle=False, random_state=None)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sklearn.model_selection.RepeatedKFold(*, n_splits=5, n_repeats=10, random_state=None)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sklearn.model_selection.StratifiedKFold(n_splits=5, *, shuffle=False, random_state=None)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sklearn.model_selection.RepeatedStratifiedKFold(*, n_splits=5, n_repeats=10, random_state=None)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-23400" y="1648200"/>
            <a:ext cx="9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Clustering with Scikitlearn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