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8" r:id="rId18"/>
    <p:sldId id="279" r:id="rId19"/>
    <p:sldId id="280" r:id="rId20"/>
    <p:sldId id="281" r:id="rId21"/>
    <p:sldId id="274" r:id="rId22"/>
    <p:sldId id="277" r:id="rId23"/>
    <p:sldId id="276" r:id="rId24"/>
    <p:sldId id="275" r:id="rId25"/>
  </p:sldIdLst>
  <p:sldSz cx="12192000" cy="6858000"/>
  <p:notesSz cx="6858000" cy="9144000"/>
  <p:embeddedFontLst>
    <p:embeddedFont>
      <p:font typeface="Libre Franklin" panose="020B0604020202020204" charset="0"/>
      <p:regular r:id="rId27"/>
      <p:bold r:id="rId28"/>
      <p:italic r:id="rId29"/>
      <p:boldItalic r:id="rId30"/>
    </p:embeddedFont>
    <p:embeddedFont>
      <p:font typeface="Libre Franklin Thin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erriweather Sans" panose="020B0604020202020204" charset="0"/>
      <p:regular r:id="rId39"/>
      <p:bold r:id="rId40"/>
      <p:italic r:id="rId41"/>
      <p:boldItalic r:id="rId42"/>
    </p:embeddedFont>
    <p:embeddedFont>
      <p:font typeface="Helvetica Neue" panose="020B0604020202020204" charset="0"/>
      <p:regular r:id="rId43"/>
      <p:bold r:id="rId44"/>
      <p:italic r:id="rId45"/>
      <p:boldItalic r:id="rId46"/>
    </p:embeddedFont>
    <p:embeddedFont>
      <p:font typeface="Karla" panose="020B0604020202020204" charset="0"/>
      <p:regular r:id="rId47"/>
      <p:bold r:id="rId48"/>
      <p:italic r:id="rId49"/>
      <p:boldItalic r:id="rId50"/>
    </p:embeddedFont>
    <p:embeddedFont>
      <p:font typeface="Helvetica Neue Light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hrey Smith" initials="" lastIdx="2" clrIdx="0"/>
  <p:cmAuthor id="1" name="Dustin Nguyen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54" Type="http://schemas.openxmlformats.org/officeDocument/2006/relationships/font" Target="fonts/font2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font" Target="fonts/font2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5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4" name="Google Shape;64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722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 err="1" smtClean="0"/>
              <a:t>CoE</a:t>
            </a:r>
            <a:r>
              <a:rPr lang="en-US" sz="1100" dirty="0" smtClean="0"/>
              <a:t> Staffing: 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aseline="0" dirty="0" smtClean="0"/>
              <a:t>Resource hiring is slow so Umesh is pulled in to project instead of building foundational items( standards &amp; guidelines)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aseline="0" dirty="0" smtClean="0"/>
              <a:t>We may have to leverage </a:t>
            </a:r>
            <a:r>
              <a:rPr lang="en-US" sz="1100" baseline="0" dirty="0" err="1" smtClean="0"/>
              <a:t>MuleSoft</a:t>
            </a:r>
            <a:r>
              <a:rPr lang="en-US" sz="1100" baseline="0" dirty="0" smtClean="0"/>
              <a:t> in the interim; also looking at other vendors like cognizant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aseline="0" dirty="0" smtClean="0"/>
              <a:t>Charge back : Need for core cost allocation for </a:t>
            </a:r>
            <a:r>
              <a:rPr lang="en-US" sz="1100" baseline="0" dirty="0" err="1" smtClean="0"/>
              <a:t>CoE</a:t>
            </a:r>
            <a:endParaRPr lang="en-US" sz="1100" baseline="0" dirty="0" smtClean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aseline="0" dirty="0" smtClean="0"/>
              <a:t>Operating Modeling Transition : 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aseline="0" dirty="0" smtClean="0"/>
              <a:t>3 months back we planned for centralized but all the new initiatives are project based. We need more architects to support project with integration governance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aseline="0" dirty="0" smtClean="0"/>
              <a:t>Need one more architect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aseline="0" dirty="0" smtClean="0"/>
              <a:t>Evangelization(Think of </a:t>
            </a:r>
            <a:r>
              <a:rPr lang="en-US" sz="1100" baseline="0" dirty="0" err="1" smtClean="0"/>
              <a:t>CoE</a:t>
            </a:r>
            <a:r>
              <a:rPr lang="en-US" sz="1100" baseline="0" dirty="0" smtClean="0"/>
              <a:t> first) – meeting with GPM and email communication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aseline="0" dirty="0" smtClean="0"/>
              <a:t>User Stories: They are not complete; hiring a development team before completing user stories are not prudent. We observed this in EE/EV, we are going to talk to </a:t>
            </a:r>
            <a:r>
              <a:rPr lang="en-US" sz="1100" baseline="0" dirty="0" err="1" smtClean="0"/>
              <a:t>Venky</a:t>
            </a:r>
            <a:r>
              <a:rPr lang="en-US" sz="1100" baseline="0" dirty="0" smtClean="0"/>
              <a:t> to address this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aseline="0" dirty="0" smtClean="0"/>
              <a:t>Testing practice / </a:t>
            </a:r>
            <a:r>
              <a:rPr lang="en-US" sz="1100" baseline="0" dirty="0" err="1" smtClean="0"/>
              <a:t>CoE</a:t>
            </a:r>
            <a:r>
              <a:rPr lang="en-US" sz="1100" baseline="0" dirty="0" smtClean="0"/>
              <a:t> : Managing environments, data quality &amp; testing should be centralized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aseline="0" dirty="0" smtClean="0"/>
              <a:t>Budget for platform readiness: Direct connect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41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aseline="0" dirty="0" smtClean="0"/>
              <a:t>E2E Testing : This is not an efficient use of integration resources. Testing team should own data quality of testing environments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1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17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84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9" name="Google Shape;319;p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dirty="0"/>
              <a:t>Business process similar payment plan, consumption history, billing history, case types</a:t>
            </a:r>
            <a:endParaRPr dirty="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dirty="0"/>
              <a:t>Collection LI uses Conga, similar DPA process</a:t>
            </a:r>
            <a:endParaRPr dirty="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dirty="0"/>
              <a:t>Business Renovation Services not in NJ</a:t>
            </a:r>
            <a:endParaRPr dirty="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dirty="0"/>
              <a:t>Channel Mgmt in LI focuses on external KM and Chatbot to manage cases/LCS</a:t>
            </a:r>
            <a:endParaRPr dirty="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dirty="0"/>
              <a:t>Sales Cloud focuses on LCS and account hierarchy, shares common integration with Outlook / LCS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51115d3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e51115d3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51115d3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ge51115d3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T_NewSection_external">
  <p:cSld name="IT_NewSection_extern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4233" y="5495925"/>
            <a:ext cx="12196233" cy="1371600"/>
          </a:xfrm>
          <a:prstGeom prst="rect">
            <a:avLst/>
          </a:prstGeom>
          <a:solidFill>
            <a:srgbClr val="8CAABA"/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3867" y="4125913"/>
            <a:ext cx="3699933" cy="2743200"/>
          </a:xfrm>
          <a:prstGeom prst="rtTriangle">
            <a:avLst/>
          </a:prstGeom>
          <a:solidFill>
            <a:schemeClr val="accent2">
              <a:alpha val="8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16;p2"/>
          <p:cNvSpPr/>
          <p:nvPr/>
        </p:nvSpPr>
        <p:spPr>
          <a:xfrm rot="5400000">
            <a:off x="-460374" y="4524905"/>
            <a:ext cx="2806700" cy="1894417"/>
          </a:xfrm>
          <a:custGeom>
            <a:avLst/>
            <a:gdLst/>
            <a:ahLst/>
            <a:cxnLst/>
            <a:rect l="l" t="t" r="r" b="b"/>
            <a:pathLst>
              <a:path w="2806701" h="1422054" extrusionOk="0">
                <a:moveTo>
                  <a:pt x="0" y="1422054"/>
                </a:moveTo>
                <a:lnTo>
                  <a:pt x="1429809" y="0"/>
                </a:lnTo>
                <a:lnTo>
                  <a:pt x="2806701" y="1422051"/>
                </a:lnTo>
                <a:lnTo>
                  <a:pt x="0" y="1422054"/>
                </a:lnTo>
                <a:close/>
              </a:path>
            </a:pathLst>
          </a:custGeom>
          <a:solidFill>
            <a:srgbClr val="8CAA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9667" y="6019800"/>
            <a:ext cx="2313517" cy="73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Imagination,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Speed,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Quality.</a:t>
            </a:r>
            <a:endParaRPr sz="1600" b="0" i="0" u="none" strike="noStrike" cap="none" dirty="0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id="18" name="Google Shape;18;p2" descr="PSEG_tag_16_2c_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48800" y="5991226"/>
            <a:ext cx="24384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/>
        </p:nvSpPr>
        <p:spPr>
          <a:xfrm>
            <a:off x="1883834" y="1322388"/>
            <a:ext cx="8682567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INFORMATION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891100" y="1676400"/>
            <a:ext cx="7213600" cy="12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 rot="1089">
            <a:off x="1891169" y="2922087"/>
            <a:ext cx="7213527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0" i="0" u="none" strike="noStrike" cap="none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92480" y="365760"/>
            <a:ext cx="10972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92480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536F"/>
              </a:buClr>
              <a:buSzPts val="1800"/>
              <a:buNone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2003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●"/>
              <a:defRPr/>
            </a:lvl3pPr>
            <a:lvl4pPr marL="1828800" lvl="3" indent="-32003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684000" y="6532563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3234268" y="6477000"/>
            <a:ext cx="80433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CONFIDENTIAL PSEG INTERNAL USE ONLY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T_NewSection_internal">
  <p:cSld name="IT_NewSection_intern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1891100" y="1676400"/>
            <a:ext cx="7213600" cy="12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 rot="1089">
            <a:off x="1891169" y="2922087"/>
            <a:ext cx="7213527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0" i="0" u="none" strike="noStrike" cap="none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T_ Body_1">
  <p:cSld name="IT_ Bod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92480" y="365760"/>
            <a:ext cx="109728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92480" y="1143000"/>
            <a:ext cx="10668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536F"/>
              </a:buClr>
              <a:buSzPts val="2400"/>
              <a:buChar char="•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●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80"/>
              <a:buChar char="-"/>
              <a:defRPr sz="1600"/>
            </a:lvl4pPr>
            <a:lvl5pPr marL="2286000" lvl="4" indent="-29972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978400" y="6477000"/>
            <a:ext cx="62992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91633" y="365126"/>
            <a:ext cx="109728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234267" y="6477000"/>
            <a:ext cx="804333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T_Title">
  <p:cSld name="IT_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3352800" h="2002901" extrusionOk="0">
                <a:moveTo>
                  <a:pt x="0" y="2002901"/>
                </a:moveTo>
                <a:lnTo>
                  <a:pt x="2619331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rgbClr val="8CAA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91A7C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33867" y="4125913"/>
            <a:ext cx="3699933" cy="2743200"/>
          </a:xfrm>
          <a:prstGeom prst="rtTriangle">
            <a:avLst/>
          </a:prstGeom>
          <a:solidFill>
            <a:schemeClr val="accent2">
              <a:alpha val="8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" name="Google Shape;40;p7"/>
          <p:cNvSpPr/>
          <p:nvPr/>
        </p:nvSpPr>
        <p:spPr>
          <a:xfrm rot="5400000">
            <a:off x="-460374" y="4524905"/>
            <a:ext cx="2806700" cy="1894417"/>
          </a:xfrm>
          <a:custGeom>
            <a:avLst/>
            <a:gdLst/>
            <a:ahLst/>
            <a:cxnLst/>
            <a:rect l="l" t="t" r="r" b="b"/>
            <a:pathLst>
              <a:path w="2806701" h="1422054" extrusionOk="0">
                <a:moveTo>
                  <a:pt x="0" y="1422054"/>
                </a:moveTo>
                <a:lnTo>
                  <a:pt x="1429809" y="0"/>
                </a:lnTo>
                <a:lnTo>
                  <a:pt x="2806701" y="1422051"/>
                </a:lnTo>
                <a:lnTo>
                  <a:pt x="0" y="1422054"/>
                </a:lnTo>
                <a:close/>
              </a:path>
            </a:pathLst>
          </a:custGeom>
          <a:solidFill>
            <a:srgbClr val="8CAA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1" name="Google Shape;41;p7" descr="PSEG_tag_16_2c_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88001" y="5362576"/>
            <a:ext cx="4442884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 rot="-2632014">
            <a:off x="-713318" y="1651000"/>
            <a:ext cx="8680451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INFORMATION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719667" y="6019800"/>
            <a:ext cx="2313517" cy="73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Imagination,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Speed,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Quality.</a:t>
            </a:r>
            <a:endParaRPr sz="1600" b="0" i="0" u="none" strike="noStrike" cap="none" dirty="0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 rot="-2633103">
            <a:off x="-26221" y="1746432"/>
            <a:ext cx="8830729" cy="12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 rot="-2632014">
            <a:off x="810458" y="2812985"/>
            <a:ext cx="8681508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 b="0" i="0" u="none" strike="noStrike" cap="none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91633" y="365126"/>
            <a:ext cx="109728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234267" y="6477000"/>
            <a:ext cx="804333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 - Basic - Title Only">
  <p:cSld name="D - Basic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95429" y="139703"/>
            <a:ext cx="110487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02845" y="968960"/>
            <a:ext cx="110487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181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1818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1818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1818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1818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1818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1818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1818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1818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T_Title">
  <p:cSld name="1_IT_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3352800" h="2002901" extrusionOk="0">
                <a:moveTo>
                  <a:pt x="0" y="2002901"/>
                </a:moveTo>
                <a:lnTo>
                  <a:pt x="2619331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rgbClr val="8CAA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91A7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33867" y="4125383"/>
            <a:ext cx="3699932" cy="2743200"/>
          </a:xfrm>
          <a:prstGeom prst="rtTriangle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 rot="5400000">
            <a:off x="-460288" y="4523548"/>
            <a:ext cx="2806701" cy="1896072"/>
          </a:xfrm>
          <a:custGeom>
            <a:avLst/>
            <a:gdLst/>
            <a:ahLst/>
            <a:cxnLst/>
            <a:rect l="l" t="t" r="r" b="b"/>
            <a:pathLst>
              <a:path w="2806701" h="1422054" extrusionOk="0">
                <a:moveTo>
                  <a:pt x="0" y="1422054"/>
                </a:moveTo>
                <a:lnTo>
                  <a:pt x="1429809" y="0"/>
                </a:lnTo>
                <a:lnTo>
                  <a:pt x="2806701" y="1422051"/>
                </a:lnTo>
                <a:lnTo>
                  <a:pt x="0" y="1422054"/>
                </a:lnTo>
                <a:close/>
              </a:path>
            </a:pathLst>
          </a:custGeom>
          <a:solidFill>
            <a:srgbClr val="8CAA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0" descr="PSEG_tag_16_2c_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88000" y="5361982"/>
            <a:ext cx="4442699" cy="88641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 rot="-2633103">
            <a:off x="-26221" y="1746432"/>
            <a:ext cx="8830729" cy="12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 rot="-2632014">
            <a:off x="810458" y="2812985"/>
            <a:ext cx="8681508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2632014">
            <a:off x="-713542" y="1651621"/>
            <a:ext cx="8681508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INFORMATION TECHNOLOGY</a:t>
            </a:r>
            <a:endParaRPr dirty="0"/>
          </a:p>
        </p:txBody>
      </p:sp>
      <p:sp>
        <p:nvSpPr>
          <p:cNvPr id="60" name="Google Shape;60;p10"/>
          <p:cNvSpPr txBox="1"/>
          <p:nvPr/>
        </p:nvSpPr>
        <p:spPr>
          <a:xfrm>
            <a:off x="720056" y="6019800"/>
            <a:ext cx="231383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Imagination,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Speed,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Quality.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3352800" h="527584" extrusionOk="0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8CAA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2118" y="6321426"/>
            <a:ext cx="3230035" cy="549275"/>
          </a:xfrm>
          <a:custGeom>
            <a:avLst/>
            <a:gdLst/>
            <a:ahLst/>
            <a:cxnLst/>
            <a:rect l="l" t="t" r="r" b="b"/>
            <a:pathLst>
              <a:path w="3574257" h="1807368" extrusionOk="0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" name="Google Shape;8;p1" descr="PSEG_16_w.eps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32318" y="6461125"/>
            <a:ext cx="1373716" cy="2555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791633" y="365126"/>
            <a:ext cx="109728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791633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536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erriweather Sans"/>
              <a:buChar char="●"/>
              <a:defRPr sz="20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Merriweather Sans"/>
              <a:buChar char="●"/>
              <a:defRPr sz="18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988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Libre Franklin"/>
              <a:buChar char="-"/>
              <a:defRPr sz="16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234267" y="6477000"/>
            <a:ext cx="804333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 flipH="1">
            <a:off x="11465984" y="6400800"/>
            <a:ext cx="726016" cy="457200"/>
          </a:xfrm>
          <a:prstGeom prst="flowChartDelay">
            <a:avLst/>
          </a:prstGeom>
          <a:solidFill>
            <a:srgbClr val="8CAA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sz="10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1891100" y="1676400"/>
            <a:ext cx="7213600" cy="12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 dirty="0"/>
              <a:t>Salesforce/MuleSoft CoE </a:t>
            </a:r>
            <a:br>
              <a:rPr lang="en-US" sz="2800" b="1" dirty="0"/>
            </a:br>
            <a:r>
              <a:rPr lang="en-US" sz="2800" b="1" dirty="0"/>
              <a:t>Executive Steering Committee Update</a:t>
            </a:r>
            <a:endParaRPr sz="2800"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 rot="1089">
            <a:off x="1891169" y="2922087"/>
            <a:ext cx="7213527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en-US" dirty="0"/>
              <a:t>July 20, 2021 </a:t>
            </a:r>
            <a:endParaRPr dirty="0"/>
          </a:p>
        </p:txBody>
      </p:sp>
      <p:sp>
        <p:nvSpPr>
          <p:cNvPr id="68" name="Google Shape;68;p11"/>
          <p:cNvSpPr txBox="1"/>
          <p:nvPr/>
        </p:nvSpPr>
        <p:spPr>
          <a:xfrm>
            <a:off x="6799400" y="6459380"/>
            <a:ext cx="15600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PSEG Internal Use Only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792480" y="365760"/>
            <a:ext cx="10972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</a:pPr>
            <a:r>
              <a:rPr lang="en-US" dirty="0"/>
              <a:t>CEF / EE / EV</a:t>
            </a:r>
            <a:endParaRPr dirty="0"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792480" y="1143000"/>
            <a:ext cx="10972800" cy="534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6256"/>
              <a:buFont typeface="Arial"/>
              <a:buChar char="•"/>
            </a:pPr>
            <a:r>
              <a:rPr lang="en-US" sz="2200" dirty="0"/>
              <a:t>Current Status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9164"/>
              <a:buFont typeface="Arial"/>
              <a:buChar char="•"/>
            </a:pPr>
            <a:r>
              <a:rPr lang="en-US" sz="1900" dirty="0"/>
              <a:t>Provided Project Management application options for the SFDC </a:t>
            </a:r>
            <a:r>
              <a:rPr lang="en-US" sz="1900" dirty="0" smtClean="0"/>
              <a:t>org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9164"/>
              <a:buFont typeface="Arial"/>
              <a:buChar char="•"/>
            </a:pPr>
            <a:r>
              <a:rPr lang="en-US" sz="1900" dirty="0"/>
              <a:t>Drafted an Architecture Review Board Governance </a:t>
            </a:r>
            <a:r>
              <a:rPr lang="en-US" sz="1900" dirty="0" smtClean="0"/>
              <a:t>document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9164"/>
              <a:buFont typeface="Arial"/>
              <a:buChar char="•"/>
            </a:pPr>
            <a:r>
              <a:rPr lang="en-US" sz="1900" dirty="0"/>
              <a:t>Drafted an Architecture Review Board Process </a:t>
            </a:r>
            <a:r>
              <a:rPr lang="en-US" sz="1900" dirty="0" smtClean="0"/>
              <a:t>Flow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9164"/>
              <a:buFont typeface="Arial"/>
              <a:buChar char="•"/>
            </a:pPr>
            <a:r>
              <a:rPr lang="en-US" sz="1900" dirty="0"/>
              <a:t>Developing an environment management and branching strategy to support application lifecycle management milestones, in concert with platform best practices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235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56"/>
              <a:buFont typeface="Arial"/>
              <a:buChar char="•"/>
            </a:pPr>
            <a:r>
              <a:rPr lang="en-US" sz="2200" dirty="0"/>
              <a:t>Plans for Next 2-4 Weeks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9164"/>
              <a:buFont typeface="Arial"/>
              <a:buChar char="•"/>
            </a:pPr>
            <a:r>
              <a:rPr lang="en-US" sz="1900" dirty="0"/>
              <a:t>Complete, obtain approval, and publish the Architecture Review Board Governance document and Architecture Review Board Process </a:t>
            </a:r>
            <a:r>
              <a:rPr lang="en-US" sz="1900" dirty="0" smtClean="0"/>
              <a:t>Flow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9164"/>
              <a:buFont typeface="Arial"/>
              <a:buChar char="•"/>
            </a:pPr>
            <a:r>
              <a:rPr lang="en-US" sz="1900" dirty="0"/>
              <a:t>Kickoff the Architecture Review Board meetings and regular </a:t>
            </a:r>
            <a:r>
              <a:rPr lang="en-US" sz="1900" dirty="0" smtClean="0"/>
              <a:t>cadence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9164"/>
              <a:buFont typeface="Arial"/>
              <a:buChar char="•"/>
            </a:pPr>
            <a:r>
              <a:rPr lang="en-US" sz="1900" dirty="0"/>
              <a:t>Complete the documentation of the Salesforce Knowledge Articles process flow and sharing configurations, esp. as required for CEF EE EV. (PSEG must perform the configurations in the PSEG production system(s</a:t>
            </a:r>
            <a:r>
              <a:rPr lang="en-US" sz="1900" dirty="0" smtClean="0"/>
              <a:t>))</a:t>
            </a:r>
            <a:endParaRPr sz="1900" i="1"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235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56"/>
              <a:buFont typeface="Arial"/>
              <a:buChar char="•"/>
            </a:pPr>
            <a:r>
              <a:rPr lang="en-US" sz="2200" dirty="0"/>
              <a:t>Issues/Blockers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9164"/>
              <a:buFont typeface="Arial"/>
              <a:buChar char="•"/>
            </a:pPr>
            <a:r>
              <a:rPr lang="en-US" sz="1900" dirty="0" smtClean="0"/>
              <a:t>None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235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56"/>
              <a:buFont typeface="Arial"/>
              <a:buChar char="•"/>
            </a:pPr>
            <a:r>
              <a:rPr lang="en-US" sz="2200" dirty="0"/>
              <a:t>Management Input Requested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9164"/>
              <a:buFont typeface="Arial"/>
              <a:buChar char="•"/>
            </a:pPr>
            <a:r>
              <a:rPr lang="en-US" sz="1900" dirty="0" smtClean="0"/>
              <a:t>None</a:t>
            </a:r>
            <a:endParaRPr dirty="0"/>
          </a:p>
        </p:txBody>
      </p:sp>
      <p:sp>
        <p:nvSpPr>
          <p:cNvPr id="4" name="Google Shape;163;p26"/>
          <p:cNvSpPr txBox="1"/>
          <p:nvPr/>
        </p:nvSpPr>
        <p:spPr>
          <a:xfrm>
            <a:off x="9954294" y="108414"/>
            <a:ext cx="1981398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Ahrey to Speak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92480" y="365760"/>
            <a:ext cx="10972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</a:pPr>
            <a:r>
              <a:rPr lang="en-US" dirty="0"/>
              <a:t>MWMS</a:t>
            </a: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792480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235"/>
              <a:buFont typeface="Arial"/>
              <a:buChar char="•"/>
            </a:pPr>
            <a:r>
              <a:rPr lang="en-US" dirty="0"/>
              <a:t>Current Status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705"/>
              <a:buFont typeface="Arial"/>
              <a:buChar char="•"/>
            </a:pPr>
            <a:r>
              <a:rPr lang="en-US" dirty="0"/>
              <a:t>Review performance test results &amp; provide insights to areas of improvement &amp; standardization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705"/>
              <a:buFont typeface="Arial"/>
              <a:buChar char="•"/>
            </a:pPr>
            <a:r>
              <a:rPr lang="en-US" dirty="0"/>
              <a:t>Crosswalk LI RCA lessons learned and implementation with MWMS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705"/>
              <a:buFont typeface="Arial"/>
              <a:buChar char="•"/>
            </a:pPr>
            <a:r>
              <a:rPr lang="en-US" dirty="0"/>
              <a:t>Progressing with mapping of fields to match fields in AWS Glue (~30 reports mapped)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705"/>
              <a:buFont typeface="Arial"/>
              <a:buChar char="•"/>
            </a:pPr>
            <a:r>
              <a:rPr lang="en-US" dirty="0"/>
              <a:t>Work on SOQL queries is moving along – first 5 reports have prototypes for the business to review</a:t>
            </a:r>
            <a:endParaRPr dirty="0"/>
          </a:p>
          <a:p>
            <a:pPr marL="148590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94117"/>
              <a:buFont typeface="Arial"/>
              <a:buChar char="•"/>
            </a:pPr>
            <a:r>
              <a:rPr lang="en-US" dirty="0"/>
              <a:t>Got team unstuck after returning from vacation</a:t>
            </a:r>
            <a:endParaRPr dirty="0"/>
          </a:p>
          <a:p>
            <a:pPr marL="148590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94117"/>
              <a:buFont typeface="Arial"/>
              <a:buChar char="•"/>
            </a:pPr>
            <a:r>
              <a:rPr lang="en-US" dirty="0"/>
              <a:t>Developed queries to kickstart progress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235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235"/>
              <a:buFont typeface="Arial"/>
              <a:buChar char="•"/>
            </a:pPr>
            <a:r>
              <a:rPr lang="en-US" dirty="0"/>
              <a:t>Plans for Next </a:t>
            </a:r>
            <a:r>
              <a:rPr lang="en-US" dirty="0" smtClean="0"/>
              <a:t>2-4 Weeks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705"/>
              <a:buFont typeface="Arial"/>
              <a:buChar char="•"/>
            </a:pPr>
            <a:r>
              <a:rPr lang="en-US" dirty="0"/>
              <a:t>Deliver additional field mapping sessions for next batch of reports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705"/>
              <a:buFont typeface="Arial"/>
              <a:buChar char="•"/>
            </a:pPr>
            <a:r>
              <a:rPr lang="en-US" dirty="0"/>
              <a:t>Implement SOQL queries for the next batch of reports (6 onward)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235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235"/>
              <a:buFont typeface="Arial"/>
              <a:buChar char="•"/>
            </a:pPr>
            <a:r>
              <a:rPr lang="en-US" dirty="0"/>
              <a:t>Issues/Blockers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705"/>
              <a:buFont typeface="Arial"/>
              <a:buChar char="•"/>
            </a:pPr>
            <a:r>
              <a:rPr lang="en-US" dirty="0"/>
              <a:t>None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235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235"/>
              <a:buFont typeface="Arial"/>
              <a:buChar char="•"/>
            </a:pPr>
            <a:r>
              <a:rPr lang="en-US" dirty="0"/>
              <a:t>Management Input Requested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705"/>
              <a:buFont typeface="Arial"/>
              <a:buChar char="•"/>
            </a:pPr>
            <a:r>
              <a:rPr lang="en-US" dirty="0"/>
              <a:t>None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235"/>
              <a:buFont typeface="Arial"/>
              <a:buNone/>
            </a:pP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235"/>
              <a:buFont typeface="Arial"/>
              <a:buNone/>
            </a:pPr>
            <a:endParaRPr dirty="0"/>
          </a:p>
        </p:txBody>
      </p:sp>
      <p:sp>
        <p:nvSpPr>
          <p:cNvPr id="4" name="Google Shape;163;p26"/>
          <p:cNvSpPr txBox="1"/>
          <p:nvPr/>
        </p:nvSpPr>
        <p:spPr>
          <a:xfrm>
            <a:off x="9954294" y="108414"/>
            <a:ext cx="1981398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Ahrey to Speak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ctrTitle"/>
          </p:nvPr>
        </p:nvSpPr>
        <p:spPr>
          <a:xfrm>
            <a:off x="1891100" y="1237129"/>
            <a:ext cx="8536134" cy="16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25" anchor="b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Salesforce CoE Project/Activity Update:</a:t>
            </a:r>
            <a:br>
              <a:rPr lang="en-US" dirty="0"/>
            </a:br>
            <a:r>
              <a:rPr lang="en-US" dirty="0"/>
              <a:t>Future State Activities</a:t>
            </a:r>
            <a:br>
              <a:rPr lang="en-US" dirty="0"/>
            </a:br>
            <a:endParaRPr dirty="0"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"/>
          </p:nvPr>
        </p:nvSpPr>
        <p:spPr>
          <a:xfrm rot="1089">
            <a:off x="1891169" y="2922087"/>
            <a:ext cx="7213527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518707" y="383797"/>
            <a:ext cx="10972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</a:pPr>
            <a:r>
              <a:rPr lang="en-US" dirty="0"/>
              <a:t>CRM Phase 2 - NJ</a:t>
            </a:r>
            <a:endParaRPr dirty="0"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43511" y="1143000"/>
            <a:ext cx="1164628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Current </a:t>
            </a:r>
            <a:r>
              <a:rPr lang="en-US" dirty="0" smtClean="0"/>
              <a:t>Status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CRM Phase 2 Roadmap Option has been defined based on latest SLT feedback (mid-July)</a:t>
            </a:r>
          </a:p>
          <a:p>
            <a:pPr marL="1485900" lvl="2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Includes Timeline &amp; Release, Spend Plan and Business Value/KPI Analysis</a:t>
            </a:r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Plans for Next </a:t>
            </a:r>
            <a:r>
              <a:rPr lang="en-US" dirty="0" smtClean="0"/>
              <a:t>2-4 Weeks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Present updated CRM Phase 2 Roadmap recommendation to PSEG LOB and IT SLT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Based on guidance/decision provided, take appropriate next steps for project preparation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 smtClean="0"/>
              <a:t>Issues/Blockers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None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Management Input </a:t>
            </a:r>
            <a:r>
              <a:rPr lang="en-US" dirty="0" smtClean="0"/>
              <a:t>Requested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Post SLT Approval will need guidance on </a:t>
            </a:r>
            <a:r>
              <a:rPr lang="en-US" dirty="0"/>
              <a:t>p</a:t>
            </a:r>
            <a:r>
              <a:rPr lang="en-US" dirty="0" smtClean="0"/>
              <a:t>roject preparation and transition into Energy Cloud Program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</p:txBody>
      </p:sp>
      <p:sp>
        <p:nvSpPr>
          <p:cNvPr id="5" name="Google Shape;163;p26"/>
          <p:cNvSpPr txBox="1"/>
          <p:nvPr/>
        </p:nvSpPr>
        <p:spPr>
          <a:xfrm>
            <a:off x="9954294" y="108414"/>
            <a:ext cx="1981398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Andy to Speak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792480" y="365760"/>
            <a:ext cx="10972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</a:pPr>
            <a:r>
              <a:rPr lang="en-US" dirty="0"/>
              <a:t>CRM Phase 2 - LI</a:t>
            </a:r>
            <a:endParaRPr dirty="0"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792480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Current Status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Story sizing is almost complete with the </a:t>
            </a:r>
            <a:r>
              <a:rPr lang="en-US" dirty="0" smtClean="0"/>
              <a:t>business</a:t>
            </a:r>
            <a:endParaRPr dirty="0"/>
          </a:p>
          <a:p>
            <a:pPr marL="148590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Reviewing last batch of stories with the business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Stories are ~90% properly sized and ready for LOB/Tech review &amp; estimate</a:t>
            </a:r>
            <a:endParaRPr dirty="0"/>
          </a:p>
          <a:p>
            <a:pPr marL="148590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Worked on sizing stories while team was working on high priority deployment related work</a:t>
            </a:r>
            <a:endParaRPr dirty="0"/>
          </a:p>
          <a:p>
            <a:pPr marL="1485900" lvl="2" indent="-25146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Plans for Next </a:t>
            </a:r>
            <a:r>
              <a:rPr lang="en-US" dirty="0" smtClean="0"/>
              <a:t>2-4 Weeks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Sessions with technical team to review scope and give SWAGs for stories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Resume cadence of meetings interrupted by high priority work from </a:t>
            </a:r>
            <a:r>
              <a:rPr lang="en-US" dirty="0" smtClean="0"/>
              <a:t>deployment</a:t>
            </a:r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 smtClean="0"/>
              <a:t>Continue NJ and LI CRM Phase 2 Requirements Reusability Analysis</a:t>
            </a:r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 smtClean="0"/>
              <a:t>Complete Cost and Timeline estimates by end Aug, 2021</a:t>
            </a:r>
            <a:endParaRPr dirty="0"/>
          </a:p>
          <a:p>
            <a:pPr marL="6858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 smtClean="0"/>
              <a:t>Issues/Blockers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None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Management Input </a:t>
            </a:r>
            <a:r>
              <a:rPr lang="en-US" dirty="0" smtClean="0"/>
              <a:t>Requested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Budget required to deliver Phase 2 will require URB to support additional funding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</p:txBody>
      </p:sp>
      <p:sp>
        <p:nvSpPr>
          <p:cNvPr id="5" name="Google Shape;163;p26"/>
          <p:cNvSpPr txBox="1"/>
          <p:nvPr/>
        </p:nvSpPr>
        <p:spPr>
          <a:xfrm>
            <a:off x="9954294" y="108414"/>
            <a:ext cx="1981398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Andy to Speak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ctrTitle"/>
          </p:nvPr>
        </p:nvSpPr>
        <p:spPr>
          <a:xfrm>
            <a:off x="1891100" y="1237129"/>
            <a:ext cx="8536134" cy="16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25" anchor="b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Additional  Topics</a:t>
            </a:r>
            <a:br>
              <a:rPr lang="en-US" dirty="0"/>
            </a:br>
            <a:endParaRPr dirty="0"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1"/>
          </p:nvPr>
        </p:nvSpPr>
        <p:spPr>
          <a:xfrm rot="1089">
            <a:off x="1891169" y="2922087"/>
            <a:ext cx="7213527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792480" y="365760"/>
            <a:ext cx="10972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</a:pPr>
            <a:r>
              <a:rPr lang="en-US" dirty="0"/>
              <a:t>Audit Tracking (SOX) Solution </a:t>
            </a:r>
            <a:br>
              <a:rPr lang="en-US" dirty="0"/>
            </a:b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792480" y="837743"/>
            <a:ext cx="10972800" cy="551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571500" lvl="0" indent="-342900">
              <a:buFont typeface="Arial"/>
              <a:buChar char="•"/>
            </a:pPr>
            <a:r>
              <a:rPr lang="en-US" dirty="0"/>
              <a:t>Current </a:t>
            </a:r>
            <a:r>
              <a:rPr lang="en-US" dirty="0" smtClean="0"/>
              <a:t>Status</a:t>
            </a:r>
          </a:p>
          <a:p>
            <a:pPr marL="1028700" lvl="1" indent="-342900">
              <a:buFont typeface="Arial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Salesforce Audit Tracking </a:t>
            </a:r>
            <a:r>
              <a:rPr lang="en-US" dirty="0">
                <a:cs typeface="Arial" panose="020B0604020202020204" pitchFamily="34" charset="0"/>
              </a:rPr>
              <a:t>POC Solution was presented to </a:t>
            </a:r>
            <a:r>
              <a:rPr lang="en-US" dirty="0" smtClean="0">
                <a:cs typeface="Arial" panose="020B0604020202020204" pitchFamily="34" charset="0"/>
              </a:rPr>
              <a:t>all Stakeholder Teams and Approved</a:t>
            </a:r>
            <a:endParaRPr lang="en-US" dirty="0">
              <a:cs typeface="Arial" panose="020B0604020202020204" pitchFamily="34" charset="0"/>
            </a:endParaRPr>
          </a:p>
          <a:p>
            <a:pPr marL="1143000" lvl="2" indent="-171450" fontAlgn="b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Budget Estimate for this activity is </a:t>
            </a:r>
            <a:endParaRPr lang="en-US" sz="2000" dirty="0" smtClean="0">
              <a:cs typeface="Arial" panose="020B0604020202020204" pitchFamily="34" charset="0"/>
            </a:endParaRPr>
          </a:p>
          <a:p>
            <a:pPr marL="1600200" lvl="3" indent="-171450" fontAlgn="b"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Arial" panose="020B0604020202020204" pitchFamily="34" charset="0"/>
              </a:rPr>
              <a:t>Project Costs:  </a:t>
            </a:r>
            <a:r>
              <a:rPr lang="en-US" sz="1600" dirty="0" smtClean="0">
                <a:cs typeface="Arial" panose="020B0604020202020204" pitchFamily="34" charset="0"/>
              </a:rPr>
              <a:t>$200K (1x Capital Implementation Costs)</a:t>
            </a:r>
          </a:p>
          <a:p>
            <a:pPr marL="1600200" lvl="3" indent="-171450" fontAlgn="b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Run Costs:  </a:t>
            </a:r>
            <a:r>
              <a:rPr lang="en-US" sz="1600" dirty="0" smtClean="0">
                <a:cs typeface="Arial" panose="020B0604020202020204" pitchFamily="34" charset="0"/>
              </a:rPr>
              <a:t>$25K (AWS Service and Internal IT Support)</a:t>
            </a:r>
            <a:endParaRPr lang="en-US" sz="1600" b="1" i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685800" lvl="1" indent="-171450" fontAlgn="b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Arial" panose="020B0604020202020204" pitchFamily="34" charset="0"/>
              </a:rPr>
              <a:t>SAP SSO Solution Option was also estimated </a:t>
            </a:r>
          </a:p>
          <a:p>
            <a:pPr marL="1143000" lvl="2" indent="-171450" fontAlgn="b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Project Costs</a:t>
            </a:r>
          </a:p>
          <a:p>
            <a:pPr marL="1600200" lvl="3" indent="-171450" fontAlgn="b"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Arial" panose="020B0604020202020204" pitchFamily="34" charset="0"/>
              </a:rPr>
              <a:t>$700K in SSO Licenses for Enterprise</a:t>
            </a:r>
          </a:p>
          <a:p>
            <a:pPr marL="1600200" lvl="3" indent="-171450" fontAlgn="b"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Arial" panose="020B0604020202020204" pitchFamily="34" charset="0"/>
              </a:rPr>
              <a:t>$200K for Implementation/Integration</a:t>
            </a:r>
          </a:p>
          <a:p>
            <a:pPr marL="1143000" lvl="2" indent="-171450" fontAlgn="b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Run Costs</a:t>
            </a:r>
          </a:p>
          <a:p>
            <a:pPr marL="1600200" lvl="3" indent="-171450" fontAlgn="b"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Arial" panose="020B0604020202020204" pitchFamily="34" charset="0"/>
              </a:rPr>
              <a:t>$140K (SAP License Maintenance Cost)</a:t>
            </a:r>
          </a:p>
          <a:p>
            <a:pPr marL="685800" lvl="1" indent="-171450" fontAlgn="b">
              <a:buFont typeface="Arial" panose="020B0604020202020204" pitchFamily="34" charset="0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Recommendation is POC Solution</a:t>
            </a:r>
          </a:p>
          <a:p>
            <a:pPr marL="685800" lvl="1" indent="-171450" fontAlgn="b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lvl="0" indent="-342900">
              <a:buFont typeface="Arial"/>
              <a:buChar char="•"/>
            </a:pPr>
            <a:r>
              <a:rPr lang="en-US" dirty="0" smtClean="0"/>
              <a:t>Plans </a:t>
            </a:r>
            <a:r>
              <a:rPr lang="en-US" dirty="0"/>
              <a:t>for Next 2-4 Weeks</a:t>
            </a:r>
          </a:p>
          <a:p>
            <a:pPr marL="1028700" lvl="1" indent="-342900">
              <a:buFont typeface="Arial"/>
              <a:buChar char="•"/>
            </a:pPr>
            <a:r>
              <a:rPr lang="en-US" dirty="0" smtClean="0"/>
              <a:t>Confirm Funding Timeline with plan to deploy by end 2021</a:t>
            </a:r>
            <a:endParaRPr lang="en-US" dirty="0"/>
          </a:p>
          <a:p>
            <a:pPr marL="685800" lvl="1" indent="0">
              <a:buNone/>
            </a:pPr>
            <a:endParaRPr lang="en-US" dirty="0"/>
          </a:p>
          <a:p>
            <a:pPr marL="571500" lvl="0" indent="-342900">
              <a:buFont typeface="Arial"/>
              <a:buChar char="•"/>
            </a:pPr>
            <a:r>
              <a:rPr lang="en-US" dirty="0"/>
              <a:t>Issues/Blockers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Funding for this project.  Needed prior to CRM Phase 2, but CRM Phase 1 does not have sufficient budget</a:t>
            </a:r>
            <a:endParaRPr lang="en-US" dirty="0"/>
          </a:p>
          <a:p>
            <a:pPr marL="571500" lvl="0"/>
            <a:endParaRPr lang="en-US" dirty="0"/>
          </a:p>
          <a:p>
            <a:pPr marL="571500" lvl="0" indent="-342900">
              <a:buFont typeface="Arial"/>
              <a:buChar char="•"/>
            </a:pPr>
            <a:r>
              <a:rPr lang="en-US" dirty="0"/>
              <a:t>Management Input </a:t>
            </a:r>
            <a:r>
              <a:rPr lang="en-US" dirty="0" smtClean="0"/>
              <a:t>Requested</a:t>
            </a:r>
          </a:p>
          <a:p>
            <a:pPr marL="1028700" lvl="1" indent="-342900">
              <a:buFont typeface="Arial"/>
              <a:buChar char="•"/>
            </a:pPr>
            <a:r>
              <a:rPr lang="en-US" dirty="0" smtClean="0"/>
              <a:t>Approval to proceed with POC Solution</a:t>
            </a:r>
          </a:p>
          <a:p>
            <a:pPr marL="1028700" lvl="1" indent="-342900">
              <a:buFont typeface="Arial"/>
              <a:buChar char="•"/>
            </a:pPr>
            <a:r>
              <a:rPr lang="en-US" dirty="0" smtClean="0"/>
              <a:t>Have approval from EE/EV Project to pay for the 1x Implementation Costs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Run Costs would be Fair Share allocation across 3 LOBs utilizing Salesforce platform </a:t>
            </a:r>
            <a:endParaRPr lang="en-US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536F"/>
              </a:buClr>
              <a:buSzPts val="1800"/>
              <a:buNone/>
            </a:pPr>
            <a:endParaRPr lang="en-US" dirty="0" smtClean="0"/>
          </a:p>
          <a:p>
            <a:pPr marL="228600" indent="-171450" fontAlgn="b">
              <a:buFont typeface="Arial" panose="020B0604020202020204" pitchFamily="34" charset="0"/>
              <a:buChar char="•"/>
            </a:pPr>
            <a:endParaRPr lang="en-US" sz="1200" dirty="0" smtClean="0">
              <a:cs typeface="Arial" panose="020B0604020202020204" pitchFamily="34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536F"/>
              </a:buClr>
              <a:buSzPts val="1800"/>
              <a:buNone/>
            </a:pPr>
            <a:endParaRPr dirty="0"/>
          </a:p>
        </p:txBody>
      </p:sp>
      <p:sp>
        <p:nvSpPr>
          <p:cNvPr id="5" name="Google Shape;163;p26"/>
          <p:cNvSpPr txBox="1"/>
          <p:nvPr/>
        </p:nvSpPr>
        <p:spPr>
          <a:xfrm>
            <a:off x="9954294" y="108414"/>
            <a:ext cx="1981398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Andy to Speak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ctrTitle"/>
          </p:nvPr>
        </p:nvSpPr>
        <p:spPr>
          <a:xfrm>
            <a:off x="1891100" y="1237129"/>
            <a:ext cx="8536134" cy="16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25" anchor="b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MuleSoft CoE Project/Activity Update</a:t>
            </a:r>
            <a:br>
              <a:rPr lang="en-US" dirty="0"/>
            </a:br>
            <a:endParaRPr dirty="0"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 rot="1089">
            <a:off x="1891169" y="2922087"/>
            <a:ext cx="7213527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1475740"/>
            <a:ext cx="3464560" cy="4810760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900" dirty="0"/>
              <a:t>CoE Operating </a:t>
            </a:r>
            <a:r>
              <a:rPr lang="en-US" sz="2900" dirty="0" smtClean="0"/>
              <a:t>Model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Vision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Roles &amp; Responsibilities</a:t>
            </a:r>
            <a:endParaRPr lang="en-US" sz="22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9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900" dirty="0" smtClean="0"/>
              <a:t>Project Execution Process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Integration deliverables at each stage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Task definition by role by stage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Estimator </a:t>
            </a:r>
            <a:r>
              <a:rPr lang="en-US" sz="2200" dirty="0" smtClean="0"/>
              <a:t>tool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9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900" dirty="0" smtClean="0"/>
              <a:t>Interview Process</a:t>
            </a:r>
            <a:endParaRPr lang="en-US" sz="29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9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900" dirty="0"/>
              <a:t>Bi-weekly Developer Forum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9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900" dirty="0" smtClean="0"/>
              <a:t>EE/EV Developer Onboarding</a:t>
            </a:r>
          </a:p>
          <a:p>
            <a:pPr marL="228600" indent="0"/>
            <a:endParaRPr lang="en-US" sz="29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900" dirty="0" smtClean="0"/>
              <a:t>Confluence </a:t>
            </a:r>
            <a:r>
              <a:rPr lang="en-US" sz="2900" dirty="0"/>
              <a:t>O</a:t>
            </a:r>
            <a:r>
              <a:rPr lang="en-US" sz="2900" dirty="0" smtClean="0"/>
              <a:t>rganization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329430" y="1475740"/>
            <a:ext cx="3464560" cy="4810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536F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Merriweather Sans"/>
              <a:buChar char="●"/>
              <a:defRPr sz="20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Merriweather Sans"/>
              <a:buChar char="●"/>
              <a:defRPr sz="18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Libre Franklin"/>
              <a:buChar char="●"/>
              <a:defRPr sz="16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Arial"/>
              <a:buChar char="●"/>
              <a:defRPr sz="14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Hiring </a:t>
            </a:r>
            <a:r>
              <a:rPr lang="en-US" sz="2000" dirty="0" smtClean="0"/>
              <a:t>API Architect, Platform Owner</a:t>
            </a:r>
            <a:endParaRPr lang="en-US" sz="18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 Oversight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EE/EV </a:t>
            </a:r>
            <a:r>
              <a:rPr lang="en-US" sz="1800" dirty="0" err="1"/>
              <a:t>CoE</a:t>
            </a:r>
            <a:r>
              <a:rPr lang="en-US" sz="1800" dirty="0"/>
              <a:t> Pilot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OMS, GIS</a:t>
            </a:r>
            <a:endParaRPr lang="en-US" sz="18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CRM Phase </a:t>
            </a:r>
            <a:r>
              <a:rPr lang="en-US" sz="1800" dirty="0" smtClean="0"/>
              <a:t>1</a:t>
            </a:r>
            <a:endParaRPr lang="en-US" sz="18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Define Technical Assets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Templates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Standards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Guidelines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Synergy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GPM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NJ – LI alignment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Platform Readiness for Storm (DR, Availability, Bandwidth)</a:t>
            </a:r>
            <a:endParaRPr lang="en-US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255000" y="1475740"/>
            <a:ext cx="3464560" cy="4810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536F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Merriweather Sans"/>
              <a:buChar char="●"/>
              <a:defRPr sz="20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Merriweather Sans"/>
              <a:buChar char="●"/>
              <a:defRPr sz="18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Libre Franklin"/>
              <a:buChar char="●"/>
              <a:defRPr sz="16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Arial"/>
              <a:buChar char="●"/>
              <a:defRPr sz="1400" b="0" i="0" u="none" strike="noStrike" cap="none">
                <a:solidFill>
                  <a:srgbClr val="3C536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CoE</a:t>
            </a:r>
            <a:r>
              <a:rPr lang="en-US" sz="2000" dirty="0" smtClean="0"/>
              <a:t> Staffing</a:t>
            </a:r>
            <a:endParaRPr lang="en-US" sz="20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Build common </a:t>
            </a:r>
            <a:r>
              <a:rPr lang="en-US" sz="1600" dirty="0"/>
              <a:t>technical assets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Project oversight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Operating Model Transition</a:t>
            </a:r>
          </a:p>
          <a:p>
            <a:pPr marL="228600" indent="0"/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Early engagement of </a:t>
            </a:r>
            <a:r>
              <a:rPr lang="en-US" sz="2000" dirty="0" err="1" smtClean="0"/>
              <a:t>CoE</a:t>
            </a:r>
            <a:r>
              <a:rPr lang="en-US" sz="2000" dirty="0" smtClean="0"/>
              <a:t> for Scope &amp; User Stories Definition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Budget </a:t>
            </a:r>
            <a:r>
              <a:rPr lang="en-US" sz="2000" dirty="0"/>
              <a:t>for Platform Readiness for Storm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Dedicated Testing </a:t>
            </a:r>
            <a:r>
              <a:rPr lang="en-US" sz="2000" dirty="0"/>
              <a:t>T</a:t>
            </a:r>
            <a:r>
              <a:rPr lang="en-US" sz="2000" dirty="0" smtClean="0"/>
              <a:t>eams</a:t>
            </a:r>
          </a:p>
          <a:p>
            <a:pPr marL="228600" indent="0"/>
            <a:endParaRPr lang="en-US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Expedited Security Approvals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3390" y="1013460"/>
            <a:ext cx="3474720" cy="4622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Accomplishments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319270" y="1013460"/>
            <a:ext cx="3474720" cy="4622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Current Priorities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244840" y="1013460"/>
            <a:ext cx="3474720" cy="462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Critical Success Factors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3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Success Factors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6070" y="849708"/>
          <a:ext cx="11704320" cy="539257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45800">
                  <a:extLst>
                    <a:ext uri="{9D8B030D-6E8A-4147-A177-3AD203B41FA5}">
                      <a16:colId xmlns:a16="http://schemas.microsoft.com/office/drawing/2014/main" val="3548963891"/>
                    </a:ext>
                  </a:extLst>
                </a:gridCol>
                <a:gridCol w="4109230">
                  <a:extLst>
                    <a:ext uri="{9D8B030D-6E8A-4147-A177-3AD203B41FA5}">
                      <a16:colId xmlns:a16="http://schemas.microsoft.com/office/drawing/2014/main" val="959808865"/>
                    </a:ext>
                  </a:extLst>
                </a:gridCol>
                <a:gridCol w="5749290">
                  <a:extLst>
                    <a:ext uri="{9D8B030D-6E8A-4147-A177-3AD203B41FA5}">
                      <a16:colId xmlns:a16="http://schemas.microsoft.com/office/drawing/2014/main" val="3508099769"/>
                    </a:ext>
                  </a:extLst>
                </a:gridCol>
              </a:tblGrid>
              <a:tr h="417691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/>
                        <a:t>Issues</a:t>
                      </a:r>
                      <a:endParaRPr lang="en-US" sz="2000" b="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/>
                        <a:t>Resolution</a:t>
                      </a:r>
                      <a:endParaRPr lang="en-US" sz="2000" b="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654145"/>
                  </a:ext>
                </a:extLst>
              </a:tr>
              <a:tr h="930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CoE</a:t>
                      </a:r>
                      <a:r>
                        <a:rPr lang="en-US" sz="1200" b="1" dirty="0" smtClean="0"/>
                        <a:t> Staffing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Lack of</a:t>
                      </a:r>
                      <a:r>
                        <a:rPr lang="en-US" sz="1200" baseline="0" dirty="0" smtClean="0"/>
                        <a:t> qualified resources to build </a:t>
                      </a:r>
                      <a:r>
                        <a:rPr lang="en-US" sz="1200" baseline="0" dirty="0" err="1" smtClean="0"/>
                        <a:t>PoCs</a:t>
                      </a:r>
                      <a:r>
                        <a:rPr lang="en-US" sz="1200" baseline="0" dirty="0" smtClean="0"/>
                        <a:t> &amp; foundational technical assets (e.g. standards, guidelines, etc.)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Hiring for</a:t>
                      </a:r>
                      <a:r>
                        <a:rPr lang="en-US" sz="1200" baseline="0" dirty="0" smtClean="0"/>
                        <a:t> 1 Architect, 1 Platform Owner underway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Need to hire 1 more Architect - Gap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Use project resources to </a:t>
                      </a:r>
                      <a:r>
                        <a:rPr lang="en-US" sz="1200" baseline="0" dirty="0" smtClean="0"/>
                        <a:t>build </a:t>
                      </a:r>
                      <a:r>
                        <a:rPr lang="en-US" sz="1200" baseline="0" dirty="0" err="1" smtClean="0"/>
                        <a:t>PoCs</a:t>
                      </a:r>
                      <a:r>
                        <a:rPr lang="en-US" sz="1200" baseline="0" dirty="0" smtClean="0"/>
                        <a:t> until </a:t>
                      </a:r>
                      <a:r>
                        <a:rPr lang="en-US" sz="1200" baseline="0" dirty="0" err="1" smtClean="0"/>
                        <a:t>CoE</a:t>
                      </a:r>
                      <a:r>
                        <a:rPr lang="en-US" sz="1200" baseline="0" dirty="0" smtClean="0"/>
                        <a:t> is staffed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233953"/>
                  </a:ext>
                </a:extLst>
              </a:tr>
              <a:tr h="1144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Transition from Project Based</a:t>
                      </a:r>
                      <a:r>
                        <a:rPr lang="en-US" sz="1200" b="1" baseline="0" dirty="0" smtClean="0"/>
                        <a:t> Model </a:t>
                      </a:r>
                      <a:r>
                        <a:rPr lang="en-US" sz="1200" b="1" dirty="0" smtClean="0"/>
                        <a:t>to Centralized Operating</a:t>
                      </a:r>
                      <a:r>
                        <a:rPr lang="en-US" sz="1200" b="1" baseline="0" dirty="0" smtClean="0"/>
                        <a:t> Model</a:t>
                      </a:r>
                      <a:endParaRPr 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PSEG team is used to working in a project based model which is silo-</a:t>
                      </a:r>
                      <a:r>
                        <a:rPr lang="en-US" sz="1200" dirty="0" err="1" smtClean="0"/>
                        <a:t>ed</a:t>
                      </a:r>
                      <a:r>
                        <a:rPr lang="en-US" sz="1200" baseline="0" dirty="0" smtClean="0"/>
                        <a:t> and lacks standard governance</a:t>
                      </a:r>
                      <a:endParaRPr lang="en-US" sz="12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Projects have </a:t>
                      </a:r>
                      <a:r>
                        <a:rPr lang="en-US" sz="1200" baseline="0" dirty="0" smtClean="0"/>
                        <a:t>not budgeted for </a:t>
                      </a:r>
                      <a:r>
                        <a:rPr lang="en-US" sz="1200" baseline="0" dirty="0" err="1" smtClean="0"/>
                        <a:t>CoE</a:t>
                      </a:r>
                      <a:r>
                        <a:rPr lang="en-US" sz="1200" baseline="0" dirty="0" smtClean="0"/>
                        <a:t> resources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err="1" smtClean="0"/>
                        <a:t>CoE</a:t>
                      </a:r>
                      <a:r>
                        <a:rPr lang="en-US" sz="1200" baseline="0" dirty="0" smtClean="0"/>
                        <a:t> pulled in at the last minute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Current and future RFP projects must allocate budget for </a:t>
                      </a:r>
                      <a:r>
                        <a:rPr lang="en-US" sz="1200" baseline="0" dirty="0" err="1" smtClean="0"/>
                        <a:t>CoE</a:t>
                      </a:r>
                      <a:r>
                        <a:rPr lang="en-US" sz="1200" baseline="0" dirty="0" smtClean="0"/>
                        <a:t> resources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Projects must engage </a:t>
                      </a:r>
                      <a:r>
                        <a:rPr lang="en-US" sz="1200" dirty="0" err="1" smtClean="0"/>
                        <a:t>CoE</a:t>
                      </a:r>
                      <a:r>
                        <a:rPr lang="en-US" sz="1200" dirty="0" smtClean="0"/>
                        <a:t> at the beginning before defining</a:t>
                      </a:r>
                      <a:r>
                        <a:rPr lang="en-US" sz="1200" baseline="0" dirty="0" smtClean="0"/>
                        <a:t> RFP</a:t>
                      </a:r>
                      <a:endParaRPr lang="en-US" sz="12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64290"/>
                  </a:ext>
                </a:extLst>
              </a:tr>
              <a:tr h="62611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User Stories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User stories for projects are not detailed</a:t>
                      </a:r>
                      <a:r>
                        <a:rPr lang="en-US" sz="1200" baseline="0" dirty="0" smtClean="0"/>
                        <a:t> &amp; lacks clear acceptance criteria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Hiring a development team before detailed user story is not efficient way to utilize budget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Leverage Business Analyst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&amp; utilize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CoE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team to write detailed requirements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Onboard development teams complete user story review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845808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Testing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PSEG lacks a centralized testing team.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Integration developers are expected to participate full time in </a:t>
                      </a:r>
                      <a:r>
                        <a:rPr lang="en-US" sz="1200" dirty="0" smtClean="0"/>
                        <a:t>end</a:t>
                      </a:r>
                      <a:r>
                        <a:rPr lang="en-US" sz="1200" baseline="0" dirty="0" smtClean="0"/>
                        <a:t> 2 end testing.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Data quality &amp; environment mapping for testing is not properly managed.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Unit testing will be performed by developers.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All other 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esting to be driven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by centralized testing team.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Defects to be addressed by Integration developers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475598"/>
                  </a:ext>
                </a:extLst>
              </a:tr>
              <a:tr h="77112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Security Approvals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200" dirty="0" smtClean="0"/>
                        <a:t>In some cases, Security approvals have taken a long time.</a:t>
                      </a:r>
                      <a:r>
                        <a:rPr lang="en-US" sz="1200" baseline="0" dirty="0" smtClean="0"/>
                        <a:t> L</a:t>
                      </a:r>
                      <a:r>
                        <a:rPr lang="en-US" sz="1200" dirty="0" smtClean="0"/>
                        <a:t>ack of C</a:t>
                      </a:r>
                      <a:r>
                        <a:rPr lang="en-US" sz="1200" baseline="0" dirty="0" smtClean="0"/>
                        <a:t>loud resources are adding more delays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Help project teams assess and plan ahead any security approvals</a:t>
                      </a:r>
                      <a:r>
                        <a:rPr lang="en-US" sz="1200" baseline="0" dirty="0" smtClean="0"/>
                        <a:t> needed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Engage security architect to review all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83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4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792480" y="365760"/>
            <a:ext cx="10972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792480" y="914461"/>
            <a:ext cx="10972800" cy="533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571500" indent="-342900">
              <a:buFont typeface="Arial"/>
              <a:buChar char="•"/>
            </a:pPr>
            <a:r>
              <a:rPr lang="en-US" dirty="0" smtClean="0"/>
              <a:t>Steering Overview</a:t>
            </a:r>
            <a:endParaRPr lang="en-US" dirty="0"/>
          </a:p>
          <a:p>
            <a:pPr lvl="1" indent="-320038">
              <a:buChar char="•"/>
            </a:pPr>
            <a:r>
              <a:rPr lang="en-US" dirty="0"/>
              <a:t>June → July Outcomes</a:t>
            </a:r>
          </a:p>
          <a:p>
            <a:pPr lvl="1" indent="-320038">
              <a:buChar char="•"/>
            </a:pPr>
            <a:r>
              <a:rPr lang="en-US" dirty="0"/>
              <a:t>Upcoming Decisions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 smtClean="0"/>
              <a:t>Salesforce </a:t>
            </a:r>
            <a:r>
              <a:rPr lang="en-US" dirty="0"/>
              <a:t>CoE Project/Activity Update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 smtClean="0"/>
              <a:t>In-Progress</a:t>
            </a:r>
            <a:endParaRPr dirty="0"/>
          </a:p>
          <a:p>
            <a:pPr marL="148590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LI MIMO Phase 1</a:t>
            </a:r>
            <a:endParaRPr dirty="0"/>
          </a:p>
          <a:p>
            <a:pPr marL="148590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NJ CRM Phase 1</a:t>
            </a:r>
            <a:endParaRPr dirty="0"/>
          </a:p>
          <a:p>
            <a:pPr marL="148590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EE/EV</a:t>
            </a:r>
            <a:endParaRPr dirty="0"/>
          </a:p>
          <a:p>
            <a:pPr marL="148590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MWMS</a:t>
            </a:r>
            <a:endParaRPr dirty="0"/>
          </a:p>
          <a:p>
            <a:pPr marL="148590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RCA – LI MIMO Cutover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Future State</a:t>
            </a:r>
            <a:endParaRPr dirty="0"/>
          </a:p>
          <a:p>
            <a:pPr marL="148590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CRM Phase 2</a:t>
            </a:r>
            <a:endParaRPr dirty="0"/>
          </a:p>
          <a:p>
            <a:pPr marL="1943100" lvl="3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NJ </a:t>
            </a:r>
            <a:endParaRPr dirty="0"/>
          </a:p>
          <a:p>
            <a:pPr marL="1943100" lvl="3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LI</a:t>
            </a: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 smtClean="0"/>
              <a:t>Additional </a:t>
            </a:r>
            <a:r>
              <a:rPr lang="en-US" dirty="0"/>
              <a:t>Topics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dirty="0"/>
              <a:t>Audit Tracking (SOX) Solution and </a:t>
            </a:r>
            <a:r>
              <a:rPr lang="en-US" dirty="0" smtClean="0"/>
              <a:t>Budget</a:t>
            </a:r>
          </a:p>
          <a:p>
            <a:pPr marL="571500" indent="-342900">
              <a:spcBef>
                <a:spcPts val="600"/>
              </a:spcBef>
              <a:buSzPts val="1440"/>
              <a:buFont typeface="Arial"/>
              <a:buChar char="•"/>
            </a:pPr>
            <a:r>
              <a:rPr lang="en-US" dirty="0" err="1"/>
              <a:t>MuleSoft</a:t>
            </a:r>
            <a:r>
              <a:rPr lang="en-US" dirty="0"/>
              <a:t> </a:t>
            </a:r>
            <a:r>
              <a:rPr lang="en-US" dirty="0" err="1"/>
              <a:t>CoE</a:t>
            </a:r>
            <a:r>
              <a:rPr lang="en-US" dirty="0"/>
              <a:t> </a:t>
            </a:r>
            <a:r>
              <a:rPr lang="en-US" dirty="0" smtClean="0"/>
              <a:t>Update</a:t>
            </a:r>
            <a:r>
              <a:rPr lang="en-US" dirty="0"/>
              <a:t>	</a:t>
            </a:r>
            <a:endParaRPr dirty="0"/>
          </a:p>
        </p:txBody>
      </p:sp>
      <p:sp>
        <p:nvSpPr>
          <p:cNvPr id="5" name="Google Shape;163;p26"/>
          <p:cNvSpPr txBox="1"/>
          <p:nvPr/>
        </p:nvSpPr>
        <p:spPr>
          <a:xfrm>
            <a:off x="8679675" y="73372"/>
            <a:ext cx="1981398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Andy to Speak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3" y="134083"/>
            <a:ext cx="10972800" cy="548800"/>
          </a:xfrm>
        </p:spPr>
        <p:txBody>
          <a:bodyPr/>
          <a:lstStyle/>
          <a:p>
            <a:r>
              <a:rPr lang="en-US" sz="3200" dirty="0"/>
              <a:t>EE / EV </a:t>
            </a:r>
            <a:endParaRPr lang="en-US" sz="1867" i="1" dirty="0"/>
          </a:p>
        </p:txBody>
      </p:sp>
      <p:graphicFrame>
        <p:nvGraphicFramePr>
          <p:cNvPr id="4" name="Google Shape;492;p68"/>
          <p:cNvGraphicFramePr/>
          <p:nvPr>
            <p:extLst/>
          </p:nvPr>
        </p:nvGraphicFramePr>
        <p:xfrm>
          <a:off x="371475" y="1035702"/>
          <a:ext cx="11382376" cy="49681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48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2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4027">
                <a:tc rowSpan="4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u="none" strike="noStrike" cap="none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Integration Status </a:t>
                      </a:r>
                      <a:r>
                        <a:rPr lang="en" sz="1500" b="1" u="none" strike="noStrike" cap="none" dirty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of  </a:t>
                      </a:r>
                      <a:r>
                        <a:rPr lang="en-US" sz="1500" b="1" u="none" strike="noStrike" cap="none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07/09/2021</a:t>
                      </a:r>
                      <a:endParaRPr sz="15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baseline="0" dirty="0" smtClean="0">
                          <a:solidFill>
                            <a:srgbClr val="434343"/>
                          </a:solidFill>
                          <a:latin typeface="Calibri"/>
                          <a:ea typeface="Arial"/>
                          <a:cs typeface="Arial"/>
                          <a:sym typeface="Calibri"/>
                        </a:rPr>
                        <a:t>Cognizant team is </a:t>
                      </a:r>
                      <a:r>
                        <a:rPr lang="en-US" sz="1200" b="0" u="none" strike="noStrike" cap="none" baseline="0" dirty="0" err="1" smtClean="0">
                          <a:solidFill>
                            <a:srgbClr val="434343"/>
                          </a:solidFill>
                          <a:latin typeface="Calibri"/>
                          <a:ea typeface="Arial"/>
                          <a:cs typeface="Arial"/>
                          <a:sym typeface="Calibri"/>
                        </a:rPr>
                        <a:t>onboarded</a:t>
                      </a:r>
                      <a:r>
                        <a:rPr lang="en-US" sz="1200" b="0" u="none" strike="noStrike" cap="none" baseline="0" dirty="0" smtClean="0">
                          <a:solidFill>
                            <a:srgbClr val="434343"/>
                          </a:solidFill>
                          <a:latin typeface="Calibri"/>
                          <a:ea typeface="Arial"/>
                          <a:cs typeface="Arial"/>
                          <a:sym typeface="Calibri"/>
                        </a:rPr>
                        <a:t> and </a:t>
                      </a:r>
                      <a:r>
                        <a:rPr lang="en-US" sz="1200" b="0" u="none" strike="noStrike" cap="none" baseline="0" dirty="0" err="1" smtClean="0">
                          <a:solidFill>
                            <a:srgbClr val="434343"/>
                          </a:solidFill>
                          <a:latin typeface="Calibri"/>
                          <a:ea typeface="Arial"/>
                          <a:cs typeface="Arial"/>
                          <a:sym typeface="Calibri"/>
                        </a:rPr>
                        <a:t>MuleSoft</a:t>
                      </a:r>
                      <a:r>
                        <a:rPr lang="en-US" sz="1200" b="0" u="none" strike="noStrike" cap="none" baseline="0" dirty="0" smtClean="0">
                          <a:solidFill>
                            <a:srgbClr val="434343"/>
                          </a:solidFill>
                          <a:latin typeface="Calibri"/>
                          <a:ea typeface="Arial"/>
                          <a:cs typeface="Arial"/>
                          <a:sym typeface="Calibri"/>
                        </a:rPr>
                        <a:t> </a:t>
                      </a:r>
                      <a:r>
                        <a:rPr lang="en-US" sz="1200" b="0" u="none" strike="noStrike" cap="none" baseline="0" dirty="0" err="1" smtClean="0">
                          <a:solidFill>
                            <a:srgbClr val="434343"/>
                          </a:solidFill>
                          <a:latin typeface="Calibri"/>
                          <a:ea typeface="Arial"/>
                          <a:cs typeface="Arial"/>
                          <a:sym typeface="Calibri"/>
                        </a:rPr>
                        <a:t>CoE</a:t>
                      </a:r>
                      <a:r>
                        <a:rPr lang="en-US" sz="1200" b="0" u="none" strike="noStrike" cap="none" baseline="0" dirty="0" smtClean="0">
                          <a:solidFill>
                            <a:srgbClr val="434343"/>
                          </a:solidFill>
                          <a:latin typeface="Calibri"/>
                          <a:ea typeface="Arial"/>
                          <a:cs typeface="Arial"/>
                          <a:sym typeface="Calibri"/>
                        </a:rPr>
                        <a:t> architect is identified. Detailed </a:t>
                      </a:r>
                      <a:r>
                        <a:rPr lang="en-US" sz="1200" b="0" u="none" strike="noStrike" cap="none" baseline="0" dirty="0" err="1" smtClean="0">
                          <a:solidFill>
                            <a:srgbClr val="434343"/>
                          </a:solidFill>
                          <a:latin typeface="Calibri"/>
                          <a:ea typeface="Arial"/>
                          <a:cs typeface="Arial"/>
                          <a:sym typeface="Calibri"/>
                        </a:rPr>
                        <a:t>MuleSoft</a:t>
                      </a:r>
                      <a:r>
                        <a:rPr lang="en-US" sz="1200" b="0" u="none" strike="noStrike" cap="none" baseline="0" dirty="0" smtClean="0">
                          <a:solidFill>
                            <a:srgbClr val="434343"/>
                          </a:solidFill>
                          <a:latin typeface="Calibri"/>
                          <a:ea typeface="Arial"/>
                          <a:cs typeface="Arial"/>
                          <a:sym typeface="Calibri"/>
                        </a:rPr>
                        <a:t> onboarding of  new team was conducted to help accelerate their design &amp; development phase. Team is reviewing the user stories and defining detailed requirements.</a:t>
                      </a:r>
                      <a:endParaRPr sz="1500" b="1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33" marR="25733" marT="25733" marB="2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strike="noStrike" cap="none" dirty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GPM / Project Stakeholders </a:t>
                      </a:r>
                      <a:endParaRPr sz="1500" dirty="0"/>
                    </a:p>
                  </a:txBody>
                  <a:tcPr marL="25733" marR="25733" marT="25733" marB="25733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Venky </a:t>
                      </a:r>
                      <a:r>
                        <a:rPr lang="en" sz="1100" b="0" i="0" u="none" strike="noStrike" cap="none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Bogam</a:t>
                      </a:r>
                      <a:r>
                        <a:rPr lang="en" sz="1100" b="0" i="0" u="none" strike="noStrike" cap="none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– Group Product Manager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Naresh </a:t>
                      </a:r>
                      <a:r>
                        <a:rPr lang="en-US" sz="1100" b="0" i="0" u="none" strike="noStrike" cap="none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Motiani</a:t>
                      </a:r>
                      <a:r>
                        <a:rPr lang="en-US" sz="1100" b="0" i="0" u="none" strike="noStrike" cap="none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– Architect</a:t>
                      </a:r>
                      <a:endParaRPr sz="1100" b="0" i="0" u="none" strike="noStrike" cap="none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733" marR="25733" marT="25733" marB="25733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0" u="none" strike="noStrike" cap="non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</a:t>
                      </a:r>
                      <a:endParaRPr sz="1500"/>
                    </a:p>
                  </a:txBody>
                  <a:tcPr marL="0" marR="0" marT="25733" marB="25733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strike="noStrike" cap="non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Schedule</a:t>
                      </a:r>
                      <a:endParaRPr sz="1100" b="1" u="none" strike="noStrike" cap="none">
                        <a:solidFill>
                          <a:srgbClr val="0022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5733" marB="25733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Outcome</a:t>
                      </a:r>
                      <a:endParaRPr sz="1100" b="1" u="none" strike="noStrike" cap="none">
                        <a:solidFill>
                          <a:srgbClr val="0022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5733" marB="25733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3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i="0" u="none" strike="noStrike" cap="none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500" dirty="0"/>
                    </a:p>
                  </a:txBody>
                  <a:tcPr marL="25733" marR="25733" marT="25733" marB="25733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rgbClr val="002060"/>
                          </a:solidFill>
                        </a:rPr>
                        <a:t>G</a:t>
                      </a:r>
                      <a:endParaRPr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25733" marR="25733" marT="25733" marB="25733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rgbClr val="002060"/>
                          </a:solidFill>
                        </a:rPr>
                        <a:t>G</a:t>
                      </a:r>
                      <a:endParaRPr sz="1500" dirty="0"/>
                    </a:p>
                  </a:txBody>
                  <a:tcPr marL="25733" marR="25733" marT="25733" marB="25733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8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002060"/>
                          </a:solidFill>
                        </a:rPr>
                        <a:t>PSEG</a:t>
                      </a:r>
                      <a:r>
                        <a:rPr lang="en" sz="1100" b="1" u="none" strike="noStrike" cap="none" dirty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100" b="1" u="none" strike="noStrike" cap="none" dirty="0" err="1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CoE</a:t>
                      </a:r>
                      <a:r>
                        <a:rPr lang="en" sz="1100" b="1" u="none" strike="noStrike" cap="none" dirty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Resources</a:t>
                      </a:r>
                      <a:endParaRPr sz="1500" dirty="0"/>
                    </a:p>
                  </a:txBody>
                  <a:tcPr marL="25733" marR="25733" marT="25733" marB="25733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(Architect  developers)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Umesh </a:t>
                      </a:r>
                      <a:r>
                        <a:rPr lang="en-US" sz="1100" b="0" i="0" u="none" strike="noStrike" cap="none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Ranganathan </a:t>
                      </a:r>
                      <a:endParaRPr sz="1100" b="0" i="0" u="none" strike="noStrike" cap="none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733" marR="25733" marT="25733" marB="25733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9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Milestone </a:t>
                      </a:r>
                      <a:endParaRPr sz="1100" b="0" i="0" u="none" strike="noStrike" cap="none" dirty="0">
                        <a:solidFill>
                          <a:srgbClr val="00206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25733" marR="25733" marT="25733" marB="25733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Release 1 integration</a:t>
                      </a:r>
                      <a:r>
                        <a:rPr lang="en-US" sz="1100" b="0" i="0" u="none" strike="noStrike" cap="none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scope &amp; detailed user stories</a:t>
                      </a:r>
                      <a:endParaRPr sz="1100" b="0" i="0" u="none" strike="noStrike" cap="none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733" marR="25733" marT="25733" marB="25733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Completed API and integration </a:t>
                      </a:r>
                      <a:r>
                        <a:rPr lang="en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activities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733" marR="25733" marT="25733" marB="2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 dirty="0" smtClean="0">
                          <a:solidFill>
                            <a:schemeClr val="lt1"/>
                          </a:solidFill>
                        </a:rPr>
                        <a:t>Active</a:t>
                      </a:r>
                      <a:r>
                        <a:rPr lang="en" sz="1200" b="1" u="none" strike="noStrike" cap="none" baseline="0" dirty="0" smtClean="0">
                          <a:solidFill>
                            <a:schemeClr val="lt1"/>
                          </a:solidFill>
                        </a:rPr>
                        <a:t> API and integration</a:t>
                      </a:r>
                      <a:r>
                        <a:rPr lang="en" sz="1200" b="1" u="none" strike="noStrike" cap="none" dirty="0" smtClean="0">
                          <a:solidFill>
                            <a:schemeClr val="lt1"/>
                          </a:solidFill>
                        </a:rPr>
                        <a:t> activities</a:t>
                      </a:r>
                      <a:endParaRPr sz="1500" dirty="0"/>
                    </a:p>
                  </a:txBody>
                  <a:tcPr marL="25733" marR="25733" marT="25733" marB="25733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Upcoming API and integration  activities</a:t>
                      </a:r>
                      <a:endParaRPr sz="1500" dirty="0"/>
                    </a:p>
                  </a:txBody>
                  <a:tcPr marL="25733" marR="25733" marT="25733" marB="25733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603">
                <a:tc>
                  <a:txBody>
                    <a:bodyPr/>
                    <a:lstStyle/>
                    <a:p>
                      <a:pPr marL="127000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900"/>
                        <a:buChar char="•"/>
                      </a:pPr>
                      <a:r>
                        <a:rPr lang="en-US" sz="1200" dirty="0" smtClean="0">
                          <a:solidFill>
                            <a:srgbClr val="434343"/>
                          </a:solidFill>
                        </a:rPr>
                        <a:t>Developer onboarding</a:t>
                      </a:r>
                    </a:p>
                    <a:p>
                      <a:pPr marL="635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900"/>
                        <a:buNone/>
                      </a:pPr>
                      <a:r>
                        <a:rPr lang="en-US" sz="1200" dirty="0" smtClean="0">
                          <a:solidFill>
                            <a:srgbClr val="434343"/>
                          </a:solidFill>
                        </a:rPr>
                        <a:t>         </a:t>
                      </a:r>
                      <a:r>
                        <a:rPr lang="en-US" sz="1200" i="1" dirty="0" smtClean="0">
                          <a:solidFill>
                            <a:srgbClr val="434343"/>
                          </a:solidFill>
                        </a:rPr>
                        <a:t>Process walk through</a:t>
                      </a:r>
                    </a:p>
                    <a:p>
                      <a:pPr marL="635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900"/>
                        <a:buNone/>
                      </a:pPr>
                      <a:r>
                        <a:rPr lang="en-US" sz="1200" i="1" dirty="0" smtClean="0">
                          <a:solidFill>
                            <a:srgbClr val="434343"/>
                          </a:solidFill>
                        </a:rPr>
                        <a:t>         Architecture</a:t>
                      </a:r>
                      <a:r>
                        <a:rPr lang="en-US" sz="1200" i="1" baseline="0" dirty="0" smtClean="0">
                          <a:solidFill>
                            <a:srgbClr val="434343"/>
                          </a:solidFill>
                        </a:rPr>
                        <a:t> session</a:t>
                      </a:r>
                    </a:p>
                    <a:p>
                      <a:pPr marL="635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900"/>
                        <a:buNone/>
                      </a:pPr>
                      <a:r>
                        <a:rPr lang="en-US" sz="1200" i="1" baseline="0" dirty="0" smtClean="0">
                          <a:solidFill>
                            <a:srgbClr val="434343"/>
                          </a:solidFill>
                        </a:rPr>
                        <a:t>         Standards overview</a:t>
                      </a:r>
                      <a:endParaRPr lang="en-US" sz="1200" i="1" dirty="0">
                        <a:solidFill>
                          <a:srgbClr val="434343"/>
                        </a:solidFill>
                      </a:endParaRPr>
                    </a:p>
                    <a:p>
                      <a:pPr marL="127000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90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434343"/>
                          </a:solidFill>
                        </a:rPr>
                        <a:t>Shared lessons learnt from other projects &amp; identified key action items &amp; risks</a:t>
                      </a:r>
                    </a:p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900"/>
                        <a:buNone/>
                      </a:pPr>
                      <a:r>
                        <a:rPr lang="en-US" sz="1200" baseline="0" dirty="0" smtClean="0">
                          <a:solidFill>
                            <a:srgbClr val="434343"/>
                          </a:solidFill>
                        </a:rPr>
                        <a:t>          </a:t>
                      </a:r>
                      <a:r>
                        <a:rPr lang="en-US" sz="1200" i="1" baseline="0" dirty="0" smtClean="0">
                          <a:solidFill>
                            <a:srgbClr val="434343"/>
                          </a:solidFill>
                        </a:rPr>
                        <a:t>Firewall requests</a:t>
                      </a:r>
                    </a:p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900"/>
                        <a:buNone/>
                      </a:pPr>
                      <a:r>
                        <a:rPr lang="en-US" sz="1200" i="1" baseline="0" dirty="0" smtClean="0">
                          <a:solidFill>
                            <a:srgbClr val="434343"/>
                          </a:solidFill>
                        </a:rPr>
                        <a:t>          Security review for external access</a:t>
                      </a: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34343"/>
                        </a:solidFill>
                      </a:endParaRPr>
                    </a:p>
                  </a:txBody>
                  <a:tcPr marL="51433" marR="25733" marT="25733" marB="2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34343"/>
                          </a:solidFill>
                        </a:rPr>
                        <a:t>Developed</a:t>
                      </a:r>
                      <a:r>
                        <a:rPr lang="en-US" sz="1200" baseline="0" dirty="0" smtClean="0">
                          <a:solidFill>
                            <a:srgbClr val="434343"/>
                          </a:solidFill>
                        </a:rPr>
                        <a:t> use cases to help developers to understand PSEG architecture &amp; standards</a:t>
                      </a:r>
                      <a:endParaRPr lang="en-US" sz="1200" dirty="0" smtClean="0">
                        <a:solidFill>
                          <a:srgbClr val="434343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34343"/>
                          </a:solidFill>
                        </a:rPr>
                        <a:t>User stories review ; enhance user stories with detailed requirements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34343"/>
                          </a:solidFill>
                        </a:rPr>
                        <a:t>Help</a:t>
                      </a:r>
                      <a:r>
                        <a:rPr lang="en-US" sz="1200" baseline="0" dirty="0" smtClean="0">
                          <a:solidFill>
                            <a:srgbClr val="434343"/>
                          </a:solidFill>
                        </a:rPr>
                        <a:t> define </a:t>
                      </a:r>
                      <a:r>
                        <a:rPr lang="en-US" sz="1200" dirty="0" smtClean="0">
                          <a:solidFill>
                            <a:srgbClr val="434343"/>
                          </a:solidFill>
                        </a:rPr>
                        <a:t>non functional requirements for various use cases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34343"/>
                          </a:solidFill>
                        </a:rPr>
                        <a:t>Identified a full time </a:t>
                      </a:r>
                      <a:r>
                        <a:rPr lang="en-US" sz="1200" dirty="0" err="1" smtClean="0">
                          <a:solidFill>
                            <a:srgbClr val="434343"/>
                          </a:solidFill>
                        </a:rPr>
                        <a:t>MuleSoft</a:t>
                      </a:r>
                      <a:r>
                        <a:rPr lang="en-US" sz="1200" dirty="0" smtClean="0">
                          <a:solidFill>
                            <a:srgbClr val="434343"/>
                          </a:solidFill>
                        </a:rPr>
                        <a:t> Architect to help with governance</a:t>
                      </a:r>
                      <a:r>
                        <a:rPr lang="en-US" sz="1200" baseline="0" dirty="0" smtClean="0">
                          <a:solidFill>
                            <a:srgbClr val="434343"/>
                          </a:solidFill>
                        </a:rPr>
                        <a:t> &amp; technical oversight</a:t>
                      </a:r>
                      <a:endParaRPr lang="en-US" sz="1200" dirty="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34343"/>
                        </a:solidFill>
                      </a:endParaRPr>
                    </a:p>
                  </a:txBody>
                  <a:tcPr marL="51433" marR="25733" marT="25733" marB="2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27000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900"/>
                        <a:buChar char="•"/>
                      </a:pPr>
                      <a:r>
                        <a:rPr lang="en-US" sz="1200" dirty="0" smtClean="0">
                          <a:solidFill>
                            <a:srgbClr val="434343"/>
                          </a:solidFill>
                        </a:rPr>
                        <a:t>Finalized integration</a:t>
                      </a:r>
                      <a:r>
                        <a:rPr lang="en-US" sz="1200" baseline="0" dirty="0" smtClean="0">
                          <a:solidFill>
                            <a:srgbClr val="434343"/>
                          </a:solidFill>
                        </a:rPr>
                        <a:t> scope for Release 1</a:t>
                      </a:r>
                    </a:p>
                    <a:p>
                      <a:pPr marL="127000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90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434343"/>
                          </a:solidFill>
                        </a:rPr>
                        <a:t>Fully defined user stories</a:t>
                      </a:r>
                    </a:p>
                    <a:p>
                      <a:pPr marL="127000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90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434343"/>
                          </a:solidFill>
                        </a:rPr>
                        <a:t>Project plan with detailed task &amp; milestone</a:t>
                      </a:r>
                      <a:endParaRPr lang="en-US" sz="1200" dirty="0">
                        <a:solidFill>
                          <a:srgbClr val="434343"/>
                        </a:solidFill>
                      </a:endParaRPr>
                    </a:p>
                  </a:txBody>
                  <a:tcPr marL="51433" marR="25733" marT="25733" marB="2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5031">
                <a:tc gridSpan="8">
                  <a:txBody>
                    <a:bodyPr/>
                    <a:lstStyle/>
                    <a:p>
                      <a:pPr marL="215900" marR="0" lvl="0" indent="-165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15900" marR="0" lvl="0" indent="-165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15900" marR="0" lvl="0" indent="-165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15900" marR="0" lvl="0" indent="-165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15900" marR="0" lvl="0" indent="-165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15900" marR="0" lvl="0" indent="-165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8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3" marR="25733" marT="25733" marB="2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oogle Shape;493;p68"/>
          <p:cNvGraphicFramePr/>
          <p:nvPr>
            <p:extLst/>
          </p:nvPr>
        </p:nvGraphicFramePr>
        <p:xfrm>
          <a:off x="371474" y="4693225"/>
          <a:ext cx="11382374" cy="166035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5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API and integration</a:t>
                      </a:r>
                      <a:r>
                        <a:rPr lang="en" sz="1200" b="1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2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 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 Challenge </a:t>
                      </a:r>
                      <a:endParaRPr sz="1500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33" marB="4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API and integration Action</a:t>
                      </a:r>
                      <a:endParaRPr sz="1500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33" marB="4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API and integration Comments</a:t>
                      </a:r>
                      <a:endParaRPr sz="1500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33" marB="4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1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is in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stage 5, we don’t have all the required deliverables from pervious stages e.g. integration roadmap</a:t>
                      </a:r>
                      <a:endParaRPr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67" marR="91467" marT="45733" marB="4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Umesh to perform a gap analysis and complete any missing document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67" marR="91467" marT="45733" marB="4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Working with the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team to come up with integration roadmap and phased integration architecture</a:t>
                      </a:r>
                      <a:endParaRPr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67" marR="91467" marT="45733" marB="4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87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scope of integrations are dependent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 few key open decisions</a:t>
                      </a:r>
                      <a:endParaRPr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67" marR="91467" marT="45733" marB="4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r>
                        <a:rPr lang="en-US" sz="1100" u="none" strike="noStrike" cap="none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team is aware of these decision points and working to resolve them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67" marR="91467" marT="45733" marB="4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decision: Will Independent</a:t>
                      </a:r>
                      <a:r>
                        <a:rPr lang="en-US" sz="1100" u="none" strike="noStrike" cap="none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Contractors(IC) work in their CRM or leverage PSEG CRM? Impact to </a:t>
                      </a:r>
                      <a:r>
                        <a:rPr lang="en-US" sz="1100" u="none" strike="noStrike" cap="none" baseline="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Intg</a:t>
                      </a:r>
                      <a:r>
                        <a:rPr lang="en-US" sz="1100" u="none" strike="noStrike" cap="none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scope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67" marR="91467" marT="45733" marB="4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780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stories don’t have detailed information to be able to start the design</a:t>
                      </a:r>
                      <a:endParaRPr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67" marR="91467" marT="45733" marB="4573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Working with the team to understand scope, define detailed functional</a:t>
                      </a:r>
                      <a:r>
                        <a:rPr lang="en-US" sz="1100" u="none" strike="noStrike" cap="none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&amp; non functional requirements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67" marR="91467" marT="45733" marB="45733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67" marR="91467" marT="45733" marB="45733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15834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71473" y="738453"/>
            <a:ext cx="10972800" cy="24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Font typeface="Libre Franklin Thin"/>
              <a:buNone/>
              <a:defRPr sz="2800" b="0" i="0" u="none" strike="noStrike" cap="none">
                <a:solidFill>
                  <a:srgbClr val="3B52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i="1" dirty="0">
                <a:solidFill>
                  <a:srgbClr val="0070C0"/>
                </a:solidFill>
              </a:rPr>
              <a:t>Stage:  Design(stage 5)</a:t>
            </a:r>
          </a:p>
        </p:txBody>
      </p:sp>
      <p:sp>
        <p:nvSpPr>
          <p:cNvPr id="6" name="Google Shape;1011;p41"/>
          <p:cNvSpPr/>
          <p:nvPr/>
        </p:nvSpPr>
        <p:spPr>
          <a:xfrm flipH="1">
            <a:off x="11095199" y="9"/>
            <a:ext cx="1096800" cy="986700"/>
          </a:xfrm>
          <a:prstGeom prst="diagStripe">
            <a:avLst>
              <a:gd name="adj" fmla="val 51985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12;p41"/>
          <p:cNvSpPr txBox="1"/>
          <p:nvPr/>
        </p:nvSpPr>
        <p:spPr>
          <a:xfrm rot="2552231">
            <a:off x="11288035" y="219708"/>
            <a:ext cx="947833" cy="32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rgbClr val="FFFFFF"/>
                </a:solidFill>
              </a:rPr>
              <a:t>DRAFT</a:t>
            </a:r>
            <a:endParaRPr sz="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7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792480" y="365760"/>
            <a:ext cx="10972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Appendix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437;p8">
            <a:extLst>
              <a:ext uri="{FF2B5EF4-FFF2-40B4-BE49-F238E27FC236}">
                <a16:creationId xmlns:a16="http://schemas.microsoft.com/office/drawing/2014/main" id="{1F428F94-3645-9B4E-BE31-44A386322595}"/>
              </a:ext>
            </a:extLst>
          </p:cNvPr>
          <p:cNvSpPr/>
          <p:nvPr/>
        </p:nvSpPr>
        <p:spPr>
          <a:xfrm>
            <a:off x="18121989" y="4090967"/>
            <a:ext cx="764588" cy="596647"/>
          </a:xfrm>
          <a:prstGeom prst="roundRect">
            <a:avLst>
              <a:gd name="adj" fmla="val 16667"/>
            </a:avLst>
          </a:prstGeom>
          <a:solidFill>
            <a:srgbClr val="E4E6E7"/>
          </a:solidFill>
          <a:ln>
            <a:noFill/>
          </a:ln>
        </p:spPr>
        <p:txBody>
          <a:bodyPr spcFirstLastPara="1" wrap="square" lIns="13706" tIns="13706" rIns="13706" bIns="13706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en-US" sz="675" dirty="0">
                <a:solidFill>
                  <a:srgbClr val="1C1C1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Experimentation</a:t>
            </a:r>
            <a:endParaRPr sz="675" dirty="0">
              <a:solidFill>
                <a:srgbClr val="1C1C1C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5" name="Google Shape;623;p30">
            <a:extLst>
              <a:ext uri="{FF2B5EF4-FFF2-40B4-BE49-F238E27FC236}">
                <a16:creationId xmlns:a16="http://schemas.microsoft.com/office/drawing/2014/main" id="{165E9057-ADB3-2444-BA10-E5D48C142FAD}"/>
              </a:ext>
            </a:extLst>
          </p:cNvPr>
          <p:cNvSpPr txBox="1">
            <a:spLocks/>
          </p:cNvSpPr>
          <p:nvPr/>
        </p:nvSpPr>
        <p:spPr>
          <a:xfrm>
            <a:off x="2133600" y="999904"/>
            <a:ext cx="7720594" cy="24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C536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500" dirty="0">
                <a:solidFill>
                  <a:srgbClr val="4472C4"/>
                </a:solidFill>
                <a:latin typeface="Karla"/>
                <a:sym typeface="Karla"/>
              </a:rPr>
              <a:t>RCA Execution Plan</a:t>
            </a:r>
            <a:endParaRPr lang="en-US" sz="21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75E084C-8A2E-244A-A25E-88DCEE5E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94" y="1582958"/>
            <a:ext cx="8836984" cy="250800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4CB8064-EEED-444F-AA04-A6880A97B7B1}"/>
              </a:ext>
            </a:extLst>
          </p:cNvPr>
          <p:cNvSpPr txBox="1"/>
          <p:nvPr/>
        </p:nvSpPr>
        <p:spPr>
          <a:xfrm>
            <a:off x="2202918" y="4327072"/>
            <a:ext cx="7072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All Work Streams are On Track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Aligned to Priorities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Iterate to the Optimum Solution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Incremental </a:t>
            </a:r>
            <a:r>
              <a:rPr lang="en-US" sz="15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Outcomes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28312" y="122552"/>
            <a:ext cx="10717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96875" lvl="1" indent="-342900"/>
            <a:r>
              <a:rPr lang="en-US" sz="4000" cap="all" spc="10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LI MIMO - Root </a:t>
            </a:r>
            <a:r>
              <a:rPr lang="en-US" sz="4000" cap="all" spc="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Cause Analysis (RCA)</a:t>
            </a:r>
          </a:p>
        </p:txBody>
      </p:sp>
    </p:spTree>
    <p:extLst>
      <p:ext uri="{BB962C8B-B14F-4D97-AF65-F5344CB8AC3E}">
        <p14:creationId xmlns:p14="http://schemas.microsoft.com/office/powerpoint/2010/main" val="2369417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1632301" y="360285"/>
            <a:ext cx="1002493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</a:pPr>
            <a:r>
              <a:rPr lang="en-US" dirty="0"/>
              <a:t>Key Insights Summary </a:t>
            </a:r>
            <a:r>
              <a:rPr lang="en-US" dirty="0" smtClean="0"/>
              <a:t>– Initial SFDC CoE POV (March, 2021)</a:t>
            </a:r>
            <a:endParaRPr dirty="0"/>
          </a:p>
        </p:txBody>
      </p:sp>
      <p:sp>
        <p:nvSpPr>
          <p:cNvPr id="322" name="Google Shape;322;p31"/>
          <p:cNvSpPr txBox="1"/>
          <p:nvPr/>
        </p:nvSpPr>
        <p:spPr>
          <a:xfrm>
            <a:off x="3909625" y="1040150"/>
            <a:ext cx="2126700" cy="5147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274350" rIns="68575" bIns="274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KEY ISSUES/FINDINGS</a:t>
            </a:r>
            <a:endParaRPr sz="1200" b="1" i="0" u="none" strike="noStrike" cap="none" dirty="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Governance &amp; Alignment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experience, vision, and priorities require identifying owners for transformation with data councils, steering committees, review boards and IT engagement.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Measurable Outcomes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no/limited guidelines for establishing, tracking, and measuring ROI on technology investments.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Disparate Systems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siloed systems cause excessive swivel chair, data quality issues, inefficiencies, inconsistencies and more integration.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Access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hinders ability to manage unified customer 360 and front to back office consistency.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Reliance on Manual Processes</a:t>
            </a:r>
            <a:endParaRPr sz="1000" b="1" i="0" u="none" strike="noStrike" cap="none" dirty="0">
              <a:solidFill>
                <a:srgbClr val="000000"/>
              </a:solidFill>
              <a:highlight>
                <a:srgbClr val="F4CCC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impacts customer experience, employee productivity &amp; causes revenue leakage.</a:t>
            </a:r>
            <a:endParaRPr sz="900" b="0" i="0" u="none" strike="noStrike" cap="none" dirty="0">
              <a:solidFill>
                <a:srgbClr val="000000"/>
              </a:solidFill>
              <a:highlight>
                <a:srgbClr val="F4CCC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Ineffective Integration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integrations are P2P rather than decoupled, reusable &amp; composable building blocks.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6147050" y="1040100"/>
            <a:ext cx="2126700" cy="514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75" tIns="274350" rIns="137175" bIns="480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EARLY PHASE FOCUS</a:t>
            </a:r>
            <a:endParaRPr sz="1200" b="1" i="0" u="none" strike="noStrike" cap="none" dirty="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&amp; Refine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 initiative to drive strategic business and technology programs  to tightly align business and IT functions under CoE Authority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Simplify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siloed, disparate, redundant systems and manual processes into a unified platform to manage customers and partners across programs.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&amp; Engage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 on PSEG principles that establish and drive ROI, which can be owned by the CoE, not by individual business areas.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systems through single lens to enable </a:t>
            </a: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holistic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customer view &amp; eliminate data/operational redundancies.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center of excellence program to drive strategic technology initiatives to tightly align business and IT functions.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 txBox="1"/>
          <p:nvPr/>
        </p:nvSpPr>
        <p:spPr>
          <a:xfrm>
            <a:off x="8401475" y="1040100"/>
            <a:ext cx="2126700" cy="514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75" tIns="274350" rIns="137175" bIns="480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BUSINESS DRIVERS</a:t>
            </a:r>
            <a:endParaRPr sz="1200" b="1" i="0" u="none" strike="noStrike" cap="none" dirty="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rgbClr val="27272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Visibility and ability to measure ROI on technology investments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 Allocation, Systems Development and Pace of Innovation with effective Factory Operations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Maximize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Adoption of new offerings (e.g., CEF) through vastly improved focus on the customer (Customer 360)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Facilitate</a:t>
            </a: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Collaboration across all PSEG operating units to deliver consistent, targeted, personalized services to PSEG customers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Centricity, Delivery Consistencies, and Process Efficiencies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Allocation of Human Capital by leveraging technology best practices and North Star artifacts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1632300" y="1040150"/>
            <a:ext cx="2129700" cy="514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75" tIns="274350" rIns="137175" bIns="274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STRATEGIC OBJECTIVES</a:t>
            </a:r>
            <a:endParaRPr sz="1200" b="1" i="0" u="none" strike="noStrike" cap="none" dirty="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Cross-sell - upsell as the preferred Electric and Gas provider; to service those segments and grow Electric Vehicle (EV) and Energy Efficiency (EE) programs.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&amp; Agent Engagement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best-in class Customer Service experience coupled with power to engage and drive PSEG loyalty and relationships.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Innovation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 operational excellence &amp; thought leadership in the development and delivery of a comprehensive Clean Energy Future program to meet the needs of a diverse customer base.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Operating Model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agile, composable, foundation for execution based infrastructure to maximize investments in SF and drive IT and Business alignment.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10336800" y="3447583"/>
            <a:ext cx="1428560" cy="1765943"/>
          </a:xfrm>
          <a:prstGeom prst="rect">
            <a:avLst/>
          </a:prstGeom>
          <a:solidFill>
            <a:schemeClr val="accent1">
              <a:alpha val="2745"/>
            </a:schemeClr>
          </a:solidFill>
          <a:ln w="25400" cap="flat" cmpd="sng">
            <a:solidFill>
              <a:srgbClr val="58595B">
                <a:alpha val="2274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2753294" y="1104338"/>
            <a:ext cx="7050627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256A5"/>
          </a:solidFill>
          <a:ln w="25400" cap="flat" cmpd="sng">
            <a:solidFill>
              <a:srgbClr val="1256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683155" y="955662"/>
            <a:ext cx="1828800" cy="513000"/>
          </a:xfrm>
          <a:prstGeom prst="rect">
            <a:avLst/>
          </a:prstGeom>
          <a:solidFill>
            <a:srgbClr val="1256A5"/>
          </a:solidFill>
          <a:ln w="9525" cap="flat" cmpd="sng">
            <a:solidFill>
              <a:srgbClr val="1256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 Process</a:t>
            </a:r>
            <a:endParaRPr sz="8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676453" y="1978614"/>
            <a:ext cx="1828800" cy="5130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EBBC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BRS</a:t>
            </a:r>
            <a:endParaRPr sz="8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680647" y="1475620"/>
            <a:ext cx="1828800" cy="513000"/>
          </a:xfrm>
          <a:prstGeom prst="rect">
            <a:avLst/>
          </a:prstGeom>
          <a:solidFill>
            <a:srgbClr val="ED7633"/>
          </a:solidFill>
          <a:ln w="9525" cap="flat" cmpd="sng">
            <a:solidFill>
              <a:srgbClr val="ED76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Collection</a:t>
            </a:r>
            <a:endParaRPr sz="8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2712647" y="955662"/>
            <a:ext cx="594360" cy="484632"/>
          </a:xfrm>
          <a:prstGeom prst="ellipse">
            <a:avLst/>
          </a:prstGeom>
          <a:solidFill>
            <a:srgbClr val="CBD9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4742319" y="981692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2753293" y="1663551"/>
            <a:ext cx="7050024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633"/>
          </a:solidFill>
          <a:ln w="25400" cap="flat" cmpd="sng">
            <a:solidFill>
              <a:srgbClr val="ED76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2712647" y="1475941"/>
            <a:ext cx="594360" cy="484632"/>
          </a:xfrm>
          <a:prstGeom prst="ellipse">
            <a:avLst/>
          </a:prstGeom>
          <a:solidFill>
            <a:srgbClr val="CBD9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4742319" y="1501971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2753295" y="2127290"/>
            <a:ext cx="7050024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7A536"/>
          </a:solidFill>
          <a:ln w="25400" cap="flat" cmpd="sng">
            <a:solidFill>
              <a:srgbClr val="EBBC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2712647" y="1978614"/>
            <a:ext cx="594360" cy="48463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4742319" y="2004644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676453" y="2497274"/>
            <a:ext cx="1828800" cy="5130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Management</a:t>
            </a:r>
            <a:endParaRPr sz="1100" b="0" i="0" u="none" strike="noStrike" cap="none" dirty="0">
              <a:solidFill>
                <a:srgbClr val="0079C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2753295" y="2645950"/>
            <a:ext cx="7050024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74EA7"/>
          </a:solidFill>
          <a:ln w="254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712647" y="2497274"/>
            <a:ext cx="594360" cy="48463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r>
              <a:rPr lang="en-US" sz="1000" b="0" i="1" u="none" strike="noStrike" cap="none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TBD</a:t>
            </a:r>
            <a:endParaRPr sz="1000" b="0" i="1" u="none" strike="noStrike" cap="none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4742319" y="2523304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6805727" y="983172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6805727" y="1503451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6805727" y="2006124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6805727" y="2524784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678241" y="3007324"/>
            <a:ext cx="1828800" cy="513000"/>
          </a:xfrm>
          <a:prstGeom prst="rect">
            <a:avLst/>
          </a:prstGeom>
          <a:solidFill>
            <a:srgbClr val="D15B8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Appliance Service Business</a:t>
            </a:r>
            <a:endParaRPr sz="1100" b="0" i="0" u="none" strike="noStrike" cap="none" dirty="0">
              <a:solidFill>
                <a:srgbClr val="0079C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2755083" y="3156000"/>
            <a:ext cx="7050024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15B84"/>
          </a:solidFill>
          <a:ln w="25400" cap="flat" cmpd="sng">
            <a:solidFill>
              <a:srgbClr val="D15B8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2714435" y="3007324"/>
            <a:ext cx="594600" cy="4846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4744107" y="3033354"/>
            <a:ext cx="594600" cy="484632"/>
          </a:xfrm>
          <a:prstGeom prst="ellipse">
            <a:avLst/>
          </a:prstGeom>
          <a:solidFill>
            <a:srgbClr val="CBD9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6807515" y="3034834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4746694" y="981912"/>
            <a:ext cx="594600" cy="484632"/>
          </a:xfrm>
          <a:prstGeom prst="ellipse">
            <a:avLst/>
          </a:prstGeom>
          <a:solidFill>
            <a:srgbClr val="CBD9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4734817" y="1497424"/>
            <a:ext cx="594600" cy="484632"/>
          </a:xfrm>
          <a:prstGeom prst="ellipse">
            <a:avLst/>
          </a:prstGeom>
          <a:solidFill>
            <a:srgbClr val="CBD9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4745465" y="2523286"/>
            <a:ext cx="594600" cy="484632"/>
          </a:xfrm>
          <a:prstGeom prst="ellipse">
            <a:avLst/>
          </a:prstGeom>
          <a:solidFill>
            <a:srgbClr val="CBD9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743386" y="2003673"/>
            <a:ext cx="594600" cy="48463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6808964" y="994128"/>
            <a:ext cx="594600" cy="484632"/>
          </a:xfrm>
          <a:prstGeom prst="ellipse">
            <a:avLst/>
          </a:prstGeom>
          <a:solidFill>
            <a:srgbClr val="CBD9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6806584" y="1510837"/>
            <a:ext cx="594600" cy="484632"/>
          </a:xfrm>
          <a:prstGeom prst="ellipse">
            <a:avLst/>
          </a:prstGeom>
          <a:solidFill>
            <a:srgbClr val="CBD9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6806584" y="2006819"/>
            <a:ext cx="594600" cy="48463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6812634" y="2525784"/>
            <a:ext cx="594600" cy="484632"/>
          </a:xfrm>
          <a:prstGeom prst="ellipse">
            <a:avLst/>
          </a:prstGeom>
          <a:solidFill>
            <a:srgbClr val="CBD9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6801798" y="3031048"/>
            <a:ext cx="594600" cy="484632"/>
          </a:xfrm>
          <a:prstGeom prst="ellipse">
            <a:avLst/>
          </a:prstGeom>
          <a:solidFill>
            <a:srgbClr val="CBD9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2762000" y="3673364"/>
            <a:ext cx="7050024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BA57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680966" y="3520494"/>
            <a:ext cx="1828800" cy="513000"/>
          </a:xfrm>
          <a:prstGeom prst="rect">
            <a:avLst/>
          </a:prstGeom>
          <a:solidFill>
            <a:srgbClr val="FBA57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Channel Management</a:t>
            </a:r>
            <a:endParaRPr sz="8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685160" y="4547643"/>
            <a:ext cx="1828800" cy="513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Marketing Cloud</a:t>
            </a:r>
            <a:endParaRPr sz="8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85160" y="4029796"/>
            <a:ext cx="1828800" cy="513000"/>
          </a:xfrm>
          <a:prstGeom prst="rect">
            <a:avLst/>
          </a:prstGeom>
          <a:solidFill>
            <a:srgbClr val="A3855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Analytics</a:t>
            </a:r>
            <a:endParaRPr sz="8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2721354" y="3524688"/>
            <a:ext cx="594360" cy="4846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4751026" y="3550718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2762002" y="4193307"/>
            <a:ext cx="7050024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3855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4751026" y="4056485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2762002" y="4696319"/>
            <a:ext cx="7050024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2721354" y="4547643"/>
            <a:ext cx="594360" cy="4846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4751026" y="4573673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685160" y="5064850"/>
            <a:ext cx="1828800" cy="513000"/>
          </a:xfrm>
          <a:prstGeom prst="rect">
            <a:avLst/>
          </a:prstGeom>
          <a:solidFill>
            <a:srgbClr val="5C723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Sales Cloud</a:t>
            </a:r>
            <a:endParaRPr sz="1100" b="0" i="0" u="none" strike="noStrike" cap="none" dirty="0">
              <a:solidFill>
                <a:srgbClr val="0079C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2762002" y="5213526"/>
            <a:ext cx="7050024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C72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6814434" y="3552198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6814434" y="4057965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6814434" y="4575153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4755401" y="3550938"/>
            <a:ext cx="594600" cy="4846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4743524" y="4051938"/>
            <a:ext cx="594600" cy="484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4770620" y="5115133"/>
            <a:ext cx="594600" cy="48463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6817671" y="3563154"/>
            <a:ext cx="594600" cy="48463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6815291" y="4065351"/>
            <a:ext cx="594600" cy="48463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6812097" y="5093775"/>
            <a:ext cx="594600" cy="48463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2458714" y="670751"/>
            <a:ext cx="12186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507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Requirements</a:t>
            </a:r>
            <a:endParaRPr dirty="0"/>
          </a:p>
        </p:txBody>
      </p:sp>
      <p:sp>
        <p:nvSpPr>
          <p:cNvPr id="243" name="Google Shape;243;p30"/>
          <p:cNvSpPr/>
          <p:nvPr/>
        </p:nvSpPr>
        <p:spPr>
          <a:xfrm>
            <a:off x="4071061" y="678010"/>
            <a:ext cx="18982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507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Design &amp; Development</a:t>
            </a:r>
            <a:endParaRPr dirty="0"/>
          </a:p>
        </p:txBody>
      </p:sp>
      <p:sp>
        <p:nvSpPr>
          <p:cNvPr id="244" name="Google Shape;244;p30"/>
          <p:cNvSpPr/>
          <p:nvPr/>
        </p:nvSpPr>
        <p:spPr>
          <a:xfrm>
            <a:off x="6814873" y="663497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507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</a:t>
            </a:r>
            <a:endParaRPr dirty="0"/>
          </a:p>
        </p:txBody>
      </p:sp>
      <p:sp>
        <p:nvSpPr>
          <p:cNvPr id="245" name="Google Shape;245;p30"/>
          <p:cNvSpPr/>
          <p:nvPr/>
        </p:nvSpPr>
        <p:spPr>
          <a:xfrm>
            <a:off x="8482900" y="656243"/>
            <a:ext cx="1311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507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Implementation</a:t>
            </a:r>
            <a:endParaRPr dirty="0"/>
          </a:p>
        </p:txBody>
      </p:sp>
      <p:sp>
        <p:nvSpPr>
          <p:cNvPr id="246" name="Google Shape;246;p30"/>
          <p:cNvSpPr/>
          <p:nvPr/>
        </p:nvSpPr>
        <p:spPr>
          <a:xfrm>
            <a:off x="8790611" y="990431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8790611" y="1510710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8790611" y="2013383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8790611" y="2532043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8792399" y="3042093"/>
            <a:ext cx="594600" cy="484632"/>
          </a:xfrm>
          <a:prstGeom prst="ellipse">
            <a:avLst/>
          </a:prstGeom>
          <a:solidFill>
            <a:srgbClr val="CBD9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8793848" y="1001387"/>
            <a:ext cx="594600" cy="484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8791468" y="1518096"/>
            <a:ext cx="594600" cy="484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8791468" y="2014078"/>
            <a:ext cx="594600" cy="48463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8797518" y="2533043"/>
            <a:ext cx="594600" cy="484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10437466" y="4192246"/>
            <a:ext cx="274320" cy="228600"/>
          </a:xfrm>
          <a:prstGeom prst="ellipse">
            <a:avLst/>
          </a:prstGeom>
          <a:solidFill>
            <a:srgbClr val="CBD9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8799318" y="3559457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8799318" y="4065224"/>
            <a:ext cx="594600" cy="484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8799318" y="4582412"/>
            <a:ext cx="59460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8802555" y="3570413"/>
            <a:ext cx="594600" cy="484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8800175" y="4072610"/>
            <a:ext cx="594600" cy="484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10437002" y="3835410"/>
            <a:ext cx="27432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10441144" y="4550648"/>
            <a:ext cx="27432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10447024" y="4914333"/>
            <a:ext cx="274320" cy="2286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10745786" y="3801953"/>
            <a:ext cx="6110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507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 60%</a:t>
            </a:r>
            <a:endParaRPr dirty="0"/>
          </a:p>
        </p:txBody>
      </p:sp>
      <p:sp>
        <p:nvSpPr>
          <p:cNvPr id="265" name="Google Shape;265;p30"/>
          <p:cNvSpPr/>
          <p:nvPr/>
        </p:nvSpPr>
        <p:spPr>
          <a:xfrm>
            <a:off x="10768705" y="4161549"/>
            <a:ext cx="9060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507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40% - 60%</a:t>
            </a:r>
            <a:endParaRPr dirty="0"/>
          </a:p>
        </p:txBody>
      </p:sp>
      <p:sp>
        <p:nvSpPr>
          <p:cNvPr id="266" name="Google Shape;266;p30"/>
          <p:cNvSpPr/>
          <p:nvPr/>
        </p:nvSpPr>
        <p:spPr>
          <a:xfrm>
            <a:off x="10780655" y="4506127"/>
            <a:ext cx="9060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507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20% - 40%</a:t>
            </a:r>
            <a:endParaRPr dirty="0"/>
          </a:p>
        </p:txBody>
      </p:sp>
      <p:sp>
        <p:nvSpPr>
          <p:cNvPr id="267" name="Google Shape;267;p30"/>
          <p:cNvSpPr/>
          <p:nvPr/>
        </p:nvSpPr>
        <p:spPr>
          <a:xfrm>
            <a:off x="10800236" y="4865144"/>
            <a:ext cx="6110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507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&lt; 20%</a:t>
            </a:r>
            <a:endParaRPr dirty="0"/>
          </a:p>
        </p:txBody>
      </p:sp>
      <p:sp>
        <p:nvSpPr>
          <p:cNvPr id="268" name="Google Shape;268;p30"/>
          <p:cNvSpPr/>
          <p:nvPr/>
        </p:nvSpPr>
        <p:spPr>
          <a:xfrm>
            <a:off x="10373083" y="3452135"/>
            <a:ext cx="12522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507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Reuse Factor</a:t>
            </a:r>
            <a:endParaRPr dirty="0"/>
          </a:p>
        </p:txBody>
      </p:sp>
      <p:sp>
        <p:nvSpPr>
          <p:cNvPr id="269" name="Google Shape;269;p30"/>
          <p:cNvSpPr/>
          <p:nvPr/>
        </p:nvSpPr>
        <p:spPr>
          <a:xfrm>
            <a:off x="4757654" y="5092086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5C72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6817671" y="5085197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5C72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8806225" y="5095612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5C72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4748069" y="4063163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A385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6808086" y="4056274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A385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8796640" y="4082187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A385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4748947" y="3561384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FDC2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6808964" y="3554495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FDC2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8797518" y="3580408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FDC2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4741683" y="3045117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D052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6801700" y="3038228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D052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8790254" y="3064141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D052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4757393" y="2514843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6817410" y="2507954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8805964" y="2533867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4755401" y="2000760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6815418" y="1993871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8803972" y="2019784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4740981" y="1508339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FBA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6800998" y="1501450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FBA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8789552" y="1527363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FBA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4740981" y="984166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6800998" y="977277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8789552" y="1003190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30"/>
          <p:cNvCxnSpPr/>
          <p:nvPr/>
        </p:nvCxnSpPr>
        <p:spPr>
          <a:xfrm>
            <a:off x="2620440" y="617424"/>
            <a:ext cx="7132320" cy="0"/>
          </a:xfrm>
          <a:prstGeom prst="straightConnector1">
            <a:avLst/>
          </a:prstGeom>
          <a:noFill/>
          <a:ln w="19050" cap="flat" cmpd="sng">
            <a:solidFill>
              <a:srgbClr val="1932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4" name="Google Shape;294;p30"/>
          <p:cNvSpPr/>
          <p:nvPr/>
        </p:nvSpPr>
        <p:spPr>
          <a:xfrm>
            <a:off x="4950291" y="484479"/>
            <a:ext cx="2761744" cy="274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3EA1E0"/>
                </a:solidFill>
                <a:latin typeface="Arial"/>
                <a:ea typeface="Arial"/>
                <a:cs typeface="Arial"/>
                <a:sym typeface="Arial"/>
              </a:rPr>
              <a:t>Reusable Components</a:t>
            </a:r>
            <a:endParaRPr sz="1200" b="1" i="0" u="none" strike="noStrike" cap="none" dirty="0">
              <a:solidFill>
                <a:srgbClr val="3EA1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2715624" y="4053240"/>
            <a:ext cx="594360" cy="4846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2723492" y="5059988"/>
            <a:ext cx="594360" cy="4846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2710067" y="3010069"/>
            <a:ext cx="594360" cy="48463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D052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r>
              <a:rPr lang="en-US" sz="1000" b="0" i="1" u="none" strike="noStrike" cap="none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TBD</a:t>
            </a:r>
            <a:endParaRPr sz="1000" b="0" i="1" u="none" strike="noStrike" cap="none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9962976" y="5607897"/>
            <a:ext cx="2215243" cy="6316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 Preliminary assessment, LI user story grooming in progress</a:t>
            </a:r>
            <a:endParaRPr dirty="0"/>
          </a:p>
        </p:txBody>
      </p:sp>
      <p:sp>
        <p:nvSpPr>
          <p:cNvPr id="299" name="Google Shape;299;p30"/>
          <p:cNvSpPr txBox="1"/>
          <p:nvPr/>
        </p:nvSpPr>
        <p:spPr>
          <a:xfrm>
            <a:off x="134125" y="190204"/>
            <a:ext cx="10972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4472C4"/>
                </a:solidFill>
                <a:latin typeface="Karla"/>
                <a:ea typeface="Karla"/>
                <a:cs typeface="Karla"/>
                <a:sym typeface="Karla"/>
              </a:rPr>
              <a:t>LI &amp; NJ CRM Reusability Analysis*</a:t>
            </a:r>
            <a:endParaRPr sz="2800" b="0" i="0" u="none" strike="noStrike" cap="none" dirty="0">
              <a:solidFill>
                <a:srgbClr val="3C536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686775" y="5581219"/>
            <a:ext cx="1828800" cy="513000"/>
          </a:xfrm>
          <a:prstGeom prst="rect">
            <a:avLst/>
          </a:prstGeom>
          <a:solidFill>
            <a:srgbClr val="96B3CA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Migration</a:t>
            </a:r>
            <a:endParaRPr sz="8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2767811" y="5734089"/>
            <a:ext cx="7050024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B3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2727163" y="5585413"/>
            <a:ext cx="594360" cy="4846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4756835" y="5611443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96B3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686775" y="6087872"/>
            <a:ext cx="1828800" cy="513000"/>
          </a:xfrm>
          <a:prstGeom prst="rect">
            <a:avLst/>
          </a:prstGeom>
          <a:solidFill>
            <a:srgbClr val="3B526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Integration</a:t>
            </a:r>
            <a:endParaRPr sz="1100" b="0" i="0" u="none" strike="noStrike" cap="none" dirty="0">
              <a:solidFill>
                <a:srgbClr val="0079C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Google Shape;305;p30"/>
          <p:cNvSpPr/>
          <p:nvPr/>
        </p:nvSpPr>
        <p:spPr>
          <a:xfrm>
            <a:off x="2767811" y="6251296"/>
            <a:ext cx="7050024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B52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6820243" y="5612923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96B3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4776429" y="6152903"/>
            <a:ext cx="594600" cy="48463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6817906" y="6131545"/>
            <a:ext cx="594600" cy="48463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0"/>
          <p:cNvSpPr/>
          <p:nvPr/>
        </p:nvSpPr>
        <p:spPr>
          <a:xfrm>
            <a:off x="8805127" y="5620182"/>
            <a:ext cx="59460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96B3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4763463" y="6129856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3B52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6823480" y="6122967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3B52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0"/>
          <p:cNvSpPr/>
          <p:nvPr/>
        </p:nvSpPr>
        <p:spPr>
          <a:xfrm>
            <a:off x="8812034" y="6133382"/>
            <a:ext cx="594360" cy="48463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3B52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2729301" y="6097758"/>
            <a:ext cx="594360" cy="4846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2729830" y="5583607"/>
            <a:ext cx="594360" cy="48463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2729942" y="6096075"/>
            <a:ext cx="594360" cy="48463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C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1891100" y="1237129"/>
            <a:ext cx="8536200" cy="1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25" anchor="b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Salesforce CoE Project/Activity Update:</a:t>
            </a:r>
            <a:br>
              <a:rPr lang="en-US" dirty="0"/>
            </a:br>
            <a:r>
              <a:rPr lang="en-US" dirty="0"/>
              <a:t>June/July Outcomes</a:t>
            </a:r>
            <a:br>
              <a:rPr lang="en-US" dirty="0"/>
            </a:b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 rot="1144">
            <a:off x="1891221" y="2922145"/>
            <a:ext cx="7213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792480" y="365760"/>
            <a:ext cx="10972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</a:pPr>
            <a:r>
              <a:rPr lang="en-US" dirty="0"/>
              <a:t>June→ July Major Outcomes</a:t>
            </a:r>
            <a:endParaRPr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792480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LI CRM Phase I RCA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Findings validated and remediations identified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High-priority remediations already in work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Adjusted CoE staffing for DevOps expertise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Finalizing PSEG formal RCA report in </a:t>
            </a:r>
            <a:r>
              <a:rPr lang="en-US" dirty="0" smtClean="0"/>
              <a:t>Service Now</a:t>
            </a: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Aligned CoE staff to project-specific collaboration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Joe focused on MWMS with some support for LI Phase 2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Ken focused on EE/EV with continued support for Enterprise Architecture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Dustin coordinating business process/requirements across the Salesforce platform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Umesh coordinating across </a:t>
            </a:r>
            <a:r>
              <a:rPr lang="en-US" dirty="0" smtClean="0"/>
              <a:t>MuleSoft </a:t>
            </a:r>
            <a:r>
              <a:rPr lang="en-US" dirty="0"/>
              <a:t>programs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Harpal focused on developer experience/DevOps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Established processes for architectural review board (ARB)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Early iterations of ARB are already underway with inaugural “official” ARB  in 2-3 weeks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Currently finalizing attendees and tailoring process</a:t>
            </a:r>
            <a:endParaRPr dirty="0"/>
          </a:p>
        </p:txBody>
      </p:sp>
      <p:sp>
        <p:nvSpPr>
          <p:cNvPr id="4" name="Google Shape;163;p26"/>
          <p:cNvSpPr txBox="1"/>
          <p:nvPr/>
        </p:nvSpPr>
        <p:spPr>
          <a:xfrm>
            <a:off x="9954294" y="108414"/>
            <a:ext cx="1981398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Ahrey to Speak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92480" y="365760"/>
            <a:ext cx="10972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</a:pPr>
            <a:r>
              <a:rPr lang="en-US" dirty="0"/>
              <a:t>Upcoming Decisions</a:t>
            </a:r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792480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the August </a:t>
            </a:r>
            <a:r>
              <a:rPr lang="en-US" dirty="0" smtClean="0"/>
              <a:t>Steering Committee, </a:t>
            </a:r>
            <a:r>
              <a:rPr lang="en-US" dirty="0"/>
              <a:t>we anticipate the following requests to leadership: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Determine investment to address platform technical debt remediation &amp; </a:t>
            </a:r>
            <a:r>
              <a:rPr lang="en-US" dirty="0" smtClean="0"/>
              <a:t>Non-Functional Requirements (NFR)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Plan budget &amp; staff to execute RCA recommendations (e.g. DevOps strategy at scale)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Identify Ongoing PSEG COE Resourcing 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Key PSEG Roles</a:t>
            </a:r>
            <a:endParaRPr dirty="0"/>
          </a:p>
          <a:p>
            <a:pPr marL="1371600" lvl="2" indent="-320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Platform/Enterprise Architect </a:t>
            </a:r>
            <a:endParaRPr dirty="0"/>
          </a:p>
          <a:p>
            <a:pPr marL="1371600" lvl="2" indent="-320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Platform Product Manager</a:t>
            </a:r>
            <a:endParaRPr dirty="0"/>
          </a:p>
          <a:p>
            <a:pPr marL="1371600" lvl="2" indent="-320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DevOps and Test Lead</a:t>
            </a:r>
            <a:endParaRPr dirty="0"/>
          </a:p>
          <a:p>
            <a:pPr marL="1371600" lvl="2" indent="-320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 smtClean="0"/>
              <a:t>MuleSoft </a:t>
            </a:r>
            <a:r>
              <a:rPr lang="en-US" dirty="0"/>
              <a:t>Resourcing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5523411" y="39848"/>
            <a:ext cx="4260471" cy="8309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Umesh to add any Decision Details</a:t>
            </a:r>
            <a:endParaRPr sz="2400" dirty="0"/>
          </a:p>
        </p:txBody>
      </p:sp>
      <p:sp>
        <p:nvSpPr>
          <p:cNvPr id="5" name="Google Shape;163;p26"/>
          <p:cNvSpPr txBox="1"/>
          <p:nvPr/>
        </p:nvSpPr>
        <p:spPr>
          <a:xfrm>
            <a:off x="10092839" y="58024"/>
            <a:ext cx="1981398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Ahrey to Speak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891100" y="1237129"/>
            <a:ext cx="8536134" cy="16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25" anchor="b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Salesforce CoE Project/Activity Update:</a:t>
            </a:r>
            <a:br>
              <a:rPr lang="en-US" dirty="0"/>
            </a:br>
            <a:r>
              <a:rPr lang="en-US" dirty="0"/>
              <a:t>In-Progress Activities by Workstream</a:t>
            </a:r>
            <a:br>
              <a:rPr lang="en-US" dirty="0"/>
            </a:b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 rot="1089">
            <a:off x="1891169" y="2922087"/>
            <a:ext cx="7213527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92480" y="108414"/>
            <a:ext cx="10972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</a:pPr>
            <a:r>
              <a:rPr lang="en-US" dirty="0"/>
              <a:t>RCA – LI MIMO Cutover</a:t>
            </a:r>
            <a:endParaRPr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323051" y="591349"/>
            <a:ext cx="11442229" cy="584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32500" lnSpcReduction="20000"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909"/>
              <a:buFont typeface="Arial"/>
              <a:buChar char="•"/>
            </a:pPr>
            <a:r>
              <a:rPr lang="en-US" sz="4300" dirty="0"/>
              <a:t>Current Status</a:t>
            </a:r>
            <a:endParaRPr sz="4300"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4727"/>
              <a:buFont typeface="Arial"/>
              <a:buChar char="•"/>
            </a:pPr>
            <a:r>
              <a:rPr lang="en-US" sz="4300" dirty="0"/>
              <a:t>Execute a strategy that aligns LI RCA with platform COE operating model</a:t>
            </a:r>
            <a:endParaRPr sz="4300"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4727"/>
              <a:buFont typeface="Arial"/>
              <a:buChar char="•"/>
            </a:pPr>
            <a:r>
              <a:rPr lang="en-US" sz="4300" dirty="0"/>
              <a:t>Iterate crawl-walk-run execution for all workstreams prioritizing on value, need, and efforts</a:t>
            </a:r>
            <a:endParaRPr sz="4300" dirty="0"/>
          </a:p>
          <a:p>
            <a:pPr marL="148590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4727"/>
              <a:buFont typeface="Arial"/>
              <a:buChar char="•"/>
            </a:pPr>
            <a:r>
              <a:rPr lang="en-US" sz="4300" dirty="0"/>
              <a:t>Delivered (draft) and operationalizing Developers Guide &amp; Data Migration best </a:t>
            </a:r>
            <a:r>
              <a:rPr lang="en-US" sz="4300" dirty="0" smtClean="0"/>
              <a:t>practices</a:t>
            </a:r>
          </a:p>
          <a:p>
            <a:pPr marL="148590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4727"/>
              <a:buFont typeface="Arial"/>
              <a:buChar char="•"/>
            </a:pPr>
            <a:r>
              <a:rPr lang="en-US" sz="4300" dirty="0" smtClean="0"/>
              <a:t>Extend </a:t>
            </a:r>
            <a:r>
              <a:rPr lang="en-US" sz="4300" dirty="0"/>
              <a:t>RCA workstreams to LI &amp; NJ platform competencies &amp; practices </a:t>
            </a:r>
            <a:endParaRPr sz="4300" dirty="0"/>
          </a:p>
          <a:p>
            <a:pPr marL="1485900" lvl="2" indent="-342900">
              <a:buSzPct val="104727"/>
              <a:buFont typeface="Arial"/>
              <a:buChar char="•"/>
            </a:pPr>
            <a:r>
              <a:rPr lang="en-US" sz="4300" dirty="0"/>
              <a:t>Leveraged tactical issues, e.g., Access Strategy, Audit, to operationalize Architecture Review Board (ARB) cadence across all in-flight </a:t>
            </a:r>
            <a:r>
              <a:rPr lang="en-US" sz="4300" dirty="0" smtClean="0"/>
              <a:t>projects </a:t>
            </a:r>
            <a:r>
              <a:rPr lang="en-US" sz="4300" dirty="0"/>
              <a:t>(CRM NJ Phase 1, LI MIMO Phase 1, MWMS, EE/EV</a:t>
            </a:r>
            <a:r>
              <a:rPr lang="en-US" sz="4300" dirty="0" smtClean="0"/>
              <a:t>)</a:t>
            </a:r>
            <a:endParaRPr sz="4300" dirty="0"/>
          </a:p>
          <a:p>
            <a:pPr marL="148590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4727"/>
              <a:buFont typeface="Arial"/>
              <a:buChar char="•"/>
            </a:pPr>
            <a:r>
              <a:rPr lang="en-US" sz="4300" dirty="0"/>
              <a:t>Delivered point of view on DevOps strategy</a:t>
            </a:r>
            <a:endParaRPr sz="4300"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909"/>
              <a:buFont typeface="Arial"/>
              <a:buNone/>
            </a:pPr>
            <a:endParaRPr sz="4300"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909"/>
              <a:buFont typeface="Arial"/>
              <a:buChar char="•"/>
            </a:pPr>
            <a:r>
              <a:rPr lang="en-US" sz="4300" dirty="0"/>
              <a:t>Plans for Next 2-4 Weeks</a:t>
            </a:r>
            <a:endParaRPr sz="4300"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4727"/>
              <a:buFont typeface="Arial"/>
              <a:buChar char="•"/>
            </a:pPr>
            <a:r>
              <a:rPr lang="en-US" sz="4300" dirty="0"/>
              <a:t>Complete </a:t>
            </a:r>
            <a:r>
              <a:rPr lang="en-US" sz="4300" dirty="0" smtClean="0"/>
              <a:t>PSEG IT RCA </a:t>
            </a:r>
            <a:r>
              <a:rPr lang="en-US" sz="4300" dirty="0"/>
              <a:t>process in </a:t>
            </a:r>
            <a:r>
              <a:rPr lang="en-US" sz="4300" dirty="0" smtClean="0"/>
              <a:t>Service Now.  Done in Parallel with in-progress Action Plan</a:t>
            </a:r>
          </a:p>
          <a:p>
            <a:pPr marL="1485900" lvl="2" indent="-342900">
              <a:spcBef>
                <a:spcPts val="600"/>
              </a:spcBef>
              <a:buSzPct val="104727"/>
              <a:buFont typeface="Arial"/>
              <a:buChar char="•"/>
            </a:pPr>
            <a:r>
              <a:rPr lang="en-US" sz="4300" dirty="0" smtClean="0"/>
              <a:t>Planning for 8/16/21 IT RCA Review.  Per request from LOB Teams, will provide Findings and Action Plan update</a:t>
            </a:r>
            <a:endParaRPr sz="4300"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4727"/>
              <a:buFont typeface="Arial"/>
              <a:buChar char="•"/>
            </a:pPr>
            <a:r>
              <a:rPr lang="en-US" sz="4300" dirty="0"/>
              <a:t>Implement environment architecture to facilitate EE/EV ALM</a:t>
            </a:r>
            <a:endParaRPr sz="4300"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4727"/>
              <a:buFont typeface="Arial"/>
              <a:buChar char="•"/>
            </a:pPr>
            <a:r>
              <a:rPr lang="en-US" sz="4300" dirty="0"/>
              <a:t>Implement branching strategy across all </a:t>
            </a:r>
            <a:r>
              <a:rPr lang="en-US" sz="4300" dirty="0" smtClean="0"/>
              <a:t>in-flight projects </a:t>
            </a:r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4727"/>
              <a:buFont typeface="Arial"/>
              <a:buChar char="•"/>
            </a:pPr>
            <a:r>
              <a:rPr lang="en-US" sz="4300" dirty="0" smtClean="0"/>
              <a:t>Deliver end-state findings &amp; recommendations for RCA Items with focus on </a:t>
            </a:r>
            <a:r>
              <a:rPr lang="en-US" sz="4300" i="1" dirty="0" smtClean="0"/>
              <a:t>governance</a:t>
            </a:r>
            <a:r>
              <a:rPr lang="en-US" sz="4300" dirty="0" smtClean="0"/>
              <a:t>, </a:t>
            </a:r>
            <a:r>
              <a:rPr lang="en-US" sz="4300" i="1" dirty="0" smtClean="0"/>
              <a:t>automation</a:t>
            </a:r>
            <a:r>
              <a:rPr lang="en-US" sz="4300" dirty="0" smtClean="0"/>
              <a:t>, </a:t>
            </a:r>
            <a:r>
              <a:rPr lang="en-US" sz="4300" i="1" dirty="0" smtClean="0"/>
              <a:t>velocit</a:t>
            </a:r>
            <a:r>
              <a:rPr lang="en-US" sz="4300" dirty="0" smtClean="0"/>
              <a:t>y, </a:t>
            </a:r>
            <a:r>
              <a:rPr lang="en-US" sz="4300" i="1" dirty="0" smtClean="0"/>
              <a:t>agility</a:t>
            </a:r>
            <a:r>
              <a:rPr lang="en-US" sz="4300" dirty="0" smtClean="0"/>
              <a:t>, &amp; </a:t>
            </a:r>
            <a:r>
              <a:rPr lang="en-US" sz="4300" i="1" dirty="0" smtClean="0"/>
              <a:t>efficiency</a:t>
            </a:r>
            <a:endParaRPr sz="4300" dirty="0" smtClean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4727"/>
              <a:buFont typeface="Arial"/>
              <a:buChar char="•"/>
            </a:pPr>
            <a:r>
              <a:rPr lang="en-US" sz="4300" dirty="0" smtClean="0"/>
              <a:t>Engage LOB Team members (LI and NJ) for review and input</a:t>
            </a:r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4727"/>
              <a:buFont typeface="Arial"/>
              <a:buChar char="•"/>
            </a:pPr>
            <a:r>
              <a:rPr lang="en-US" sz="4300" dirty="0" smtClean="0"/>
              <a:t>Deliver </a:t>
            </a:r>
            <a:r>
              <a:rPr lang="en-US" sz="4300" dirty="0"/>
              <a:t>final recommendations on Data Migration best practices and competencies</a:t>
            </a:r>
            <a:endParaRPr sz="4300" dirty="0"/>
          </a:p>
          <a:p>
            <a:pPr marL="10287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4727"/>
              <a:buFont typeface="Arial"/>
              <a:buChar char="•"/>
            </a:pPr>
            <a:r>
              <a:rPr lang="en-US" sz="4300" dirty="0"/>
              <a:t>Finalize  DevOps metrics (and prioritization) &amp; tracking mechanism</a:t>
            </a:r>
            <a:endParaRPr sz="4300" dirty="0"/>
          </a:p>
          <a:p>
            <a:pPr marL="1028700" lvl="1" indent="-25145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4727"/>
              <a:buFont typeface="Arial"/>
              <a:buNone/>
            </a:pPr>
            <a:endParaRPr sz="4300"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909"/>
              <a:buFont typeface="Arial"/>
              <a:buChar char="•"/>
            </a:pPr>
            <a:r>
              <a:rPr lang="en-US" sz="4300" dirty="0" smtClean="0"/>
              <a:t>Issues/Blockers</a:t>
            </a:r>
          </a:p>
          <a:p>
            <a:pPr marL="1028700" lvl="1" indent="-342900">
              <a:spcBef>
                <a:spcPts val="0"/>
              </a:spcBef>
              <a:buSzPct val="130909"/>
              <a:buFont typeface="Arial"/>
              <a:buChar char="•"/>
            </a:pPr>
            <a:r>
              <a:rPr lang="en-US" sz="4300" dirty="0" smtClean="0"/>
              <a:t>Resource Conflict for PSEG Resources working on this activity and in-flight projects.  Managing conflicts for now, but Project Delivery is priority</a:t>
            </a:r>
            <a:endParaRPr sz="4300"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909"/>
              <a:buFont typeface="Arial"/>
              <a:buNone/>
            </a:pPr>
            <a:endParaRPr sz="4300"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909"/>
              <a:buFont typeface="Arial"/>
              <a:buChar char="•"/>
            </a:pPr>
            <a:r>
              <a:rPr lang="en-US" sz="4300" dirty="0"/>
              <a:t>Management Input </a:t>
            </a:r>
            <a:r>
              <a:rPr lang="en-US" sz="4300" dirty="0" smtClean="0"/>
              <a:t>Requested</a:t>
            </a:r>
          </a:p>
          <a:p>
            <a:pPr marL="1028700" lvl="1" indent="-342900">
              <a:spcBef>
                <a:spcPts val="0"/>
              </a:spcBef>
              <a:buSzPct val="130909"/>
              <a:buFont typeface="Arial"/>
              <a:buChar char="•"/>
            </a:pPr>
            <a:r>
              <a:rPr lang="en-US" sz="4300" dirty="0" smtClean="0"/>
              <a:t>See slide 5 (Upcoming Decisions)</a:t>
            </a:r>
          </a:p>
          <a:p>
            <a:pPr marL="1028700" lvl="1" indent="-342900">
              <a:spcBef>
                <a:spcPts val="0"/>
              </a:spcBef>
              <a:buSzPct val="130909"/>
              <a:buFont typeface="Arial"/>
              <a:buChar char="•"/>
            </a:pPr>
            <a:r>
              <a:rPr lang="en-US" sz="4300" dirty="0" smtClean="0"/>
              <a:t>PSEG IT Resource – some time spent on non-project activity</a:t>
            </a:r>
            <a:endParaRPr sz="43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6363"/>
              <a:buNone/>
            </a:pPr>
            <a:endParaRPr i="1"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6363"/>
              <a:buFont typeface="Arial"/>
              <a:buNone/>
            </a:pPr>
            <a:endParaRPr dirty="0"/>
          </a:p>
        </p:txBody>
      </p:sp>
      <p:sp>
        <p:nvSpPr>
          <p:cNvPr id="6" name="Google Shape;163;p26"/>
          <p:cNvSpPr txBox="1"/>
          <p:nvPr/>
        </p:nvSpPr>
        <p:spPr>
          <a:xfrm>
            <a:off x="9954294" y="108414"/>
            <a:ext cx="1981398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Ahrey to Speak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92480" y="365760"/>
            <a:ext cx="10972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</a:pPr>
            <a:r>
              <a:rPr lang="en-US" dirty="0"/>
              <a:t>LI MIMO Phase 1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792479" y="1143000"/>
            <a:ext cx="1122613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Current Defect </a:t>
            </a:r>
            <a:r>
              <a:rPr lang="en-US" dirty="0" smtClean="0"/>
              <a:t>Status- as of Fri, 7/16/21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en-US" dirty="0" smtClean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en-US"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en-US" dirty="0" smtClean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en-US"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en-US" dirty="0" smtClean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en-US"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en-US" dirty="0" smtClean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 smtClean="0"/>
              <a:t>Plans </a:t>
            </a:r>
            <a:r>
              <a:rPr lang="en-US" dirty="0"/>
              <a:t>for Next </a:t>
            </a:r>
            <a:r>
              <a:rPr lang="en-US" dirty="0" smtClean="0"/>
              <a:t>2-4 Weeks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Resolve all remaining High Priority and ‘Must-Do’ Defects to support solution use by LI Team in week of 7/26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Resolve all remaining defects</a:t>
            </a:r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 smtClean="0"/>
              <a:t>Issues/Blockers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None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Management Input </a:t>
            </a:r>
            <a:r>
              <a:rPr lang="en-US" dirty="0" smtClean="0"/>
              <a:t>Requested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Alignment for recommendation to have LI Team use solution prior to all defects being resolved</a:t>
            </a:r>
          </a:p>
          <a:p>
            <a:pPr marL="1485900" lvl="2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Have aligned with LI LOB Team on this recommendation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5232"/>
              </p:ext>
            </p:extLst>
          </p:nvPr>
        </p:nvGraphicFramePr>
        <p:xfrm>
          <a:off x="1006475" y="1558925"/>
          <a:ext cx="57880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4" imgW="5267208" imgH="1147863" progId="Excel.Sheet.12">
                  <p:embed/>
                </p:oleObj>
              </mc:Choice>
              <mc:Fallback>
                <p:oleObj name="Worksheet" r:id="rId4" imgW="5267208" imgH="1147863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6475" y="1558925"/>
                        <a:ext cx="5788025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163;p26"/>
          <p:cNvSpPr txBox="1"/>
          <p:nvPr/>
        </p:nvSpPr>
        <p:spPr>
          <a:xfrm>
            <a:off x="9954294" y="108414"/>
            <a:ext cx="1981398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Andy to Speak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92480" y="365760"/>
            <a:ext cx="10972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</a:pPr>
            <a:r>
              <a:rPr lang="en-US" dirty="0"/>
              <a:t>NJ CRM Phase 1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92480" y="1142999"/>
            <a:ext cx="10972800" cy="51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Current </a:t>
            </a:r>
            <a:r>
              <a:rPr lang="en-US" dirty="0" smtClean="0"/>
              <a:t>Status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37 Total Defects</a:t>
            </a:r>
          </a:p>
          <a:p>
            <a:pPr marL="1485900" lvl="2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Open Defects for Data Migration are in-process</a:t>
            </a:r>
          </a:p>
          <a:p>
            <a:pPr marL="1943100" lvl="3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Redeployed resource from LI MIMO Hyper Care to NJ</a:t>
            </a:r>
          </a:p>
          <a:p>
            <a:pPr marL="1485900" lvl="2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Required Audit (SOX) Report is being validated and tested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Plans for Next </a:t>
            </a:r>
            <a:r>
              <a:rPr lang="en-US" dirty="0" smtClean="0"/>
              <a:t>2-4 Weeks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Provide NJ LOB Team Date options for Aug, 2021 Cutover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 smtClean="0"/>
              <a:t>Issues/Blockers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Budget for Phase 1</a:t>
            </a:r>
          </a:p>
          <a:p>
            <a:pPr marL="1485900" lvl="2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Sufficient budget through Sept, 2021.  </a:t>
            </a: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/>
              <a:t>Management Input </a:t>
            </a:r>
            <a:r>
              <a:rPr lang="en-US" dirty="0" smtClean="0"/>
              <a:t>Requested</a:t>
            </a:r>
          </a:p>
          <a:p>
            <a:pPr marL="1028700" lvl="1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Support for August, 2021 Deployment (exact date tbd)</a:t>
            </a:r>
          </a:p>
          <a:p>
            <a:pPr marL="1485900" lvl="2" indent="-342900"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dirty="0" smtClean="0"/>
              <a:t>Storm Season or High Call Volume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5715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</p:txBody>
      </p:sp>
      <p:sp>
        <p:nvSpPr>
          <p:cNvPr id="5" name="Google Shape;163;p26"/>
          <p:cNvSpPr txBox="1"/>
          <p:nvPr/>
        </p:nvSpPr>
        <p:spPr>
          <a:xfrm>
            <a:off x="10002784" y="211892"/>
            <a:ext cx="1981398" cy="3077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Andy to Speak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 Theme">
  <a:themeElements>
    <a:clrScheme name="PSEG_IT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5581A6"/>
      </a:accent3>
      <a:accent4>
        <a:srgbClr val="7C984A"/>
      </a:accent4>
      <a:accent5>
        <a:srgbClr val="C2AD8D"/>
      </a:accent5>
      <a:accent6>
        <a:srgbClr val="506E94"/>
      </a:accent6>
      <a:hlink>
        <a:srgbClr val="DDA82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2786</Words>
  <Application>Microsoft Office PowerPoint</Application>
  <PresentationFormat>Widescreen</PresentationFormat>
  <Paragraphs>485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Libre Franklin</vt:lpstr>
      <vt:lpstr>Libre Franklin Thin</vt:lpstr>
      <vt:lpstr>Calibri</vt:lpstr>
      <vt:lpstr>Merriweather Sans</vt:lpstr>
      <vt:lpstr>Roboto Condensed Light</vt:lpstr>
      <vt:lpstr>Helvetica Neue</vt:lpstr>
      <vt:lpstr>Karla</vt:lpstr>
      <vt:lpstr>Helvetica Neue Light</vt:lpstr>
      <vt:lpstr>Noto Sans Symbols</vt:lpstr>
      <vt:lpstr>IT Theme</vt:lpstr>
      <vt:lpstr>Worksheet</vt:lpstr>
      <vt:lpstr>Salesforce/MuleSoft CoE  Executive Steering Committee Update</vt:lpstr>
      <vt:lpstr>Agenda</vt:lpstr>
      <vt:lpstr>Salesforce CoE Project/Activity Update: June/July Outcomes </vt:lpstr>
      <vt:lpstr>June→ July Major Outcomes</vt:lpstr>
      <vt:lpstr>Upcoming Decisions</vt:lpstr>
      <vt:lpstr>Salesforce CoE Project/Activity Update: In-Progress Activities by Workstream </vt:lpstr>
      <vt:lpstr>RCA – LI MIMO Cutover</vt:lpstr>
      <vt:lpstr>LI MIMO Phase 1</vt:lpstr>
      <vt:lpstr>NJ CRM Phase 1</vt:lpstr>
      <vt:lpstr>CEF / EE / EV</vt:lpstr>
      <vt:lpstr>MWMS</vt:lpstr>
      <vt:lpstr>Salesforce CoE Project/Activity Update: Future State Activities </vt:lpstr>
      <vt:lpstr>CRM Phase 2 - NJ</vt:lpstr>
      <vt:lpstr>CRM Phase 2 - LI</vt:lpstr>
      <vt:lpstr>Additional  Topics </vt:lpstr>
      <vt:lpstr>Audit Tracking (SOX) Solution  </vt:lpstr>
      <vt:lpstr>MuleSoft CoE Project/Activity Update </vt:lpstr>
      <vt:lpstr>Status</vt:lpstr>
      <vt:lpstr>Critical Success Factors</vt:lpstr>
      <vt:lpstr>EE / EV </vt:lpstr>
      <vt:lpstr>Appendix</vt:lpstr>
      <vt:lpstr>PowerPoint Presentation</vt:lpstr>
      <vt:lpstr>Key Insights Summary – Initial SFDC CoE POV (March, 2021)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Salesforce/MuleSoft CoE  Executive Steering Committee Update</dc:title>
  <dc:creator>Liebhauser, Andrew</dc:creator>
  <cp:lastModifiedBy>Ranganathan, Umesh</cp:lastModifiedBy>
  <cp:revision>22</cp:revision>
  <dcterms:modified xsi:type="dcterms:W3CDTF">2021-07-20T03:09:43Z</dcterms:modified>
</cp:coreProperties>
</file>