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0"/>
  </p:notesMasterIdLst>
  <p:sldIdLst>
    <p:sldId id="275" r:id="rId6"/>
    <p:sldId id="1957" r:id="rId7"/>
    <p:sldId id="281" r:id="rId8"/>
    <p:sldId id="280" r:id="rId9"/>
    <p:sldId id="1958" r:id="rId10"/>
    <p:sldId id="1960" r:id="rId11"/>
    <p:sldId id="1952" r:id="rId12"/>
    <p:sldId id="1959" r:id="rId13"/>
    <p:sldId id="282" r:id="rId14"/>
    <p:sldId id="1956" r:id="rId15"/>
    <p:sldId id="283" r:id="rId16"/>
    <p:sldId id="1954" r:id="rId17"/>
    <p:sldId id="1955" r:id="rId18"/>
    <p:sldId id="19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iot, Sharon" initials="BS" lastIdx="1" clrIdx="0">
    <p:extLst>
      <p:ext uri="{19B8F6BF-5375-455C-9EA6-DF929625EA0E}">
        <p15:presenceInfo xmlns:p15="http://schemas.microsoft.com/office/powerpoint/2012/main" userId="S::sbilliot@kpmg.com::34cbc794-a342-4103-8db1-30d30743ef54" providerId="AD"/>
      </p:ext>
    </p:extLst>
  </p:cmAuthor>
  <p:cmAuthor id="2" name="Guyre, Jason" initials="GJ" lastIdx="2" clrIdx="1">
    <p:extLst>
      <p:ext uri="{19B8F6BF-5375-455C-9EA6-DF929625EA0E}">
        <p15:presenceInfo xmlns:p15="http://schemas.microsoft.com/office/powerpoint/2012/main" userId="S::jguyre@kpmg.com::bc385fa7-dd57-470f-b4aa-53a848b163e0" providerId="AD"/>
      </p:ext>
    </p:extLst>
  </p:cmAuthor>
  <p:cmAuthor id="3" name="Young, Jason" initials="YJ" lastIdx="1" clrIdx="2">
    <p:extLst>
      <p:ext uri="{19B8F6BF-5375-455C-9EA6-DF929625EA0E}">
        <p15:presenceInfo xmlns:p15="http://schemas.microsoft.com/office/powerpoint/2012/main" userId="S::jasonyoung1@kpmg.com::9928c3c4-d129-4098-b2b5-7216835e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FF0"/>
    <a:srgbClr val="F96A1B"/>
    <a:srgbClr val="00338D"/>
    <a:srgbClr val="E6E6E6"/>
    <a:srgbClr val="6D2077"/>
    <a:srgbClr val="009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98" autoAdjust="0"/>
    <p:restoredTop sz="94660"/>
  </p:normalViewPr>
  <p:slideViewPr>
    <p:cSldViewPr snapToGrid="0">
      <p:cViewPr varScale="1">
        <p:scale>
          <a:sx n="145" d="100"/>
          <a:sy n="145" d="100"/>
        </p:scale>
        <p:origin x="1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colorful1" csCatId="colorful" phldr="1"/>
      <dgm:spPr/>
    </dgm:pt>
    <dgm:pt modelId="{9BA3E84E-E294-47DA-B24A-BF9E8035F962}">
      <dgm:prSet phldrT="[Text]" custT="1"/>
      <dgm:spPr/>
      <dgm:t>
        <a:bodyPr/>
        <a:lstStyle/>
        <a:p>
          <a:r>
            <a:rPr lang="en-US" sz="1050" dirty="0">
              <a:latin typeface="+mj-lt"/>
            </a:rPr>
            <a:t>Feedback COB </a:t>
          </a:r>
        </a:p>
        <a:p>
          <a:r>
            <a:rPr lang="en-US" sz="1050" dirty="0">
              <a:latin typeface="+mj-lt"/>
            </a:rPr>
            <a:t>Mon 11/23</a:t>
          </a:r>
        </a:p>
      </dgm:t>
    </dgm:pt>
    <dgm:pt modelId="{E8F0D8DA-D9AE-4B2D-BEFE-9012A640DC25}" type="parTrans" cxnId="{DDDD6F42-0855-4EDA-ADAA-7A1EA43EC58A}">
      <dgm:prSet/>
      <dgm:spPr/>
      <dgm:t>
        <a:bodyPr/>
        <a:lstStyle/>
        <a:p>
          <a:endParaRPr lang="en-US" sz="1050">
            <a:latin typeface="+mj-lt"/>
          </a:endParaRPr>
        </a:p>
      </dgm:t>
    </dgm:pt>
    <dgm:pt modelId="{8DF9466D-D673-4939-8613-15980BDA80C2}" type="sibTrans" cxnId="{DDDD6F42-0855-4EDA-ADAA-7A1EA43EC58A}">
      <dgm:prSet/>
      <dgm:spPr/>
      <dgm:t>
        <a:bodyPr/>
        <a:lstStyle/>
        <a:p>
          <a:endParaRPr lang="en-US" sz="1050">
            <a:latin typeface="+mj-lt"/>
          </a:endParaRPr>
        </a:p>
      </dgm:t>
    </dgm:pt>
    <dgm:pt modelId="{2B462FF8-9621-4FF2-B327-63BE87C177F9}">
      <dgm:prSet phldrT="[Text]" custT="1"/>
      <dgm:spPr/>
      <dgm:t>
        <a:bodyPr/>
        <a:lstStyle/>
        <a:p>
          <a:r>
            <a:rPr lang="en-US" sz="1050" dirty="0">
              <a:latin typeface="+mj-lt"/>
            </a:rPr>
            <a:t>Stage Gate Process Materials Sent Wed 11/18</a:t>
          </a:r>
        </a:p>
      </dgm:t>
    </dgm:pt>
    <dgm:pt modelId="{21D2C6EA-C4EA-4C75-94C4-2C32044F02AA}" type="parTrans" cxnId="{C8F1F039-BAFD-4AA3-8814-EEC4F7AA1C1C}">
      <dgm:prSet/>
      <dgm:spPr/>
      <dgm:t>
        <a:bodyPr/>
        <a:lstStyle/>
        <a:p>
          <a:endParaRPr lang="en-US" sz="1050">
            <a:latin typeface="+mj-lt"/>
          </a:endParaRPr>
        </a:p>
      </dgm:t>
    </dgm:pt>
    <dgm:pt modelId="{107C3B07-A512-4CE7-8690-E8E8AE7CABD9}" type="sibTrans" cxnId="{C8F1F039-BAFD-4AA3-8814-EEC4F7AA1C1C}">
      <dgm:prSet/>
      <dgm:spPr/>
      <dgm:t>
        <a:bodyPr/>
        <a:lstStyle/>
        <a:p>
          <a:endParaRPr lang="en-US" sz="1050">
            <a:latin typeface="+mj-lt"/>
          </a:endParaRPr>
        </a:p>
      </dgm:t>
    </dgm:pt>
    <dgm:pt modelId="{96FD5E99-D88C-454D-978A-7F5AE3864B55}">
      <dgm:prSet phldrT="[Text]" custT="1"/>
      <dgm:spPr/>
      <dgm:t>
        <a:bodyPr/>
        <a:lstStyle/>
        <a:p>
          <a:r>
            <a:rPr lang="en-US" sz="1050" dirty="0">
              <a:latin typeface="+mj-lt"/>
            </a:rPr>
            <a:t>Refine w/ Feedback Wed 11/25</a:t>
          </a:r>
        </a:p>
      </dgm:t>
    </dgm:pt>
    <dgm:pt modelId="{06D4CF86-C61A-4275-AC28-9F68ADF52E29}" type="parTrans" cxnId="{2F2B9CEC-F701-4440-B0DF-F3927B829A15}">
      <dgm:prSet/>
      <dgm:spPr/>
      <dgm:t>
        <a:bodyPr/>
        <a:lstStyle/>
        <a:p>
          <a:endParaRPr lang="en-US"/>
        </a:p>
      </dgm:t>
    </dgm:pt>
    <dgm:pt modelId="{3680EF9D-B919-41EE-BBF7-8AE8EF621710}" type="sibTrans" cxnId="{2F2B9CEC-F701-4440-B0DF-F3927B829A15}">
      <dgm:prSet/>
      <dgm:spPr/>
      <dgm:t>
        <a:bodyPr/>
        <a:lstStyle/>
        <a:p>
          <a:endParaRPr lang="en-US"/>
        </a:p>
      </dgm:t>
    </dgm:pt>
    <dgm:pt modelId="{A94FA342-4479-474F-895E-91DA284CD907}">
      <dgm:prSet phldrT="[Text]" custT="1"/>
      <dgm:spPr/>
      <dgm:t>
        <a:bodyPr/>
        <a:lstStyle/>
        <a:p>
          <a:r>
            <a:rPr lang="en-US" sz="1050" dirty="0">
              <a:latin typeface="+mj-lt"/>
            </a:rPr>
            <a:t>Distribute Final</a:t>
          </a:r>
        </a:p>
        <a:p>
          <a:r>
            <a:rPr lang="en-US" sz="1050" dirty="0">
              <a:latin typeface="+mj-lt"/>
            </a:rPr>
            <a:t>Fri 11/27</a:t>
          </a:r>
        </a:p>
      </dgm:t>
    </dgm:pt>
    <dgm:pt modelId="{ECFD7AC6-86DE-44D0-A6AC-DC93E39C862F}" type="parTrans" cxnId="{A344C062-EDB0-436B-BD4B-819678CCFFEF}">
      <dgm:prSet/>
      <dgm:spPr/>
      <dgm:t>
        <a:bodyPr/>
        <a:lstStyle/>
        <a:p>
          <a:endParaRPr lang="en-US"/>
        </a:p>
      </dgm:t>
    </dgm:pt>
    <dgm:pt modelId="{2FF85311-A36D-40FD-8295-342C19769B8A}" type="sibTrans" cxnId="{A344C062-EDB0-436B-BD4B-819678CCFFEF}">
      <dgm:prSet/>
      <dgm:spPr/>
      <dgm:t>
        <a:bodyPr/>
        <a:lstStyle/>
        <a:p>
          <a:endParaRPr lang="en-US"/>
        </a:p>
      </dgm:t>
    </dgm:pt>
    <dgm:pt modelId="{9E48E020-798C-4746-99EE-024C023889B1}">
      <dgm:prSet phldrT="[Text]" custT="1"/>
      <dgm:spPr/>
      <dgm:t>
        <a:bodyPr/>
        <a:lstStyle/>
        <a:p>
          <a:r>
            <a:rPr lang="en-US" sz="1050" dirty="0">
              <a:latin typeface="+mj-lt"/>
            </a:rPr>
            <a:t>Review Meeting</a:t>
          </a:r>
        </a:p>
        <a:p>
          <a:r>
            <a:rPr lang="en-US" sz="1050" dirty="0">
              <a:latin typeface="+mj-lt"/>
            </a:rPr>
            <a:t>Thurs 11/19</a:t>
          </a:r>
        </a:p>
      </dgm:t>
    </dgm:pt>
    <dgm:pt modelId="{3AFBF357-442E-4FC8-B82E-0289BD89DC34}" type="parTrans" cxnId="{6749F950-7411-4A6F-B3A7-C4242DD8F4B6}">
      <dgm:prSet/>
      <dgm:spPr/>
      <dgm:t>
        <a:bodyPr/>
        <a:lstStyle/>
        <a:p>
          <a:endParaRPr lang="en-US"/>
        </a:p>
      </dgm:t>
    </dgm:pt>
    <dgm:pt modelId="{656F0264-0E6B-4397-BC07-ABD792F46C6A}" type="sibTrans" cxnId="{6749F950-7411-4A6F-B3A7-C4242DD8F4B6}">
      <dgm:prSet/>
      <dgm:spPr/>
      <dgm:t>
        <a:bodyPr/>
        <a:lstStyle/>
        <a:p>
          <a:endParaRPr lang="en-US"/>
        </a:p>
      </dgm:t>
    </dgm:pt>
    <dgm:pt modelId="{DC1397D0-E5B4-4D28-9AA7-C637744D4F29}" type="pres">
      <dgm:prSet presAssocID="{B372B9F7-668F-404E-966F-610AFEE91AB4}" presName="CompostProcess" presStyleCnt="0">
        <dgm:presLayoutVars>
          <dgm:dir/>
          <dgm:resizeHandles val="exact"/>
        </dgm:presLayoutVars>
      </dgm:prSet>
      <dgm:spPr/>
    </dgm:pt>
    <dgm:pt modelId="{24302391-E9DB-4AE7-A223-167C36CA1CB8}" type="pres">
      <dgm:prSet presAssocID="{B372B9F7-668F-404E-966F-610AFEE91AB4}" presName="arrow" presStyleLbl="bgShp" presStyleIdx="0" presStyleCnt="1"/>
      <dgm:spPr/>
    </dgm:pt>
    <dgm:pt modelId="{F3301F14-94FC-4B66-8F2D-2F09C37A2CF4}" type="pres">
      <dgm:prSet presAssocID="{B372B9F7-668F-404E-966F-610AFEE91AB4}" presName="linearProcess" presStyleCnt="0"/>
      <dgm:spPr/>
    </dgm:pt>
    <dgm:pt modelId="{57BCF999-F312-4F75-88DF-A22A23F5400E}" type="pres">
      <dgm:prSet presAssocID="{2B462FF8-9621-4FF2-B327-63BE87C177F9}" presName="textNode" presStyleLbl="node1" presStyleIdx="0" presStyleCnt="5">
        <dgm:presLayoutVars>
          <dgm:bulletEnabled val="1"/>
        </dgm:presLayoutVars>
      </dgm:prSet>
      <dgm:spPr/>
    </dgm:pt>
    <dgm:pt modelId="{69EB216F-3C37-4314-B2E9-CB6530F96DEF}" type="pres">
      <dgm:prSet presAssocID="{107C3B07-A512-4CE7-8690-E8E8AE7CABD9}" presName="sibTrans" presStyleCnt="0"/>
      <dgm:spPr/>
    </dgm:pt>
    <dgm:pt modelId="{0E561598-F898-412B-9207-88E740E619A4}" type="pres">
      <dgm:prSet presAssocID="{9E48E020-798C-4746-99EE-024C023889B1}" presName="textNode" presStyleLbl="node1" presStyleIdx="1" presStyleCnt="5">
        <dgm:presLayoutVars>
          <dgm:bulletEnabled val="1"/>
        </dgm:presLayoutVars>
      </dgm:prSet>
      <dgm:spPr/>
    </dgm:pt>
    <dgm:pt modelId="{06E24DF8-6024-4BF5-AD90-D547200A2CD5}" type="pres">
      <dgm:prSet presAssocID="{656F0264-0E6B-4397-BC07-ABD792F46C6A}" presName="sibTrans" presStyleCnt="0"/>
      <dgm:spPr/>
    </dgm:pt>
    <dgm:pt modelId="{7CCAAC58-E8A7-4FFD-8781-740562760D1C}" type="pres">
      <dgm:prSet presAssocID="{9BA3E84E-E294-47DA-B24A-BF9E8035F962}" presName="textNode" presStyleLbl="node1" presStyleIdx="2" presStyleCnt="5">
        <dgm:presLayoutVars>
          <dgm:bulletEnabled val="1"/>
        </dgm:presLayoutVars>
      </dgm:prSet>
      <dgm:spPr/>
    </dgm:pt>
    <dgm:pt modelId="{8717AC9C-847F-4E04-BE83-72B630D126A2}" type="pres">
      <dgm:prSet presAssocID="{8DF9466D-D673-4939-8613-15980BDA80C2}" presName="sibTrans" presStyleCnt="0"/>
      <dgm:spPr/>
    </dgm:pt>
    <dgm:pt modelId="{5B3DAAD5-2BBC-453E-9BFA-9F01E74707AA}" type="pres">
      <dgm:prSet presAssocID="{96FD5E99-D88C-454D-978A-7F5AE3864B55}" presName="textNode" presStyleLbl="node1" presStyleIdx="3" presStyleCnt="5">
        <dgm:presLayoutVars>
          <dgm:bulletEnabled val="1"/>
        </dgm:presLayoutVars>
      </dgm:prSet>
      <dgm:spPr/>
    </dgm:pt>
    <dgm:pt modelId="{2C2BFE73-D012-4C85-8B55-3A6649388D83}" type="pres">
      <dgm:prSet presAssocID="{3680EF9D-B919-41EE-BBF7-8AE8EF621710}" presName="sibTrans" presStyleCnt="0"/>
      <dgm:spPr/>
    </dgm:pt>
    <dgm:pt modelId="{D47D294F-23F5-4FDB-8483-42B43718106C}" type="pres">
      <dgm:prSet presAssocID="{A94FA342-4479-474F-895E-91DA284CD907}" presName="textNode" presStyleLbl="node1" presStyleIdx="4" presStyleCnt="5">
        <dgm:presLayoutVars>
          <dgm:bulletEnabled val="1"/>
        </dgm:presLayoutVars>
      </dgm:prSet>
      <dgm:spPr/>
    </dgm:pt>
  </dgm:ptLst>
  <dgm:cxnLst>
    <dgm:cxn modelId="{3BAAA808-A132-432D-8B7F-03BDD358363E}" type="presOf" srcId="{9E48E020-798C-4746-99EE-024C023889B1}" destId="{0E561598-F898-412B-9207-88E740E619A4}" srcOrd="0" destOrd="0" presId="urn:microsoft.com/office/officeart/2005/8/layout/hProcess9"/>
    <dgm:cxn modelId="{93BCAB23-5DDF-4099-B203-5EDB93C8AD64}" type="presOf" srcId="{A94FA342-4479-474F-895E-91DA284CD907}" destId="{D47D294F-23F5-4FDB-8483-42B43718106C}" srcOrd="0" destOrd="0" presId="urn:microsoft.com/office/officeart/2005/8/layout/hProcess9"/>
    <dgm:cxn modelId="{C8F1F039-BAFD-4AA3-8814-EEC4F7AA1C1C}" srcId="{B372B9F7-668F-404E-966F-610AFEE91AB4}" destId="{2B462FF8-9621-4FF2-B327-63BE87C177F9}" srcOrd="0" destOrd="0" parTransId="{21D2C6EA-C4EA-4C75-94C4-2C32044F02AA}" sibTransId="{107C3B07-A512-4CE7-8690-E8E8AE7CABD9}"/>
    <dgm:cxn modelId="{DDDD6F42-0855-4EDA-ADAA-7A1EA43EC58A}" srcId="{B372B9F7-668F-404E-966F-610AFEE91AB4}" destId="{9BA3E84E-E294-47DA-B24A-BF9E8035F962}" srcOrd="2" destOrd="0" parTransId="{E8F0D8DA-D9AE-4B2D-BEFE-9012A640DC25}" sibTransId="{8DF9466D-D673-4939-8613-15980BDA80C2}"/>
    <dgm:cxn modelId="{6749F950-7411-4A6F-B3A7-C4242DD8F4B6}" srcId="{B372B9F7-668F-404E-966F-610AFEE91AB4}" destId="{9E48E020-798C-4746-99EE-024C023889B1}" srcOrd="1" destOrd="0" parTransId="{3AFBF357-442E-4FC8-B82E-0289BD89DC34}" sibTransId="{656F0264-0E6B-4397-BC07-ABD792F46C6A}"/>
    <dgm:cxn modelId="{A344C062-EDB0-436B-BD4B-819678CCFFEF}" srcId="{B372B9F7-668F-404E-966F-610AFEE91AB4}" destId="{A94FA342-4479-474F-895E-91DA284CD907}" srcOrd="4" destOrd="0" parTransId="{ECFD7AC6-86DE-44D0-A6AC-DC93E39C862F}" sibTransId="{2FF85311-A36D-40FD-8295-342C19769B8A}"/>
    <dgm:cxn modelId="{DE304E8A-E1E4-4EBC-AC4A-1153538ABD43}" type="presOf" srcId="{96FD5E99-D88C-454D-978A-7F5AE3864B55}" destId="{5B3DAAD5-2BBC-453E-9BFA-9F01E74707AA}" srcOrd="0" destOrd="0" presId="urn:microsoft.com/office/officeart/2005/8/layout/hProcess9"/>
    <dgm:cxn modelId="{8AD9BFC6-89E1-428A-830A-773EC644FF9D}" type="presOf" srcId="{B372B9F7-668F-404E-966F-610AFEE91AB4}" destId="{DC1397D0-E5B4-4D28-9AA7-C637744D4F29}" srcOrd="0" destOrd="0" presId="urn:microsoft.com/office/officeart/2005/8/layout/hProcess9"/>
    <dgm:cxn modelId="{093EB2CF-FFFC-4834-8186-CA778C4955D3}" type="presOf" srcId="{9BA3E84E-E294-47DA-B24A-BF9E8035F962}" destId="{7CCAAC58-E8A7-4FFD-8781-740562760D1C}" srcOrd="0" destOrd="0" presId="urn:microsoft.com/office/officeart/2005/8/layout/hProcess9"/>
    <dgm:cxn modelId="{2F2B9CEC-F701-4440-B0DF-F3927B829A15}" srcId="{B372B9F7-668F-404E-966F-610AFEE91AB4}" destId="{96FD5E99-D88C-454D-978A-7F5AE3864B55}" srcOrd="3" destOrd="0" parTransId="{06D4CF86-C61A-4275-AC28-9F68ADF52E29}" sibTransId="{3680EF9D-B919-41EE-BBF7-8AE8EF621710}"/>
    <dgm:cxn modelId="{4304A8F5-666E-4D15-9B8A-CA0B62F88642}" type="presOf" srcId="{2B462FF8-9621-4FF2-B327-63BE87C177F9}" destId="{57BCF999-F312-4F75-88DF-A22A23F5400E}" srcOrd="0" destOrd="0" presId="urn:microsoft.com/office/officeart/2005/8/layout/hProcess9"/>
    <dgm:cxn modelId="{8EDBA247-8F75-4477-A46A-A8339B611780}" type="presParOf" srcId="{DC1397D0-E5B4-4D28-9AA7-C637744D4F29}" destId="{24302391-E9DB-4AE7-A223-167C36CA1CB8}" srcOrd="0" destOrd="0" presId="urn:microsoft.com/office/officeart/2005/8/layout/hProcess9"/>
    <dgm:cxn modelId="{211852A7-46F7-4DD2-922C-C67B0D40B21B}" type="presParOf" srcId="{DC1397D0-E5B4-4D28-9AA7-C637744D4F29}" destId="{F3301F14-94FC-4B66-8F2D-2F09C37A2CF4}" srcOrd="1" destOrd="0" presId="urn:microsoft.com/office/officeart/2005/8/layout/hProcess9"/>
    <dgm:cxn modelId="{248CEA77-59DF-4FD8-B54B-BFCC37C93669}" type="presParOf" srcId="{F3301F14-94FC-4B66-8F2D-2F09C37A2CF4}" destId="{57BCF999-F312-4F75-88DF-A22A23F5400E}" srcOrd="0" destOrd="0" presId="urn:microsoft.com/office/officeart/2005/8/layout/hProcess9"/>
    <dgm:cxn modelId="{441929BF-7ADE-4397-A5C3-343A886DC30F}" type="presParOf" srcId="{F3301F14-94FC-4B66-8F2D-2F09C37A2CF4}" destId="{69EB216F-3C37-4314-B2E9-CB6530F96DEF}" srcOrd="1" destOrd="0" presId="urn:microsoft.com/office/officeart/2005/8/layout/hProcess9"/>
    <dgm:cxn modelId="{B56C1C1B-D916-4351-9F0D-66959BE4B8EE}" type="presParOf" srcId="{F3301F14-94FC-4B66-8F2D-2F09C37A2CF4}" destId="{0E561598-F898-412B-9207-88E740E619A4}" srcOrd="2" destOrd="0" presId="urn:microsoft.com/office/officeart/2005/8/layout/hProcess9"/>
    <dgm:cxn modelId="{50B7506F-47CC-4306-891E-FA8F3402E304}" type="presParOf" srcId="{F3301F14-94FC-4B66-8F2D-2F09C37A2CF4}" destId="{06E24DF8-6024-4BF5-AD90-D547200A2CD5}" srcOrd="3" destOrd="0" presId="urn:microsoft.com/office/officeart/2005/8/layout/hProcess9"/>
    <dgm:cxn modelId="{844740D5-7179-438D-9127-1958561E8E25}" type="presParOf" srcId="{F3301F14-94FC-4B66-8F2D-2F09C37A2CF4}" destId="{7CCAAC58-E8A7-4FFD-8781-740562760D1C}" srcOrd="4" destOrd="0" presId="urn:microsoft.com/office/officeart/2005/8/layout/hProcess9"/>
    <dgm:cxn modelId="{EC326744-2139-4AB8-9E1D-13A671A84D3A}" type="presParOf" srcId="{F3301F14-94FC-4B66-8F2D-2F09C37A2CF4}" destId="{8717AC9C-847F-4E04-BE83-72B630D126A2}" srcOrd="5" destOrd="0" presId="urn:microsoft.com/office/officeart/2005/8/layout/hProcess9"/>
    <dgm:cxn modelId="{0999DF78-7ED1-4791-B52E-10FDDB213A71}" type="presParOf" srcId="{F3301F14-94FC-4B66-8F2D-2F09C37A2CF4}" destId="{5B3DAAD5-2BBC-453E-9BFA-9F01E74707AA}" srcOrd="6" destOrd="0" presId="urn:microsoft.com/office/officeart/2005/8/layout/hProcess9"/>
    <dgm:cxn modelId="{81A45A82-C742-4503-AFE5-E9C3B21AEC5C}" type="presParOf" srcId="{F3301F14-94FC-4B66-8F2D-2F09C37A2CF4}" destId="{2C2BFE73-D012-4C85-8B55-3A6649388D83}" srcOrd="7" destOrd="0" presId="urn:microsoft.com/office/officeart/2005/8/layout/hProcess9"/>
    <dgm:cxn modelId="{551ECA0E-A332-4E85-918F-47A78A213562}" type="presParOf" srcId="{F3301F14-94FC-4B66-8F2D-2F09C37A2CF4}" destId="{D47D294F-23F5-4FDB-8483-42B43718106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accent1_4" csCatId="accent1" phldr="1"/>
      <dgm:spPr/>
    </dgm:pt>
    <dgm:pt modelId="{9BA3E84E-E294-47DA-B24A-BF9E8035F962}">
      <dgm:prSet phldrT="[Text]" custT="1"/>
      <dgm:spPr/>
      <dgm:t>
        <a:bodyPr/>
        <a:lstStyle/>
        <a:p>
          <a:r>
            <a:rPr lang="en-US" sz="1050" dirty="0">
              <a:latin typeface="+mj-lt"/>
            </a:rPr>
            <a:t>Develop Press Release</a:t>
          </a:r>
        </a:p>
      </dgm:t>
    </dgm:pt>
    <dgm:pt modelId="{E8F0D8DA-D9AE-4B2D-BEFE-9012A640DC25}" type="parTrans" cxnId="{DDDD6F42-0855-4EDA-ADAA-7A1EA43EC58A}">
      <dgm:prSet/>
      <dgm:spPr/>
      <dgm:t>
        <a:bodyPr/>
        <a:lstStyle/>
        <a:p>
          <a:endParaRPr lang="en-US" sz="1050">
            <a:latin typeface="+mj-lt"/>
          </a:endParaRPr>
        </a:p>
      </dgm:t>
    </dgm:pt>
    <dgm:pt modelId="{8DF9466D-D673-4939-8613-15980BDA80C2}" type="sibTrans" cxnId="{DDDD6F42-0855-4EDA-ADAA-7A1EA43EC58A}">
      <dgm:prSet/>
      <dgm:spPr/>
      <dgm:t>
        <a:bodyPr/>
        <a:lstStyle/>
        <a:p>
          <a:endParaRPr lang="en-US" sz="1050">
            <a:latin typeface="+mj-lt"/>
          </a:endParaRPr>
        </a:p>
      </dgm:t>
    </dgm:pt>
    <dgm:pt modelId="{3DF98646-6F04-41B7-BCA4-687B5DF74B5F}">
      <dgm:prSet phldrT="[Text]" custT="1"/>
      <dgm:spPr/>
      <dgm:t>
        <a:bodyPr/>
        <a:lstStyle/>
        <a:p>
          <a:r>
            <a:rPr lang="en-US" sz="1050" dirty="0">
              <a:latin typeface="+mj-lt"/>
            </a:rPr>
            <a:t>Develop Initial Design </a:t>
          </a:r>
        </a:p>
      </dgm:t>
    </dgm:pt>
    <dgm:pt modelId="{56255B6F-0161-4B58-8510-B60CE9634258}" type="parTrans" cxnId="{A9B2C077-0207-4473-B541-A82D9D7A3F52}">
      <dgm:prSet/>
      <dgm:spPr/>
      <dgm:t>
        <a:bodyPr/>
        <a:lstStyle/>
        <a:p>
          <a:endParaRPr lang="en-US" sz="1050">
            <a:latin typeface="+mj-lt"/>
          </a:endParaRPr>
        </a:p>
      </dgm:t>
    </dgm:pt>
    <dgm:pt modelId="{2A59F886-1A37-4729-A7FD-691F7F617E5D}" type="sibTrans" cxnId="{A9B2C077-0207-4473-B541-A82D9D7A3F52}">
      <dgm:prSet/>
      <dgm:spPr/>
      <dgm:t>
        <a:bodyPr/>
        <a:lstStyle/>
        <a:p>
          <a:endParaRPr lang="en-US" sz="1050">
            <a:latin typeface="+mj-lt"/>
          </a:endParaRPr>
        </a:p>
      </dgm:t>
    </dgm:pt>
    <dgm:pt modelId="{8A86A2FF-5B4C-4293-8DAE-E9E3EE4D06C3}">
      <dgm:prSet phldrT="[Text]" custT="1"/>
      <dgm:spPr/>
      <dgm:t>
        <a:bodyPr/>
        <a:lstStyle/>
        <a:p>
          <a:r>
            <a:rPr lang="en-US" sz="1050" dirty="0">
              <a:latin typeface="+mj-lt"/>
            </a:rPr>
            <a:t>Design</a:t>
          </a:r>
        </a:p>
      </dgm:t>
    </dgm:pt>
    <dgm:pt modelId="{89DA3F0D-BCC5-4345-ABC7-A49B855264E7}" type="parTrans" cxnId="{2CBA4FE8-60BE-4E99-8468-5F294F33A66F}">
      <dgm:prSet/>
      <dgm:spPr/>
      <dgm:t>
        <a:bodyPr/>
        <a:lstStyle/>
        <a:p>
          <a:endParaRPr lang="en-US" sz="1050">
            <a:latin typeface="+mj-lt"/>
          </a:endParaRPr>
        </a:p>
      </dgm:t>
    </dgm:pt>
    <dgm:pt modelId="{7CDDF36D-8871-4D3A-BF0B-37E5A69C31DD}" type="sibTrans" cxnId="{2CBA4FE8-60BE-4E99-8468-5F294F33A66F}">
      <dgm:prSet/>
      <dgm:spPr/>
      <dgm:t>
        <a:bodyPr/>
        <a:lstStyle/>
        <a:p>
          <a:endParaRPr lang="en-US" sz="1050">
            <a:latin typeface="+mj-lt"/>
          </a:endParaRPr>
        </a:p>
      </dgm:t>
    </dgm:pt>
    <dgm:pt modelId="{0909F68E-CDB7-4935-ADA8-828E3B729969}">
      <dgm:prSet phldrT="[Text]" custT="1"/>
      <dgm:spPr/>
      <dgm:t>
        <a:bodyPr/>
        <a:lstStyle/>
        <a:p>
          <a:r>
            <a:rPr lang="en-US" sz="1050" dirty="0">
              <a:latin typeface="+mj-lt"/>
            </a:rPr>
            <a:t>Direct &amp; Manage</a:t>
          </a:r>
        </a:p>
      </dgm:t>
    </dgm:pt>
    <dgm:pt modelId="{E99B9667-1765-4B31-8FD9-09F32CB18F44}" type="parTrans" cxnId="{C2C5FC9C-78A6-4A60-BB3D-56813D108A47}">
      <dgm:prSet/>
      <dgm:spPr/>
      <dgm:t>
        <a:bodyPr/>
        <a:lstStyle/>
        <a:p>
          <a:endParaRPr lang="en-US" sz="1050">
            <a:latin typeface="+mj-lt"/>
          </a:endParaRPr>
        </a:p>
      </dgm:t>
    </dgm:pt>
    <dgm:pt modelId="{45144CC2-CC96-4205-B2D7-F92545DA7243}" type="sibTrans" cxnId="{C2C5FC9C-78A6-4A60-BB3D-56813D108A47}">
      <dgm:prSet/>
      <dgm:spPr/>
      <dgm:t>
        <a:bodyPr/>
        <a:lstStyle/>
        <a:p>
          <a:endParaRPr lang="en-US" sz="1050">
            <a:latin typeface="+mj-lt"/>
          </a:endParaRPr>
        </a:p>
      </dgm:t>
    </dgm:pt>
    <dgm:pt modelId="{2B462FF8-9621-4FF2-B327-63BE87C177F9}">
      <dgm:prSet phldrT="[Text]" custT="1"/>
      <dgm:spPr/>
      <dgm:t>
        <a:bodyPr/>
        <a:lstStyle/>
        <a:p>
          <a:r>
            <a:rPr lang="en-US" sz="1050" dirty="0">
              <a:latin typeface="+mj-lt"/>
            </a:rPr>
            <a:t>Create Concept</a:t>
          </a:r>
        </a:p>
      </dgm:t>
    </dgm:pt>
    <dgm:pt modelId="{21D2C6EA-C4EA-4C75-94C4-2C32044F02AA}" type="parTrans" cxnId="{C8F1F039-BAFD-4AA3-8814-EEC4F7AA1C1C}">
      <dgm:prSet/>
      <dgm:spPr/>
      <dgm:t>
        <a:bodyPr/>
        <a:lstStyle/>
        <a:p>
          <a:endParaRPr lang="en-US" sz="1050">
            <a:latin typeface="+mj-lt"/>
          </a:endParaRPr>
        </a:p>
      </dgm:t>
    </dgm:pt>
    <dgm:pt modelId="{107C3B07-A512-4CE7-8690-E8E8AE7CABD9}" type="sibTrans" cxnId="{C8F1F039-BAFD-4AA3-8814-EEC4F7AA1C1C}">
      <dgm:prSet/>
      <dgm:spPr/>
      <dgm:t>
        <a:bodyPr/>
        <a:lstStyle/>
        <a:p>
          <a:endParaRPr lang="en-US" sz="1050">
            <a:latin typeface="+mj-lt"/>
          </a:endParaRPr>
        </a:p>
      </dgm:t>
    </dgm:pt>
    <dgm:pt modelId="{ABEF7B11-3136-484D-BCFB-DDB329B80DE4}">
      <dgm:prSet custT="1"/>
      <dgm:spPr/>
      <dgm:t>
        <a:bodyPr/>
        <a:lstStyle/>
        <a:p>
          <a:r>
            <a:rPr lang="en-US" sz="1050" dirty="0">
              <a:latin typeface="+mj-lt"/>
            </a:rPr>
            <a:t>Project Initiation</a:t>
          </a:r>
        </a:p>
      </dgm:t>
    </dgm:pt>
    <dgm:pt modelId="{DFBF5C4B-B303-48C2-BC4A-19EDC14B3765}" type="parTrans" cxnId="{59B36D92-3B85-4026-BCAA-CF5E591BA0B5}">
      <dgm:prSet/>
      <dgm:spPr/>
      <dgm:t>
        <a:bodyPr/>
        <a:lstStyle/>
        <a:p>
          <a:endParaRPr lang="en-US" sz="1050">
            <a:latin typeface="+mj-lt"/>
          </a:endParaRPr>
        </a:p>
      </dgm:t>
    </dgm:pt>
    <dgm:pt modelId="{9E0624C7-DFAC-489B-B6DA-2363C8F5FAC0}" type="sibTrans" cxnId="{59B36D92-3B85-4026-BCAA-CF5E591BA0B5}">
      <dgm:prSet/>
      <dgm:spPr/>
      <dgm:t>
        <a:bodyPr/>
        <a:lstStyle/>
        <a:p>
          <a:endParaRPr lang="en-US" sz="1050">
            <a:latin typeface="+mj-lt"/>
          </a:endParaRPr>
        </a:p>
      </dgm:t>
    </dgm:pt>
    <dgm:pt modelId="{69EB13A7-49D4-40A6-87DA-7F1786DBF80E}">
      <dgm:prSet phldrT="[Text]" custT="1"/>
      <dgm:spPr/>
      <dgm:t>
        <a:bodyPr/>
        <a:lstStyle/>
        <a:p>
          <a:r>
            <a:rPr lang="en-US" sz="1050" dirty="0">
              <a:latin typeface="+mj-lt"/>
            </a:rPr>
            <a:t>Post Deployment</a:t>
          </a:r>
        </a:p>
      </dgm:t>
    </dgm:pt>
    <dgm:pt modelId="{70C5998A-8D5D-49A6-A1A3-FB28BDD01D38}" type="parTrans" cxnId="{AF87E8FE-E7CD-4A64-ACE1-7106199D4967}">
      <dgm:prSet/>
      <dgm:spPr/>
      <dgm:t>
        <a:bodyPr/>
        <a:lstStyle/>
        <a:p>
          <a:endParaRPr lang="en-US" sz="1050">
            <a:latin typeface="+mj-lt"/>
          </a:endParaRPr>
        </a:p>
      </dgm:t>
    </dgm:pt>
    <dgm:pt modelId="{31FED145-50DE-4C88-BE34-7B74ABB31332}" type="sibTrans" cxnId="{AF87E8FE-E7CD-4A64-ACE1-7106199D4967}">
      <dgm:prSet/>
      <dgm:spPr/>
      <dgm:t>
        <a:bodyPr/>
        <a:lstStyle/>
        <a:p>
          <a:endParaRPr lang="en-US" sz="1050">
            <a:latin typeface="+mj-lt"/>
          </a:endParaRPr>
        </a:p>
      </dgm:t>
    </dgm:pt>
    <dgm:pt modelId="{DC1397D0-E5B4-4D28-9AA7-C637744D4F29}" type="pres">
      <dgm:prSet presAssocID="{B372B9F7-668F-404E-966F-610AFEE91AB4}" presName="CompostProcess" presStyleCnt="0">
        <dgm:presLayoutVars>
          <dgm:dir/>
          <dgm:resizeHandles val="exact"/>
        </dgm:presLayoutVars>
      </dgm:prSet>
      <dgm:spPr/>
    </dgm:pt>
    <dgm:pt modelId="{24302391-E9DB-4AE7-A223-167C36CA1CB8}" type="pres">
      <dgm:prSet presAssocID="{B372B9F7-668F-404E-966F-610AFEE91AB4}" presName="arrow" presStyleLbl="bgShp" presStyleIdx="0" presStyleCnt="1"/>
      <dgm:spPr/>
    </dgm:pt>
    <dgm:pt modelId="{F3301F14-94FC-4B66-8F2D-2F09C37A2CF4}" type="pres">
      <dgm:prSet presAssocID="{B372B9F7-668F-404E-966F-610AFEE91AB4}" presName="linearProcess" presStyleCnt="0"/>
      <dgm:spPr/>
    </dgm:pt>
    <dgm:pt modelId="{57BCF999-F312-4F75-88DF-A22A23F5400E}" type="pres">
      <dgm:prSet presAssocID="{2B462FF8-9621-4FF2-B327-63BE87C177F9}" presName="textNode" presStyleLbl="node1" presStyleIdx="0" presStyleCnt="7">
        <dgm:presLayoutVars>
          <dgm:bulletEnabled val="1"/>
        </dgm:presLayoutVars>
      </dgm:prSet>
      <dgm:spPr/>
    </dgm:pt>
    <dgm:pt modelId="{69EB216F-3C37-4314-B2E9-CB6530F96DEF}" type="pres">
      <dgm:prSet presAssocID="{107C3B07-A512-4CE7-8690-E8E8AE7CABD9}" presName="sibTrans" presStyleCnt="0"/>
      <dgm:spPr/>
    </dgm:pt>
    <dgm:pt modelId="{7CCAAC58-E8A7-4FFD-8781-740562760D1C}" type="pres">
      <dgm:prSet presAssocID="{9BA3E84E-E294-47DA-B24A-BF9E8035F962}" presName="textNode" presStyleLbl="node1" presStyleIdx="1" presStyleCnt="7">
        <dgm:presLayoutVars>
          <dgm:bulletEnabled val="1"/>
        </dgm:presLayoutVars>
      </dgm:prSet>
      <dgm:spPr/>
    </dgm:pt>
    <dgm:pt modelId="{A1A8E715-4BF8-4C94-BF18-A0FF58A8C954}" type="pres">
      <dgm:prSet presAssocID="{8DF9466D-D673-4939-8613-15980BDA80C2}" presName="sibTrans" presStyleCnt="0"/>
      <dgm:spPr/>
    </dgm:pt>
    <dgm:pt modelId="{5CEBD7A3-6B2E-44DA-BF63-A1E364CE71CC}" type="pres">
      <dgm:prSet presAssocID="{ABEF7B11-3136-484D-BCFB-DDB329B80DE4}" presName="textNode" presStyleLbl="node1" presStyleIdx="2" presStyleCnt="7">
        <dgm:presLayoutVars>
          <dgm:bulletEnabled val="1"/>
        </dgm:presLayoutVars>
      </dgm:prSet>
      <dgm:spPr/>
    </dgm:pt>
    <dgm:pt modelId="{5EA45718-F4C0-4515-8E29-3A4E5CF337D7}" type="pres">
      <dgm:prSet presAssocID="{9E0624C7-DFAC-489B-B6DA-2363C8F5FAC0}" presName="sibTrans" presStyleCnt="0"/>
      <dgm:spPr/>
    </dgm:pt>
    <dgm:pt modelId="{3275080B-C2A9-4BD0-B52B-BA5C924E27A0}" type="pres">
      <dgm:prSet presAssocID="{3DF98646-6F04-41B7-BCA4-687B5DF74B5F}" presName="textNode" presStyleLbl="node1" presStyleIdx="3" presStyleCnt="7">
        <dgm:presLayoutVars>
          <dgm:bulletEnabled val="1"/>
        </dgm:presLayoutVars>
      </dgm:prSet>
      <dgm:spPr/>
    </dgm:pt>
    <dgm:pt modelId="{3ACB391F-2571-48E0-8EBC-118547AF0A23}" type="pres">
      <dgm:prSet presAssocID="{2A59F886-1A37-4729-A7FD-691F7F617E5D}" presName="sibTrans" presStyleCnt="0"/>
      <dgm:spPr/>
    </dgm:pt>
    <dgm:pt modelId="{E32F6FAE-3A4F-400F-9BC7-80E72E62EE3F}" type="pres">
      <dgm:prSet presAssocID="{8A86A2FF-5B4C-4293-8DAE-E9E3EE4D06C3}" presName="textNode" presStyleLbl="node1" presStyleIdx="4" presStyleCnt="7">
        <dgm:presLayoutVars>
          <dgm:bulletEnabled val="1"/>
        </dgm:presLayoutVars>
      </dgm:prSet>
      <dgm:spPr/>
    </dgm:pt>
    <dgm:pt modelId="{4AC60FA8-37A8-46F6-9C88-FC206634F712}" type="pres">
      <dgm:prSet presAssocID="{7CDDF36D-8871-4D3A-BF0B-37E5A69C31DD}" presName="sibTrans" presStyleCnt="0"/>
      <dgm:spPr/>
    </dgm:pt>
    <dgm:pt modelId="{9EA7DF7E-7AE8-4DDD-99D6-C8218AD48DD5}" type="pres">
      <dgm:prSet presAssocID="{0909F68E-CDB7-4935-ADA8-828E3B729969}" presName="textNode" presStyleLbl="node1" presStyleIdx="5" presStyleCnt="7">
        <dgm:presLayoutVars>
          <dgm:bulletEnabled val="1"/>
        </dgm:presLayoutVars>
      </dgm:prSet>
      <dgm:spPr/>
    </dgm:pt>
    <dgm:pt modelId="{4246BA93-66FE-4F48-A4C5-410510479B62}" type="pres">
      <dgm:prSet presAssocID="{45144CC2-CC96-4205-B2D7-F92545DA7243}" presName="sibTrans" presStyleCnt="0"/>
      <dgm:spPr/>
    </dgm:pt>
    <dgm:pt modelId="{0348D968-B6AA-452E-957E-C7B75FB1D8E3}" type="pres">
      <dgm:prSet presAssocID="{69EB13A7-49D4-40A6-87DA-7F1786DBF80E}" presName="textNode" presStyleLbl="node1" presStyleIdx="6" presStyleCnt="7">
        <dgm:presLayoutVars>
          <dgm:bulletEnabled val="1"/>
        </dgm:presLayoutVars>
      </dgm:prSet>
      <dgm:spPr/>
    </dgm:pt>
  </dgm:ptLst>
  <dgm:cxnLst>
    <dgm:cxn modelId="{12AED71C-DA3A-43D7-8146-19C27316BAA5}" type="presOf" srcId="{ABEF7B11-3136-484D-BCFB-DDB329B80DE4}" destId="{5CEBD7A3-6B2E-44DA-BF63-A1E364CE71CC}" srcOrd="0" destOrd="0" presId="urn:microsoft.com/office/officeart/2005/8/layout/hProcess9"/>
    <dgm:cxn modelId="{C8F1F039-BAFD-4AA3-8814-EEC4F7AA1C1C}" srcId="{B372B9F7-668F-404E-966F-610AFEE91AB4}" destId="{2B462FF8-9621-4FF2-B327-63BE87C177F9}" srcOrd="0" destOrd="0" parTransId="{21D2C6EA-C4EA-4C75-94C4-2C32044F02AA}" sibTransId="{107C3B07-A512-4CE7-8690-E8E8AE7CABD9}"/>
    <dgm:cxn modelId="{DDDD6F42-0855-4EDA-ADAA-7A1EA43EC58A}" srcId="{B372B9F7-668F-404E-966F-610AFEE91AB4}" destId="{9BA3E84E-E294-47DA-B24A-BF9E8035F962}" srcOrd="1" destOrd="0" parTransId="{E8F0D8DA-D9AE-4B2D-BEFE-9012A640DC25}" sibTransId="{8DF9466D-D673-4939-8613-15980BDA80C2}"/>
    <dgm:cxn modelId="{A9B2C077-0207-4473-B541-A82D9D7A3F52}" srcId="{B372B9F7-668F-404E-966F-610AFEE91AB4}" destId="{3DF98646-6F04-41B7-BCA4-687B5DF74B5F}" srcOrd="3" destOrd="0" parTransId="{56255B6F-0161-4B58-8510-B60CE9634258}" sibTransId="{2A59F886-1A37-4729-A7FD-691F7F617E5D}"/>
    <dgm:cxn modelId="{59B36D92-3B85-4026-BCAA-CF5E591BA0B5}" srcId="{B372B9F7-668F-404E-966F-610AFEE91AB4}" destId="{ABEF7B11-3136-484D-BCFB-DDB329B80DE4}" srcOrd="2" destOrd="0" parTransId="{DFBF5C4B-B303-48C2-BC4A-19EDC14B3765}" sibTransId="{9E0624C7-DFAC-489B-B6DA-2363C8F5FAC0}"/>
    <dgm:cxn modelId="{C2C5FC9C-78A6-4A60-BB3D-56813D108A47}" srcId="{B372B9F7-668F-404E-966F-610AFEE91AB4}" destId="{0909F68E-CDB7-4935-ADA8-828E3B729969}" srcOrd="5" destOrd="0" parTransId="{E99B9667-1765-4B31-8FD9-09F32CB18F44}" sibTransId="{45144CC2-CC96-4205-B2D7-F92545DA7243}"/>
    <dgm:cxn modelId="{CC31D09D-6CB8-4570-9683-64AC7A46815A}" type="presOf" srcId="{69EB13A7-49D4-40A6-87DA-7F1786DBF80E}" destId="{0348D968-B6AA-452E-957E-C7B75FB1D8E3}" srcOrd="0" destOrd="0" presId="urn:microsoft.com/office/officeart/2005/8/layout/hProcess9"/>
    <dgm:cxn modelId="{449027C6-1DBB-4704-9D2B-D2EBF21F1E15}" type="presOf" srcId="{3DF98646-6F04-41B7-BCA4-687B5DF74B5F}" destId="{3275080B-C2A9-4BD0-B52B-BA5C924E27A0}" srcOrd="0" destOrd="0" presId="urn:microsoft.com/office/officeart/2005/8/layout/hProcess9"/>
    <dgm:cxn modelId="{8AD9BFC6-89E1-428A-830A-773EC644FF9D}" type="presOf" srcId="{B372B9F7-668F-404E-966F-610AFEE91AB4}" destId="{DC1397D0-E5B4-4D28-9AA7-C637744D4F29}" srcOrd="0" destOrd="0" presId="urn:microsoft.com/office/officeart/2005/8/layout/hProcess9"/>
    <dgm:cxn modelId="{956480CC-6728-47E2-AE0B-6B7D6526CD60}" type="presOf" srcId="{0909F68E-CDB7-4935-ADA8-828E3B729969}" destId="{9EA7DF7E-7AE8-4DDD-99D6-C8218AD48DD5}" srcOrd="0" destOrd="0" presId="urn:microsoft.com/office/officeart/2005/8/layout/hProcess9"/>
    <dgm:cxn modelId="{093EB2CF-FFFC-4834-8186-CA778C4955D3}" type="presOf" srcId="{9BA3E84E-E294-47DA-B24A-BF9E8035F962}" destId="{7CCAAC58-E8A7-4FFD-8781-740562760D1C}" srcOrd="0" destOrd="0" presId="urn:microsoft.com/office/officeart/2005/8/layout/hProcess9"/>
    <dgm:cxn modelId="{2CBA4FE8-60BE-4E99-8468-5F294F33A66F}" srcId="{B372B9F7-668F-404E-966F-610AFEE91AB4}" destId="{8A86A2FF-5B4C-4293-8DAE-E9E3EE4D06C3}" srcOrd="4" destOrd="0" parTransId="{89DA3F0D-BCC5-4345-ABC7-A49B855264E7}" sibTransId="{7CDDF36D-8871-4D3A-BF0B-37E5A69C31DD}"/>
    <dgm:cxn modelId="{6BD9B3EF-F8BB-4938-9FCE-85913207E6E4}" type="presOf" srcId="{8A86A2FF-5B4C-4293-8DAE-E9E3EE4D06C3}" destId="{E32F6FAE-3A4F-400F-9BC7-80E72E62EE3F}" srcOrd="0" destOrd="0" presId="urn:microsoft.com/office/officeart/2005/8/layout/hProcess9"/>
    <dgm:cxn modelId="{4304A8F5-666E-4D15-9B8A-CA0B62F88642}" type="presOf" srcId="{2B462FF8-9621-4FF2-B327-63BE87C177F9}" destId="{57BCF999-F312-4F75-88DF-A22A23F5400E}" srcOrd="0" destOrd="0" presId="urn:microsoft.com/office/officeart/2005/8/layout/hProcess9"/>
    <dgm:cxn modelId="{AF87E8FE-E7CD-4A64-ACE1-7106199D4967}" srcId="{B372B9F7-668F-404E-966F-610AFEE91AB4}" destId="{69EB13A7-49D4-40A6-87DA-7F1786DBF80E}" srcOrd="6" destOrd="0" parTransId="{70C5998A-8D5D-49A6-A1A3-FB28BDD01D38}" sibTransId="{31FED145-50DE-4C88-BE34-7B74ABB31332}"/>
    <dgm:cxn modelId="{8EDBA247-8F75-4477-A46A-A8339B611780}" type="presParOf" srcId="{DC1397D0-E5B4-4D28-9AA7-C637744D4F29}" destId="{24302391-E9DB-4AE7-A223-167C36CA1CB8}" srcOrd="0" destOrd="0" presId="urn:microsoft.com/office/officeart/2005/8/layout/hProcess9"/>
    <dgm:cxn modelId="{211852A7-46F7-4DD2-922C-C67B0D40B21B}" type="presParOf" srcId="{DC1397D0-E5B4-4D28-9AA7-C637744D4F29}" destId="{F3301F14-94FC-4B66-8F2D-2F09C37A2CF4}" srcOrd="1" destOrd="0" presId="urn:microsoft.com/office/officeart/2005/8/layout/hProcess9"/>
    <dgm:cxn modelId="{248CEA77-59DF-4FD8-B54B-BFCC37C93669}" type="presParOf" srcId="{F3301F14-94FC-4B66-8F2D-2F09C37A2CF4}" destId="{57BCF999-F312-4F75-88DF-A22A23F5400E}" srcOrd="0" destOrd="0" presId="urn:microsoft.com/office/officeart/2005/8/layout/hProcess9"/>
    <dgm:cxn modelId="{441929BF-7ADE-4397-A5C3-343A886DC30F}" type="presParOf" srcId="{F3301F14-94FC-4B66-8F2D-2F09C37A2CF4}" destId="{69EB216F-3C37-4314-B2E9-CB6530F96DEF}" srcOrd="1" destOrd="0" presId="urn:microsoft.com/office/officeart/2005/8/layout/hProcess9"/>
    <dgm:cxn modelId="{844740D5-7179-438D-9127-1958561E8E25}" type="presParOf" srcId="{F3301F14-94FC-4B66-8F2D-2F09C37A2CF4}" destId="{7CCAAC58-E8A7-4FFD-8781-740562760D1C}" srcOrd="2" destOrd="0" presId="urn:microsoft.com/office/officeart/2005/8/layout/hProcess9"/>
    <dgm:cxn modelId="{CEF42B1D-7AAC-4883-9B10-21A2A470F70A}" type="presParOf" srcId="{F3301F14-94FC-4B66-8F2D-2F09C37A2CF4}" destId="{A1A8E715-4BF8-4C94-BF18-A0FF58A8C954}" srcOrd="3" destOrd="0" presId="urn:microsoft.com/office/officeart/2005/8/layout/hProcess9"/>
    <dgm:cxn modelId="{176CA4F9-2BE3-4C15-A902-B1EE89FF8264}" type="presParOf" srcId="{F3301F14-94FC-4B66-8F2D-2F09C37A2CF4}" destId="{5CEBD7A3-6B2E-44DA-BF63-A1E364CE71CC}" srcOrd="4" destOrd="0" presId="urn:microsoft.com/office/officeart/2005/8/layout/hProcess9"/>
    <dgm:cxn modelId="{E920C964-A95C-414B-A7BA-ED48F92F55E3}" type="presParOf" srcId="{F3301F14-94FC-4B66-8F2D-2F09C37A2CF4}" destId="{5EA45718-F4C0-4515-8E29-3A4E5CF337D7}" srcOrd="5" destOrd="0" presId="urn:microsoft.com/office/officeart/2005/8/layout/hProcess9"/>
    <dgm:cxn modelId="{15BA3CBD-3BDC-4CE5-9C1C-AAC45E054DD6}" type="presParOf" srcId="{F3301F14-94FC-4B66-8F2D-2F09C37A2CF4}" destId="{3275080B-C2A9-4BD0-B52B-BA5C924E27A0}" srcOrd="6" destOrd="0" presId="urn:microsoft.com/office/officeart/2005/8/layout/hProcess9"/>
    <dgm:cxn modelId="{24C24FE0-1FF6-4147-B4B0-D622A291AA4D}" type="presParOf" srcId="{F3301F14-94FC-4B66-8F2D-2F09C37A2CF4}" destId="{3ACB391F-2571-48E0-8EBC-118547AF0A23}" srcOrd="7" destOrd="0" presId="urn:microsoft.com/office/officeart/2005/8/layout/hProcess9"/>
    <dgm:cxn modelId="{331954CF-244B-4F2B-9A1B-4BAC1A8E76EB}" type="presParOf" srcId="{F3301F14-94FC-4B66-8F2D-2F09C37A2CF4}" destId="{E32F6FAE-3A4F-400F-9BC7-80E72E62EE3F}" srcOrd="8" destOrd="0" presId="urn:microsoft.com/office/officeart/2005/8/layout/hProcess9"/>
    <dgm:cxn modelId="{9E5F52F9-A2C9-4DF3-ADAD-CA4B5DFA958E}" type="presParOf" srcId="{F3301F14-94FC-4B66-8F2D-2F09C37A2CF4}" destId="{4AC60FA8-37A8-46F6-9C88-FC206634F712}" srcOrd="9" destOrd="0" presId="urn:microsoft.com/office/officeart/2005/8/layout/hProcess9"/>
    <dgm:cxn modelId="{ED948F80-1AD4-4616-8D41-176AD0B6BCDA}" type="presParOf" srcId="{F3301F14-94FC-4B66-8F2D-2F09C37A2CF4}" destId="{9EA7DF7E-7AE8-4DDD-99D6-C8218AD48DD5}" srcOrd="10" destOrd="0" presId="urn:microsoft.com/office/officeart/2005/8/layout/hProcess9"/>
    <dgm:cxn modelId="{CBBA3B1E-B310-45C4-8B29-8F92511123A3}" type="presParOf" srcId="{F3301F14-94FC-4B66-8F2D-2F09C37A2CF4}" destId="{4246BA93-66FE-4F48-A4C5-410510479B62}" srcOrd="11" destOrd="0" presId="urn:microsoft.com/office/officeart/2005/8/layout/hProcess9"/>
    <dgm:cxn modelId="{E3C58D89-6C54-4B12-80CF-8E6FB174253A}" type="presParOf" srcId="{F3301F14-94FC-4B66-8F2D-2F09C37A2CF4}" destId="{0348D968-B6AA-452E-957E-C7B75FB1D8E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013A39-D751-4AF2-AC5E-B4D6B2BA19C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BF33267-F7ED-4F4B-897F-03E79356CA44}">
      <dgm:prSet phldrT="[Text]"/>
      <dgm:spPr/>
      <dgm:t>
        <a:bodyPr/>
        <a:lstStyle/>
        <a:p>
          <a:r>
            <a:rPr lang="en-US" dirty="0"/>
            <a:t>Design</a:t>
          </a:r>
        </a:p>
      </dgm:t>
    </dgm:pt>
    <dgm:pt modelId="{4BFADD26-D9BE-41FD-95A1-A734B649A0A0}" type="parTrans" cxnId="{657DF910-E86A-43BA-AA6D-DC4DFDA746D2}">
      <dgm:prSet/>
      <dgm:spPr/>
      <dgm:t>
        <a:bodyPr/>
        <a:lstStyle/>
        <a:p>
          <a:endParaRPr lang="en-US"/>
        </a:p>
      </dgm:t>
    </dgm:pt>
    <dgm:pt modelId="{C3BD7500-04DB-4071-96B6-61BFA93778B4}" type="sibTrans" cxnId="{657DF910-E86A-43BA-AA6D-DC4DFDA746D2}">
      <dgm:prSet/>
      <dgm:spPr/>
      <dgm:t>
        <a:bodyPr/>
        <a:lstStyle/>
        <a:p>
          <a:endParaRPr lang="en-US"/>
        </a:p>
      </dgm:t>
    </dgm:pt>
    <dgm:pt modelId="{81BEC769-5D78-4238-AF40-0FE923731982}">
      <dgm:prSet phldrT="[Text]"/>
      <dgm:spPr/>
      <dgm:t>
        <a:bodyPr/>
        <a:lstStyle/>
        <a:p>
          <a:r>
            <a:rPr lang="en-US" dirty="0"/>
            <a:t>Test</a:t>
          </a:r>
        </a:p>
      </dgm:t>
    </dgm:pt>
    <dgm:pt modelId="{601E8532-B127-4A52-9C26-320EAAF050B1}" type="parTrans" cxnId="{7F9EED59-7602-4195-94A1-A7BE27E792C5}">
      <dgm:prSet/>
      <dgm:spPr/>
      <dgm:t>
        <a:bodyPr/>
        <a:lstStyle/>
        <a:p>
          <a:endParaRPr lang="en-US"/>
        </a:p>
      </dgm:t>
    </dgm:pt>
    <dgm:pt modelId="{664EAC2F-1B69-416E-9739-7A4BEB803D45}" type="sibTrans" cxnId="{7F9EED59-7602-4195-94A1-A7BE27E792C5}">
      <dgm:prSet/>
      <dgm:spPr/>
      <dgm:t>
        <a:bodyPr/>
        <a:lstStyle/>
        <a:p>
          <a:endParaRPr lang="en-US"/>
        </a:p>
      </dgm:t>
    </dgm:pt>
    <dgm:pt modelId="{EF461694-C371-49BC-B0E2-FA0A5EF7E4C3}">
      <dgm:prSet phldrT="[Text]"/>
      <dgm:spPr/>
      <dgm:t>
        <a:bodyPr/>
        <a:lstStyle/>
        <a:p>
          <a:r>
            <a:rPr lang="en-US" dirty="0"/>
            <a:t>Deploy</a:t>
          </a:r>
        </a:p>
      </dgm:t>
    </dgm:pt>
    <dgm:pt modelId="{BCA8F8AA-AB26-4478-93BB-652412E7C3E1}" type="parTrans" cxnId="{A5D19D97-7931-443F-B643-A424F914C621}">
      <dgm:prSet/>
      <dgm:spPr/>
      <dgm:t>
        <a:bodyPr/>
        <a:lstStyle/>
        <a:p>
          <a:endParaRPr lang="en-US"/>
        </a:p>
      </dgm:t>
    </dgm:pt>
    <dgm:pt modelId="{C8C76248-64AB-4938-B502-77F2AF0AD6CE}" type="sibTrans" cxnId="{A5D19D97-7931-443F-B643-A424F914C621}">
      <dgm:prSet/>
      <dgm:spPr/>
      <dgm:t>
        <a:bodyPr/>
        <a:lstStyle/>
        <a:p>
          <a:endParaRPr lang="en-US"/>
        </a:p>
      </dgm:t>
    </dgm:pt>
    <dgm:pt modelId="{03ABDD95-35C9-44A5-A229-E9F990F1B092}">
      <dgm:prSet phldrT="[Text]"/>
      <dgm:spPr/>
      <dgm:t>
        <a:bodyPr/>
        <a:lstStyle/>
        <a:p>
          <a:r>
            <a:rPr lang="en-US" dirty="0"/>
            <a:t>Build</a:t>
          </a:r>
        </a:p>
      </dgm:t>
    </dgm:pt>
    <dgm:pt modelId="{4DC9AEC1-B6A8-49FA-B58E-69351EC27AC9}" type="parTrans" cxnId="{2EBF671A-0856-4B27-A93D-CD1F03698219}">
      <dgm:prSet/>
      <dgm:spPr/>
      <dgm:t>
        <a:bodyPr/>
        <a:lstStyle/>
        <a:p>
          <a:endParaRPr lang="en-US"/>
        </a:p>
      </dgm:t>
    </dgm:pt>
    <dgm:pt modelId="{D8177C55-B56C-471A-AFD6-2397B08A7D2A}" type="sibTrans" cxnId="{2EBF671A-0856-4B27-A93D-CD1F03698219}">
      <dgm:prSet/>
      <dgm:spPr/>
      <dgm:t>
        <a:bodyPr/>
        <a:lstStyle/>
        <a:p>
          <a:endParaRPr lang="en-US"/>
        </a:p>
      </dgm:t>
    </dgm:pt>
    <dgm:pt modelId="{A33F43FF-56F7-4009-81FB-5B8C5BE3FEC3}" type="pres">
      <dgm:prSet presAssocID="{AC013A39-D751-4AF2-AC5E-B4D6B2BA19C5}" presName="cycle" presStyleCnt="0">
        <dgm:presLayoutVars>
          <dgm:dir/>
          <dgm:resizeHandles val="exact"/>
        </dgm:presLayoutVars>
      </dgm:prSet>
      <dgm:spPr/>
    </dgm:pt>
    <dgm:pt modelId="{0CCDCCC6-921F-4EA8-99FA-7831DF592E3A}" type="pres">
      <dgm:prSet presAssocID="{5BF33267-F7ED-4F4B-897F-03E79356CA44}" presName="node" presStyleLbl="node1" presStyleIdx="0" presStyleCnt="4" custRadScaleRad="123676" custRadScaleInc="-7510">
        <dgm:presLayoutVars>
          <dgm:bulletEnabled val="1"/>
        </dgm:presLayoutVars>
      </dgm:prSet>
      <dgm:spPr/>
    </dgm:pt>
    <dgm:pt modelId="{011D820D-8610-441D-8B1C-8DE75117FFCB}" type="pres">
      <dgm:prSet presAssocID="{C3BD7500-04DB-4071-96B6-61BFA93778B4}" presName="sibTrans" presStyleLbl="sibTrans2D1" presStyleIdx="0" presStyleCnt="4"/>
      <dgm:spPr/>
    </dgm:pt>
    <dgm:pt modelId="{438A2D08-AC47-46E4-B03A-8C5104FFBF4B}" type="pres">
      <dgm:prSet presAssocID="{C3BD7500-04DB-4071-96B6-61BFA93778B4}" presName="connectorText" presStyleLbl="sibTrans2D1" presStyleIdx="0" presStyleCnt="4"/>
      <dgm:spPr/>
    </dgm:pt>
    <dgm:pt modelId="{6D264945-6DA2-410B-813F-64DA667CDEFF}" type="pres">
      <dgm:prSet presAssocID="{03ABDD95-35C9-44A5-A229-E9F990F1B092}" presName="node" presStyleLbl="node1" presStyleIdx="1" presStyleCnt="4">
        <dgm:presLayoutVars>
          <dgm:bulletEnabled val="1"/>
        </dgm:presLayoutVars>
      </dgm:prSet>
      <dgm:spPr/>
    </dgm:pt>
    <dgm:pt modelId="{4785AE8C-46D0-45BB-A2E6-7B4AEA704B0E}" type="pres">
      <dgm:prSet presAssocID="{D8177C55-B56C-471A-AFD6-2397B08A7D2A}" presName="sibTrans" presStyleLbl="sibTrans2D1" presStyleIdx="1" presStyleCnt="4"/>
      <dgm:spPr/>
    </dgm:pt>
    <dgm:pt modelId="{396B821E-DE20-4B97-8FDF-2EADFE20CDB9}" type="pres">
      <dgm:prSet presAssocID="{D8177C55-B56C-471A-AFD6-2397B08A7D2A}" presName="connectorText" presStyleLbl="sibTrans2D1" presStyleIdx="1" presStyleCnt="4"/>
      <dgm:spPr/>
    </dgm:pt>
    <dgm:pt modelId="{F30C072F-57CC-4E87-B868-1CE78FB25EDA}" type="pres">
      <dgm:prSet presAssocID="{81BEC769-5D78-4238-AF40-0FE923731982}" presName="node" presStyleLbl="node1" presStyleIdx="2" presStyleCnt="4">
        <dgm:presLayoutVars>
          <dgm:bulletEnabled val="1"/>
        </dgm:presLayoutVars>
      </dgm:prSet>
      <dgm:spPr/>
    </dgm:pt>
    <dgm:pt modelId="{0D823070-04AF-4667-B203-8E34D7FB5031}" type="pres">
      <dgm:prSet presAssocID="{664EAC2F-1B69-416E-9739-7A4BEB803D45}" presName="sibTrans" presStyleLbl="sibTrans2D1" presStyleIdx="2" presStyleCnt="4"/>
      <dgm:spPr/>
    </dgm:pt>
    <dgm:pt modelId="{52F1AAB1-DCA3-452F-B07B-B84CDED7323D}" type="pres">
      <dgm:prSet presAssocID="{664EAC2F-1B69-416E-9739-7A4BEB803D45}" presName="connectorText" presStyleLbl="sibTrans2D1" presStyleIdx="2" presStyleCnt="4"/>
      <dgm:spPr/>
    </dgm:pt>
    <dgm:pt modelId="{B1835EDB-15DE-4141-996B-39E490C7F2B1}" type="pres">
      <dgm:prSet presAssocID="{EF461694-C371-49BC-B0E2-FA0A5EF7E4C3}" presName="node" presStyleLbl="node1" presStyleIdx="3" presStyleCnt="4">
        <dgm:presLayoutVars>
          <dgm:bulletEnabled val="1"/>
        </dgm:presLayoutVars>
      </dgm:prSet>
      <dgm:spPr/>
    </dgm:pt>
    <dgm:pt modelId="{07D2512A-C956-4898-8430-EA75B7DDFD39}" type="pres">
      <dgm:prSet presAssocID="{C8C76248-64AB-4938-B502-77F2AF0AD6CE}" presName="sibTrans" presStyleLbl="sibTrans2D1" presStyleIdx="3" presStyleCnt="4"/>
      <dgm:spPr/>
    </dgm:pt>
    <dgm:pt modelId="{4AD9EEFA-F661-4704-874C-5AB2BC5BCEEC}" type="pres">
      <dgm:prSet presAssocID="{C8C76248-64AB-4938-B502-77F2AF0AD6CE}" presName="connectorText" presStyleLbl="sibTrans2D1" presStyleIdx="3" presStyleCnt="4"/>
      <dgm:spPr/>
    </dgm:pt>
  </dgm:ptLst>
  <dgm:cxnLst>
    <dgm:cxn modelId="{6539670C-B82B-4C98-A49E-0A1EA5E7A420}" type="presOf" srcId="{C8C76248-64AB-4938-B502-77F2AF0AD6CE}" destId="{4AD9EEFA-F661-4704-874C-5AB2BC5BCEEC}" srcOrd="1" destOrd="0" presId="urn:microsoft.com/office/officeart/2005/8/layout/cycle2"/>
    <dgm:cxn modelId="{657DF910-E86A-43BA-AA6D-DC4DFDA746D2}" srcId="{AC013A39-D751-4AF2-AC5E-B4D6B2BA19C5}" destId="{5BF33267-F7ED-4F4B-897F-03E79356CA44}" srcOrd="0" destOrd="0" parTransId="{4BFADD26-D9BE-41FD-95A1-A734B649A0A0}" sibTransId="{C3BD7500-04DB-4071-96B6-61BFA93778B4}"/>
    <dgm:cxn modelId="{D96ADA16-8A7A-4F36-9CD7-B61F05FED888}" type="presOf" srcId="{D8177C55-B56C-471A-AFD6-2397B08A7D2A}" destId="{4785AE8C-46D0-45BB-A2E6-7B4AEA704B0E}" srcOrd="0" destOrd="0" presId="urn:microsoft.com/office/officeart/2005/8/layout/cycle2"/>
    <dgm:cxn modelId="{6016BC18-7577-49E0-829C-95C103F5426D}" type="presOf" srcId="{AC013A39-D751-4AF2-AC5E-B4D6B2BA19C5}" destId="{A33F43FF-56F7-4009-81FB-5B8C5BE3FEC3}" srcOrd="0" destOrd="0" presId="urn:microsoft.com/office/officeart/2005/8/layout/cycle2"/>
    <dgm:cxn modelId="{2EBF671A-0856-4B27-A93D-CD1F03698219}" srcId="{AC013A39-D751-4AF2-AC5E-B4D6B2BA19C5}" destId="{03ABDD95-35C9-44A5-A229-E9F990F1B092}" srcOrd="1" destOrd="0" parTransId="{4DC9AEC1-B6A8-49FA-B58E-69351EC27AC9}" sibTransId="{D8177C55-B56C-471A-AFD6-2397B08A7D2A}"/>
    <dgm:cxn modelId="{6366E822-E82D-4821-9882-1077D72C8B69}" type="presOf" srcId="{C3BD7500-04DB-4071-96B6-61BFA93778B4}" destId="{438A2D08-AC47-46E4-B03A-8C5104FFBF4B}" srcOrd="1" destOrd="0" presId="urn:microsoft.com/office/officeart/2005/8/layout/cycle2"/>
    <dgm:cxn modelId="{8CD8064C-7329-4A34-B8CD-74207E65DA42}" type="presOf" srcId="{C3BD7500-04DB-4071-96B6-61BFA93778B4}" destId="{011D820D-8610-441D-8B1C-8DE75117FFCB}" srcOrd="0" destOrd="0" presId="urn:microsoft.com/office/officeart/2005/8/layout/cycle2"/>
    <dgm:cxn modelId="{4C6E4C55-A238-4C0C-A8B4-52F3DAC3EADD}" type="presOf" srcId="{5BF33267-F7ED-4F4B-897F-03E79356CA44}" destId="{0CCDCCC6-921F-4EA8-99FA-7831DF592E3A}" srcOrd="0" destOrd="0" presId="urn:microsoft.com/office/officeart/2005/8/layout/cycle2"/>
    <dgm:cxn modelId="{DD351A59-89C8-467D-ACA9-ECEF7ABAADBC}" type="presOf" srcId="{81BEC769-5D78-4238-AF40-0FE923731982}" destId="{F30C072F-57CC-4E87-B868-1CE78FB25EDA}" srcOrd="0" destOrd="0" presId="urn:microsoft.com/office/officeart/2005/8/layout/cycle2"/>
    <dgm:cxn modelId="{7F9EED59-7602-4195-94A1-A7BE27E792C5}" srcId="{AC013A39-D751-4AF2-AC5E-B4D6B2BA19C5}" destId="{81BEC769-5D78-4238-AF40-0FE923731982}" srcOrd="2" destOrd="0" parTransId="{601E8532-B127-4A52-9C26-320EAAF050B1}" sibTransId="{664EAC2F-1B69-416E-9739-7A4BEB803D45}"/>
    <dgm:cxn modelId="{A5C4F36E-72DA-40FD-81A8-D232712D22CD}" type="presOf" srcId="{C8C76248-64AB-4938-B502-77F2AF0AD6CE}" destId="{07D2512A-C956-4898-8430-EA75B7DDFD39}" srcOrd="0" destOrd="0" presId="urn:microsoft.com/office/officeart/2005/8/layout/cycle2"/>
    <dgm:cxn modelId="{A35E7C78-846A-4F38-86C5-9544D1372DB5}" type="presOf" srcId="{664EAC2F-1B69-416E-9739-7A4BEB803D45}" destId="{0D823070-04AF-4667-B203-8E34D7FB5031}" srcOrd="0" destOrd="0" presId="urn:microsoft.com/office/officeart/2005/8/layout/cycle2"/>
    <dgm:cxn modelId="{FA57C081-5D4A-4BEF-BCE4-DC8A1B49EC1B}" type="presOf" srcId="{EF461694-C371-49BC-B0E2-FA0A5EF7E4C3}" destId="{B1835EDB-15DE-4141-996B-39E490C7F2B1}" srcOrd="0" destOrd="0" presId="urn:microsoft.com/office/officeart/2005/8/layout/cycle2"/>
    <dgm:cxn modelId="{F55BD58F-6454-4E8B-9AB0-1C62B400EF70}" type="presOf" srcId="{664EAC2F-1B69-416E-9739-7A4BEB803D45}" destId="{52F1AAB1-DCA3-452F-B07B-B84CDED7323D}" srcOrd="1" destOrd="0" presId="urn:microsoft.com/office/officeart/2005/8/layout/cycle2"/>
    <dgm:cxn modelId="{921DFE93-C6F4-4A10-8484-6510F2B47184}" type="presOf" srcId="{D8177C55-B56C-471A-AFD6-2397B08A7D2A}" destId="{396B821E-DE20-4B97-8FDF-2EADFE20CDB9}" srcOrd="1" destOrd="0" presId="urn:microsoft.com/office/officeart/2005/8/layout/cycle2"/>
    <dgm:cxn modelId="{A5D19D97-7931-443F-B643-A424F914C621}" srcId="{AC013A39-D751-4AF2-AC5E-B4D6B2BA19C5}" destId="{EF461694-C371-49BC-B0E2-FA0A5EF7E4C3}" srcOrd="3" destOrd="0" parTransId="{BCA8F8AA-AB26-4478-93BB-652412E7C3E1}" sibTransId="{C8C76248-64AB-4938-B502-77F2AF0AD6CE}"/>
    <dgm:cxn modelId="{42A057A2-7982-48F6-87EE-859BF9C4617C}" type="presOf" srcId="{03ABDD95-35C9-44A5-A229-E9F990F1B092}" destId="{6D264945-6DA2-410B-813F-64DA667CDEFF}" srcOrd="0" destOrd="0" presId="urn:microsoft.com/office/officeart/2005/8/layout/cycle2"/>
    <dgm:cxn modelId="{605C0327-C2E0-488E-A496-C9E926F66882}" type="presParOf" srcId="{A33F43FF-56F7-4009-81FB-5B8C5BE3FEC3}" destId="{0CCDCCC6-921F-4EA8-99FA-7831DF592E3A}" srcOrd="0" destOrd="0" presId="urn:microsoft.com/office/officeart/2005/8/layout/cycle2"/>
    <dgm:cxn modelId="{4292EEDF-8E8F-480B-B283-3699E5B8F1FE}" type="presParOf" srcId="{A33F43FF-56F7-4009-81FB-5B8C5BE3FEC3}" destId="{011D820D-8610-441D-8B1C-8DE75117FFCB}" srcOrd="1" destOrd="0" presId="urn:microsoft.com/office/officeart/2005/8/layout/cycle2"/>
    <dgm:cxn modelId="{6B321591-E6F9-47E2-8C34-FFD9EDCF9C3D}" type="presParOf" srcId="{011D820D-8610-441D-8B1C-8DE75117FFCB}" destId="{438A2D08-AC47-46E4-B03A-8C5104FFBF4B}" srcOrd="0" destOrd="0" presId="urn:microsoft.com/office/officeart/2005/8/layout/cycle2"/>
    <dgm:cxn modelId="{DB1E8818-2AA0-406A-B703-42CD010EE553}" type="presParOf" srcId="{A33F43FF-56F7-4009-81FB-5B8C5BE3FEC3}" destId="{6D264945-6DA2-410B-813F-64DA667CDEFF}" srcOrd="2" destOrd="0" presId="urn:microsoft.com/office/officeart/2005/8/layout/cycle2"/>
    <dgm:cxn modelId="{52A7605D-C502-4414-9C4C-A825703596BF}" type="presParOf" srcId="{A33F43FF-56F7-4009-81FB-5B8C5BE3FEC3}" destId="{4785AE8C-46D0-45BB-A2E6-7B4AEA704B0E}" srcOrd="3" destOrd="0" presId="urn:microsoft.com/office/officeart/2005/8/layout/cycle2"/>
    <dgm:cxn modelId="{75B14D10-FF33-4008-86F0-4933024A4E3F}" type="presParOf" srcId="{4785AE8C-46D0-45BB-A2E6-7B4AEA704B0E}" destId="{396B821E-DE20-4B97-8FDF-2EADFE20CDB9}" srcOrd="0" destOrd="0" presId="urn:microsoft.com/office/officeart/2005/8/layout/cycle2"/>
    <dgm:cxn modelId="{637EB673-5693-4772-9E00-CFF2358C23EF}" type="presParOf" srcId="{A33F43FF-56F7-4009-81FB-5B8C5BE3FEC3}" destId="{F30C072F-57CC-4E87-B868-1CE78FB25EDA}" srcOrd="4" destOrd="0" presId="urn:microsoft.com/office/officeart/2005/8/layout/cycle2"/>
    <dgm:cxn modelId="{B2835360-AF66-4F3A-A6C6-4D5E43412192}" type="presParOf" srcId="{A33F43FF-56F7-4009-81FB-5B8C5BE3FEC3}" destId="{0D823070-04AF-4667-B203-8E34D7FB5031}" srcOrd="5" destOrd="0" presId="urn:microsoft.com/office/officeart/2005/8/layout/cycle2"/>
    <dgm:cxn modelId="{A6B42465-FAF4-4405-91CE-2B9C5AA3FF3D}" type="presParOf" srcId="{0D823070-04AF-4667-B203-8E34D7FB5031}" destId="{52F1AAB1-DCA3-452F-B07B-B84CDED7323D}" srcOrd="0" destOrd="0" presId="urn:microsoft.com/office/officeart/2005/8/layout/cycle2"/>
    <dgm:cxn modelId="{796DD3CB-0F4A-4DD5-B2F3-778AE14AD5DB}" type="presParOf" srcId="{A33F43FF-56F7-4009-81FB-5B8C5BE3FEC3}" destId="{B1835EDB-15DE-4141-996B-39E490C7F2B1}" srcOrd="6" destOrd="0" presId="urn:microsoft.com/office/officeart/2005/8/layout/cycle2"/>
    <dgm:cxn modelId="{7A98EBDA-66B2-41E7-A5A4-BB257A6AB845}" type="presParOf" srcId="{A33F43FF-56F7-4009-81FB-5B8C5BE3FEC3}" destId="{07D2512A-C956-4898-8430-EA75B7DDFD39}" srcOrd="7" destOrd="0" presId="urn:microsoft.com/office/officeart/2005/8/layout/cycle2"/>
    <dgm:cxn modelId="{3A798D3E-3D84-408A-909F-9BC301AB0FFE}" type="presParOf" srcId="{07D2512A-C956-4898-8430-EA75B7DDFD39}" destId="{4AD9EEFA-F661-4704-874C-5AB2BC5BCEEC}"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accent1_4" csCatId="accent1" phldr="1"/>
      <dgm:spPr/>
    </dgm:pt>
    <dgm:pt modelId="{9BA3E84E-E294-47DA-B24A-BF9E8035F962}">
      <dgm:prSet phldrT="[Text]" custT="1"/>
      <dgm:spPr/>
      <dgm:t>
        <a:bodyPr/>
        <a:lstStyle/>
        <a:p>
          <a:r>
            <a:rPr lang="en-US" sz="1050" dirty="0">
              <a:latin typeface="+mj-lt"/>
            </a:rPr>
            <a:t>Develop Press Release</a:t>
          </a:r>
        </a:p>
      </dgm:t>
    </dgm:pt>
    <dgm:pt modelId="{E8F0D8DA-D9AE-4B2D-BEFE-9012A640DC25}" type="parTrans" cxnId="{DDDD6F42-0855-4EDA-ADAA-7A1EA43EC58A}">
      <dgm:prSet/>
      <dgm:spPr/>
      <dgm:t>
        <a:bodyPr/>
        <a:lstStyle/>
        <a:p>
          <a:endParaRPr lang="en-US" sz="1050">
            <a:latin typeface="+mj-lt"/>
          </a:endParaRPr>
        </a:p>
      </dgm:t>
    </dgm:pt>
    <dgm:pt modelId="{8DF9466D-D673-4939-8613-15980BDA80C2}" type="sibTrans" cxnId="{DDDD6F42-0855-4EDA-ADAA-7A1EA43EC58A}">
      <dgm:prSet/>
      <dgm:spPr/>
      <dgm:t>
        <a:bodyPr/>
        <a:lstStyle/>
        <a:p>
          <a:endParaRPr lang="en-US" sz="1050">
            <a:latin typeface="+mj-lt"/>
          </a:endParaRPr>
        </a:p>
      </dgm:t>
    </dgm:pt>
    <dgm:pt modelId="{3DF98646-6F04-41B7-BCA4-687B5DF74B5F}">
      <dgm:prSet phldrT="[Text]" custT="1"/>
      <dgm:spPr/>
      <dgm:t>
        <a:bodyPr/>
        <a:lstStyle/>
        <a:p>
          <a:r>
            <a:rPr lang="en-US" sz="1050" dirty="0">
              <a:latin typeface="+mj-lt"/>
            </a:rPr>
            <a:t>Develop Initial Design </a:t>
          </a:r>
        </a:p>
      </dgm:t>
    </dgm:pt>
    <dgm:pt modelId="{56255B6F-0161-4B58-8510-B60CE9634258}" type="parTrans" cxnId="{A9B2C077-0207-4473-B541-A82D9D7A3F52}">
      <dgm:prSet/>
      <dgm:spPr/>
      <dgm:t>
        <a:bodyPr/>
        <a:lstStyle/>
        <a:p>
          <a:endParaRPr lang="en-US" sz="1050">
            <a:latin typeface="+mj-lt"/>
          </a:endParaRPr>
        </a:p>
      </dgm:t>
    </dgm:pt>
    <dgm:pt modelId="{2A59F886-1A37-4729-A7FD-691F7F617E5D}" type="sibTrans" cxnId="{A9B2C077-0207-4473-B541-A82D9D7A3F52}">
      <dgm:prSet/>
      <dgm:spPr/>
      <dgm:t>
        <a:bodyPr/>
        <a:lstStyle/>
        <a:p>
          <a:endParaRPr lang="en-US" sz="1050">
            <a:latin typeface="+mj-lt"/>
          </a:endParaRPr>
        </a:p>
      </dgm:t>
    </dgm:pt>
    <dgm:pt modelId="{2B462FF8-9621-4FF2-B327-63BE87C177F9}">
      <dgm:prSet phldrT="[Text]" custT="1"/>
      <dgm:spPr/>
      <dgm:t>
        <a:bodyPr/>
        <a:lstStyle/>
        <a:p>
          <a:r>
            <a:rPr lang="en-US" sz="1050" dirty="0">
              <a:latin typeface="+mj-lt"/>
            </a:rPr>
            <a:t>Create Concept</a:t>
          </a:r>
        </a:p>
      </dgm:t>
    </dgm:pt>
    <dgm:pt modelId="{21D2C6EA-C4EA-4C75-94C4-2C32044F02AA}" type="parTrans" cxnId="{C8F1F039-BAFD-4AA3-8814-EEC4F7AA1C1C}">
      <dgm:prSet/>
      <dgm:spPr/>
      <dgm:t>
        <a:bodyPr/>
        <a:lstStyle/>
        <a:p>
          <a:endParaRPr lang="en-US" sz="1050">
            <a:latin typeface="+mj-lt"/>
          </a:endParaRPr>
        </a:p>
      </dgm:t>
    </dgm:pt>
    <dgm:pt modelId="{107C3B07-A512-4CE7-8690-E8E8AE7CABD9}" type="sibTrans" cxnId="{C8F1F039-BAFD-4AA3-8814-EEC4F7AA1C1C}">
      <dgm:prSet/>
      <dgm:spPr/>
      <dgm:t>
        <a:bodyPr/>
        <a:lstStyle/>
        <a:p>
          <a:endParaRPr lang="en-US" sz="1050">
            <a:latin typeface="+mj-lt"/>
          </a:endParaRPr>
        </a:p>
      </dgm:t>
    </dgm:pt>
    <dgm:pt modelId="{ABEF7B11-3136-484D-BCFB-DDB329B80DE4}">
      <dgm:prSet custT="1"/>
      <dgm:spPr/>
      <dgm:t>
        <a:bodyPr/>
        <a:lstStyle/>
        <a:p>
          <a:r>
            <a:rPr lang="en-US" sz="1050" dirty="0">
              <a:latin typeface="+mj-lt"/>
            </a:rPr>
            <a:t>Project Initiation</a:t>
          </a:r>
        </a:p>
      </dgm:t>
    </dgm:pt>
    <dgm:pt modelId="{DFBF5C4B-B303-48C2-BC4A-19EDC14B3765}" type="parTrans" cxnId="{59B36D92-3B85-4026-BCAA-CF5E591BA0B5}">
      <dgm:prSet/>
      <dgm:spPr/>
      <dgm:t>
        <a:bodyPr/>
        <a:lstStyle/>
        <a:p>
          <a:endParaRPr lang="en-US" sz="1050">
            <a:latin typeface="+mj-lt"/>
          </a:endParaRPr>
        </a:p>
      </dgm:t>
    </dgm:pt>
    <dgm:pt modelId="{9E0624C7-DFAC-489B-B6DA-2363C8F5FAC0}" type="sibTrans" cxnId="{59B36D92-3B85-4026-BCAA-CF5E591BA0B5}">
      <dgm:prSet/>
      <dgm:spPr/>
      <dgm:t>
        <a:bodyPr/>
        <a:lstStyle/>
        <a:p>
          <a:endParaRPr lang="en-US" sz="1050">
            <a:latin typeface="+mj-lt"/>
          </a:endParaRPr>
        </a:p>
      </dgm:t>
    </dgm:pt>
    <dgm:pt modelId="{8F37A9F1-B7D4-4906-B59C-33E777EBECF3}" type="pres">
      <dgm:prSet presAssocID="{B372B9F7-668F-404E-966F-610AFEE91AB4}" presName="CompostProcess" presStyleCnt="0">
        <dgm:presLayoutVars>
          <dgm:dir/>
          <dgm:resizeHandles val="exact"/>
        </dgm:presLayoutVars>
      </dgm:prSet>
      <dgm:spPr/>
    </dgm:pt>
    <dgm:pt modelId="{A54E2569-BF19-44A8-BB9B-F0B1EC577C97}" type="pres">
      <dgm:prSet presAssocID="{B372B9F7-668F-404E-966F-610AFEE91AB4}" presName="arrow" presStyleLbl="bgShp" presStyleIdx="0" presStyleCnt="1"/>
      <dgm:spPr/>
    </dgm:pt>
    <dgm:pt modelId="{80B8F431-A48D-4C10-9164-44B35C9175E1}" type="pres">
      <dgm:prSet presAssocID="{B372B9F7-668F-404E-966F-610AFEE91AB4}" presName="linearProcess" presStyleCnt="0"/>
      <dgm:spPr/>
    </dgm:pt>
    <dgm:pt modelId="{91701F0E-B5B7-4E71-A6EB-230CA72ABAEF}" type="pres">
      <dgm:prSet presAssocID="{2B462FF8-9621-4FF2-B327-63BE87C177F9}" presName="textNode" presStyleLbl="node1" presStyleIdx="0" presStyleCnt="4">
        <dgm:presLayoutVars>
          <dgm:bulletEnabled val="1"/>
        </dgm:presLayoutVars>
      </dgm:prSet>
      <dgm:spPr/>
    </dgm:pt>
    <dgm:pt modelId="{CE8219C5-377B-4B0D-ACA9-8C858D9F021F}" type="pres">
      <dgm:prSet presAssocID="{107C3B07-A512-4CE7-8690-E8E8AE7CABD9}" presName="sibTrans" presStyleCnt="0"/>
      <dgm:spPr/>
    </dgm:pt>
    <dgm:pt modelId="{3AFEE8E1-59E0-406D-84C0-9B146C398EA8}" type="pres">
      <dgm:prSet presAssocID="{9BA3E84E-E294-47DA-B24A-BF9E8035F962}" presName="textNode" presStyleLbl="node1" presStyleIdx="1" presStyleCnt="4">
        <dgm:presLayoutVars>
          <dgm:bulletEnabled val="1"/>
        </dgm:presLayoutVars>
      </dgm:prSet>
      <dgm:spPr/>
    </dgm:pt>
    <dgm:pt modelId="{455115E5-3A60-44F4-9A08-5D5B1056A712}" type="pres">
      <dgm:prSet presAssocID="{8DF9466D-D673-4939-8613-15980BDA80C2}" presName="sibTrans" presStyleCnt="0"/>
      <dgm:spPr/>
    </dgm:pt>
    <dgm:pt modelId="{D55B6662-71A4-424E-8681-9D78EB83E298}" type="pres">
      <dgm:prSet presAssocID="{ABEF7B11-3136-484D-BCFB-DDB329B80DE4}" presName="textNode" presStyleLbl="node1" presStyleIdx="2" presStyleCnt="4">
        <dgm:presLayoutVars>
          <dgm:bulletEnabled val="1"/>
        </dgm:presLayoutVars>
      </dgm:prSet>
      <dgm:spPr/>
    </dgm:pt>
    <dgm:pt modelId="{00187C02-E6B5-43AF-A8F1-42E7292A1618}" type="pres">
      <dgm:prSet presAssocID="{9E0624C7-DFAC-489B-B6DA-2363C8F5FAC0}" presName="sibTrans" presStyleCnt="0"/>
      <dgm:spPr/>
    </dgm:pt>
    <dgm:pt modelId="{AAD77B06-562F-42C5-B07B-EC2BF8C1AE47}" type="pres">
      <dgm:prSet presAssocID="{3DF98646-6F04-41B7-BCA4-687B5DF74B5F}" presName="textNode" presStyleLbl="node1" presStyleIdx="3" presStyleCnt="4">
        <dgm:presLayoutVars>
          <dgm:bulletEnabled val="1"/>
        </dgm:presLayoutVars>
      </dgm:prSet>
      <dgm:spPr/>
    </dgm:pt>
  </dgm:ptLst>
  <dgm:cxnLst>
    <dgm:cxn modelId="{712A1512-4393-479B-9C41-D3CF7EA63B73}" type="presOf" srcId="{ABEF7B11-3136-484D-BCFB-DDB329B80DE4}" destId="{D55B6662-71A4-424E-8681-9D78EB83E298}" srcOrd="0" destOrd="0" presId="urn:microsoft.com/office/officeart/2005/8/layout/hProcess9"/>
    <dgm:cxn modelId="{C8F1F039-BAFD-4AA3-8814-EEC4F7AA1C1C}" srcId="{B372B9F7-668F-404E-966F-610AFEE91AB4}" destId="{2B462FF8-9621-4FF2-B327-63BE87C177F9}" srcOrd="0" destOrd="0" parTransId="{21D2C6EA-C4EA-4C75-94C4-2C32044F02AA}" sibTransId="{107C3B07-A512-4CE7-8690-E8E8AE7CABD9}"/>
    <dgm:cxn modelId="{DDDD6F42-0855-4EDA-ADAA-7A1EA43EC58A}" srcId="{B372B9F7-668F-404E-966F-610AFEE91AB4}" destId="{9BA3E84E-E294-47DA-B24A-BF9E8035F962}" srcOrd="1" destOrd="0" parTransId="{E8F0D8DA-D9AE-4B2D-BEFE-9012A640DC25}" sibTransId="{8DF9466D-D673-4939-8613-15980BDA80C2}"/>
    <dgm:cxn modelId="{A9B2C077-0207-4473-B541-A82D9D7A3F52}" srcId="{B372B9F7-668F-404E-966F-610AFEE91AB4}" destId="{3DF98646-6F04-41B7-BCA4-687B5DF74B5F}" srcOrd="3" destOrd="0" parTransId="{56255B6F-0161-4B58-8510-B60CE9634258}" sibTransId="{2A59F886-1A37-4729-A7FD-691F7F617E5D}"/>
    <dgm:cxn modelId="{EF9B7D81-0C03-4490-8EC1-F14AC52911CF}" type="presOf" srcId="{B372B9F7-668F-404E-966F-610AFEE91AB4}" destId="{8F37A9F1-B7D4-4906-B59C-33E777EBECF3}" srcOrd="0" destOrd="0" presId="urn:microsoft.com/office/officeart/2005/8/layout/hProcess9"/>
    <dgm:cxn modelId="{4E784C85-1919-411C-8642-BA22A2C32824}" type="presOf" srcId="{9BA3E84E-E294-47DA-B24A-BF9E8035F962}" destId="{3AFEE8E1-59E0-406D-84C0-9B146C398EA8}" srcOrd="0" destOrd="0" presId="urn:microsoft.com/office/officeart/2005/8/layout/hProcess9"/>
    <dgm:cxn modelId="{59B36D92-3B85-4026-BCAA-CF5E591BA0B5}" srcId="{B372B9F7-668F-404E-966F-610AFEE91AB4}" destId="{ABEF7B11-3136-484D-BCFB-DDB329B80DE4}" srcOrd="2" destOrd="0" parTransId="{DFBF5C4B-B303-48C2-BC4A-19EDC14B3765}" sibTransId="{9E0624C7-DFAC-489B-B6DA-2363C8F5FAC0}"/>
    <dgm:cxn modelId="{404411E8-0B86-4A6A-AC4D-EAA6F1957913}" type="presOf" srcId="{3DF98646-6F04-41B7-BCA4-687B5DF74B5F}" destId="{AAD77B06-562F-42C5-B07B-EC2BF8C1AE47}" srcOrd="0" destOrd="0" presId="urn:microsoft.com/office/officeart/2005/8/layout/hProcess9"/>
    <dgm:cxn modelId="{84D3BAED-03EC-4866-873F-7B8A5C8C56AD}" type="presOf" srcId="{2B462FF8-9621-4FF2-B327-63BE87C177F9}" destId="{91701F0E-B5B7-4E71-A6EB-230CA72ABAEF}" srcOrd="0" destOrd="0" presId="urn:microsoft.com/office/officeart/2005/8/layout/hProcess9"/>
    <dgm:cxn modelId="{D3E496CB-BD22-4465-9E76-CA4FC26586F0}" type="presParOf" srcId="{8F37A9F1-B7D4-4906-B59C-33E777EBECF3}" destId="{A54E2569-BF19-44A8-BB9B-F0B1EC577C97}" srcOrd="0" destOrd="0" presId="urn:microsoft.com/office/officeart/2005/8/layout/hProcess9"/>
    <dgm:cxn modelId="{EA3C322C-9880-40BE-A776-C09434F24532}" type="presParOf" srcId="{8F37A9F1-B7D4-4906-B59C-33E777EBECF3}" destId="{80B8F431-A48D-4C10-9164-44B35C9175E1}" srcOrd="1" destOrd="0" presId="urn:microsoft.com/office/officeart/2005/8/layout/hProcess9"/>
    <dgm:cxn modelId="{E3647A30-7B82-45EB-B81D-0D1EF3F4A848}" type="presParOf" srcId="{80B8F431-A48D-4C10-9164-44B35C9175E1}" destId="{91701F0E-B5B7-4E71-A6EB-230CA72ABAEF}" srcOrd="0" destOrd="0" presId="urn:microsoft.com/office/officeart/2005/8/layout/hProcess9"/>
    <dgm:cxn modelId="{E0CD1D47-8D03-432E-811B-F84508CAA469}" type="presParOf" srcId="{80B8F431-A48D-4C10-9164-44B35C9175E1}" destId="{CE8219C5-377B-4B0D-ACA9-8C858D9F021F}" srcOrd="1" destOrd="0" presId="urn:microsoft.com/office/officeart/2005/8/layout/hProcess9"/>
    <dgm:cxn modelId="{F78AAABE-5185-4F34-BB56-8DB267B2F5F4}" type="presParOf" srcId="{80B8F431-A48D-4C10-9164-44B35C9175E1}" destId="{3AFEE8E1-59E0-406D-84C0-9B146C398EA8}" srcOrd="2" destOrd="0" presId="urn:microsoft.com/office/officeart/2005/8/layout/hProcess9"/>
    <dgm:cxn modelId="{D8D8F944-64EF-4C70-BB1B-78DD41B1C301}" type="presParOf" srcId="{80B8F431-A48D-4C10-9164-44B35C9175E1}" destId="{455115E5-3A60-44F4-9A08-5D5B1056A712}" srcOrd="3" destOrd="0" presId="urn:microsoft.com/office/officeart/2005/8/layout/hProcess9"/>
    <dgm:cxn modelId="{5BDC45A4-6005-47EE-9BC7-1E33F72AA494}" type="presParOf" srcId="{80B8F431-A48D-4C10-9164-44B35C9175E1}" destId="{D55B6662-71A4-424E-8681-9D78EB83E298}" srcOrd="4" destOrd="0" presId="urn:microsoft.com/office/officeart/2005/8/layout/hProcess9"/>
    <dgm:cxn modelId="{771DD9BB-A9E6-487E-91BF-5DD223E213D6}" type="presParOf" srcId="{80B8F431-A48D-4C10-9164-44B35C9175E1}" destId="{00187C02-E6B5-43AF-A8F1-42E7292A1618}" srcOrd="5" destOrd="0" presId="urn:microsoft.com/office/officeart/2005/8/layout/hProcess9"/>
    <dgm:cxn modelId="{F3B466F2-0E29-4568-8FC8-45781FDC2E7E}" type="presParOf" srcId="{80B8F431-A48D-4C10-9164-44B35C9175E1}" destId="{AAD77B06-562F-42C5-B07B-EC2BF8C1AE47}" srcOrd="6"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accent1_4" csCatId="accent1" phldr="1"/>
      <dgm:spPr/>
    </dgm:pt>
    <dgm:pt modelId="{2B462FF8-9621-4FF2-B327-63BE87C177F9}">
      <dgm:prSet phldrT="[Text]" custT="1"/>
      <dgm:spPr>
        <a:solidFill>
          <a:schemeClr val="tx1">
            <a:lumMod val="50000"/>
            <a:lumOff val="50000"/>
          </a:schemeClr>
        </a:solidFill>
      </dgm:spPr>
      <dgm:t>
        <a:bodyPr/>
        <a:lstStyle/>
        <a:p>
          <a:r>
            <a:rPr lang="en-US" sz="1050" dirty="0">
              <a:latin typeface="+mj-lt"/>
            </a:rPr>
            <a:t>Post Deployment</a:t>
          </a:r>
        </a:p>
      </dgm:t>
    </dgm:pt>
    <dgm:pt modelId="{107C3B07-A512-4CE7-8690-E8E8AE7CABD9}" type="sibTrans" cxnId="{C8F1F039-BAFD-4AA3-8814-EEC4F7AA1C1C}">
      <dgm:prSet/>
      <dgm:spPr/>
      <dgm:t>
        <a:bodyPr/>
        <a:lstStyle/>
        <a:p>
          <a:endParaRPr lang="en-US" sz="1050">
            <a:latin typeface="+mj-lt"/>
          </a:endParaRPr>
        </a:p>
      </dgm:t>
    </dgm:pt>
    <dgm:pt modelId="{21D2C6EA-C4EA-4C75-94C4-2C32044F02AA}" type="parTrans" cxnId="{C8F1F039-BAFD-4AA3-8814-EEC4F7AA1C1C}">
      <dgm:prSet/>
      <dgm:spPr/>
      <dgm:t>
        <a:bodyPr/>
        <a:lstStyle/>
        <a:p>
          <a:endParaRPr lang="en-US" sz="1050">
            <a:latin typeface="+mj-lt"/>
          </a:endParaRPr>
        </a:p>
      </dgm:t>
    </dgm:pt>
    <dgm:pt modelId="{8F37A9F1-B7D4-4906-B59C-33E777EBECF3}" type="pres">
      <dgm:prSet presAssocID="{B372B9F7-668F-404E-966F-610AFEE91AB4}" presName="CompostProcess" presStyleCnt="0">
        <dgm:presLayoutVars>
          <dgm:dir/>
          <dgm:resizeHandles val="exact"/>
        </dgm:presLayoutVars>
      </dgm:prSet>
      <dgm:spPr/>
    </dgm:pt>
    <dgm:pt modelId="{A54E2569-BF19-44A8-BB9B-F0B1EC577C97}" type="pres">
      <dgm:prSet presAssocID="{B372B9F7-668F-404E-966F-610AFEE91AB4}" presName="arrow" presStyleLbl="bgShp" presStyleIdx="0" presStyleCnt="1" custScaleX="109828"/>
      <dgm:spPr/>
    </dgm:pt>
    <dgm:pt modelId="{80B8F431-A48D-4C10-9164-44B35C9175E1}" type="pres">
      <dgm:prSet presAssocID="{B372B9F7-668F-404E-966F-610AFEE91AB4}" presName="linearProcess" presStyleCnt="0"/>
      <dgm:spPr/>
    </dgm:pt>
    <dgm:pt modelId="{91701F0E-B5B7-4E71-A6EB-230CA72ABAEF}" type="pres">
      <dgm:prSet presAssocID="{2B462FF8-9621-4FF2-B327-63BE87C177F9}" presName="textNode" presStyleLbl="node1" presStyleIdx="0" presStyleCnt="1" custScaleX="120032" custScaleY="79302" custLinFactNeighborX="32329" custLinFactNeighborY="-979">
        <dgm:presLayoutVars>
          <dgm:bulletEnabled val="1"/>
        </dgm:presLayoutVars>
      </dgm:prSet>
      <dgm:spPr/>
    </dgm:pt>
  </dgm:ptLst>
  <dgm:cxnLst>
    <dgm:cxn modelId="{C8F1F039-BAFD-4AA3-8814-EEC4F7AA1C1C}" srcId="{B372B9F7-668F-404E-966F-610AFEE91AB4}" destId="{2B462FF8-9621-4FF2-B327-63BE87C177F9}" srcOrd="0" destOrd="0" parTransId="{21D2C6EA-C4EA-4C75-94C4-2C32044F02AA}" sibTransId="{107C3B07-A512-4CE7-8690-E8E8AE7CABD9}"/>
    <dgm:cxn modelId="{EF9B7D81-0C03-4490-8EC1-F14AC52911CF}" type="presOf" srcId="{B372B9F7-668F-404E-966F-610AFEE91AB4}" destId="{8F37A9F1-B7D4-4906-B59C-33E777EBECF3}" srcOrd="0" destOrd="0" presId="urn:microsoft.com/office/officeart/2005/8/layout/hProcess9"/>
    <dgm:cxn modelId="{84D3BAED-03EC-4866-873F-7B8A5C8C56AD}" type="presOf" srcId="{2B462FF8-9621-4FF2-B327-63BE87C177F9}" destId="{91701F0E-B5B7-4E71-A6EB-230CA72ABAEF}" srcOrd="0" destOrd="0" presId="urn:microsoft.com/office/officeart/2005/8/layout/hProcess9"/>
    <dgm:cxn modelId="{D3E496CB-BD22-4465-9E76-CA4FC26586F0}" type="presParOf" srcId="{8F37A9F1-B7D4-4906-B59C-33E777EBECF3}" destId="{A54E2569-BF19-44A8-BB9B-F0B1EC577C97}" srcOrd="0" destOrd="0" presId="urn:microsoft.com/office/officeart/2005/8/layout/hProcess9"/>
    <dgm:cxn modelId="{EA3C322C-9880-40BE-A776-C09434F24532}" type="presParOf" srcId="{8F37A9F1-B7D4-4906-B59C-33E777EBECF3}" destId="{80B8F431-A48D-4C10-9164-44B35C9175E1}" srcOrd="1" destOrd="0" presId="urn:microsoft.com/office/officeart/2005/8/layout/hProcess9"/>
    <dgm:cxn modelId="{E3647A30-7B82-45EB-B81D-0D1EF3F4A848}" type="presParOf" srcId="{80B8F431-A48D-4C10-9164-44B35C9175E1}" destId="{91701F0E-B5B7-4E71-A6EB-230CA72ABAEF}" srcOrd="0" destOrd="0" presId="urn:microsoft.com/office/officeart/2005/8/layout/hProcess9"/>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013A39-D751-4AF2-AC5E-B4D6B2BA19C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BF33267-F7ED-4F4B-897F-03E79356CA44}">
      <dgm:prSet phldrT="[Text]" custT="1"/>
      <dgm:spPr/>
      <dgm:t>
        <a:bodyPr/>
        <a:lstStyle/>
        <a:p>
          <a:r>
            <a:rPr lang="en-US" sz="1100" dirty="0"/>
            <a:t>Plan</a:t>
          </a:r>
        </a:p>
      </dgm:t>
    </dgm:pt>
    <dgm:pt modelId="{4BFADD26-D9BE-41FD-95A1-A734B649A0A0}" type="parTrans" cxnId="{657DF910-E86A-43BA-AA6D-DC4DFDA746D2}">
      <dgm:prSet/>
      <dgm:spPr/>
      <dgm:t>
        <a:bodyPr/>
        <a:lstStyle/>
        <a:p>
          <a:endParaRPr lang="en-US" sz="1100"/>
        </a:p>
      </dgm:t>
    </dgm:pt>
    <dgm:pt modelId="{C3BD7500-04DB-4071-96B6-61BFA93778B4}" type="sibTrans" cxnId="{657DF910-E86A-43BA-AA6D-DC4DFDA746D2}">
      <dgm:prSet custT="1"/>
      <dgm:spPr/>
      <dgm:t>
        <a:bodyPr/>
        <a:lstStyle/>
        <a:p>
          <a:endParaRPr lang="en-US" sz="1100"/>
        </a:p>
      </dgm:t>
    </dgm:pt>
    <dgm:pt modelId="{14CE3EAA-F174-40C8-83EE-E4C77E568307}">
      <dgm:prSet phldrT="[Text]" custT="1"/>
      <dgm:spPr/>
      <dgm:t>
        <a:bodyPr/>
        <a:lstStyle/>
        <a:p>
          <a:r>
            <a:rPr lang="en-US" sz="1100" dirty="0"/>
            <a:t>Sprint/</a:t>
          </a:r>
        </a:p>
        <a:p>
          <a:r>
            <a:rPr lang="en-US" sz="1100" dirty="0"/>
            <a:t>Release</a:t>
          </a:r>
        </a:p>
      </dgm:t>
    </dgm:pt>
    <dgm:pt modelId="{0C8CE1AF-1CBD-4E11-8B0E-5C864388A958}" type="parTrans" cxnId="{CB6FAB72-0824-420F-833B-CB618F155469}">
      <dgm:prSet/>
      <dgm:spPr/>
      <dgm:t>
        <a:bodyPr/>
        <a:lstStyle/>
        <a:p>
          <a:endParaRPr lang="en-US" sz="1100"/>
        </a:p>
      </dgm:t>
    </dgm:pt>
    <dgm:pt modelId="{29450A12-4EB8-4B7A-9894-EDE41A038979}" type="sibTrans" cxnId="{CB6FAB72-0824-420F-833B-CB618F155469}">
      <dgm:prSet custT="1"/>
      <dgm:spPr/>
      <dgm:t>
        <a:bodyPr/>
        <a:lstStyle/>
        <a:p>
          <a:endParaRPr lang="en-US" sz="1100"/>
        </a:p>
      </dgm:t>
    </dgm:pt>
    <dgm:pt modelId="{7C620D40-7AB3-4F8F-AEEF-A9BBD6DB1F3F}">
      <dgm:prSet phldrT="[Text]" custT="1"/>
      <dgm:spPr/>
      <dgm:t>
        <a:bodyPr/>
        <a:lstStyle/>
        <a:p>
          <a:r>
            <a:rPr lang="en-US" sz="1100" dirty="0"/>
            <a:t>Refine</a:t>
          </a:r>
        </a:p>
      </dgm:t>
    </dgm:pt>
    <dgm:pt modelId="{09B39094-17C8-4DBC-886A-31656AD72736}" type="parTrans" cxnId="{48BF5225-131E-447F-BA16-4F3C63C9D40F}">
      <dgm:prSet/>
      <dgm:spPr/>
      <dgm:t>
        <a:bodyPr/>
        <a:lstStyle/>
        <a:p>
          <a:endParaRPr lang="en-US" sz="1100"/>
        </a:p>
      </dgm:t>
    </dgm:pt>
    <dgm:pt modelId="{EC424D0F-C2CF-4205-83E3-A7BF4ED684E1}" type="sibTrans" cxnId="{48BF5225-131E-447F-BA16-4F3C63C9D40F}">
      <dgm:prSet custT="1"/>
      <dgm:spPr/>
      <dgm:t>
        <a:bodyPr/>
        <a:lstStyle/>
        <a:p>
          <a:endParaRPr lang="en-US" sz="1100"/>
        </a:p>
      </dgm:t>
    </dgm:pt>
    <dgm:pt modelId="{A33F43FF-56F7-4009-81FB-5B8C5BE3FEC3}" type="pres">
      <dgm:prSet presAssocID="{AC013A39-D751-4AF2-AC5E-B4D6B2BA19C5}" presName="cycle" presStyleCnt="0">
        <dgm:presLayoutVars>
          <dgm:dir/>
          <dgm:resizeHandles val="exact"/>
        </dgm:presLayoutVars>
      </dgm:prSet>
      <dgm:spPr/>
    </dgm:pt>
    <dgm:pt modelId="{0CCDCCC6-921F-4EA8-99FA-7831DF592E3A}" type="pres">
      <dgm:prSet presAssocID="{5BF33267-F7ED-4F4B-897F-03E79356CA44}" presName="node" presStyleLbl="node1" presStyleIdx="0" presStyleCnt="3" custScaleX="106059" custScaleY="114089">
        <dgm:presLayoutVars>
          <dgm:bulletEnabled val="1"/>
        </dgm:presLayoutVars>
      </dgm:prSet>
      <dgm:spPr/>
    </dgm:pt>
    <dgm:pt modelId="{745F898B-1722-41FB-9B42-4E7342045C14}" type="pres">
      <dgm:prSet presAssocID="{C3BD7500-04DB-4071-96B6-61BFA93778B4}" presName="sibTrans" presStyleLbl="sibTrans2D1" presStyleIdx="0" presStyleCnt="3"/>
      <dgm:spPr/>
    </dgm:pt>
    <dgm:pt modelId="{B46D2075-69C4-405A-B226-351414DA589B}" type="pres">
      <dgm:prSet presAssocID="{C3BD7500-04DB-4071-96B6-61BFA93778B4}" presName="connectorText" presStyleLbl="sibTrans2D1" presStyleIdx="0" presStyleCnt="3"/>
      <dgm:spPr/>
    </dgm:pt>
    <dgm:pt modelId="{BFA98584-3BB6-4B7A-8526-DB2565B9F98F}" type="pres">
      <dgm:prSet presAssocID="{14CE3EAA-F174-40C8-83EE-E4C77E568307}" presName="node" presStyleLbl="node1" presStyleIdx="1" presStyleCnt="3" custScaleX="121504" custScaleY="114089">
        <dgm:presLayoutVars>
          <dgm:bulletEnabled val="1"/>
        </dgm:presLayoutVars>
      </dgm:prSet>
      <dgm:spPr/>
    </dgm:pt>
    <dgm:pt modelId="{692794CC-5295-48FB-A560-B4D4CBB397A9}" type="pres">
      <dgm:prSet presAssocID="{29450A12-4EB8-4B7A-9894-EDE41A038979}" presName="sibTrans" presStyleLbl="sibTrans2D1" presStyleIdx="1" presStyleCnt="3"/>
      <dgm:spPr/>
    </dgm:pt>
    <dgm:pt modelId="{547F7DBB-8089-4675-BAA4-2CEF6A925C54}" type="pres">
      <dgm:prSet presAssocID="{29450A12-4EB8-4B7A-9894-EDE41A038979}" presName="connectorText" presStyleLbl="sibTrans2D1" presStyleIdx="1" presStyleCnt="3"/>
      <dgm:spPr/>
    </dgm:pt>
    <dgm:pt modelId="{31FE29DC-C28C-4BBC-B917-9937DAF81C66}" type="pres">
      <dgm:prSet presAssocID="{7C620D40-7AB3-4F8F-AEEF-A9BBD6DB1F3F}" presName="node" presStyleLbl="node1" presStyleIdx="2" presStyleCnt="3" custScaleX="106059" custScaleY="114089">
        <dgm:presLayoutVars>
          <dgm:bulletEnabled val="1"/>
        </dgm:presLayoutVars>
      </dgm:prSet>
      <dgm:spPr/>
    </dgm:pt>
    <dgm:pt modelId="{E60AF166-0D80-4006-A07E-E8B4F219FFBC}" type="pres">
      <dgm:prSet presAssocID="{EC424D0F-C2CF-4205-83E3-A7BF4ED684E1}" presName="sibTrans" presStyleLbl="sibTrans2D1" presStyleIdx="2" presStyleCnt="3"/>
      <dgm:spPr/>
    </dgm:pt>
    <dgm:pt modelId="{96061B8B-D31D-4535-AF88-C6AC01A5EB7B}" type="pres">
      <dgm:prSet presAssocID="{EC424D0F-C2CF-4205-83E3-A7BF4ED684E1}" presName="connectorText" presStyleLbl="sibTrans2D1" presStyleIdx="2" presStyleCnt="3"/>
      <dgm:spPr/>
    </dgm:pt>
  </dgm:ptLst>
  <dgm:cxnLst>
    <dgm:cxn modelId="{657DF910-E86A-43BA-AA6D-DC4DFDA746D2}" srcId="{AC013A39-D751-4AF2-AC5E-B4D6B2BA19C5}" destId="{5BF33267-F7ED-4F4B-897F-03E79356CA44}" srcOrd="0" destOrd="0" parTransId="{4BFADD26-D9BE-41FD-95A1-A734B649A0A0}" sibTransId="{C3BD7500-04DB-4071-96B6-61BFA93778B4}"/>
    <dgm:cxn modelId="{6016BC18-7577-49E0-829C-95C103F5426D}" type="presOf" srcId="{AC013A39-D751-4AF2-AC5E-B4D6B2BA19C5}" destId="{A33F43FF-56F7-4009-81FB-5B8C5BE3FEC3}" srcOrd="0" destOrd="0" presId="urn:microsoft.com/office/officeart/2005/8/layout/cycle2"/>
    <dgm:cxn modelId="{54452621-607E-4D20-A391-DBF142E76D06}" type="presOf" srcId="{EC424D0F-C2CF-4205-83E3-A7BF4ED684E1}" destId="{E60AF166-0D80-4006-A07E-E8B4F219FFBC}" srcOrd="0" destOrd="0" presId="urn:microsoft.com/office/officeart/2005/8/layout/cycle2"/>
    <dgm:cxn modelId="{48BF5225-131E-447F-BA16-4F3C63C9D40F}" srcId="{AC013A39-D751-4AF2-AC5E-B4D6B2BA19C5}" destId="{7C620D40-7AB3-4F8F-AEEF-A9BBD6DB1F3F}" srcOrd="2" destOrd="0" parTransId="{09B39094-17C8-4DBC-886A-31656AD72736}" sibTransId="{EC424D0F-C2CF-4205-83E3-A7BF4ED684E1}"/>
    <dgm:cxn modelId="{89BE463F-CA96-4464-B60B-6AA08815B600}" type="presOf" srcId="{29450A12-4EB8-4B7A-9894-EDE41A038979}" destId="{547F7DBB-8089-4675-BAA4-2CEF6A925C54}" srcOrd="1" destOrd="0" presId="urn:microsoft.com/office/officeart/2005/8/layout/cycle2"/>
    <dgm:cxn modelId="{4C6E4C55-A238-4C0C-A8B4-52F3DAC3EADD}" type="presOf" srcId="{5BF33267-F7ED-4F4B-897F-03E79356CA44}" destId="{0CCDCCC6-921F-4EA8-99FA-7831DF592E3A}" srcOrd="0" destOrd="0" presId="urn:microsoft.com/office/officeart/2005/8/layout/cycle2"/>
    <dgm:cxn modelId="{FF62726D-5BB8-45D1-990A-CF1DE6590729}" type="presOf" srcId="{14CE3EAA-F174-40C8-83EE-E4C77E568307}" destId="{BFA98584-3BB6-4B7A-8526-DB2565B9F98F}" srcOrd="0" destOrd="0" presId="urn:microsoft.com/office/officeart/2005/8/layout/cycle2"/>
    <dgm:cxn modelId="{CB6FAB72-0824-420F-833B-CB618F155469}" srcId="{AC013A39-D751-4AF2-AC5E-B4D6B2BA19C5}" destId="{14CE3EAA-F174-40C8-83EE-E4C77E568307}" srcOrd="1" destOrd="0" parTransId="{0C8CE1AF-1CBD-4E11-8B0E-5C864388A958}" sibTransId="{29450A12-4EB8-4B7A-9894-EDE41A038979}"/>
    <dgm:cxn modelId="{FF038079-AF1A-45E4-A0EA-8E03929793E0}" type="presOf" srcId="{C3BD7500-04DB-4071-96B6-61BFA93778B4}" destId="{B46D2075-69C4-405A-B226-351414DA589B}" srcOrd="1" destOrd="0" presId="urn:microsoft.com/office/officeart/2005/8/layout/cycle2"/>
    <dgm:cxn modelId="{25AAE797-1827-4FBC-B097-743B61898314}" type="presOf" srcId="{29450A12-4EB8-4B7A-9894-EDE41A038979}" destId="{692794CC-5295-48FB-A560-B4D4CBB397A9}" srcOrd="0" destOrd="0" presId="urn:microsoft.com/office/officeart/2005/8/layout/cycle2"/>
    <dgm:cxn modelId="{4F5B7198-E6DA-4DC1-8818-654A395FD374}" type="presOf" srcId="{7C620D40-7AB3-4F8F-AEEF-A9BBD6DB1F3F}" destId="{31FE29DC-C28C-4BBC-B917-9937DAF81C66}" srcOrd="0" destOrd="0" presId="urn:microsoft.com/office/officeart/2005/8/layout/cycle2"/>
    <dgm:cxn modelId="{4D1E4AB9-082B-42ED-B1EB-70D33BF869B3}" type="presOf" srcId="{EC424D0F-C2CF-4205-83E3-A7BF4ED684E1}" destId="{96061B8B-D31D-4535-AF88-C6AC01A5EB7B}" srcOrd="1" destOrd="0" presId="urn:microsoft.com/office/officeart/2005/8/layout/cycle2"/>
    <dgm:cxn modelId="{20010DC3-7110-4060-90DC-55727B03F6B6}" type="presOf" srcId="{C3BD7500-04DB-4071-96B6-61BFA93778B4}" destId="{745F898B-1722-41FB-9B42-4E7342045C14}" srcOrd="0" destOrd="0" presId="urn:microsoft.com/office/officeart/2005/8/layout/cycle2"/>
    <dgm:cxn modelId="{605C0327-C2E0-488E-A496-C9E926F66882}" type="presParOf" srcId="{A33F43FF-56F7-4009-81FB-5B8C5BE3FEC3}" destId="{0CCDCCC6-921F-4EA8-99FA-7831DF592E3A}" srcOrd="0" destOrd="0" presId="urn:microsoft.com/office/officeart/2005/8/layout/cycle2"/>
    <dgm:cxn modelId="{711B50CE-D203-48F7-A2DC-A76156143E93}" type="presParOf" srcId="{A33F43FF-56F7-4009-81FB-5B8C5BE3FEC3}" destId="{745F898B-1722-41FB-9B42-4E7342045C14}" srcOrd="1" destOrd="0" presId="urn:microsoft.com/office/officeart/2005/8/layout/cycle2"/>
    <dgm:cxn modelId="{A21B421F-9BF3-40E9-B2AE-474E2E056CBB}" type="presParOf" srcId="{745F898B-1722-41FB-9B42-4E7342045C14}" destId="{B46D2075-69C4-405A-B226-351414DA589B}" srcOrd="0" destOrd="0" presId="urn:microsoft.com/office/officeart/2005/8/layout/cycle2"/>
    <dgm:cxn modelId="{16A670B8-D379-48D2-A212-A79AB6F1D9B5}" type="presParOf" srcId="{A33F43FF-56F7-4009-81FB-5B8C5BE3FEC3}" destId="{BFA98584-3BB6-4B7A-8526-DB2565B9F98F}" srcOrd="2" destOrd="0" presId="urn:microsoft.com/office/officeart/2005/8/layout/cycle2"/>
    <dgm:cxn modelId="{5B1A5B38-9B43-423B-82DA-D056149121B3}" type="presParOf" srcId="{A33F43FF-56F7-4009-81FB-5B8C5BE3FEC3}" destId="{692794CC-5295-48FB-A560-B4D4CBB397A9}" srcOrd="3" destOrd="0" presId="urn:microsoft.com/office/officeart/2005/8/layout/cycle2"/>
    <dgm:cxn modelId="{45662A0C-A605-4CAC-932E-9DC79E24B3DC}" type="presParOf" srcId="{692794CC-5295-48FB-A560-B4D4CBB397A9}" destId="{547F7DBB-8089-4675-BAA4-2CEF6A925C54}" srcOrd="0" destOrd="0" presId="urn:microsoft.com/office/officeart/2005/8/layout/cycle2"/>
    <dgm:cxn modelId="{61D7A1E2-5267-4EBA-8FFE-79D944B45D5C}" type="presParOf" srcId="{A33F43FF-56F7-4009-81FB-5B8C5BE3FEC3}" destId="{31FE29DC-C28C-4BBC-B917-9937DAF81C66}" srcOrd="4" destOrd="0" presId="urn:microsoft.com/office/officeart/2005/8/layout/cycle2"/>
    <dgm:cxn modelId="{915F966A-0353-48D3-9191-A315C2967A0B}" type="presParOf" srcId="{A33F43FF-56F7-4009-81FB-5B8C5BE3FEC3}" destId="{E60AF166-0D80-4006-A07E-E8B4F219FFBC}" srcOrd="5" destOrd="0" presId="urn:microsoft.com/office/officeart/2005/8/layout/cycle2"/>
    <dgm:cxn modelId="{4FAEAB93-6D5E-4D97-B06C-48CD7988F981}" type="presParOf" srcId="{E60AF166-0D80-4006-A07E-E8B4F219FFBC}" destId="{96061B8B-D31D-4535-AF88-C6AC01A5EB7B}" srcOrd="0" destOrd="0" presId="urn:microsoft.com/office/officeart/2005/8/layout/cycle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accent1_4" csCatId="accent1" phldr="1"/>
      <dgm:spPr/>
    </dgm:pt>
    <dgm:pt modelId="{9BA3E84E-E294-47DA-B24A-BF9E8035F962}">
      <dgm:prSet phldrT="[Text]" custT="1"/>
      <dgm:spPr/>
      <dgm:t>
        <a:bodyPr/>
        <a:lstStyle/>
        <a:p>
          <a:r>
            <a:rPr lang="en-US" sz="1050" dirty="0">
              <a:latin typeface="+mj-lt"/>
            </a:rPr>
            <a:t>Develop Press Release</a:t>
          </a:r>
        </a:p>
      </dgm:t>
    </dgm:pt>
    <dgm:pt modelId="{E8F0D8DA-D9AE-4B2D-BEFE-9012A640DC25}" type="parTrans" cxnId="{DDDD6F42-0855-4EDA-ADAA-7A1EA43EC58A}">
      <dgm:prSet/>
      <dgm:spPr/>
      <dgm:t>
        <a:bodyPr/>
        <a:lstStyle/>
        <a:p>
          <a:endParaRPr lang="en-US" sz="1050">
            <a:latin typeface="+mj-lt"/>
          </a:endParaRPr>
        </a:p>
      </dgm:t>
    </dgm:pt>
    <dgm:pt modelId="{8DF9466D-D673-4939-8613-15980BDA80C2}" type="sibTrans" cxnId="{DDDD6F42-0855-4EDA-ADAA-7A1EA43EC58A}">
      <dgm:prSet/>
      <dgm:spPr/>
      <dgm:t>
        <a:bodyPr/>
        <a:lstStyle/>
        <a:p>
          <a:endParaRPr lang="en-US" sz="1050">
            <a:latin typeface="+mj-lt"/>
          </a:endParaRPr>
        </a:p>
      </dgm:t>
    </dgm:pt>
    <dgm:pt modelId="{2B462FF8-9621-4FF2-B327-63BE87C177F9}">
      <dgm:prSet phldrT="[Text]" custT="1"/>
      <dgm:spPr/>
      <dgm:t>
        <a:bodyPr/>
        <a:lstStyle/>
        <a:p>
          <a:r>
            <a:rPr lang="en-US" sz="1050" dirty="0">
              <a:latin typeface="+mj-lt"/>
            </a:rPr>
            <a:t>Create Concept</a:t>
          </a:r>
        </a:p>
      </dgm:t>
    </dgm:pt>
    <dgm:pt modelId="{21D2C6EA-C4EA-4C75-94C4-2C32044F02AA}" type="parTrans" cxnId="{C8F1F039-BAFD-4AA3-8814-EEC4F7AA1C1C}">
      <dgm:prSet/>
      <dgm:spPr/>
      <dgm:t>
        <a:bodyPr/>
        <a:lstStyle/>
        <a:p>
          <a:endParaRPr lang="en-US" sz="1050">
            <a:latin typeface="+mj-lt"/>
          </a:endParaRPr>
        </a:p>
      </dgm:t>
    </dgm:pt>
    <dgm:pt modelId="{107C3B07-A512-4CE7-8690-E8E8AE7CABD9}" type="sibTrans" cxnId="{C8F1F039-BAFD-4AA3-8814-EEC4F7AA1C1C}">
      <dgm:prSet/>
      <dgm:spPr/>
      <dgm:t>
        <a:bodyPr/>
        <a:lstStyle/>
        <a:p>
          <a:endParaRPr lang="en-US" sz="1050">
            <a:latin typeface="+mj-lt"/>
          </a:endParaRPr>
        </a:p>
      </dgm:t>
    </dgm:pt>
    <dgm:pt modelId="{ABEF7B11-3136-484D-BCFB-DDB329B80DE4}">
      <dgm:prSet custT="1"/>
      <dgm:spPr/>
      <dgm:t>
        <a:bodyPr/>
        <a:lstStyle/>
        <a:p>
          <a:r>
            <a:rPr lang="en-US" sz="1050" dirty="0">
              <a:latin typeface="+mj-lt"/>
            </a:rPr>
            <a:t>Project Initiation</a:t>
          </a:r>
        </a:p>
      </dgm:t>
    </dgm:pt>
    <dgm:pt modelId="{DFBF5C4B-B303-48C2-BC4A-19EDC14B3765}" type="parTrans" cxnId="{59B36D92-3B85-4026-BCAA-CF5E591BA0B5}">
      <dgm:prSet/>
      <dgm:spPr/>
      <dgm:t>
        <a:bodyPr/>
        <a:lstStyle/>
        <a:p>
          <a:endParaRPr lang="en-US" sz="1050">
            <a:latin typeface="+mj-lt"/>
          </a:endParaRPr>
        </a:p>
      </dgm:t>
    </dgm:pt>
    <dgm:pt modelId="{9E0624C7-DFAC-489B-B6DA-2363C8F5FAC0}" type="sibTrans" cxnId="{59B36D92-3B85-4026-BCAA-CF5E591BA0B5}">
      <dgm:prSet/>
      <dgm:spPr/>
      <dgm:t>
        <a:bodyPr/>
        <a:lstStyle/>
        <a:p>
          <a:endParaRPr lang="en-US" sz="1050">
            <a:latin typeface="+mj-lt"/>
          </a:endParaRPr>
        </a:p>
      </dgm:t>
    </dgm:pt>
    <dgm:pt modelId="{8F37A9F1-B7D4-4906-B59C-33E777EBECF3}" type="pres">
      <dgm:prSet presAssocID="{B372B9F7-668F-404E-966F-610AFEE91AB4}" presName="CompostProcess" presStyleCnt="0">
        <dgm:presLayoutVars>
          <dgm:dir/>
          <dgm:resizeHandles val="exact"/>
        </dgm:presLayoutVars>
      </dgm:prSet>
      <dgm:spPr/>
    </dgm:pt>
    <dgm:pt modelId="{A54E2569-BF19-44A8-BB9B-F0B1EC577C97}" type="pres">
      <dgm:prSet presAssocID="{B372B9F7-668F-404E-966F-610AFEE91AB4}" presName="arrow" presStyleLbl="bgShp" presStyleIdx="0" presStyleCnt="1" custScaleX="117647" custLinFactNeighborX="22040"/>
      <dgm:spPr/>
    </dgm:pt>
    <dgm:pt modelId="{80B8F431-A48D-4C10-9164-44B35C9175E1}" type="pres">
      <dgm:prSet presAssocID="{B372B9F7-668F-404E-966F-610AFEE91AB4}" presName="linearProcess" presStyleCnt="0"/>
      <dgm:spPr/>
    </dgm:pt>
    <dgm:pt modelId="{91701F0E-B5B7-4E71-A6EB-230CA72ABAEF}" type="pres">
      <dgm:prSet presAssocID="{2B462FF8-9621-4FF2-B327-63BE87C177F9}" presName="textNode" presStyleLbl="node1" presStyleIdx="0" presStyleCnt="3" custScaleX="82950" custLinFactX="-3382" custLinFactNeighborX="-100000" custLinFactNeighborY="-2861">
        <dgm:presLayoutVars>
          <dgm:bulletEnabled val="1"/>
        </dgm:presLayoutVars>
      </dgm:prSet>
      <dgm:spPr/>
    </dgm:pt>
    <dgm:pt modelId="{CE8219C5-377B-4B0D-ACA9-8C858D9F021F}" type="pres">
      <dgm:prSet presAssocID="{107C3B07-A512-4CE7-8690-E8E8AE7CABD9}" presName="sibTrans" presStyleCnt="0"/>
      <dgm:spPr/>
    </dgm:pt>
    <dgm:pt modelId="{3AFEE8E1-59E0-406D-84C0-9B146C398EA8}" type="pres">
      <dgm:prSet presAssocID="{9BA3E84E-E294-47DA-B24A-BF9E8035F962}" presName="textNode" presStyleLbl="node1" presStyleIdx="1" presStyleCnt="3" custScaleX="82950" custLinFactX="-3382" custLinFactNeighborX="-100000" custLinFactNeighborY="-2861">
        <dgm:presLayoutVars>
          <dgm:bulletEnabled val="1"/>
        </dgm:presLayoutVars>
      </dgm:prSet>
      <dgm:spPr/>
    </dgm:pt>
    <dgm:pt modelId="{455115E5-3A60-44F4-9A08-5D5B1056A712}" type="pres">
      <dgm:prSet presAssocID="{8DF9466D-D673-4939-8613-15980BDA80C2}" presName="sibTrans" presStyleCnt="0"/>
      <dgm:spPr/>
    </dgm:pt>
    <dgm:pt modelId="{D55B6662-71A4-424E-8681-9D78EB83E298}" type="pres">
      <dgm:prSet presAssocID="{ABEF7B11-3136-484D-BCFB-DDB329B80DE4}" presName="textNode" presStyleLbl="node1" presStyleIdx="2" presStyleCnt="3" custScaleX="82950" custLinFactX="-8472" custLinFactNeighborX="-100000" custLinFactNeighborY="-2861">
        <dgm:presLayoutVars>
          <dgm:bulletEnabled val="1"/>
        </dgm:presLayoutVars>
      </dgm:prSet>
      <dgm:spPr/>
    </dgm:pt>
  </dgm:ptLst>
  <dgm:cxnLst>
    <dgm:cxn modelId="{712A1512-4393-479B-9C41-D3CF7EA63B73}" type="presOf" srcId="{ABEF7B11-3136-484D-BCFB-DDB329B80DE4}" destId="{D55B6662-71A4-424E-8681-9D78EB83E298}" srcOrd="0" destOrd="0" presId="urn:microsoft.com/office/officeart/2005/8/layout/hProcess9"/>
    <dgm:cxn modelId="{C8F1F039-BAFD-4AA3-8814-EEC4F7AA1C1C}" srcId="{B372B9F7-668F-404E-966F-610AFEE91AB4}" destId="{2B462FF8-9621-4FF2-B327-63BE87C177F9}" srcOrd="0" destOrd="0" parTransId="{21D2C6EA-C4EA-4C75-94C4-2C32044F02AA}" sibTransId="{107C3B07-A512-4CE7-8690-E8E8AE7CABD9}"/>
    <dgm:cxn modelId="{DDDD6F42-0855-4EDA-ADAA-7A1EA43EC58A}" srcId="{B372B9F7-668F-404E-966F-610AFEE91AB4}" destId="{9BA3E84E-E294-47DA-B24A-BF9E8035F962}" srcOrd="1" destOrd="0" parTransId="{E8F0D8DA-D9AE-4B2D-BEFE-9012A640DC25}" sibTransId="{8DF9466D-D673-4939-8613-15980BDA80C2}"/>
    <dgm:cxn modelId="{EF9B7D81-0C03-4490-8EC1-F14AC52911CF}" type="presOf" srcId="{B372B9F7-668F-404E-966F-610AFEE91AB4}" destId="{8F37A9F1-B7D4-4906-B59C-33E777EBECF3}" srcOrd="0" destOrd="0" presId="urn:microsoft.com/office/officeart/2005/8/layout/hProcess9"/>
    <dgm:cxn modelId="{4E784C85-1919-411C-8642-BA22A2C32824}" type="presOf" srcId="{9BA3E84E-E294-47DA-B24A-BF9E8035F962}" destId="{3AFEE8E1-59E0-406D-84C0-9B146C398EA8}" srcOrd="0" destOrd="0" presId="urn:microsoft.com/office/officeart/2005/8/layout/hProcess9"/>
    <dgm:cxn modelId="{59B36D92-3B85-4026-BCAA-CF5E591BA0B5}" srcId="{B372B9F7-668F-404E-966F-610AFEE91AB4}" destId="{ABEF7B11-3136-484D-BCFB-DDB329B80DE4}" srcOrd="2" destOrd="0" parTransId="{DFBF5C4B-B303-48C2-BC4A-19EDC14B3765}" sibTransId="{9E0624C7-DFAC-489B-B6DA-2363C8F5FAC0}"/>
    <dgm:cxn modelId="{84D3BAED-03EC-4866-873F-7B8A5C8C56AD}" type="presOf" srcId="{2B462FF8-9621-4FF2-B327-63BE87C177F9}" destId="{91701F0E-B5B7-4E71-A6EB-230CA72ABAEF}" srcOrd="0" destOrd="0" presId="urn:microsoft.com/office/officeart/2005/8/layout/hProcess9"/>
    <dgm:cxn modelId="{D3E496CB-BD22-4465-9E76-CA4FC26586F0}" type="presParOf" srcId="{8F37A9F1-B7D4-4906-B59C-33E777EBECF3}" destId="{A54E2569-BF19-44A8-BB9B-F0B1EC577C97}" srcOrd="0" destOrd="0" presId="urn:microsoft.com/office/officeart/2005/8/layout/hProcess9"/>
    <dgm:cxn modelId="{EA3C322C-9880-40BE-A776-C09434F24532}" type="presParOf" srcId="{8F37A9F1-B7D4-4906-B59C-33E777EBECF3}" destId="{80B8F431-A48D-4C10-9164-44B35C9175E1}" srcOrd="1" destOrd="0" presId="urn:microsoft.com/office/officeart/2005/8/layout/hProcess9"/>
    <dgm:cxn modelId="{E3647A30-7B82-45EB-B81D-0D1EF3F4A848}" type="presParOf" srcId="{80B8F431-A48D-4C10-9164-44B35C9175E1}" destId="{91701F0E-B5B7-4E71-A6EB-230CA72ABAEF}" srcOrd="0" destOrd="0" presId="urn:microsoft.com/office/officeart/2005/8/layout/hProcess9"/>
    <dgm:cxn modelId="{E0CD1D47-8D03-432E-811B-F84508CAA469}" type="presParOf" srcId="{80B8F431-A48D-4C10-9164-44B35C9175E1}" destId="{CE8219C5-377B-4B0D-ACA9-8C858D9F021F}" srcOrd="1" destOrd="0" presId="urn:microsoft.com/office/officeart/2005/8/layout/hProcess9"/>
    <dgm:cxn modelId="{F78AAABE-5185-4F34-BB56-8DB267B2F5F4}" type="presParOf" srcId="{80B8F431-A48D-4C10-9164-44B35C9175E1}" destId="{3AFEE8E1-59E0-406D-84C0-9B146C398EA8}" srcOrd="2" destOrd="0" presId="urn:microsoft.com/office/officeart/2005/8/layout/hProcess9"/>
    <dgm:cxn modelId="{D8D8F944-64EF-4C70-BB1B-78DD41B1C301}" type="presParOf" srcId="{80B8F431-A48D-4C10-9164-44B35C9175E1}" destId="{455115E5-3A60-44F4-9A08-5D5B1056A712}" srcOrd="3" destOrd="0" presId="urn:microsoft.com/office/officeart/2005/8/layout/hProcess9"/>
    <dgm:cxn modelId="{5BDC45A4-6005-47EE-9BC7-1E33F72AA494}" type="presParOf" srcId="{80B8F431-A48D-4C10-9164-44B35C9175E1}" destId="{D55B6662-71A4-424E-8681-9D78EB83E298}" srcOrd="4" destOrd="0" presId="urn:microsoft.com/office/officeart/2005/8/layout/hProcess9"/>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72B9F7-668F-404E-966F-610AFEE91AB4}" type="doc">
      <dgm:prSet loTypeId="urn:microsoft.com/office/officeart/2005/8/layout/hProcess9" loCatId="process" qsTypeId="urn:microsoft.com/office/officeart/2005/8/quickstyle/simple1" qsCatId="simple" csTypeId="urn:microsoft.com/office/officeart/2005/8/colors/accent1_4" csCatId="accent1" phldr="1"/>
      <dgm:spPr/>
    </dgm:pt>
    <dgm:pt modelId="{2B462FF8-9621-4FF2-B327-63BE87C177F9}">
      <dgm:prSet phldrT="[Text]" custT="1"/>
      <dgm:spPr>
        <a:solidFill>
          <a:schemeClr val="tx1">
            <a:lumMod val="50000"/>
            <a:lumOff val="50000"/>
          </a:schemeClr>
        </a:solidFill>
      </dgm:spPr>
      <dgm:t>
        <a:bodyPr/>
        <a:lstStyle/>
        <a:p>
          <a:r>
            <a:rPr lang="en-US" sz="1050" dirty="0">
              <a:latin typeface="+mj-lt"/>
            </a:rPr>
            <a:t>Post </a:t>
          </a:r>
        </a:p>
        <a:p>
          <a:r>
            <a:rPr lang="en-US" sz="1050" dirty="0">
              <a:latin typeface="+mj-lt"/>
            </a:rPr>
            <a:t>Deployment</a:t>
          </a:r>
        </a:p>
      </dgm:t>
    </dgm:pt>
    <dgm:pt modelId="{107C3B07-A512-4CE7-8690-E8E8AE7CABD9}" type="sibTrans" cxnId="{C8F1F039-BAFD-4AA3-8814-EEC4F7AA1C1C}">
      <dgm:prSet/>
      <dgm:spPr/>
      <dgm:t>
        <a:bodyPr/>
        <a:lstStyle/>
        <a:p>
          <a:endParaRPr lang="en-US" sz="1050">
            <a:latin typeface="+mj-lt"/>
          </a:endParaRPr>
        </a:p>
      </dgm:t>
    </dgm:pt>
    <dgm:pt modelId="{21D2C6EA-C4EA-4C75-94C4-2C32044F02AA}" type="parTrans" cxnId="{C8F1F039-BAFD-4AA3-8814-EEC4F7AA1C1C}">
      <dgm:prSet/>
      <dgm:spPr/>
      <dgm:t>
        <a:bodyPr/>
        <a:lstStyle/>
        <a:p>
          <a:endParaRPr lang="en-US" sz="1050">
            <a:latin typeface="+mj-lt"/>
          </a:endParaRPr>
        </a:p>
      </dgm:t>
    </dgm:pt>
    <dgm:pt modelId="{8F37A9F1-B7D4-4906-B59C-33E777EBECF3}" type="pres">
      <dgm:prSet presAssocID="{B372B9F7-668F-404E-966F-610AFEE91AB4}" presName="CompostProcess" presStyleCnt="0">
        <dgm:presLayoutVars>
          <dgm:dir/>
          <dgm:resizeHandles val="exact"/>
        </dgm:presLayoutVars>
      </dgm:prSet>
      <dgm:spPr/>
    </dgm:pt>
    <dgm:pt modelId="{A54E2569-BF19-44A8-BB9B-F0B1EC577C97}" type="pres">
      <dgm:prSet presAssocID="{B372B9F7-668F-404E-966F-610AFEE91AB4}" presName="arrow" presStyleLbl="bgShp" presStyleIdx="0" presStyleCnt="1" custScaleX="109828" custLinFactNeighborX="-19356" custLinFactNeighborY="2700"/>
      <dgm:spPr/>
    </dgm:pt>
    <dgm:pt modelId="{80B8F431-A48D-4C10-9164-44B35C9175E1}" type="pres">
      <dgm:prSet presAssocID="{B372B9F7-668F-404E-966F-610AFEE91AB4}" presName="linearProcess" presStyleCnt="0"/>
      <dgm:spPr/>
    </dgm:pt>
    <dgm:pt modelId="{91701F0E-B5B7-4E71-A6EB-230CA72ABAEF}" type="pres">
      <dgm:prSet presAssocID="{2B462FF8-9621-4FF2-B327-63BE87C177F9}" presName="textNode" presStyleLbl="node1" presStyleIdx="0" presStyleCnt="1" custScaleX="112503" custScaleY="100000" custLinFactNeighborX="23499" custLinFactNeighborY="-1368">
        <dgm:presLayoutVars>
          <dgm:bulletEnabled val="1"/>
        </dgm:presLayoutVars>
      </dgm:prSet>
      <dgm:spPr/>
    </dgm:pt>
  </dgm:ptLst>
  <dgm:cxnLst>
    <dgm:cxn modelId="{C8F1F039-BAFD-4AA3-8814-EEC4F7AA1C1C}" srcId="{B372B9F7-668F-404E-966F-610AFEE91AB4}" destId="{2B462FF8-9621-4FF2-B327-63BE87C177F9}" srcOrd="0" destOrd="0" parTransId="{21D2C6EA-C4EA-4C75-94C4-2C32044F02AA}" sibTransId="{107C3B07-A512-4CE7-8690-E8E8AE7CABD9}"/>
    <dgm:cxn modelId="{EF9B7D81-0C03-4490-8EC1-F14AC52911CF}" type="presOf" srcId="{B372B9F7-668F-404E-966F-610AFEE91AB4}" destId="{8F37A9F1-B7D4-4906-B59C-33E777EBECF3}" srcOrd="0" destOrd="0" presId="urn:microsoft.com/office/officeart/2005/8/layout/hProcess9"/>
    <dgm:cxn modelId="{84D3BAED-03EC-4866-873F-7B8A5C8C56AD}" type="presOf" srcId="{2B462FF8-9621-4FF2-B327-63BE87C177F9}" destId="{91701F0E-B5B7-4E71-A6EB-230CA72ABAEF}" srcOrd="0" destOrd="0" presId="urn:microsoft.com/office/officeart/2005/8/layout/hProcess9"/>
    <dgm:cxn modelId="{D3E496CB-BD22-4465-9E76-CA4FC26586F0}" type="presParOf" srcId="{8F37A9F1-B7D4-4906-B59C-33E777EBECF3}" destId="{A54E2569-BF19-44A8-BB9B-F0B1EC577C97}" srcOrd="0" destOrd="0" presId="urn:microsoft.com/office/officeart/2005/8/layout/hProcess9"/>
    <dgm:cxn modelId="{EA3C322C-9880-40BE-A776-C09434F24532}" type="presParOf" srcId="{8F37A9F1-B7D4-4906-B59C-33E777EBECF3}" destId="{80B8F431-A48D-4C10-9164-44B35C9175E1}" srcOrd="1" destOrd="0" presId="urn:microsoft.com/office/officeart/2005/8/layout/hProcess9"/>
    <dgm:cxn modelId="{E3647A30-7B82-45EB-B81D-0D1EF3F4A848}" type="presParOf" srcId="{80B8F431-A48D-4C10-9164-44B35C9175E1}" destId="{91701F0E-B5B7-4E71-A6EB-230CA72ABAEF}" srcOrd="0" destOrd="0" presId="urn:microsoft.com/office/officeart/2005/8/layout/hProcess9"/>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02391-E9DB-4AE7-A223-167C36CA1CB8}">
      <dsp:nvSpPr>
        <dsp:cNvPr id="0" name=""/>
        <dsp:cNvSpPr/>
      </dsp:nvSpPr>
      <dsp:spPr>
        <a:xfrm>
          <a:off x="647845" y="0"/>
          <a:ext cx="7342250" cy="138417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CF999-F312-4F75-88DF-A22A23F5400E}">
      <dsp:nvSpPr>
        <dsp:cNvPr id="0" name=""/>
        <dsp:cNvSpPr/>
      </dsp:nvSpPr>
      <dsp:spPr>
        <a:xfrm>
          <a:off x="2530" y="415252"/>
          <a:ext cx="1523449" cy="5536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Stage Gate Process Materials Sent Wed 11/18</a:t>
          </a:r>
        </a:p>
      </dsp:txBody>
      <dsp:txXfrm>
        <a:off x="29558" y="442280"/>
        <a:ext cx="1469393" cy="499614"/>
      </dsp:txXfrm>
    </dsp:sp>
    <dsp:sp modelId="{0E561598-F898-412B-9207-88E740E619A4}">
      <dsp:nvSpPr>
        <dsp:cNvPr id="0" name=""/>
        <dsp:cNvSpPr/>
      </dsp:nvSpPr>
      <dsp:spPr>
        <a:xfrm>
          <a:off x="1779888" y="415252"/>
          <a:ext cx="1523449" cy="55367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Review Meeting</a:t>
          </a:r>
        </a:p>
        <a:p>
          <a:pPr marL="0" lvl="0" indent="0" algn="ctr" defTabSz="466725">
            <a:lnSpc>
              <a:spcPct val="90000"/>
            </a:lnSpc>
            <a:spcBef>
              <a:spcPct val="0"/>
            </a:spcBef>
            <a:spcAft>
              <a:spcPct val="35000"/>
            </a:spcAft>
            <a:buNone/>
          </a:pPr>
          <a:r>
            <a:rPr lang="en-US" sz="1050" kern="1200" dirty="0">
              <a:latin typeface="+mj-lt"/>
            </a:rPr>
            <a:t>Thurs 11/19</a:t>
          </a:r>
        </a:p>
      </dsp:txBody>
      <dsp:txXfrm>
        <a:off x="1806916" y="442280"/>
        <a:ext cx="1469393" cy="499614"/>
      </dsp:txXfrm>
    </dsp:sp>
    <dsp:sp modelId="{7CCAAC58-E8A7-4FFD-8781-740562760D1C}">
      <dsp:nvSpPr>
        <dsp:cNvPr id="0" name=""/>
        <dsp:cNvSpPr/>
      </dsp:nvSpPr>
      <dsp:spPr>
        <a:xfrm>
          <a:off x="3557246" y="415252"/>
          <a:ext cx="1523449" cy="55367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Feedback COB </a:t>
          </a:r>
        </a:p>
        <a:p>
          <a:pPr marL="0" lvl="0" indent="0" algn="ctr" defTabSz="466725">
            <a:lnSpc>
              <a:spcPct val="90000"/>
            </a:lnSpc>
            <a:spcBef>
              <a:spcPct val="0"/>
            </a:spcBef>
            <a:spcAft>
              <a:spcPct val="35000"/>
            </a:spcAft>
            <a:buNone/>
          </a:pPr>
          <a:r>
            <a:rPr lang="en-US" sz="1050" kern="1200" dirty="0">
              <a:latin typeface="+mj-lt"/>
            </a:rPr>
            <a:t>Mon 11/23</a:t>
          </a:r>
        </a:p>
      </dsp:txBody>
      <dsp:txXfrm>
        <a:off x="3584274" y="442280"/>
        <a:ext cx="1469393" cy="499614"/>
      </dsp:txXfrm>
    </dsp:sp>
    <dsp:sp modelId="{5B3DAAD5-2BBC-453E-9BFA-9F01E74707AA}">
      <dsp:nvSpPr>
        <dsp:cNvPr id="0" name=""/>
        <dsp:cNvSpPr/>
      </dsp:nvSpPr>
      <dsp:spPr>
        <a:xfrm>
          <a:off x="5334604" y="415252"/>
          <a:ext cx="1523449" cy="553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Refine w/ Feedback Wed 11/25</a:t>
          </a:r>
        </a:p>
      </dsp:txBody>
      <dsp:txXfrm>
        <a:off x="5361632" y="442280"/>
        <a:ext cx="1469393" cy="499614"/>
      </dsp:txXfrm>
    </dsp:sp>
    <dsp:sp modelId="{D47D294F-23F5-4FDB-8483-42B43718106C}">
      <dsp:nvSpPr>
        <dsp:cNvPr id="0" name=""/>
        <dsp:cNvSpPr/>
      </dsp:nvSpPr>
      <dsp:spPr>
        <a:xfrm>
          <a:off x="7111961" y="415252"/>
          <a:ext cx="1523449" cy="55367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Distribute Final</a:t>
          </a:r>
        </a:p>
        <a:p>
          <a:pPr marL="0" lvl="0" indent="0" algn="ctr" defTabSz="466725">
            <a:lnSpc>
              <a:spcPct val="90000"/>
            </a:lnSpc>
            <a:spcBef>
              <a:spcPct val="0"/>
            </a:spcBef>
            <a:spcAft>
              <a:spcPct val="35000"/>
            </a:spcAft>
            <a:buNone/>
          </a:pPr>
          <a:r>
            <a:rPr lang="en-US" sz="1050" kern="1200" dirty="0">
              <a:latin typeface="+mj-lt"/>
            </a:rPr>
            <a:t>Fri 11/27</a:t>
          </a:r>
        </a:p>
      </dsp:txBody>
      <dsp:txXfrm>
        <a:off x="7138989" y="442280"/>
        <a:ext cx="1469393" cy="499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02391-E9DB-4AE7-A223-167C36CA1CB8}">
      <dsp:nvSpPr>
        <dsp:cNvPr id="0" name=""/>
        <dsp:cNvSpPr/>
      </dsp:nvSpPr>
      <dsp:spPr>
        <a:xfrm>
          <a:off x="647845" y="0"/>
          <a:ext cx="7342250" cy="1384176"/>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CF999-F312-4F75-88DF-A22A23F5400E}">
      <dsp:nvSpPr>
        <dsp:cNvPr id="0" name=""/>
        <dsp:cNvSpPr/>
      </dsp:nvSpPr>
      <dsp:spPr>
        <a:xfrm>
          <a:off x="1687" y="415252"/>
          <a:ext cx="1079320" cy="553670"/>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Create Concept</a:t>
          </a:r>
        </a:p>
      </dsp:txBody>
      <dsp:txXfrm>
        <a:off x="28715" y="442280"/>
        <a:ext cx="1025264" cy="499614"/>
      </dsp:txXfrm>
    </dsp:sp>
    <dsp:sp modelId="{7CCAAC58-E8A7-4FFD-8781-740562760D1C}">
      <dsp:nvSpPr>
        <dsp:cNvPr id="0" name=""/>
        <dsp:cNvSpPr/>
      </dsp:nvSpPr>
      <dsp:spPr>
        <a:xfrm>
          <a:off x="1260894" y="415252"/>
          <a:ext cx="1079320" cy="553670"/>
        </a:xfrm>
        <a:prstGeom prst="roundRect">
          <a:avLst/>
        </a:prstGeom>
        <a:solidFill>
          <a:schemeClr val="accent1">
            <a:shade val="50000"/>
            <a:hueOff val="5393"/>
            <a:satOff val="-229"/>
            <a:lumOff val="121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Develop Press Release</a:t>
          </a:r>
        </a:p>
      </dsp:txBody>
      <dsp:txXfrm>
        <a:off x="1287922" y="442280"/>
        <a:ext cx="1025264" cy="499614"/>
      </dsp:txXfrm>
    </dsp:sp>
    <dsp:sp modelId="{5CEBD7A3-6B2E-44DA-BF63-A1E364CE71CC}">
      <dsp:nvSpPr>
        <dsp:cNvPr id="0" name=""/>
        <dsp:cNvSpPr/>
      </dsp:nvSpPr>
      <dsp:spPr>
        <a:xfrm>
          <a:off x="2520102" y="415252"/>
          <a:ext cx="1079320" cy="553670"/>
        </a:xfrm>
        <a:prstGeom prst="roundRect">
          <a:avLst/>
        </a:prstGeom>
        <a:solidFill>
          <a:schemeClr val="accent1">
            <a:shade val="50000"/>
            <a:hueOff val="10786"/>
            <a:satOff val="-457"/>
            <a:lumOff val="242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Project Initiation</a:t>
          </a:r>
        </a:p>
      </dsp:txBody>
      <dsp:txXfrm>
        <a:off x="2547130" y="442280"/>
        <a:ext cx="1025264" cy="499614"/>
      </dsp:txXfrm>
    </dsp:sp>
    <dsp:sp modelId="{3275080B-C2A9-4BD0-B52B-BA5C924E27A0}">
      <dsp:nvSpPr>
        <dsp:cNvPr id="0" name=""/>
        <dsp:cNvSpPr/>
      </dsp:nvSpPr>
      <dsp:spPr>
        <a:xfrm>
          <a:off x="3779310" y="415252"/>
          <a:ext cx="1079320" cy="553670"/>
        </a:xfrm>
        <a:prstGeom prst="roundRect">
          <a:avLst/>
        </a:prstGeom>
        <a:solidFill>
          <a:schemeClr val="accent1">
            <a:shade val="50000"/>
            <a:hueOff val="16180"/>
            <a:satOff val="-686"/>
            <a:lumOff val="363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Develop Initial Design </a:t>
          </a:r>
        </a:p>
      </dsp:txBody>
      <dsp:txXfrm>
        <a:off x="3806338" y="442280"/>
        <a:ext cx="1025264" cy="499614"/>
      </dsp:txXfrm>
    </dsp:sp>
    <dsp:sp modelId="{E32F6FAE-3A4F-400F-9BC7-80E72E62EE3F}">
      <dsp:nvSpPr>
        <dsp:cNvPr id="0" name=""/>
        <dsp:cNvSpPr/>
      </dsp:nvSpPr>
      <dsp:spPr>
        <a:xfrm>
          <a:off x="5038518" y="415252"/>
          <a:ext cx="1079320" cy="553670"/>
        </a:xfrm>
        <a:prstGeom prst="roundRect">
          <a:avLst/>
        </a:prstGeom>
        <a:solidFill>
          <a:schemeClr val="accent1">
            <a:shade val="50000"/>
            <a:hueOff val="16180"/>
            <a:satOff val="-686"/>
            <a:lumOff val="363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Design</a:t>
          </a:r>
        </a:p>
      </dsp:txBody>
      <dsp:txXfrm>
        <a:off x="5065546" y="442280"/>
        <a:ext cx="1025264" cy="499614"/>
      </dsp:txXfrm>
    </dsp:sp>
    <dsp:sp modelId="{9EA7DF7E-7AE8-4DDD-99D6-C8218AD48DD5}">
      <dsp:nvSpPr>
        <dsp:cNvPr id="0" name=""/>
        <dsp:cNvSpPr/>
      </dsp:nvSpPr>
      <dsp:spPr>
        <a:xfrm>
          <a:off x="6297726" y="415252"/>
          <a:ext cx="1079320" cy="553670"/>
        </a:xfrm>
        <a:prstGeom prst="roundRect">
          <a:avLst/>
        </a:prstGeom>
        <a:solidFill>
          <a:schemeClr val="accent1">
            <a:shade val="50000"/>
            <a:hueOff val="10786"/>
            <a:satOff val="-457"/>
            <a:lumOff val="242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Direct &amp; Manage</a:t>
          </a:r>
        </a:p>
      </dsp:txBody>
      <dsp:txXfrm>
        <a:off x="6324754" y="442280"/>
        <a:ext cx="1025264" cy="499614"/>
      </dsp:txXfrm>
    </dsp:sp>
    <dsp:sp modelId="{0348D968-B6AA-452E-957E-C7B75FB1D8E3}">
      <dsp:nvSpPr>
        <dsp:cNvPr id="0" name=""/>
        <dsp:cNvSpPr/>
      </dsp:nvSpPr>
      <dsp:spPr>
        <a:xfrm>
          <a:off x="7556933" y="415252"/>
          <a:ext cx="1079320" cy="553670"/>
        </a:xfrm>
        <a:prstGeom prst="roundRect">
          <a:avLst/>
        </a:prstGeom>
        <a:solidFill>
          <a:schemeClr val="accent1">
            <a:shade val="50000"/>
            <a:hueOff val="5393"/>
            <a:satOff val="-229"/>
            <a:lumOff val="121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Post Deployment</a:t>
          </a:r>
        </a:p>
      </dsp:txBody>
      <dsp:txXfrm>
        <a:off x="7583961" y="442280"/>
        <a:ext cx="1025264" cy="499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DCCC6-921F-4EA8-99FA-7831DF592E3A}">
      <dsp:nvSpPr>
        <dsp:cNvPr id="0" name=""/>
        <dsp:cNvSpPr/>
      </dsp:nvSpPr>
      <dsp:spPr>
        <a:xfrm>
          <a:off x="1779749" y="0"/>
          <a:ext cx="617544" cy="6175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Design</a:t>
          </a:r>
        </a:p>
      </dsp:txBody>
      <dsp:txXfrm>
        <a:off x="1870186" y="90437"/>
        <a:ext cx="436670" cy="436670"/>
      </dsp:txXfrm>
    </dsp:sp>
    <dsp:sp modelId="{011D820D-8610-441D-8B1C-8DE75117FFCB}">
      <dsp:nvSpPr>
        <dsp:cNvPr id="0" name=""/>
        <dsp:cNvSpPr/>
      </dsp:nvSpPr>
      <dsp:spPr>
        <a:xfrm rot="2579297">
          <a:off x="2345366" y="529215"/>
          <a:ext cx="182893" cy="208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52732" y="552193"/>
        <a:ext cx="128025" cy="125053"/>
      </dsp:txXfrm>
    </dsp:sp>
    <dsp:sp modelId="{6D264945-6DA2-410B-813F-64DA667CDEFF}">
      <dsp:nvSpPr>
        <dsp:cNvPr id="0" name=""/>
        <dsp:cNvSpPr/>
      </dsp:nvSpPr>
      <dsp:spPr>
        <a:xfrm>
          <a:off x="2483904" y="656365"/>
          <a:ext cx="617544" cy="6175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Build</a:t>
          </a:r>
        </a:p>
      </dsp:txBody>
      <dsp:txXfrm>
        <a:off x="2574341" y="746802"/>
        <a:ext cx="436670" cy="436670"/>
      </dsp:txXfrm>
    </dsp:sp>
    <dsp:sp modelId="{4785AE8C-46D0-45BB-A2E6-7B4AEA704B0E}">
      <dsp:nvSpPr>
        <dsp:cNvPr id="0" name=""/>
        <dsp:cNvSpPr/>
      </dsp:nvSpPr>
      <dsp:spPr>
        <a:xfrm rot="8100000">
          <a:off x="2385506" y="1185785"/>
          <a:ext cx="164624" cy="208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427660" y="1210008"/>
        <a:ext cx="115237" cy="125053"/>
      </dsp:txXfrm>
    </dsp:sp>
    <dsp:sp modelId="{F30C072F-57CC-4E87-B868-1CE78FB25EDA}">
      <dsp:nvSpPr>
        <dsp:cNvPr id="0" name=""/>
        <dsp:cNvSpPr/>
      </dsp:nvSpPr>
      <dsp:spPr>
        <a:xfrm>
          <a:off x="1827598" y="1312671"/>
          <a:ext cx="617544" cy="6175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a:t>
          </a:r>
        </a:p>
      </dsp:txBody>
      <dsp:txXfrm>
        <a:off x="1918035" y="1403108"/>
        <a:ext cx="436670" cy="436670"/>
      </dsp:txXfrm>
    </dsp:sp>
    <dsp:sp modelId="{0D823070-04AF-4667-B203-8E34D7FB5031}">
      <dsp:nvSpPr>
        <dsp:cNvPr id="0" name=""/>
        <dsp:cNvSpPr/>
      </dsp:nvSpPr>
      <dsp:spPr>
        <a:xfrm rot="13500000">
          <a:off x="1729200" y="1192374"/>
          <a:ext cx="164624" cy="208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771354" y="1251519"/>
        <a:ext cx="115237" cy="125053"/>
      </dsp:txXfrm>
    </dsp:sp>
    <dsp:sp modelId="{B1835EDB-15DE-4141-996B-39E490C7F2B1}">
      <dsp:nvSpPr>
        <dsp:cNvPr id="0" name=""/>
        <dsp:cNvSpPr/>
      </dsp:nvSpPr>
      <dsp:spPr>
        <a:xfrm>
          <a:off x="1171292" y="656365"/>
          <a:ext cx="617544" cy="6175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Deploy</a:t>
          </a:r>
        </a:p>
      </dsp:txBody>
      <dsp:txXfrm>
        <a:off x="1261729" y="746802"/>
        <a:ext cx="436670" cy="436670"/>
      </dsp:txXfrm>
    </dsp:sp>
    <dsp:sp modelId="{07D2512A-C956-4898-8430-EA75B7DDFD39}">
      <dsp:nvSpPr>
        <dsp:cNvPr id="0" name=""/>
        <dsp:cNvSpPr/>
      </dsp:nvSpPr>
      <dsp:spPr>
        <a:xfrm rot="18769849">
          <a:off x="1707936" y="535796"/>
          <a:ext cx="147054" cy="2084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714998" y="593657"/>
        <a:ext cx="102938" cy="125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2569-BF19-44A8-BB9B-F0B1EC577C97}">
      <dsp:nvSpPr>
        <dsp:cNvPr id="0" name=""/>
        <dsp:cNvSpPr/>
      </dsp:nvSpPr>
      <dsp:spPr>
        <a:xfrm>
          <a:off x="271328" y="0"/>
          <a:ext cx="3075055" cy="1706116"/>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01F0E-B5B7-4E71-A6EB-230CA72ABAEF}">
      <dsp:nvSpPr>
        <dsp:cNvPr id="0" name=""/>
        <dsp:cNvSpPr/>
      </dsp:nvSpPr>
      <dsp:spPr>
        <a:xfrm>
          <a:off x="1236" y="511834"/>
          <a:ext cx="803386" cy="682446"/>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Create Concept</a:t>
          </a:r>
        </a:p>
      </dsp:txBody>
      <dsp:txXfrm>
        <a:off x="34550" y="545148"/>
        <a:ext cx="736758" cy="615818"/>
      </dsp:txXfrm>
    </dsp:sp>
    <dsp:sp modelId="{3AFEE8E1-59E0-406D-84C0-9B146C398EA8}">
      <dsp:nvSpPr>
        <dsp:cNvPr id="0" name=""/>
        <dsp:cNvSpPr/>
      </dsp:nvSpPr>
      <dsp:spPr>
        <a:xfrm>
          <a:off x="938520" y="511834"/>
          <a:ext cx="803386" cy="682446"/>
        </a:xfrm>
        <a:prstGeom prst="roundRect">
          <a:avLst/>
        </a:prstGeom>
        <a:solidFill>
          <a:schemeClr val="accent1">
            <a:shade val="50000"/>
            <a:hueOff val="9438"/>
            <a:satOff val="-400"/>
            <a:lumOff val="212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Develop Press Release</a:t>
          </a:r>
        </a:p>
      </dsp:txBody>
      <dsp:txXfrm>
        <a:off x="971834" y="545148"/>
        <a:ext cx="736758" cy="615818"/>
      </dsp:txXfrm>
    </dsp:sp>
    <dsp:sp modelId="{D55B6662-71A4-424E-8681-9D78EB83E298}">
      <dsp:nvSpPr>
        <dsp:cNvPr id="0" name=""/>
        <dsp:cNvSpPr/>
      </dsp:nvSpPr>
      <dsp:spPr>
        <a:xfrm>
          <a:off x="1875804" y="511834"/>
          <a:ext cx="803386" cy="682446"/>
        </a:xfrm>
        <a:prstGeom prst="roundRect">
          <a:avLst/>
        </a:prstGeom>
        <a:solidFill>
          <a:schemeClr val="accent1">
            <a:shade val="50000"/>
            <a:hueOff val="18876"/>
            <a:satOff val="-800"/>
            <a:lumOff val="42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Project Initiation</a:t>
          </a:r>
        </a:p>
      </dsp:txBody>
      <dsp:txXfrm>
        <a:off x="1909118" y="545148"/>
        <a:ext cx="736758" cy="615818"/>
      </dsp:txXfrm>
    </dsp:sp>
    <dsp:sp modelId="{AAD77B06-562F-42C5-B07B-EC2BF8C1AE47}">
      <dsp:nvSpPr>
        <dsp:cNvPr id="0" name=""/>
        <dsp:cNvSpPr/>
      </dsp:nvSpPr>
      <dsp:spPr>
        <a:xfrm>
          <a:off x="2813089" y="511834"/>
          <a:ext cx="803386" cy="682446"/>
        </a:xfrm>
        <a:prstGeom prst="roundRect">
          <a:avLst/>
        </a:prstGeom>
        <a:solidFill>
          <a:schemeClr val="accent1">
            <a:shade val="50000"/>
            <a:hueOff val="9438"/>
            <a:satOff val="-400"/>
            <a:lumOff val="212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Develop Initial Design </a:t>
          </a:r>
        </a:p>
      </dsp:txBody>
      <dsp:txXfrm>
        <a:off x="2846403" y="545148"/>
        <a:ext cx="736758" cy="615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2569-BF19-44A8-BB9B-F0B1EC577C97}">
      <dsp:nvSpPr>
        <dsp:cNvPr id="0" name=""/>
        <dsp:cNvSpPr/>
      </dsp:nvSpPr>
      <dsp:spPr>
        <a:xfrm>
          <a:off x="47394" y="0"/>
          <a:ext cx="1331420" cy="1735057"/>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01F0E-B5B7-4E71-A6EB-230CA72ABAEF}">
      <dsp:nvSpPr>
        <dsp:cNvPr id="0" name=""/>
        <dsp:cNvSpPr/>
      </dsp:nvSpPr>
      <dsp:spPr>
        <a:xfrm>
          <a:off x="425813" y="585547"/>
          <a:ext cx="1000395" cy="550373"/>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Post Deployment</a:t>
          </a:r>
        </a:p>
      </dsp:txBody>
      <dsp:txXfrm>
        <a:off x="452680" y="612414"/>
        <a:ext cx="946661" cy="49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DCCC6-921F-4EA8-99FA-7831DF592E3A}">
      <dsp:nvSpPr>
        <dsp:cNvPr id="0" name=""/>
        <dsp:cNvSpPr/>
      </dsp:nvSpPr>
      <dsp:spPr>
        <a:xfrm>
          <a:off x="2189294" y="-48847"/>
          <a:ext cx="739181" cy="79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Plan</a:t>
          </a:r>
        </a:p>
      </dsp:txBody>
      <dsp:txXfrm>
        <a:off x="2297545" y="67599"/>
        <a:ext cx="522679" cy="562254"/>
      </dsp:txXfrm>
    </dsp:sp>
    <dsp:sp modelId="{745F898B-1722-41FB-9B42-4E7342045C14}">
      <dsp:nvSpPr>
        <dsp:cNvPr id="0" name=""/>
        <dsp:cNvSpPr/>
      </dsp:nvSpPr>
      <dsp:spPr>
        <a:xfrm rot="3600000">
          <a:off x="2748184" y="675136"/>
          <a:ext cx="134112" cy="23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58243" y="704758"/>
        <a:ext cx="93878" cy="141133"/>
      </dsp:txXfrm>
    </dsp:sp>
    <dsp:sp modelId="{BFA98584-3BB6-4B7A-8526-DB2565B9F98F}">
      <dsp:nvSpPr>
        <dsp:cNvPr id="0" name=""/>
        <dsp:cNvSpPr/>
      </dsp:nvSpPr>
      <dsp:spPr>
        <a:xfrm>
          <a:off x="2658780" y="857548"/>
          <a:ext cx="846825" cy="79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Sprint/</a:t>
          </a:r>
        </a:p>
        <a:p>
          <a:pPr marL="0" lvl="0" indent="0" algn="ctr" defTabSz="488950">
            <a:lnSpc>
              <a:spcPct val="90000"/>
            </a:lnSpc>
            <a:spcBef>
              <a:spcPct val="0"/>
            </a:spcBef>
            <a:spcAft>
              <a:spcPct val="35000"/>
            </a:spcAft>
            <a:buNone/>
          </a:pPr>
          <a:r>
            <a:rPr lang="en-US" sz="1100" kern="1200" dirty="0"/>
            <a:t>Release</a:t>
          </a:r>
        </a:p>
      </dsp:txBody>
      <dsp:txXfrm>
        <a:off x="2782795" y="973994"/>
        <a:ext cx="598795" cy="562254"/>
      </dsp:txXfrm>
    </dsp:sp>
    <dsp:sp modelId="{692794CC-5295-48FB-A560-B4D4CBB397A9}">
      <dsp:nvSpPr>
        <dsp:cNvPr id="0" name=""/>
        <dsp:cNvSpPr/>
      </dsp:nvSpPr>
      <dsp:spPr>
        <a:xfrm rot="10800000">
          <a:off x="2468571" y="1137510"/>
          <a:ext cx="134414" cy="23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08895" y="1184554"/>
        <a:ext cx="94090" cy="141133"/>
      </dsp:txXfrm>
    </dsp:sp>
    <dsp:sp modelId="{31FE29DC-C28C-4BBC-B917-9937DAF81C66}">
      <dsp:nvSpPr>
        <dsp:cNvPr id="0" name=""/>
        <dsp:cNvSpPr/>
      </dsp:nvSpPr>
      <dsp:spPr>
        <a:xfrm>
          <a:off x="1665987" y="857548"/>
          <a:ext cx="739181" cy="79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Refine</a:t>
          </a:r>
        </a:p>
      </dsp:txBody>
      <dsp:txXfrm>
        <a:off x="1774238" y="973994"/>
        <a:ext cx="522679" cy="562254"/>
      </dsp:txXfrm>
    </dsp:sp>
    <dsp:sp modelId="{E60AF166-0D80-4006-A07E-E8B4F219FFBC}">
      <dsp:nvSpPr>
        <dsp:cNvPr id="0" name=""/>
        <dsp:cNvSpPr/>
      </dsp:nvSpPr>
      <dsp:spPr>
        <a:xfrm rot="18000000">
          <a:off x="2224571" y="687776"/>
          <a:ext cx="141320" cy="23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35170" y="753178"/>
        <a:ext cx="98924" cy="1411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2569-BF19-44A8-BB9B-F0B1EC577C97}">
      <dsp:nvSpPr>
        <dsp:cNvPr id="0" name=""/>
        <dsp:cNvSpPr/>
      </dsp:nvSpPr>
      <dsp:spPr>
        <a:xfrm>
          <a:off x="2" y="0"/>
          <a:ext cx="4972046" cy="1425539"/>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01F0E-B5B7-4E71-A6EB-230CA72ABAEF}">
      <dsp:nvSpPr>
        <dsp:cNvPr id="0" name=""/>
        <dsp:cNvSpPr/>
      </dsp:nvSpPr>
      <dsp:spPr>
        <a:xfrm>
          <a:off x="82431" y="411347"/>
          <a:ext cx="1237294" cy="570215"/>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Create Concept</a:t>
          </a:r>
        </a:p>
      </dsp:txBody>
      <dsp:txXfrm>
        <a:off x="110267" y="439183"/>
        <a:ext cx="1181622" cy="514543"/>
      </dsp:txXfrm>
    </dsp:sp>
    <dsp:sp modelId="{3AFEE8E1-59E0-406D-84C0-9B146C398EA8}">
      <dsp:nvSpPr>
        <dsp:cNvPr id="0" name=""/>
        <dsp:cNvSpPr/>
      </dsp:nvSpPr>
      <dsp:spPr>
        <a:xfrm>
          <a:off x="1568328" y="411347"/>
          <a:ext cx="1237294" cy="570215"/>
        </a:xfrm>
        <a:prstGeom prst="roundRect">
          <a:avLst/>
        </a:prstGeom>
        <a:solidFill>
          <a:schemeClr val="accent1">
            <a:shade val="50000"/>
            <a:hueOff val="12584"/>
            <a:satOff val="-533"/>
            <a:lumOff val="283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Develop Press Release</a:t>
          </a:r>
        </a:p>
      </dsp:txBody>
      <dsp:txXfrm>
        <a:off x="1596164" y="439183"/>
        <a:ext cx="1181622" cy="514543"/>
      </dsp:txXfrm>
    </dsp:sp>
    <dsp:sp modelId="{D55B6662-71A4-424E-8681-9D78EB83E298}">
      <dsp:nvSpPr>
        <dsp:cNvPr id="0" name=""/>
        <dsp:cNvSpPr/>
      </dsp:nvSpPr>
      <dsp:spPr>
        <a:xfrm>
          <a:off x="2978302" y="411347"/>
          <a:ext cx="1237294" cy="570215"/>
        </a:xfrm>
        <a:prstGeom prst="roundRect">
          <a:avLst/>
        </a:prstGeom>
        <a:solidFill>
          <a:schemeClr val="accent1">
            <a:shade val="50000"/>
            <a:hueOff val="12584"/>
            <a:satOff val="-533"/>
            <a:lumOff val="283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Project Initiation</a:t>
          </a:r>
        </a:p>
      </dsp:txBody>
      <dsp:txXfrm>
        <a:off x="3006138" y="439183"/>
        <a:ext cx="1181622" cy="5145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2569-BF19-44A8-BB9B-F0B1EC577C97}">
      <dsp:nvSpPr>
        <dsp:cNvPr id="0" name=""/>
        <dsp:cNvSpPr/>
      </dsp:nvSpPr>
      <dsp:spPr>
        <a:xfrm>
          <a:off x="0" y="0"/>
          <a:ext cx="1146188" cy="1525902"/>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01F0E-B5B7-4E71-A6EB-230CA72ABAEF}">
      <dsp:nvSpPr>
        <dsp:cNvPr id="0" name=""/>
        <dsp:cNvSpPr/>
      </dsp:nvSpPr>
      <dsp:spPr>
        <a:xfrm>
          <a:off x="269512" y="449421"/>
          <a:ext cx="958277" cy="610361"/>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mj-lt"/>
            </a:rPr>
            <a:t>Post </a:t>
          </a:r>
        </a:p>
        <a:p>
          <a:pPr marL="0" lvl="0" indent="0" algn="ctr" defTabSz="466725">
            <a:lnSpc>
              <a:spcPct val="90000"/>
            </a:lnSpc>
            <a:spcBef>
              <a:spcPct val="0"/>
            </a:spcBef>
            <a:spcAft>
              <a:spcPct val="35000"/>
            </a:spcAft>
            <a:buNone/>
          </a:pPr>
          <a:r>
            <a:rPr lang="en-US" sz="1050" kern="1200" dirty="0">
              <a:latin typeface="+mj-lt"/>
            </a:rPr>
            <a:t>Deployment</a:t>
          </a:r>
        </a:p>
      </dsp:txBody>
      <dsp:txXfrm>
        <a:off x="299307" y="479216"/>
        <a:ext cx="898687" cy="5507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F388E-FE65-4B97-A0AB-0183187A5BE9}" type="datetimeFigureOut">
              <a:rPr lang="en-US" smtClean="0"/>
              <a:t>6/24/21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39C88-9042-46F7-8BE2-8F9AD85CCA7B}" type="slidenum">
              <a:rPr lang="en-US" smtClean="0"/>
              <a:t>‹#›</a:t>
            </a:fld>
            <a:endParaRPr lang="en-US" dirty="0"/>
          </a:p>
        </p:txBody>
      </p:sp>
    </p:spTree>
    <p:extLst>
      <p:ext uri="{BB962C8B-B14F-4D97-AF65-F5344CB8AC3E}">
        <p14:creationId xmlns:p14="http://schemas.microsoft.com/office/powerpoint/2010/main" val="428477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T_ Body_1">
    <p:spTree>
      <p:nvGrpSpPr>
        <p:cNvPr id="1" name=""/>
        <p:cNvGrpSpPr/>
        <p:nvPr/>
      </p:nvGrpSpPr>
      <p:grpSpPr>
        <a:xfrm>
          <a:off x="0" y="0"/>
          <a:ext cx="0" cy="0"/>
          <a:chOff x="0" y="0"/>
          <a:chExt cx="0" cy="0"/>
        </a:xfrm>
      </p:grpSpPr>
      <p:sp>
        <p:nvSpPr>
          <p:cNvPr id="10" name="Title Placeholder 14"/>
          <p:cNvSpPr>
            <a:spLocks noGrp="1"/>
          </p:cNvSpPr>
          <p:nvPr>
            <p:ph type="title"/>
          </p:nvPr>
        </p:nvSpPr>
        <p:spPr>
          <a:xfrm>
            <a:off x="457200" y="365760"/>
            <a:ext cx="11308080" cy="548640"/>
          </a:xfrm>
          <a:prstGeom prst="rect">
            <a:avLst/>
          </a:prstGeom>
        </p:spPr>
        <p:txBody>
          <a:bodyPr vert="horz" lIns="0" tIns="0" rIns="0" bIns="0" rtlCol="0" anchor="t" anchorCtr="0">
            <a:noAutofit/>
          </a:bodyPr>
          <a:lstStyle>
            <a:lvl1pPr>
              <a:defRPr sz="2800">
                <a:latin typeface="+mj-lt"/>
              </a:defRPr>
            </a:lvl1pPr>
          </a:lstStyle>
          <a:p>
            <a:r>
              <a:rPr lang="en-US"/>
              <a:t>Click to edit Master title style</a:t>
            </a:r>
            <a:endParaRPr lang="en-US" dirty="0"/>
          </a:p>
        </p:txBody>
      </p:sp>
      <p:sp>
        <p:nvSpPr>
          <p:cNvPr id="11" name="Text Placeholder 15"/>
          <p:cNvSpPr>
            <a:spLocks noGrp="1"/>
          </p:cNvSpPr>
          <p:nvPr>
            <p:ph idx="1"/>
          </p:nvPr>
        </p:nvSpPr>
        <p:spPr>
          <a:xfrm>
            <a:off x="457200" y="1066800"/>
            <a:ext cx="11308080" cy="5105400"/>
          </a:xfrm>
          <a:prstGeom prst="rect">
            <a:avLst/>
          </a:prstGeom>
        </p:spPr>
        <p:txBody>
          <a:bodyPr vert="horz" lIns="0" tIns="0" rIns="0" bIns="0" rtlCol="0">
            <a:normAutofit/>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4978400" y="6477000"/>
            <a:ext cx="6299200" cy="274320"/>
          </a:xfrm>
          <a:prstGeom prst="rect">
            <a:avLst/>
          </a:prstGeom>
        </p:spPr>
        <p:txBody>
          <a:bodyPr vert="horz" lIns="0" tIns="0" rIns="0" bIns="0" rtlCol="0" anchor="ctr"/>
          <a:lstStyle>
            <a:lvl1pPr algn="r">
              <a:defRPr sz="1000" cap="all" spc="200" baseline="0">
                <a:solidFill>
                  <a:srgbClr val="FFFFFF"/>
                </a:solidFill>
              </a:defRPr>
            </a:lvl1pPr>
          </a:lstStyle>
          <a:p>
            <a:r>
              <a:rPr lang="en-US" dirty="0"/>
              <a:t>PSEG INTERNAL USE ONLY</a:t>
            </a:r>
          </a:p>
        </p:txBody>
      </p:sp>
    </p:spTree>
    <p:extLst>
      <p:ext uri="{BB962C8B-B14F-4D97-AF65-F5344CB8AC3E}">
        <p14:creationId xmlns:p14="http://schemas.microsoft.com/office/powerpoint/2010/main" val="243427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endParaRPr lang="en-US" dirty="0"/>
          </a:p>
        </p:txBody>
      </p:sp>
      <p:sp>
        <p:nvSpPr>
          <p:cNvPr id="4" name="Footer Placeholder 4"/>
          <p:cNvSpPr>
            <a:spLocks noGrp="1"/>
          </p:cNvSpPr>
          <p:nvPr userDrawn="1"/>
        </p:nvSpPr>
        <p:spPr>
          <a:xfrm>
            <a:off x="4978400" y="6477000"/>
            <a:ext cx="6299200" cy="274320"/>
          </a:xfrm>
          <a:prstGeom prst="rect">
            <a:avLst/>
          </a:prstGeom>
        </p:spPr>
        <p:txBody>
          <a:bodyPr vert="horz" lIns="0" tIns="0" rIns="0" bIns="0" rtlCol="0" anchor="ctr"/>
          <a:lstStyle>
            <a:defPPr>
              <a:defRPr lang="en-US"/>
            </a:defPPr>
            <a:lvl1pPr algn="r" rtl="0" fontAlgn="base">
              <a:spcBef>
                <a:spcPct val="0"/>
              </a:spcBef>
              <a:spcAft>
                <a:spcPct val="0"/>
              </a:spcAft>
              <a:defRPr sz="1000" kern="1200" cap="all" spc="200" baseline="0">
                <a:solidFill>
                  <a:schemeClr val="bg1"/>
                </a:solidFill>
                <a:latin typeface="+mj-lt"/>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endParaRPr lang="en-US" dirty="0"/>
          </a:p>
        </p:txBody>
      </p:sp>
    </p:spTree>
    <p:extLst>
      <p:ext uri="{BB962C8B-B14F-4D97-AF65-F5344CB8AC3E}">
        <p14:creationId xmlns:p14="http://schemas.microsoft.com/office/powerpoint/2010/main" val="23269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T_Body_2">
    <p:spTree>
      <p:nvGrpSpPr>
        <p:cNvPr id="1" name=""/>
        <p:cNvGrpSpPr/>
        <p:nvPr/>
      </p:nvGrpSpPr>
      <p:grpSpPr>
        <a:xfrm>
          <a:off x="0" y="0"/>
          <a:ext cx="0" cy="0"/>
          <a:chOff x="0" y="0"/>
          <a:chExt cx="0" cy="0"/>
        </a:xfrm>
      </p:grpSpPr>
      <p:sp>
        <p:nvSpPr>
          <p:cNvPr id="13" name="Title 1"/>
          <p:cNvSpPr>
            <a:spLocks noGrp="1"/>
          </p:cNvSpPr>
          <p:nvPr>
            <p:ph type="title"/>
          </p:nvPr>
        </p:nvSpPr>
        <p:spPr>
          <a:xfrm>
            <a:off x="457200" y="365760"/>
            <a:ext cx="11308080" cy="548640"/>
          </a:xfrm>
        </p:spPr>
        <p:txBody>
          <a:bodyPr/>
          <a:lstStyle/>
          <a:p>
            <a:r>
              <a:rPr lang="en-US" dirty="0"/>
              <a:t>Click to edit Master title style</a:t>
            </a:r>
          </a:p>
        </p:txBody>
      </p:sp>
    </p:spTree>
    <p:extLst>
      <p:ext uri="{BB962C8B-B14F-4D97-AF65-F5344CB8AC3E}">
        <p14:creationId xmlns:p14="http://schemas.microsoft.com/office/powerpoint/2010/main" val="313834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T_Body_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65760"/>
            <a:ext cx="11384280" cy="548640"/>
          </a:xfrm>
          <a:prstGeom prst="rect">
            <a:avLst/>
          </a:prstGeom>
        </p:spPr>
        <p:txBody>
          <a:bodyPr lIns="0" tIns="0" rIns="0" bIns="0" anchor="t" anchorCtr="0"/>
          <a:lstStyle>
            <a:lvl1pPr>
              <a:defRPr sz="2800" cap="none">
                <a:solidFill>
                  <a:schemeClr val="accent6">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381002" y="1143000"/>
            <a:ext cx="5638799" cy="594360"/>
          </a:xfrm>
          <a:prstGeom prst="rect">
            <a:avLst/>
          </a:prstGeom>
          <a:solidFill>
            <a:schemeClr val="accent6"/>
          </a:solidFill>
        </p:spPr>
        <p:txBody>
          <a:bodyPr lIns="91440" tIns="45720" rIns="91440" bIns="45720" anchor="ctr" anchorCtr="0">
            <a:normAutofit/>
          </a:bodyPr>
          <a:lstStyle>
            <a:lvl1pPr marL="0" indent="0">
              <a:buNone/>
              <a:defRPr lang="en-US" sz="1400" b="0" kern="1200" cap="all" spc="400" baseline="0" dirty="0" smtClean="0">
                <a:solidFill>
                  <a:srgbClr val="FFFFFF"/>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14" name="Text Placeholder 13"/>
          <p:cNvSpPr>
            <a:spLocks noGrp="1"/>
          </p:cNvSpPr>
          <p:nvPr>
            <p:ph type="body" sz="quarter" idx="13"/>
          </p:nvPr>
        </p:nvSpPr>
        <p:spPr>
          <a:xfrm>
            <a:off x="381003" y="1965960"/>
            <a:ext cx="5638799" cy="4206240"/>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p:cNvSpPr>
            <a:spLocks noGrp="1"/>
          </p:cNvSpPr>
          <p:nvPr>
            <p:ph type="body" idx="14"/>
          </p:nvPr>
        </p:nvSpPr>
        <p:spPr>
          <a:xfrm>
            <a:off x="6248399" y="1143000"/>
            <a:ext cx="5516880" cy="594360"/>
          </a:xfrm>
          <a:prstGeom prst="rect">
            <a:avLst/>
          </a:prstGeom>
          <a:solidFill>
            <a:schemeClr val="accent6"/>
          </a:solidFill>
        </p:spPr>
        <p:txBody>
          <a:bodyPr lIns="91440" tIns="45720" rIns="91440" bIns="45720" anchor="ctr" anchorCtr="0">
            <a:normAutofit/>
          </a:bodyPr>
          <a:lstStyle>
            <a:lvl1pPr marL="0" indent="0">
              <a:buNone/>
              <a:defRPr lang="en-US" sz="1400" b="0" kern="1200" cap="all" spc="400" baseline="0" dirty="0" smtClean="0">
                <a:solidFill>
                  <a:srgbClr val="FFFFFF"/>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dirty="0"/>
              <a:t>Click to edit Master text styles</a:t>
            </a:r>
          </a:p>
        </p:txBody>
      </p:sp>
      <p:sp>
        <p:nvSpPr>
          <p:cNvPr id="16" name="Text Placeholder 13"/>
          <p:cNvSpPr>
            <a:spLocks noGrp="1"/>
          </p:cNvSpPr>
          <p:nvPr>
            <p:ph type="body" sz="quarter" idx="15"/>
          </p:nvPr>
        </p:nvSpPr>
        <p:spPr>
          <a:xfrm>
            <a:off x="6248400" y="1965960"/>
            <a:ext cx="5516880" cy="4206240"/>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3"/>
          </p:nvPr>
        </p:nvSpPr>
        <p:spPr>
          <a:xfrm>
            <a:off x="4978400" y="6477000"/>
            <a:ext cx="6299200" cy="274320"/>
          </a:xfrm>
          <a:prstGeom prst="rect">
            <a:avLst/>
          </a:prstGeom>
        </p:spPr>
        <p:txBody>
          <a:bodyPr vert="horz" lIns="0" tIns="0" rIns="0" bIns="0" rtlCol="0" anchor="ctr"/>
          <a:lstStyle>
            <a:lvl1pPr algn="r">
              <a:defRPr sz="1000" cap="all" spc="200" baseline="0">
                <a:solidFill>
                  <a:srgbClr val="FFFFFF"/>
                </a:solidFill>
              </a:defRPr>
            </a:lvl1pPr>
          </a:lstStyle>
          <a:p>
            <a:r>
              <a:rPr lang="en-US" dirty="0"/>
              <a:t>PSEG INTERNAL USE ONLY</a:t>
            </a:r>
          </a:p>
        </p:txBody>
      </p:sp>
    </p:spTree>
    <p:extLst>
      <p:ext uri="{BB962C8B-B14F-4D97-AF65-F5344CB8AC3E}">
        <p14:creationId xmlns:p14="http://schemas.microsoft.com/office/powerpoint/2010/main" val="179361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T_Title">
    <p:spTree>
      <p:nvGrpSpPr>
        <p:cNvPr id="1" name=""/>
        <p:cNvGrpSpPr/>
        <p:nvPr/>
      </p:nvGrpSpPr>
      <p:grpSpPr>
        <a:xfrm>
          <a:off x="0" y="0"/>
          <a:ext cx="0" cy="0"/>
          <a:chOff x="0" y="0"/>
          <a:chExt cx="0" cy="0"/>
        </a:xfrm>
      </p:grpSpPr>
      <p:sp>
        <p:nvSpPr>
          <p:cNvPr id="8" name="Freeform 7"/>
          <p:cNvSpPr/>
          <p:nvPr/>
        </p:nvSpPr>
        <p:spPr>
          <a:xfrm>
            <a:off x="-4973" y="-9238"/>
            <a:ext cx="12196975" cy="686723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901 h 2002901"/>
              <a:gd name="connsiteX1" fmla="*/ 2619331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901 h 2002901"/>
              <a:gd name="connsiteX1" fmla="*/ 3134741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5599 h 2005599"/>
              <a:gd name="connsiteX1" fmla="*/ 1908422 w 3352800"/>
              <a:gd name="connsiteY1" fmla="*/ 0 h 2005599"/>
              <a:gd name="connsiteX2" fmla="*/ 3352800 w 3352800"/>
              <a:gd name="connsiteY2" fmla="*/ 2968 h 2005599"/>
              <a:gd name="connsiteX3" fmla="*/ 3352800 w 3352800"/>
              <a:gd name="connsiteY3" fmla="*/ 2005599 h 2005599"/>
              <a:gd name="connsiteX4" fmla="*/ 0 w 3352800"/>
              <a:gd name="connsiteY4" fmla="*/ 2005599 h 2005599"/>
              <a:gd name="connsiteX0" fmla="*/ 0 w 3352800"/>
              <a:gd name="connsiteY0" fmla="*/ 2005599 h 2005599"/>
              <a:gd name="connsiteX1" fmla="*/ 1893760 w 3352800"/>
              <a:gd name="connsiteY1" fmla="*/ 0 h 2005599"/>
              <a:gd name="connsiteX2" fmla="*/ 3352800 w 3352800"/>
              <a:gd name="connsiteY2" fmla="*/ 2968 h 2005599"/>
              <a:gd name="connsiteX3" fmla="*/ 3352800 w 3352800"/>
              <a:gd name="connsiteY3" fmla="*/ 2005599 h 2005599"/>
              <a:gd name="connsiteX4" fmla="*/ 0 w 3352800"/>
              <a:gd name="connsiteY4" fmla="*/ 2005599 h 200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5599">
                <a:moveTo>
                  <a:pt x="0" y="2005599"/>
                </a:moveTo>
                <a:lnTo>
                  <a:pt x="1893760" y="0"/>
                </a:lnTo>
                <a:lnTo>
                  <a:pt x="3352800" y="2968"/>
                </a:lnTo>
                <a:lnTo>
                  <a:pt x="3352800" y="2005599"/>
                </a:lnTo>
                <a:lnTo>
                  <a:pt x="0" y="2005599"/>
                </a:lnTo>
                <a:close/>
              </a:path>
            </a:pathLst>
          </a:custGeom>
          <a:solidFill>
            <a:srgbClr val="8CA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06E94">
                  <a:lumMod val="60000"/>
                  <a:lumOff val="40000"/>
                </a:srgbClr>
              </a:solidFill>
            </a:endParaRPr>
          </a:p>
        </p:txBody>
      </p:sp>
      <p:pic>
        <p:nvPicPr>
          <p:cNvPr id="12" name="Picture 11" descr="PSEG_tag_16_2c_w.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001000" y="5693054"/>
            <a:ext cx="3754037" cy="886419"/>
          </a:xfrm>
          <a:prstGeom prst="rect">
            <a:avLst/>
          </a:prstGeom>
        </p:spPr>
      </p:pic>
      <p:sp>
        <p:nvSpPr>
          <p:cNvPr id="9" name="Title 1"/>
          <p:cNvSpPr>
            <a:spLocks noGrp="1"/>
          </p:cNvSpPr>
          <p:nvPr>
            <p:ph type="ctrTitle"/>
          </p:nvPr>
        </p:nvSpPr>
        <p:spPr>
          <a:xfrm rot="18900000">
            <a:off x="-355940" y="1637787"/>
            <a:ext cx="7315200" cy="1204306"/>
          </a:xfrm>
          <a:prstGeom prst="rect">
            <a:avLst/>
          </a:prstGeom>
        </p:spPr>
        <p:txBody>
          <a:bodyPr lIns="91440" bIns="9144" anchor="b"/>
          <a:lstStyle>
            <a:lvl1pPr>
              <a:defRPr sz="3400"/>
            </a:lvl1pPr>
          </a:lstStyle>
          <a:p>
            <a:r>
              <a:rPr lang="en-US" dirty="0"/>
              <a:t>Click to edit Master title style</a:t>
            </a:r>
          </a:p>
        </p:txBody>
      </p:sp>
      <p:sp>
        <p:nvSpPr>
          <p:cNvPr id="10" name="Subtitle 2"/>
          <p:cNvSpPr>
            <a:spLocks noGrp="1"/>
          </p:cNvSpPr>
          <p:nvPr>
            <p:ph type="subTitle" idx="1"/>
          </p:nvPr>
        </p:nvSpPr>
        <p:spPr>
          <a:xfrm rot="18900000">
            <a:off x="188124" y="2617896"/>
            <a:ext cx="7315200" cy="329259"/>
          </a:xfrm>
          <a:prstGeom prst="rect">
            <a:avLst/>
          </a:prstGeom>
        </p:spPr>
        <p:txBody>
          <a:bodyPr lIns="91440" tIns="9144">
            <a:normAutofit/>
          </a:bodyPr>
          <a:lstStyle>
            <a:lvl1pPr marL="0" indent="0" algn="l">
              <a:buNone/>
              <a:defRPr kumimoji="0" lang="en-US" sz="1300" b="0" i="0" u="none" strike="noStrike" kern="1200" cap="all" spc="600" normalizeH="0" baseline="0" noProof="0" dirty="0" smtClean="0">
                <a:ln>
                  <a:noFill/>
                </a:ln>
                <a:solidFill>
                  <a:schemeClr val="accent6"/>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a:t>Click to edit Master subtitle style</a:t>
            </a:r>
          </a:p>
        </p:txBody>
      </p:sp>
      <p:sp>
        <p:nvSpPr>
          <p:cNvPr id="11" name="Subtitle 2"/>
          <p:cNvSpPr txBox="1">
            <a:spLocks/>
          </p:cNvSpPr>
          <p:nvPr userDrawn="1"/>
        </p:nvSpPr>
        <p:spPr>
          <a:xfrm rot="18900000">
            <a:off x="-898995" y="1532477"/>
            <a:ext cx="7315200" cy="329259"/>
          </a:xfrm>
          <a:prstGeom prst="rect">
            <a:avLst/>
          </a:prstGeom>
        </p:spPr>
        <p:txBody>
          <a:bodyPr vert="horz" lIns="91440" tIns="9144" rIns="0" bIns="0" rtlCol="0">
            <a:normAutofit/>
          </a:bodyPr>
          <a:lstStyle>
            <a:lvl1pPr marL="0" indent="0" algn="l" defTabSz="914400" rtl="0" eaLnBrk="1" latinLnBrk="0" hangingPunct="1">
              <a:spcBef>
                <a:spcPts val="0"/>
              </a:spcBef>
              <a:spcAft>
                <a:spcPts val="600"/>
              </a:spcAft>
              <a:buFont typeface="Arial" pitchFamily="34" charset="0"/>
              <a:buNone/>
              <a:defRPr kumimoji="0" lang="en-US" sz="1400" b="0" i="0" u="none" strike="noStrike" kern="1200" cap="all" spc="400" normalizeH="0" baseline="0" noProof="0" dirty="0" smtClean="0">
                <a:ln>
                  <a:noFill/>
                </a:ln>
                <a:solidFill>
                  <a:schemeClr val="accent6"/>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SzPct val="80000"/>
              <a:buFont typeface="Lucida Grande"/>
              <a:buNone/>
              <a:defRPr sz="24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SzPct val="80000"/>
              <a:buFont typeface="Lucida Grande"/>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SzPct val="80000"/>
              <a:buFont typeface="Lucida Grande"/>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SzPct val="80000"/>
              <a:buFont typeface="Lucida Grande"/>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spcAft>
                <a:spcPts val="0"/>
              </a:spcAft>
              <a:buClr>
                <a:schemeClr val="accent1"/>
              </a:buClr>
              <a:buSzPct val="100000"/>
              <a:defRPr/>
            </a:pPr>
            <a:r>
              <a:rPr lang="en-US" sz="1400" cap="none" spc="600" dirty="0">
                <a:latin typeface="+mn-lt"/>
              </a:rPr>
              <a:t>INFORMATION TECHNOLOGY</a:t>
            </a:r>
          </a:p>
        </p:txBody>
      </p:sp>
      <p:grpSp>
        <p:nvGrpSpPr>
          <p:cNvPr id="3" name="Group 2"/>
          <p:cNvGrpSpPr/>
          <p:nvPr userDrawn="1"/>
        </p:nvGrpSpPr>
        <p:grpSpPr>
          <a:xfrm>
            <a:off x="0" y="4112494"/>
            <a:ext cx="2743200" cy="2745508"/>
            <a:chOff x="0" y="4112492"/>
            <a:chExt cx="2743200" cy="2745508"/>
          </a:xfrm>
        </p:grpSpPr>
        <p:sp>
          <p:nvSpPr>
            <p:cNvPr id="7" name="Right Triangle 6"/>
            <p:cNvSpPr>
              <a:spLocks/>
            </p:cNvSpPr>
            <p:nvPr/>
          </p:nvSpPr>
          <p:spPr>
            <a:xfrm>
              <a:off x="0" y="4112492"/>
              <a:ext cx="2743200" cy="2745508"/>
            </a:xfrm>
            <a:prstGeom prst="rtTriangl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Isosceles Triangle 3"/>
            <p:cNvSpPr/>
            <p:nvPr userDrawn="1"/>
          </p:nvSpPr>
          <p:spPr>
            <a:xfrm rot="5400000">
              <a:off x="-681990" y="4796790"/>
              <a:ext cx="2743200" cy="1379220"/>
            </a:xfrm>
            <a:custGeom>
              <a:avLst/>
              <a:gdLst>
                <a:gd name="connsiteX0" fmla="*/ 0 w 2753784"/>
                <a:gd name="connsiteY0" fmla="*/ 1422051 h 1422051"/>
                <a:gd name="connsiteX1" fmla="*/ 1376892 w 2753784"/>
                <a:gd name="connsiteY1" fmla="*/ 0 h 1422051"/>
                <a:gd name="connsiteX2" fmla="*/ 2753784 w 2753784"/>
                <a:gd name="connsiteY2" fmla="*/ 1422051 h 1422051"/>
                <a:gd name="connsiteX3" fmla="*/ 0 w 2753784"/>
                <a:gd name="connsiteY3" fmla="*/ 1422051 h 1422051"/>
                <a:gd name="connsiteX0" fmla="*/ 0 w 2806701"/>
                <a:gd name="connsiteY0" fmla="*/ 1422054 h 1422054"/>
                <a:gd name="connsiteX1" fmla="*/ 1429809 w 2806701"/>
                <a:gd name="connsiteY1" fmla="*/ 0 h 1422054"/>
                <a:gd name="connsiteX2" fmla="*/ 2806701 w 2806701"/>
                <a:gd name="connsiteY2" fmla="*/ 1422051 h 1422054"/>
                <a:gd name="connsiteX3" fmla="*/ 0 w 2806701"/>
                <a:gd name="connsiteY3" fmla="*/ 1422054 h 1422054"/>
                <a:gd name="connsiteX0" fmla="*/ 0 w 2806701"/>
                <a:gd name="connsiteY0" fmla="*/ 1429954 h 1429954"/>
                <a:gd name="connsiteX1" fmla="*/ 1414216 w 2806701"/>
                <a:gd name="connsiteY1" fmla="*/ 0 h 1429954"/>
                <a:gd name="connsiteX2" fmla="*/ 2806701 w 2806701"/>
                <a:gd name="connsiteY2" fmla="*/ 1429951 h 1429954"/>
                <a:gd name="connsiteX3" fmla="*/ 0 w 2806701"/>
                <a:gd name="connsiteY3" fmla="*/ 1429954 h 1429954"/>
              </a:gdLst>
              <a:ahLst/>
              <a:cxnLst>
                <a:cxn ang="0">
                  <a:pos x="connsiteX0" y="connsiteY0"/>
                </a:cxn>
                <a:cxn ang="0">
                  <a:pos x="connsiteX1" y="connsiteY1"/>
                </a:cxn>
                <a:cxn ang="0">
                  <a:pos x="connsiteX2" y="connsiteY2"/>
                </a:cxn>
                <a:cxn ang="0">
                  <a:pos x="connsiteX3" y="connsiteY3"/>
                </a:cxn>
              </a:cxnLst>
              <a:rect l="l" t="t" r="r" b="b"/>
              <a:pathLst>
                <a:path w="2806701" h="1429954">
                  <a:moveTo>
                    <a:pt x="0" y="1429954"/>
                  </a:moveTo>
                  <a:lnTo>
                    <a:pt x="1414216" y="0"/>
                  </a:lnTo>
                  <a:lnTo>
                    <a:pt x="2806701" y="1429951"/>
                  </a:lnTo>
                  <a:lnTo>
                    <a:pt x="0" y="1429954"/>
                  </a:lnTo>
                  <a:close/>
                </a:path>
              </a:pathLst>
            </a:custGeom>
            <a:pattFill prst="dkHorz">
              <a:fgClr>
                <a:schemeClr val="accent6">
                  <a:lumMod val="20000"/>
                  <a:lumOff val="80000"/>
                </a:schemeClr>
              </a:fgClr>
              <a:bgClr>
                <a:srgbClr val="8CAA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000000"/>
                </a:solidFill>
              </a:endParaRPr>
            </a:p>
          </p:txBody>
        </p:sp>
        <p:sp>
          <p:nvSpPr>
            <p:cNvPr id="14" name="TextBox 13"/>
            <p:cNvSpPr txBox="1"/>
            <p:nvPr userDrawn="1"/>
          </p:nvSpPr>
          <p:spPr>
            <a:xfrm>
              <a:off x="762000" y="6172198"/>
              <a:ext cx="1281293" cy="523220"/>
            </a:xfrm>
            <a:prstGeom prst="rect">
              <a:avLst/>
            </a:prstGeom>
            <a:noFill/>
          </p:spPr>
          <p:txBody>
            <a:bodyPr wrap="square" rtlCol="0">
              <a:spAutoFit/>
            </a:bodyPr>
            <a:lstStyle/>
            <a:p>
              <a:pPr algn="ctr">
                <a:lnSpc>
                  <a:spcPct val="100000"/>
                </a:lnSpc>
              </a:pPr>
              <a:r>
                <a:rPr lang="en-US" sz="1400" dirty="0">
                  <a:solidFill>
                    <a:srgbClr val="FFFFFF"/>
                  </a:solidFill>
                  <a:latin typeface="+mj-lt"/>
                </a:rPr>
                <a:t>Powering the</a:t>
              </a:r>
              <a:br>
                <a:rPr lang="en-US" sz="1400" dirty="0">
                  <a:solidFill>
                    <a:srgbClr val="FFFFFF"/>
                  </a:solidFill>
                  <a:latin typeface="+mj-lt"/>
                </a:rPr>
              </a:br>
              <a:r>
                <a:rPr lang="en-US" sz="1400" dirty="0">
                  <a:solidFill>
                    <a:srgbClr val="FFFFFF"/>
                  </a:solidFill>
                  <a:latin typeface="+mj-lt"/>
                </a:rPr>
                <a:t>Digital Future</a:t>
              </a:r>
              <a:endParaRPr lang="en-US" sz="1600" dirty="0">
                <a:solidFill>
                  <a:srgbClr val="FFFFFF"/>
                </a:solidFill>
                <a:latin typeface="+mj-lt"/>
              </a:endParaRPr>
            </a:p>
          </p:txBody>
        </p:sp>
      </p:grpSp>
    </p:spTree>
    <p:extLst>
      <p:ext uri="{BB962C8B-B14F-4D97-AF65-F5344CB8AC3E}">
        <p14:creationId xmlns:p14="http://schemas.microsoft.com/office/powerpoint/2010/main" val="238579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_NewSection_external">
    <p:spTree>
      <p:nvGrpSpPr>
        <p:cNvPr id="1" name=""/>
        <p:cNvGrpSpPr/>
        <p:nvPr/>
      </p:nvGrpSpPr>
      <p:grpSpPr>
        <a:xfrm>
          <a:off x="0" y="0"/>
          <a:ext cx="0" cy="0"/>
          <a:chOff x="0" y="0"/>
          <a:chExt cx="0" cy="0"/>
        </a:xfrm>
      </p:grpSpPr>
      <p:sp>
        <p:nvSpPr>
          <p:cNvPr id="3" name="Rectangle 2"/>
          <p:cNvSpPr/>
          <p:nvPr userDrawn="1"/>
        </p:nvSpPr>
        <p:spPr>
          <a:xfrm>
            <a:off x="-4976" y="6019800"/>
            <a:ext cx="12196975" cy="847344"/>
          </a:xfrm>
          <a:prstGeom prst="rect">
            <a:avLst/>
          </a:prstGeom>
          <a:solidFill>
            <a:srgbClr val="8CAAB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Right Triangle 6"/>
          <p:cNvSpPr>
            <a:spLocks/>
          </p:cNvSpPr>
          <p:nvPr/>
        </p:nvSpPr>
        <p:spPr>
          <a:xfrm>
            <a:off x="0" y="4581490"/>
            <a:ext cx="2286000" cy="2286000"/>
          </a:xfrm>
          <a:prstGeom prst="rtTriangl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4" name="Isosceles Triangle 3"/>
          <p:cNvSpPr/>
          <p:nvPr userDrawn="1"/>
        </p:nvSpPr>
        <p:spPr>
          <a:xfrm rot="5400000">
            <a:off x="-572769" y="5151724"/>
            <a:ext cx="2293620" cy="1153159"/>
          </a:xfrm>
          <a:custGeom>
            <a:avLst/>
            <a:gdLst>
              <a:gd name="connsiteX0" fmla="*/ 0 w 2753784"/>
              <a:gd name="connsiteY0" fmla="*/ 1422051 h 1422051"/>
              <a:gd name="connsiteX1" fmla="*/ 1376892 w 2753784"/>
              <a:gd name="connsiteY1" fmla="*/ 0 h 1422051"/>
              <a:gd name="connsiteX2" fmla="*/ 2753784 w 2753784"/>
              <a:gd name="connsiteY2" fmla="*/ 1422051 h 1422051"/>
              <a:gd name="connsiteX3" fmla="*/ 0 w 2753784"/>
              <a:gd name="connsiteY3" fmla="*/ 1422051 h 1422051"/>
              <a:gd name="connsiteX0" fmla="*/ 0 w 2806701"/>
              <a:gd name="connsiteY0" fmla="*/ 1422054 h 1422054"/>
              <a:gd name="connsiteX1" fmla="*/ 1429809 w 2806701"/>
              <a:gd name="connsiteY1" fmla="*/ 0 h 1422054"/>
              <a:gd name="connsiteX2" fmla="*/ 2806701 w 2806701"/>
              <a:gd name="connsiteY2" fmla="*/ 1422051 h 1422054"/>
              <a:gd name="connsiteX3" fmla="*/ 0 w 2806701"/>
              <a:gd name="connsiteY3" fmla="*/ 1422054 h 1422054"/>
              <a:gd name="connsiteX0" fmla="*/ 0 w 2816057"/>
              <a:gd name="connsiteY0" fmla="*/ 1422054 h 1425212"/>
              <a:gd name="connsiteX1" fmla="*/ 1429809 w 2816057"/>
              <a:gd name="connsiteY1" fmla="*/ 0 h 1425212"/>
              <a:gd name="connsiteX2" fmla="*/ 2816057 w 2816057"/>
              <a:gd name="connsiteY2" fmla="*/ 1425212 h 1425212"/>
              <a:gd name="connsiteX3" fmla="*/ 0 w 2816057"/>
              <a:gd name="connsiteY3" fmla="*/ 1422054 h 1425212"/>
              <a:gd name="connsiteX0" fmla="*/ 0 w 2816057"/>
              <a:gd name="connsiteY0" fmla="*/ 1431534 h 1434692"/>
              <a:gd name="connsiteX1" fmla="*/ 1414217 w 2816057"/>
              <a:gd name="connsiteY1" fmla="*/ 0 h 1434692"/>
              <a:gd name="connsiteX2" fmla="*/ 2816057 w 2816057"/>
              <a:gd name="connsiteY2" fmla="*/ 1434692 h 1434692"/>
              <a:gd name="connsiteX3" fmla="*/ 0 w 2816057"/>
              <a:gd name="connsiteY3" fmla="*/ 1431534 h 1434692"/>
            </a:gdLst>
            <a:ahLst/>
            <a:cxnLst>
              <a:cxn ang="0">
                <a:pos x="connsiteX0" y="connsiteY0"/>
              </a:cxn>
              <a:cxn ang="0">
                <a:pos x="connsiteX1" y="connsiteY1"/>
              </a:cxn>
              <a:cxn ang="0">
                <a:pos x="connsiteX2" y="connsiteY2"/>
              </a:cxn>
              <a:cxn ang="0">
                <a:pos x="connsiteX3" y="connsiteY3"/>
              </a:cxn>
            </a:cxnLst>
            <a:rect l="l" t="t" r="r" b="b"/>
            <a:pathLst>
              <a:path w="2816057" h="1434692">
                <a:moveTo>
                  <a:pt x="0" y="1431534"/>
                </a:moveTo>
                <a:lnTo>
                  <a:pt x="1414217" y="0"/>
                </a:lnTo>
                <a:lnTo>
                  <a:pt x="2816057" y="1434692"/>
                </a:lnTo>
                <a:lnTo>
                  <a:pt x="0" y="1431534"/>
                </a:lnTo>
                <a:close/>
              </a:path>
            </a:pathLst>
          </a:custGeom>
          <a:pattFill prst="dkHorz">
            <a:fgClr>
              <a:schemeClr val="accent6">
                <a:lumMod val="20000"/>
                <a:lumOff val="80000"/>
              </a:schemeClr>
            </a:fgClr>
            <a:bgClr>
              <a:srgbClr val="8CAA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000000"/>
              </a:solidFill>
            </a:endParaRPr>
          </a:p>
        </p:txBody>
      </p:sp>
      <p:sp>
        <p:nvSpPr>
          <p:cNvPr id="13" name="Title 1"/>
          <p:cNvSpPr>
            <a:spLocks noGrp="1"/>
          </p:cNvSpPr>
          <p:nvPr>
            <p:ph type="ctrTitle"/>
          </p:nvPr>
        </p:nvSpPr>
        <p:spPr>
          <a:xfrm>
            <a:off x="1454575" y="2411437"/>
            <a:ext cx="7213600" cy="1204306"/>
          </a:xfrm>
          <a:prstGeom prst="rect">
            <a:avLst/>
          </a:prstGeom>
        </p:spPr>
        <p:txBody>
          <a:bodyPr bIns="9144" anchor="b"/>
          <a:lstStyle>
            <a:lvl1pPr>
              <a:defRPr sz="3400"/>
            </a:lvl1pPr>
          </a:lstStyle>
          <a:p>
            <a:r>
              <a:rPr lang="en-US" dirty="0"/>
              <a:t>Click to edit Master title style</a:t>
            </a:r>
          </a:p>
        </p:txBody>
      </p:sp>
      <p:sp>
        <p:nvSpPr>
          <p:cNvPr id="14" name="Subtitle 2"/>
          <p:cNvSpPr>
            <a:spLocks noGrp="1"/>
          </p:cNvSpPr>
          <p:nvPr>
            <p:ph type="subTitle" idx="1"/>
          </p:nvPr>
        </p:nvSpPr>
        <p:spPr>
          <a:xfrm rot="1089">
            <a:off x="1454647" y="3657124"/>
            <a:ext cx="7213527" cy="329259"/>
          </a:xfrm>
          <a:prstGeom prst="rect">
            <a:avLst/>
          </a:prstGeom>
        </p:spPr>
        <p:txBody>
          <a:bodyPr tIns="9144">
            <a:normAutofit/>
          </a:bodyPr>
          <a:lstStyle>
            <a:lvl1pPr marL="0" indent="0" algn="l">
              <a:buNone/>
              <a:defRPr kumimoji="0" lang="en-US" sz="1400" b="0" i="0" u="none" strike="noStrike" kern="1200" cap="all" spc="400" normalizeH="0" baseline="0" noProof="0" dirty="0" smtClean="0">
                <a:ln>
                  <a:noFill/>
                </a:ln>
                <a:solidFill>
                  <a:schemeClr val="accent6"/>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15" name="TextBox 14"/>
          <p:cNvSpPr txBox="1"/>
          <p:nvPr userDrawn="1"/>
        </p:nvSpPr>
        <p:spPr>
          <a:xfrm>
            <a:off x="509975" y="6243935"/>
            <a:ext cx="1281293" cy="461665"/>
          </a:xfrm>
          <a:prstGeom prst="rect">
            <a:avLst/>
          </a:prstGeom>
          <a:noFill/>
        </p:spPr>
        <p:txBody>
          <a:bodyPr wrap="square" rtlCol="0">
            <a:spAutoFit/>
          </a:bodyPr>
          <a:lstStyle/>
          <a:p>
            <a:pPr algn="ctr">
              <a:lnSpc>
                <a:spcPct val="100000"/>
              </a:lnSpc>
            </a:pPr>
            <a:r>
              <a:rPr lang="en-US" sz="1200" b="1" kern="1200" dirty="0">
                <a:solidFill>
                  <a:srgbClr val="FFFFFF"/>
                </a:solidFill>
                <a:latin typeface="+mn-lt"/>
                <a:ea typeface="+mn-ea"/>
                <a:cs typeface="+mn-cs"/>
              </a:rPr>
              <a:t>Powering the</a:t>
            </a:r>
            <a:br>
              <a:rPr lang="en-US" sz="1200" b="1" kern="1200" dirty="0">
                <a:solidFill>
                  <a:srgbClr val="FFFFFF"/>
                </a:solidFill>
                <a:latin typeface="+mn-lt"/>
                <a:ea typeface="+mn-ea"/>
                <a:cs typeface="+mn-cs"/>
              </a:rPr>
            </a:br>
            <a:r>
              <a:rPr lang="en-US" sz="1200" b="1" kern="1200" dirty="0">
                <a:solidFill>
                  <a:srgbClr val="FFFFFF"/>
                </a:solidFill>
                <a:latin typeface="+mn-lt"/>
                <a:ea typeface="+mn-ea"/>
                <a:cs typeface="+mn-cs"/>
              </a:rPr>
              <a:t>Digital Future</a:t>
            </a:r>
            <a:endParaRPr lang="en-US" sz="1400" b="1" kern="1200" dirty="0">
              <a:solidFill>
                <a:srgbClr val="FFFFFF"/>
              </a:solidFill>
              <a:latin typeface="+mn-lt"/>
              <a:ea typeface="+mn-ea"/>
              <a:cs typeface="+mn-cs"/>
            </a:endParaRPr>
          </a:p>
        </p:txBody>
      </p:sp>
      <p:pic>
        <p:nvPicPr>
          <p:cNvPr id="16" name="Picture 15" descr="PSEG_tag_16_2c_w.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991560" y="6176147"/>
            <a:ext cx="2057400" cy="486515"/>
          </a:xfrm>
          <a:prstGeom prst="rect">
            <a:avLst/>
          </a:prstGeom>
        </p:spPr>
      </p:pic>
      <p:sp>
        <p:nvSpPr>
          <p:cNvPr id="9" name="Subtitle 2"/>
          <p:cNvSpPr txBox="1">
            <a:spLocks/>
          </p:cNvSpPr>
          <p:nvPr userDrawn="1"/>
        </p:nvSpPr>
        <p:spPr>
          <a:xfrm>
            <a:off x="1447802" y="2057404"/>
            <a:ext cx="8681508" cy="329259"/>
          </a:xfrm>
          <a:prstGeom prst="rect">
            <a:avLst/>
          </a:prstGeom>
        </p:spPr>
        <p:txBody>
          <a:bodyPr vert="horz" lIns="0" tIns="9144" rIns="0" bIns="0" rtlCol="0">
            <a:normAutofit/>
          </a:bodyPr>
          <a:lstStyle>
            <a:lvl1pPr marL="0" indent="0" algn="l" defTabSz="914400" rtl="0" eaLnBrk="1" latinLnBrk="0" hangingPunct="1">
              <a:spcBef>
                <a:spcPts val="0"/>
              </a:spcBef>
              <a:spcAft>
                <a:spcPts val="600"/>
              </a:spcAft>
              <a:buFont typeface="Arial" pitchFamily="34" charset="0"/>
              <a:buNone/>
              <a:defRPr kumimoji="0" lang="en-US" sz="1400" b="0" i="0" u="none" strike="noStrike" kern="1200" cap="all" spc="400" normalizeH="0" baseline="0" noProof="0" dirty="0" smtClean="0">
                <a:ln>
                  <a:noFill/>
                </a:ln>
                <a:solidFill>
                  <a:schemeClr val="accent6"/>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SzPct val="80000"/>
              <a:buFont typeface="Lucida Grande"/>
              <a:buNone/>
              <a:defRPr sz="24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SzPct val="80000"/>
              <a:buFont typeface="Lucida Grande"/>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SzPct val="80000"/>
              <a:buFont typeface="Lucida Grande"/>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SzPct val="80000"/>
              <a:buFont typeface="Lucida Grande"/>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spcAft>
                <a:spcPts val="0"/>
              </a:spcAft>
              <a:buClr>
                <a:schemeClr val="accent1"/>
              </a:buClr>
              <a:buSzPct val="100000"/>
              <a:defRPr/>
            </a:pPr>
            <a:r>
              <a:rPr lang="en-US" sz="1400" cap="none" spc="600" dirty="0">
                <a:latin typeface="+mn-lt"/>
              </a:rPr>
              <a:t>INFORMATION TECHNOLOGY</a:t>
            </a:r>
          </a:p>
        </p:txBody>
      </p:sp>
    </p:spTree>
    <p:extLst>
      <p:ext uri="{BB962C8B-B14F-4D97-AF65-F5344CB8AC3E}">
        <p14:creationId xmlns:p14="http://schemas.microsoft.com/office/powerpoint/2010/main" val="44743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T_NewSection_internal">
    <p:spTree>
      <p:nvGrpSpPr>
        <p:cNvPr id="1" name=""/>
        <p:cNvGrpSpPr/>
        <p:nvPr/>
      </p:nvGrpSpPr>
      <p:grpSpPr>
        <a:xfrm>
          <a:off x="0" y="0"/>
          <a:ext cx="0" cy="0"/>
          <a:chOff x="0" y="0"/>
          <a:chExt cx="0" cy="0"/>
        </a:xfrm>
      </p:grpSpPr>
      <p:sp>
        <p:nvSpPr>
          <p:cNvPr id="13" name="Title 1"/>
          <p:cNvSpPr>
            <a:spLocks noGrp="1"/>
          </p:cNvSpPr>
          <p:nvPr>
            <p:ph type="ctrTitle"/>
          </p:nvPr>
        </p:nvSpPr>
        <p:spPr>
          <a:xfrm>
            <a:off x="1143000" y="2057400"/>
            <a:ext cx="7213600" cy="1204306"/>
          </a:xfrm>
          <a:prstGeom prst="rect">
            <a:avLst/>
          </a:prstGeom>
        </p:spPr>
        <p:txBody>
          <a:bodyPr bIns="9144" anchor="b"/>
          <a:lstStyle>
            <a:lvl1pPr>
              <a:defRPr sz="3400"/>
            </a:lvl1pPr>
          </a:lstStyle>
          <a:p>
            <a:r>
              <a:rPr lang="en-US"/>
              <a:t>Click to edit Master title style</a:t>
            </a:r>
            <a:endParaRPr lang="en-US" dirty="0"/>
          </a:p>
        </p:txBody>
      </p:sp>
      <p:sp>
        <p:nvSpPr>
          <p:cNvPr id="14" name="Subtitle 2"/>
          <p:cNvSpPr>
            <a:spLocks noGrp="1"/>
          </p:cNvSpPr>
          <p:nvPr>
            <p:ph type="subTitle" idx="1"/>
          </p:nvPr>
        </p:nvSpPr>
        <p:spPr>
          <a:xfrm rot="1089">
            <a:off x="1143071" y="3303091"/>
            <a:ext cx="7213527" cy="329259"/>
          </a:xfrm>
          <a:prstGeom prst="rect">
            <a:avLst/>
          </a:prstGeom>
        </p:spPr>
        <p:txBody>
          <a:bodyPr tIns="9144">
            <a:normAutofit/>
          </a:bodyPr>
          <a:lstStyle>
            <a:lvl1pPr marL="0" indent="0" algn="l">
              <a:buNone/>
              <a:defRPr kumimoji="0" lang="en-US" sz="1400" b="0" i="0" u="none" strike="noStrike" kern="1200" cap="all" spc="400" normalizeH="0" baseline="0" noProof="0" dirty="0" smtClean="0">
                <a:ln>
                  <a:noFill/>
                </a:ln>
                <a:solidFill>
                  <a:schemeClr val="accent6"/>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Tree>
    <p:extLst>
      <p:ext uri="{BB962C8B-B14F-4D97-AF65-F5344CB8AC3E}">
        <p14:creationId xmlns:p14="http://schemas.microsoft.com/office/powerpoint/2010/main" val="361330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T_ Bullet Text">
    <p:spTree>
      <p:nvGrpSpPr>
        <p:cNvPr id="1" name=""/>
        <p:cNvGrpSpPr/>
        <p:nvPr/>
      </p:nvGrpSpPr>
      <p:grpSpPr>
        <a:xfrm>
          <a:off x="0" y="0"/>
          <a:ext cx="0" cy="0"/>
          <a:chOff x="0" y="0"/>
          <a:chExt cx="0" cy="0"/>
        </a:xfrm>
      </p:grpSpPr>
      <p:sp>
        <p:nvSpPr>
          <p:cNvPr id="10" name="Title Placeholder 14"/>
          <p:cNvSpPr>
            <a:spLocks noGrp="1"/>
          </p:cNvSpPr>
          <p:nvPr>
            <p:ph type="title"/>
          </p:nvPr>
        </p:nvSpPr>
        <p:spPr>
          <a:xfrm>
            <a:off x="792480" y="365760"/>
            <a:ext cx="10972800" cy="548640"/>
          </a:xfrm>
          <a:prstGeom prst="rect">
            <a:avLst/>
          </a:prstGeom>
        </p:spPr>
        <p:txBody>
          <a:bodyPr vert="horz" lIns="0" tIns="0" rIns="0" bIns="0" rtlCol="0" anchor="t" anchorCtr="0">
            <a:noAutofit/>
          </a:bodyPr>
          <a:lstStyle>
            <a:lvl1pPr>
              <a:defRPr sz="2800">
                <a:latin typeface="+mj-lt"/>
              </a:defRPr>
            </a:lvl1pPr>
          </a:lstStyle>
          <a:p>
            <a:r>
              <a:rPr lang="en-US"/>
              <a:t>Click to edit Master title style</a:t>
            </a:r>
            <a:endParaRPr lang="en-US" dirty="0"/>
          </a:p>
        </p:txBody>
      </p:sp>
      <p:sp>
        <p:nvSpPr>
          <p:cNvPr id="11" name="Text Placeholder 15"/>
          <p:cNvSpPr>
            <a:spLocks noGrp="1" noChangeAspect="1"/>
          </p:cNvSpPr>
          <p:nvPr>
            <p:ph idx="1"/>
          </p:nvPr>
        </p:nvSpPr>
        <p:spPr>
          <a:xfrm>
            <a:off x="792480" y="1143000"/>
            <a:ext cx="10972800" cy="4846638"/>
          </a:xfrm>
          <a:prstGeom prst="rect">
            <a:avLst/>
          </a:prstGeom>
        </p:spPr>
        <p:txBody>
          <a:bodyPr vert="horz" lIns="0" tIns="0" rIns="0" bIns="0" rtlCol="0">
            <a:normAutofit/>
          </a:bodyPr>
          <a:lstStyle>
            <a:lvl1pPr>
              <a:spcAft>
                <a:spcPts val="0"/>
              </a:spcAft>
              <a:buClr>
                <a:schemeClr val="accent6">
                  <a:lumMod val="75000"/>
                </a:schemeClr>
              </a:buClr>
              <a:defRPr sz="2400"/>
            </a:lvl1pPr>
            <a:lvl2pPr marL="457200" indent="-228600">
              <a:buClr>
                <a:srgbClr val="F95D0D"/>
              </a:buClr>
              <a:defRPr sz="2200"/>
            </a:lvl2pPr>
            <a:lvl3pPr indent="-228600">
              <a:buClr>
                <a:schemeClr val="accent6">
                  <a:lumMod val="75000"/>
                </a:schemeClr>
              </a:buClr>
              <a:defRPr sz="2000"/>
            </a:lvl3pPr>
            <a:lvl4pPr marL="914400" indent="-228600">
              <a:buClr>
                <a:srgbClr val="F95D0D"/>
              </a:buClr>
              <a:defRPr sz="1800"/>
            </a:lvl4pPr>
            <a:lvl5pPr marL="1143000" indent="-228600">
              <a:buClr>
                <a:schemeClr val="accent6">
                  <a:lumMod val="75000"/>
                </a:schemeClr>
              </a:buClr>
              <a:buFont typeface="Arial"/>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978400" y="6477000"/>
            <a:ext cx="6299200" cy="274638"/>
          </a:xfrm>
          <a:prstGeom prst="rect">
            <a:avLst/>
          </a:prstGeom>
        </p:spPr>
        <p:txBody>
          <a:bodyPr vert="horz" lIns="0" tIns="0" rIns="0" bIns="0" rtlCol="0" anchor="ctr"/>
          <a:lstStyle>
            <a:defPPr>
              <a:defRPr lang="en-US"/>
            </a:defPPr>
            <a:lvl1pPr algn="r" rtl="0" fontAlgn="base">
              <a:spcBef>
                <a:spcPct val="0"/>
              </a:spcBef>
              <a:spcAft>
                <a:spcPct val="0"/>
              </a:spcAft>
              <a:defRPr sz="1000" kern="1200" cap="all" spc="200" baseline="0">
                <a:solidFill>
                  <a:schemeClr val="bg1"/>
                </a:solidFill>
                <a:latin typeface="+mj-lt"/>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endParaRPr lang="en-US" dirty="0"/>
          </a:p>
        </p:txBody>
      </p:sp>
      <p:sp>
        <p:nvSpPr>
          <p:cNvPr id="6" name="Footer Placeholder 4"/>
          <p:cNvSpPr>
            <a:spLocks noGrp="1"/>
          </p:cNvSpPr>
          <p:nvPr userDrawn="1"/>
        </p:nvSpPr>
        <p:spPr>
          <a:xfrm>
            <a:off x="4978400" y="6477000"/>
            <a:ext cx="6299200" cy="274320"/>
          </a:xfrm>
          <a:prstGeom prst="rect">
            <a:avLst/>
          </a:prstGeom>
        </p:spPr>
        <p:txBody>
          <a:bodyPr vert="horz" lIns="0" tIns="0" rIns="0" bIns="0" rtlCol="0" anchor="ctr"/>
          <a:lstStyle>
            <a:defPPr>
              <a:defRPr lang="en-US"/>
            </a:defPPr>
            <a:lvl1pPr algn="r" rtl="0" fontAlgn="base">
              <a:spcBef>
                <a:spcPct val="0"/>
              </a:spcBef>
              <a:spcAft>
                <a:spcPct val="0"/>
              </a:spcAft>
              <a:defRPr sz="1000" kern="1200" cap="all" spc="200" baseline="0">
                <a:solidFill>
                  <a:schemeClr val="bg1"/>
                </a:solidFill>
                <a:latin typeface="+mj-lt"/>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endParaRPr lang="en-US" dirty="0"/>
          </a:p>
        </p:txBody>
      </p:sp>
      <p:sp>
        <p:nvSpPr>
          <p:cNvPr id="8" name="Footer Placeholder 4"/>
          <p:cNvSpPr>
            <a:spLocks noGrp="1"/>
          </p:cNvSpPr>
          <p:nvPr userDrawn="1"/>
        </p:nvSpPr>
        <p:spPr>
          <a:xfrm>
            <a:off x="4978400" y="6477000"/>
            <a:ext cx="6299200" cy="274320"/>
          </a:xfrm>
          <a:prstGeom prst="rect">
            <a:avLst/>
          </a:prstGeom>
        </p:spPr>
        <p:txBody>
          <a:bodyPr vert="horz" lIns="0" tIns="0" rIns="0" bIns="0" rtlCol="0" anchor="ctr"/>
          <a:lstStyle>
            <a:defPPr>
              <a:defRPr lang="en-US"/>
            </a:defPPr>
            <a:lvl1pPr algn="r" rtl="0" fontAlgn="base">
              <a:spcBef>
                <a:spcPct val="0"/>
              </a:spcBef>
              <a:spcAft>
                <a:spcPct val="0"/>
              </a:spcAft>
              <a:defRPr sz="1000" kern="1200" cap="all" spc="200" baseline="0">
                <a:solidFill>
                  <a:schemeClr val="bg1"/>
                </a:solidFill>
                <a:latin typeface="+mj-lt"/>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endParaRPr lang="en-US" dirty="0"/>
          </a:p>
        </p:txBody>
      </p:sp>
    </p:spTree>
    <p:extLst>
      <p:ext uri="{BB962C8B-B14F-4D97-AF65-F5344CB8AC3E}">
        <p14:creationId xmlns:p14="http://schemas.microsoft.com/office/powerpoint/2010/main" val="117857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Date Placeholder 3"/>
          <p:cNvSpPr>
            <a:spLocks noGrp="1"/>
          </p:cNvSpPr>
          <p:nvPr>
            <p:ph type="dt" sz="half" idx="10"/>
          </p:nvPr>
        </p:nvSpPr>
        <p:spPr>
          <a:xfrm>
            <a:off x="388942" y="6416148"/>
            <a:ext cx="2845595" cy="365125"/>
          </a:xfrm>
          <a:prstGeom prst="rect">
            <a:avLst/>
          </a:prstGeom>
        </p:spPr>
        <p:txBody>
          <a:bodyPr lIns="76194" tIns="38097" rIns="76194" bIns="38097"/>
          <a:lstStyle>
            <a:lvl1pPr>
              <a:defRPr/>
            </a:lvl1pPr>
          </a:lstStyle>
          <a:p>
            <a:pPr>
              <a:defRPr/>
            </a:pPr>
            <a:r>
              <a:rPr lang="en-US" dirty="0"/>
              <a:t>IBM Confidential</a:t>
            </a:r>
          </a:p>
        </p:txBody>
      </p:sp>
      <p:sp>
        <p:nvSpPr>
          <p:cNvPr id="7" name="Slide Number Placeholder 5"/>
          <p:cNvSpPr>
            <a:spLocks noGrp="1"/>
          </p:cNvSpPr>
          <p:nvPr>
            <p:ph type="sldNum" sz="quarter" idx="11"/>
          </p:nvPr>
        </p:nvSpPr>
        <p:spPr>
          <a:xfrm>
            <a:off x="8737886" y="6416148"/>
            <a:ext cx="2844271" cy="365125"/>
          </a:xfrm>
          <a:prstGeom prst="rect">
            <a:avLst/>
          </a:prstGeom>
        </p:spPr>
        <p:txBody>
          <a:bodyPr lIns="76194" tIns="38097" rIns="76194" bIns="38097"/>
          <a:lstStyle>
            <a:lvl1pPr>
              <a:defRPr/>
            </a:lvl1pPr>
          </a:lstStyle>
          <a:p>
            <a:pPr>
              <a:defRPr/>
            </a:pPr>
            <a:fld id="{4881178F-01E7-49CB-A911-16F043497893}" type="slidenum">
              <a:rPr lang="en-US"/>
              <a:pPr>
                <a:defRPr/>
              </a:pPr>
              <a:t>‹#›</a:t>
            </a:fld>
            <a:endParaRPr lang="en-US" dirty="0"/>
          </a:p>
        </p:txBody>
      </p:sp>
    </p:spTree>
    <p:extLst>
      <p:ext uri="{BB962C8B-B14F-4D97-AF65-F5344CB8AC3E}">
        <p14:creationId xmlns:p14="http://schemas.microsoft.com/office/powerpoint/2010/main" val="335171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4673600" y="6245225"/>
            <a:ext cx="2844800" cy="476250"/>
          </a:xfrm>
          <a:prstGeom prst="rect">
            <a:avLst/>
          </a:prstGeom>
          <a:ln/>
        </p:spPr>
        <p:txBody>
          <a:bodyPr/>
          <a:lstStyle>
            <a:lvl1pPr>
              <a:defRPr/>
            </a:lvl1pPr>
          </a:lstStyle>
          <a:p>
            <a:pPr>
              <a:defRPr/>
            </a:pPr>
            <a:fld id="{D1F4F315-8253-4237-9307-B90D2CD0AFFB}" type="slidenum">
              <a:rPr lang="en-US"/>
              <a:pPr>
                <a:defRPr/>
              </a:pPr>
              <a:t>‹#›</a:t>
            </a:fld>
            <a:endParaRPr lang="en-US" dirty="0"/>
          </a:p>
        </p:txBody>
      </p:sp>
    </p:spTree>
    <p:extLst>
      <p:ext uri="{BB962C8B-B14F-4D97-AF65-F5344CB8AC3E}">
        <p14:creationId xmlns:p14="http://schemas.microsoft.com/office/powerpoint/2010/main" val="136982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Freeform 16"/>
          <p:cNvSpPr/>
          <p:nvPr/>
        </p:nvSpPr>
        <p:spPr>
          <a:xfrm>
            <a:off x="0" y="6401039"/>
            <a:ext cx="12192000" cy="45696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526628 w 3352800"/>
              <a:gd name="connsiteY1" fmla="*/ 4126 h 527313"/>
              <a:gd name="connsiteX2" fmla="*/ 3352800 w 3352800"/>
              <a:gd name="connsiteY2" fmla="*/ 0 h 527313"/>
              <a:gd name="connsiteX3" fmla="*/ 3352800 w 3352800"/>
              <a:gd name="connsiteY3" fmla="*/ 527313 h 527313"/>
              <a:gd name="connsiteX4" fmla="*/ 0 w 3352800"/>
              <a:gd name="connsiteY4" fmla="*/ 527313 h 52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313">
                <a:moveTo>
                  <a:pt x="0" y="527313"/>
                </a:moveTo>
                <a:lnTo>
                  <a:pt x="526628" y="4126"/>
                </a:lnTo>
                <a:lnTo>
                  <a:pt x="3352800" y="0"/>
                </a:lnTo>
                <a:lnTo>
                  <a:pt x="3352800" y="527313"/>
                </a:lnTo>
                <a:lnTo>
                  <a:pt x="0" y="527313"/>
                </a:lnTo>
                <a:close/>
              </a:path>
            </a:pathLst>
          </a:custGeom>
          <a:pattFill prst="dkHorz">
            <a:fgClr>
              <a:schemeClr val="accent6">
                <a:lumMod val="40000"/>
                <a:lumOff val="60000"/>
              </a:schemeClr>
            </a:fgClr>
            <a:bgClr>
              <a:srgbClr val="8CAABA"/>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dirty="0">
              <a:solidFill>
                <a:srgbClr val="000000"/>
              </a:solidFill>
            </a:endParaRPr>
          </a:p>
        </p:txBody>
      </p:sp>
      <p:sp>
        <p:nvSpPr>
          <p:cNvPr id="18" name="Freeform 17"/>
          <p:cNvSpPr/>
          <p:nvPr/>
        </p:nvSpPr>
        <p:spPr>
          <a:xfrm>
            <a:off x="-3173" y="6400800"/>
            <a:ext cx="2898775"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9" name="Picture 18" descr="PSEG_16_w.eps"/>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28600" y="6460872"/>
            <a:ext cx="1248800" cy="290448"/>
          </a:xfrm>
          <a:prstGeom prst="rect">
            <a:avLst/>
          </a:prstGeom>
        </p:spPr>
      </p:pic>
      <p:sp>
        <p:nvSpPr>
          <p:cNvPr id="15" name="Title Placeholder 14"/>
          <p:cNvSpPr>
            <a:spLocks noGrp="1"/>
          </p:cNvSpPr>
          <p:nvPr>
            <p:ph type="title"/>
          </p:nvPr>
        </p:nvSpPr>
        <p:spPr>
          <a:xfrm>
            <a:off x="477520" y="381004"/>
            <a:ext cx="11318240" cy="533165"/>
          </a:xfrm>
          <a:prstGeom prst="rect">
            <a:avLst/>
          </a:prstGeom>
        </p:spPr>
        <p:txBody>
          <a:bodyPr vert="horz" lIns="0" tIns="0" rIns="0" bIns="0" rtlCol="0" anchor="t" anchorCtr="0">
            <a:noAutofit/>
          </a:bodyPr>
          <a:lstStyle/>
          <a:p>
            <a:r>
              <a:rPr lang="en-US"/>
              <a:t>Click to edit Master title style</a:t>
            </a:r>
            <a:endParaRPr lang="en-US" dirty="0"/>
          </a:p>
        </p:txBody>
      </p:sp>
      <p:sp>
        <p:nvSpPr>
          <p:cNvPr id="16" name="Text Placeholder 15"/>
          <p:cNvSpPr>
            <a:spLocks noGrp="1"/>
          </p:cNvSpPr>
          <p:nvPr>
            <p:ph type="body" idx="1"/>
          </p:nvPr>
        </p:nvSpPr>
        <p:spPr>
          <a:xfrm>
            <a:off x="457200" y="1066800"/>
            <a:ext cx="11353800" cy="51054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3234268" y="6477000"/>
            <a:ext cx="8043333" cy="274320"/>
          </a:xfrm>
          <a:prstGeom prst="rect">
            <a:avLst/>
          </a:prstGeom>
        </p:spPr>
        <p:txBody>
          <a:bodyPr vert="horz" lIns="0" tIns="0" rIns="0" bIns="0" rtlCol="0" anchor="ctr"/>
          <a:lstStyle>
            <a:lvl1pPr algn="r">
              <a:defRPr sz="1000" cap="all" spc="200" baseline="0">
                <a:solidFill>
                  <a:schemeClr val="bg1"/>
                </a:solidFill>
                <a:latin typeface="+mj-lt"/>
              </a:defRPr>
            </a:lvl1pPr>
          </a:lstStyle>
          <a:p>
            <a:r>
              <a:rPr lang="en-US" dirty="0"/>
              <a:t>PSEG INTERNAL USE ONLY</a:t>
            </a:r>
          </a:p>
        </p:txBody>
      </p:sp>
      <p:sp>
        <p:nvSpPr>
          <p:cNvPr id="10" name="Delay 9"/>
          <p:cNvSpPr/>
          <p:nvPr/>
        </p:nvSpPr>
        <p:spPr>
          <a:xfrm flipH="1">
            <a:off x="11465984" y="6400800"/>
            <a:ext cx="726016" cy="457200"/>
          </a:xfrm>
          <a:prstGeom prst="flowChartDelay">
            <a:avLst/>
          </a:prstGeom>
          <a:solidFill>
            <a:srgbClr val="8CAABA"/>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162F1D00-BD13-4404-86B0-79703945A0A7}" type="slidenum">
              <a:rPr lang="en-US" sz="1000" smtClean="0">
                <a:solidFill>
                  <a:schemeClr val="bg1"/>
                </a:solidFill>
              </a:rPr>
              <a:pPr algn="ctr"/>
              <a:t>‹#›</a:t>
            </a:fld>
            <a:endParaRPr lang="en-US" sz="1000" dirty="0">
              <a:solidFill>
                <a:schemeClr val="bg1"/>
              </a:solidFill>
            </a:endParaRPr>
          </a:p>
        </p:txBody>
      </p:sp>
    </p:spTree>
    <p:extLst>
      <p:ext uri="{BB962C8B-B14F-4D97-AF65-F5344CB8AC3E}">
        <p14:creationId xmlns:p14="http://schemas.microsoft.com/office/powerpoint/2010/main" val="422900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 id="2147483671" r:id="rId9"/>
    <p:sldLayoutId id="2147483672" r:id="rId10"/>
  </p:sldLayoutIdLst>
  <p:hf sldNum="0" hdr="0" dt="0"/>
  <p:txStyles>
    <p:title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p:titleStyle>
    <p:bodyStyle>
      <a:lvl1pPr marL="0" indent="3175" algn="l" defTabSz="914400" rtl="0" eaLnBrk="1" latinLnBrk="0" hangingPunct="1">
        <a:spcBef>
          <a:spcPts val="0"/>
        </a:spcBef>
        <a:spcAft>
          <a:spcPts val="600"/>
        </a:spcAft>
        <a:buFont typeface="Arial" pitchFamily="34" charset="0"/>
        <a:buNone/>
        <a:defRPr sz="2400" b="0" kern="1200">
          <a:solidFill>
            <a:srgbClr val="3C536F"/>
          </a:solidFill>
          <a:latin typeface="+mn-lt"/>
          <a:ea typeface="+mn-ea"/>
          <a:cs typeface="+mn-cs"/>
        </a:defRPr>
      </a:lvl1pPr>
      <a:lvl2pPr marL="173736" indent="-173736" algn="l" defTabSz="914400" rtl="0" eaLnBrk="1" latinLnBrk="0" hangingPunct="1">
        <a:spcBef>
          <a:spcPts val="300"/>
        </a:spcBef>
        <a:buClrTx/>
        <a:buSzPct val="80000"/>
        <a:buFont typeface="Lucida Grande"/>
        <a:buChar char="●"/>
        <a:defRPr sz="2000" kern="1200">
          <a:solidFill>
            <a:srgbClr val="3C536F"/>
          </a:solidFill>
          <a:latin typeface="+mn-lt"/>
          <a:ea typeface="+mn-ea"/>
          <a:cs typeface="+mn-cs"/>
        </a:defRPr>
      </a:lvl2pPr>
      <a:lvl3pPr marL="402336" indent="-164592" algn="l" defTabSz="914400" rtl="0" eaLnBrk="1" latinLnBrk="0" hangingPunct="1">
        <a:spcBef>
          <a:spcPts val="300"/>
        </a:spcBef>
        <a:buClrTx/>
        <a:buSzPct val="80000"/>
        <a:buFont typeface="Lucida Grande"/>
        <a:buChar char="●"/>
        <a:defRPr sz="1800" kern="1200">
          <a:solidFill>
            <a:srgbClr val="3C536F"/>
          </a:solidFill>
          <a:latin typeface="+mn-lt"/>
          <a:ea typeface="+mn-ea"/>
          <a:cs typeface="+mn-cs"/>
        </a:defRPr>
      </a:lvl3pPr>
      <a:lvl4pPr marL="630936" indent="-164592" algn="l" defTabSz="914400" rtl="0" eaLnBrk="1" latinLnBrk="0" hangingPunct="1">
        <a:spcBef>
          <a:spcPts val="300"/>
        </a:spcBef>
        <a:buClrTx/>
        <a:buSzPct val="80000"/>
        <a:buFont typeface="Lucida Grande"/>
        <a:buChar char="●"/>
        <a:defRPr sz="1600" kern="1200">
          <a:solidFill>
            <a:srgbClr val="3C536F"/>
          </a:solidFill>
          <a:latin typeface="+mn-lt"/>
          <a:ea typeface="+mn-ea"/>
          <a:cs typeface="+mn-cs"/>
        </a:defRPr>
      </a:lvl4pPr>
      <a:lvl5pPr marL="859536" indent="-173736" algn="l" defTabSz="914400" rtl="0" eaLnBrk="1" latinLnBrk="0" hangingPunct="1">
        <a:spcBef>
          <a:spcPts val="300"/>
        </a:spcBef>
        <a:buClrTx/>
        <a:buSzPct val="80000"/>
        <a:buFont typeface="Lucida Grande"/>
        <a:buChar char="●"/>
        <a:defRPr sz="1400" kern="1200">
          <a:solidFill>
            <a:srgbClr val="3C536F"/>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34" Type="http://schemas.openxmlformats.org/officeDocument/2006/relationships/diagramQuickStyle" Target="../diagrams/quickStyle8.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1" Type="http://schemas.openxmlformats.org/officeDocument/2006/relationships/slideLayout" Target="../slideLayouts/slideLayout8.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 Id="rId8"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297-7070-4F8D-8E3A-C67699FFDB4E}"/>
              </a:ext>
            </a:extLst>
          </p:cNvPr>
          <p:cNvSpPr>
            <a:spLocks noGrp="1"/>
          </p:cNvSpPr>
          <p:nvPr>
            <p:ph type="ctrTitle"/>
          </p:nvPr>
        </p:nvSpPr>
        <p:spPr/>
        <p:txBody>
          <a:bodyPr/>
          <a:lstStyle/>
          <a:p>
            <a:br>
              <a:rPr lang="en-US" dirty="0">
                <a:solidFill>
                  <a:schemeClr val="tx1"/>
                </a:solidFill>
              </a:rPr>
            </a:br>
            <a:r>
              <a:rPr lang="en-US" dirty="0"/>
              <a:t>EPMO Stage Gate Process Framework</a:t>
            </a:r>
          </a:p>
        </p:txBody>
      </p:sp>
      <p:sp>
        <p:nvSpPr>
          <p:cNvPr id="3" name="Subtitle 2">
            <a:extLst>
              <a:ext uri="{FF2B5EF4-FFF2-40B4-BE49-F238E27FC236}">
                <a16:creationId xmlns:a16="http://schemas.microsoft.com/office/drawing/2014/main" id="{1DC75CB4-4B1A-4A3A-ADDB-6B95DE8CA465}"/>
              </a:ext>
            </a:extLst>
          </p:cNvPr>
          <p:cNvSpPr>
            <a:spLocks noGrp="1"/>
          </p:cNvSpPr>
          <p:nvPr>
            <p:ph type="subTitle" idx="1"/>
          </p:nvPr>
        </p:nvSpPr>
        <p:spPr/>
        <p:txBody>
          <a:bodyPr/>
          <a:lstStyle/>
          <a:p>
            <a:r>
              <a:rPr lang="en-US" dirty="0"/>
              <a:t>November 2020</a:t>
            </a:r>
          </a:p>
        </p:txBody>
      </p:sp>
    </p:spTree>
    <p:extLst>
      <p:ext uri="{BB962C8B-B14F-4D97-AF65-F5344CB8AC3E}">
        <p14:creationId xmlns:p14="http://schemas.microsoft.com/office/powerpoint/2010/main" val="423899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ACD5-FC2F-493D-B0BA-0F6D959C0A95}"/>
              </a:ext>
            </a:extLst>
          </p:cNvPr>
          <p:cNvSpPr>
            <a:spLocks noGrp="1"/>
          </p:cNvSpPr>
          <p:nvPr>
            <p:ph type="title"/>
          </p:nvPr>
        </p:nvSpPr>
        <p:spPr/>
        <p:txBody>
          <a:bodyPr/>
          <a:lstStyle/>
          <a:p>
            <a:r>
              <a:rPr lang="en-US" dirty="0"/>
              <a:t>Project Methodology Attributes</a:t>
            </a:r>
          </a:p>
        </p:txBody>
      </p:sp>
      <p:sp>
        <p:nvSpPr>
          <p:cNvPr id="3" name="Content Placeholder 2">
            <a:extLst>
              <a:ext uri="{FF2B5EF4-FFF2-40B4-BE49-F238E27FC236}">
                <a16:creationId xmlns:a16="http://schemas.microsoft.com/office/drawing/2014/main" id="{92FCC5CE-EA91-4856-A0E5-CB1BCADFC20B}"/>
              </a:ext>
            </a:extLst>
          </p:cNvPr>
          <p:cNvSpPr>
            <a:spLocks noGrp="1"/>
          </p:cNvSpPr>
          <p:nvPr>
            <p:ph idx="1"/>
          </p:nvPr>
        </p:nvSpPr>
        <p:spPr>
          <a:xfrm>
            <a:off x="457200" y="998220"/>
            <a:ext cx="11308080" cy="1287780"/>
          </a:xfrm>
        </p:spPr>
        <p:txBody>
          <a:bodyPr>
            <a:normAutofit/>
          </a:bodyPr>
          <a:lstStyle/>
          <a:p>
            <a:r>
              <a:rPr lang="en-US" sz="2000" dirty="0">
                <a:solidFill>
                  <a:srgbClr val="000000"/>
                </a:solidFill>
                <a:latin typeface="Calibri" panose="020F0502020204030204" pitchFamily="34" charset="0"/>
              </a:rPr>
              <a:t>The table below represents project attributes that assist in determining the appropriate execution methodology.  This in formation should be used as reference to support method selection during the ‘Develop Press Release’ stage.</a:t>
            </a:r>
            <a:endParaRPr lang="en-US" sz="2000" dirty="0"/>
          </a:p>
        </p:txBody>
      </p:sp>
      <p:sp>
        <p:nvSpPr>
          <p:cNvPr id="4" name="Footer Placeholder 3">
            <a:extLst>
              <a:ext uri="{FF2B5EF4-FFF2-40B4-BE49-F238E27FC236}">
                <a16:creationId xmlns:a16="http://schemas.microsoft.com/office/drawing/2014/main" id="{7D87B3FB-F695-4DCE-B410-E9AAF1EFA72C}"/>
              </a:ext>
            </a:extLst>
          </p:cNvPr>
          <p:cNvSpPr>
            <a:spLocks noGrp="1"/>
          </p:cNvSpPr>
          <p:nvPr>
            <p:ph type="ftr" sz="quarter" idx="3"/>
          </p:nvPr>
        </p:nvSpPr>
        <p:spPr/>
        <p:txBody>
          <a:bodyPr/>
          <a:lstStyle/>
          <a:p>
            <a:r>
              <a:rPr lang="en-US"/>
              <a:t>PSEG INTERNAL USE ONLY</a:t>
            </a:r>
            <a:endParaRPr lang="en-US" dirty="0"/>
          </a:p>
        </p:txBody>
      </p:sp>
      <p:graphicFrame>
        <p:nvGraphicFramePr>
          <p:cNvPr id="5" name="Table 4">
            <a:extLst>
              <a:ext uri="{FF2B5EF4-FFF2-40B4-BE49-F238E27FC236}">
                <a16:creationId xmlns:a16="http://schemas.microsoft.com/office/drawing/2014/main" id="{F4449738-9169-47F4-B423-65F04F35D5B7}"/>
              </a:ext>
            </a:extLst>
          </p:cNvPr>
          <p:cNvGraphicFramePr>
            <a:graphicFrameLocks noGrp="1"/>
          </p:cNvGraphicFramePr>
          <p:nvPr>
            <p:extLst>
              <p:ext uri="{D42A27DB-BD31-4B8C-83A1-F6EECF244321}">
                <p14:modId xmlns:p14="http://schemas.microsoft.com/office/powerpoint/2010/main" val="3122733399"/>
              </p:ext>
            </p:extLst>
          </p:nvPr>
        </p:nvGraphicFramePr>
        <p:xfrm>
          <a:off x="457200" y="2001840"/>
          <a:ext cx="11308081" cy="4419600"/>
        </p:xfrm>
        <a:graphic>
          <a:graphicData uri="http://schemas.openxmlformats.org/drawingml/2006/table">
            <a:tbl>
              <a:tblPr firstRow="1" bandRow="1">
                <a:tableStyleId>{5C22544A-7EE6-4342-B048-85BDC9FD1C3A}</a:tableStyleId>
              </a:tblPr>
              <a:tblGrid>
                <a:gridCol w="8504063">
                  <a:extLst>
                    <a:ext uri="{9D8B030D-6E8A-4147-A177-3AD203B41FA5}">
                      <a16:colId xmlns:a16="http://schemas.microsoft.com/office/drawing/2014/main" val="20000"/>
                    </a:ext>
                  </a:extLst>
                </a:gridCol>
                <a:gridCol w="1058954">
                  <a:extLst>
                    <a:ext uri="{9D8B030D-6E8A-4147-A177-3AD203B41FA5}">
                      <a16:colId xmlns:a16="http://schemas.microsoft.com/office/drawing/2014/main" val="20002"/>
                    </a:ext>
                  </a:extLst>
                </a:gridCol>
                <a:gridCol w="1048963">
                  <a:extLst>
                    <a:ext uri="{9D8B030D-6E8A-4147-A177-3AD203B41FA5}">
                      <a16:colId xmlns:a16="http://schemas.microsoft.com/office/drawing/2014/main" val="20003"/>
                    </a:ext>
                  </a:extLst>
                </a:gridCol>
                <a:gridCol w="696101">
                  <a:extLst>
                    <a:ext uri="{9D8B030D-6E8A-4147-A177-3AD203B41FA5}">
                      <a16:colId xmlns:a16="http://schemas.microsoft.com/office/drawing/2014/main" val="2009899137"/>
                    </a:ext>
                  </a:extLst>
                </a:gridCol>
              </a:tblGrid>
              <a:tr h="128628">
                <a:tc>
                  <a:txBody>
                    <a:bodyPr/>
                    <a:lstStyle/>
                    <a:p>
                      <a:pPr algn="l"/>
                      <a:r>
                        <a:rPr lang="en-US" sz="1400" b="1" dirty="0">
                          <a:solidFill>
                            <a:schemeClr val="bg1"/>
                          </a:solidFill>
                          <a:latin typeface="+mn-lt"/>
                          <a:cs typeface="Arial" panose="020B0604020202020204" pitchFamily="34" charset="0"/>
                        </a:rPr>
                        <a:t>Scenario/attributes</a:t>
                      </a:r>
                    </a:p>
                  </a:txBody>
                  <a:tcPr marL="45720" marR="45720" anchor="b">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96A1B"/>
                    </a:solidFill>
                  </a:tcPr>
                </a:tc>
                <a:tc>
                  <a:txBody>
                    <a:bodyPr/>
                    <a:lstStyle/>
                    <a:p>
                      <a:pPr algn="l"/>
                      <a:r>
                        <a:rPr lang="en-US" sz="1400" b="1" dirty="0">
                          <a:solidFill>
                            <a:schemeClr val="bg1"/>
                          </a:solidFill>
                          <a:latin typeface="+mn-lt"/>
                          <a:cs typeface="Arial" panose="020B0604020202020204" pitchFamily="34" charset="0"/>
                        </a:rPr>
                        <a:t>Waterfall</a:t>
                      </a:r>
                    </a:p>
                  </a:txBody>
                  <a:tcPr marL="45720" marR="45720" anchor="b">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96A1B"/>
                    </a:solidFill>
                  </a:tcPr>
                </a:tc>
                <a:tc>
                  <a:txBody>
                    <a:bodyPr/>
                    <a:lstStyle/>
                    <a:p>
                      <a:pPr algn="ctr"/>
                      <a:r>
                        <a:rPr lang="en-US" sz="1400" b="1" dirty="0">
                          <a:solidFill>
                            <a:schemeClr val="bg1"/>
                          </a:solidFill>
                          <a:latin typeface="+mn-lt"/>
                          <a:cs typeface="Arial" panose="020B0604020202020204" pitchFamily="34" charset="0"/>
                        </a:rPr>
                        <a:t>Iterative</a:t>
                      </a:r>
                    </a:p>
                  </a:txBody>
                  <a:tcPr marL="45720" marR="45720" anchor="b">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96A1B"/>
                    </a:solidFill>
                  </a:tcPr>
                </a:tc>
                <a:tc>
                  <a:txBody>
                    <a:bodyPr/>
                    <a:lstStyle/>
                    <a:p>
                      <a:pPr algn="ctr"/>
                      <a:r>
                        <a:rPr lang="en-US" sz="1400" b="1" dirty="0">
                          <a:solidFill>
                            <a:schemeClr val="bg1"/>
                          </a:solidFill>
                          <a:latin typeface="+mn-lt"/>
                          <a:cs typeface="Arial" panose="020B0604020202020204" pitchFamily="34" charset="0"/>
                        </a:rPr>
                        <a:t>Agile</a:t>
                      </a:r>
                    </a:p>
                  </a:txBody>
                  <a:tcPr marL="45720" marR="45720" anchor="b">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solidFill>
                      <a:srgbClr val="F96A1B"/>
                    </a:solidFill>
                  </a:tcPr>
                </a:tc>
                <a:extLst>
                  <a:ext uri="{0D108BD9-81ED-4DB2-BD59-A6C34878D82A}">
                    <a16:rowId xmlns:a16="http://schemas.microsoft.com/office/drawing/2014/main" val="10000"/>
                  </a:ext>
                </a:extLst>
              </a:tr>
              <a:tr h="128628">
                <a:tc>
                  <a:txBody>
                    <a:bodyPr/>
                    <a:lstStyle/>
                    <a:p>
                      <a:pPr algn="l"/>
                      <a:r>
                        <a:rPr lang="en-US" sz="1200" dirty="0">
                          <a:solidFill>
                            <a:schemeClr val="tx1"/>
                          </a:solidFill>
                          <a:latin typeface="+mn-lt"/>
                          <a:cs typeface="Arial" panose="020B0604020202020204" pitchFamily="34" charset="0"/>
                        </a:rPr>
                        <a:t>Changing Requirements</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1"/>
                  </a:ext>
                </a:extLst>
              </a:tr>
              <a:tr h="128628">
                <a:tc>
                  <a:txBody>
                    <a:bodyPr/>
                    <a:lstStyle/>
                    <a:p>
                      <a:pPr algn="l"/>
                      <a:r>
                        <a:rPr lang="en-US" sz="1200" dirty="0">
                          <a:solidFill>
                            <a:schemeClr val="tx1"/>
                          </a:solidFill>
                          <a:latin typeface="+mn-lt"/>
                          <a:cs typeface="Arial" panose="020B0604020202020204" pitchFamily="34" charset="0"/>
                        </a:rPr>
                        <a:t>Unproven technology</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2"/>
                  </a:ext>
                </a:extLst>
              </a:tr>
              <a:tr h="128628">
                <a:tc>
                  <a:txBody>
                    <a:bodyPr/>
                    <a:lstStyle/>
                    <a:p>
                      <a:pPr algn="l"/>
                      <a:r>
                        <a:rPr lang="en-US" sz="1200" dirty="0">
                          <a:solidFill>
                            <a:schemeClr val="tx1"/>
                          </a:solidFill>
                          <a:latin typeface="+mn-lt"/>
                          <a:cs typeface="Arial" panose="020B0604020202020204" pitchFamily="34" charset="0"/>
                        </a:rPr>
                        <a:t>Skilled developers: co-located, 100% allocated, adaptable &amp; able</a:t>
                      </a:r>
                      <a:r>
                        <a:rPr lang="en-US" sz="1200" baseline="0" dirty="0">
                          <a:solidFill>
                            <a:schemeClr val="tx1"/>
                          </a:solidFill>
                          <a:latin typeface="+mn-lt"/>
                          <a:cs typeface="Arial" panose="020B0604020202020204" pitchFamily="34" charset="0"/>
                        </a:rPr>
                        <a:t> </a:t>
                      </a:r>
                      <a:r>
                        <a:rPr lang="en-US" sz="1200" dirty="0">
                          <a:solidFill>
                            <a:schemeClr val="tx1"/>
                          </a:solidFill>
                          <a:latin typeface="+mn-lt"/>
                          <a:cs typeface="Arial" panose="020B0604020202020204" pitchFamily="34" charset="0"/>
                        </a:rPr>
                        <a:t>to think independently</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4"/>
                  </a:ext>
                </a:extLst>
              </a:tr>
              <a:tr h="128628">
                <a:tc>
                  <a:txBody>
                    <a:bodyPr/>
                    <a:lstStyle/>
                    <a:p>
                      <a:pPr algn="l"/>
                      <a:r>
                        <a:rPr lang="en-US" sz="1200" dirty="0">
                          <a:solidFill>
                            <a:schemeClr val="tx1"/>
                          </a:solidFill>
                          <a:latin typeface="+mn-lt"/>
                          <a:cs typeface="Arial" panose="020B0604020202020204" pitchFamily="34" charset="0"/>
                        </a:rPr>
                        <a:t>Rapid prototyping of the product is more important than the</a:t>
                      </a:r>
                      <a:r>
                        <a:rPr lang="en-US" sz="1200" baseline="0" dirty="0">
                          <a:solidFill>
                            <a:schemeClr val="tx1"/>
                          </a:solidFill>
                          <a:latin typeface="+mn-lt"/>
                          <a:cs typeface="Arial" panose="020B0604020202020204" pitchFamily="34" charset="0"/>
                        </a:rPr>
                        <a:t> initial </a:t>
                      </a:r>
                      <a:r>
                        <a:rPr lang="en-US" sz="1200" dirty="0">
                          <a:solidFill>
                            <a:schemeClr val="tx1"/>
                          </a:solidFill>
                          <a:latin typeface="+mn-lt"/>
                          <a:cs typeface="Arial" panose="020B0604020202020204" pitchFamily="34" charset="0"/>
                        </a:rPr>
                        <a:t>quality of the product</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5"/>
                  </a:ext>
                </a:extLst>
              </a:tr>
              <a:tr h="128628">
                <a:tc>
                  <a:txBody>
                    <a:bodyPr/>
                    <a:lstStyle/>
                    <a:p>
                      <a:pPr algn="l"/>
                      <a:r>
                        <a:rPr lang="en-US" sz="1200" dirty="0">
                          <a:solidFill>
                            <a:schemeClr val="tx1"/>
                          </a:solidFill>
                          <a:latin typeface="+mn-lt"/>
                          <a:cs typeface="Arial" panose="020B0604020202020204" pitchFamily="34" charset="0"/>
                        </a:rPr>
                        <a:t>Many integrations and dependencies external to product and team</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6"/>
                  </a:ext>
                </a:extLst>
              </a:tr>
              <a:tr h="128628">
                <a:tc>
                  <a:txBody>
                    <a:bodyPr/>
                    <a:lstStyle/>
                    <a:p>
                      <a:pPr algn="l"/>
                      <a:r>
                        <a:rPr lang="en-US" sz="1200" dirty="0">
                          <a:solidFill>
                            <a:schemeClr val="tx1"/>
                          </a:solidFill>
                          <a:latin typeface="+mn-lt"/>
                          <a:cs typeface="Arial" panose="020B0604020202020204" pitchFamily="34" charset="0"/>
                        </a:rPr>
                        <a:t>Definition, not speed, is key to success</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7"/>
                  </a:ext>
                </a:extLst>
              </a:tr>
              <a:tr h="192941">
                <a:tc>
                  <a:txBody>
                    <a:bodyPr/>
                    <a:lstStyle/>
                    <a:p>
                      <a:pPr algn="l"/>
                      <a:r>
                        <a:rPr lang="en-US" sz="1200" dirty="0">
                          <a:solidFill>
                            <a:schemeClr val="tx1"/>
                          </a:solidFill>
                          <a:latin typeface="+mn-lt"/>
                          <a:cs typeface="Arial" panose="020B0604020202020204" pitchFamily="34" charset="0"/>
                        </a:rPr>
                        <a:t>Multi-component program where infrastructure and architecture are well defined while application interfaces are not</a:t>
                      </a:r>
                      <a:r>
                        <a:rPr lang="en-US" sz="1200" baseline="0" dirty="0">
                          <a:solidFill>
                            <a:schemeClr val="tx1"/>
                          </a:solidFill>
                          <a:latin typeface="+mn-lt"/>
                          <a:cs typeface="Arial" panose="020B0604020202020204" pitchFamily="34" charset="0"/>
                        </a:rPr>
                        <a:t> </a:t>
                      </a:r>
                      <a:r>
                        <a:rPr lang="en-US" sz="1200" dirty="0">
                          <a:solidFill>
                            <a:schemeClr val="tx1"/>
                          </a:solidFill>
                          <a:latin typeface="+mn-lt"/>
                          <a:cs typeface="Arial" panose="020B0604020202020204" pitchFamily="34" charset="0"/>
                        </a:rPr>
                        <a:t>defined in detail</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8"/>
                  </a:ext>
                </a:extLst>
              </a:tr>
              <a:tr h="128628">
                <a:tc>
                  <a:txBody>
                    <a:bodyPr/>
                    <a:lstStyle/>
                    <a:p>
                      <a:pPr algn="l"/>
                      <a:r>
                        <a:rPr lang="en-US" sz="1200" dirty="0">
                          <a:solidFill>
                            <a:schemeClr val="tx1"/>
                          </a:solidFill>
                          <a:latin typeface="+mn-lt"/>
                          <a:cs typeface="Arial" panose="020B0604020202020204" pitchFamily="34" charset="0"/>
                        </a:rPr>
                        <a:t>Heavy regulatory and legal compliance elements</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09"/>
                  </a:ext>
                </a:extLst>
              </a:tr>
              <a:tr h="128628">
                <a:tc>
                  <a:txBody>
                    <a:bodyPr/>
                    <a:lstStyle/>
                    <a:p>
                      <a:pPr algn="l"/>
                      <a:r>
                        <a:rPr lang="en-US" sz="1200" dirty="0">
                          <a:solidFill>
                            <a:schemeClr val="tx1"/>
                          </a:solidFill>
                          <a:latin typeface="+mn-lt"/>
                          <a:cs typeface="Arial" panose="020B0604020202020204" pitchFamily="34" charset="0"/>
                        </a:rPr>
                        <a:t>Significant infrastructure build and architectural work required</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10"/>
                  </a:ext>
                </a:extLst>
              </a:tr>
              <a:tr h="128628">
                <a:tc>
                  <a:txBody>
                    <a:bodyPr/>
                    <a:lstStyle/>
                    <a:p>
                      <a:pPr algn="l"/>
                      <a:r>
                        <a:rPr lang="en-US" sz="1200" dirty="0">
                          <a:solidFill>
                            <a:schemeClr val="tx1"/>
                          </a:solidFill>
                          <a:latin typeface="+mn-lt"/>
                          <a:cs typeface="Arial" panose="020B0604020202020204" pitchFamily="34" charset="0"/>
                        </a:rPr>
                        <a:t>Complex requirements and design needed to create a foundation</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11"/>
                  </a:ext>
                </a:extLst>
              </a:tr>
              <a:tr h="128628">
                <a:tc>
                  <a:txBody>
                    <a:bodyPr/>
                    <a:lstStyle/>
                    <a:p>
                      <a:pPr algn="l"/>
                      <a:r>
                        <a:rPr lang="en-US" sz="1200" dirty="0">
                          <a:solidFill>
                            <a:schemeClr val="tx1"/>
                          </a:solidFill>
                          <a:latin typeface="+mn-lt"/>
                          <a:cs typeface="Arial" panose="020B0604020202020204" pitchFamily="34" charset="0"/>
                        </a:rPr>
                        <a:t>Release management process not mature</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13"/>
                  </a:ext>
                </a:extLst>
              </a:tr>
              <a:tr h="128628">
                <a:tc>
                  <a:txBody>
                    <a:bodyPr/>
                    <a:lstStyle/>
                    <a:p>
                      <a:pPr algn="l"/>
                      <a:r>
                        <a:rPr lang="en-US" sz="1200" dirty="0">
                          <a:solidFill>
                            <a:schemeClr val="tx1"/>
                          </a:solidFill>
                          <a:latin typeface="+mn-lt"/>
                          <a:cs typeface="Arial" panose="020B0604020202020204" pitchFamily="34" charset="0"/>
                        </a:rPr>
                        <a:t>Full time resource allocation not possible</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r>
                        <a:rPr lang="en-US" sz="1400" b="0" i="0" u="none" strike="noStrike" kern="1200" baseline="0" dirty="0">
                          <a:solidFill>
                            <a:schemeClr val="tx1"/>
                          </a:solidFill>
                          <a:latin typeface="+mn-lt"/>
                          <a:ea typeface="+mn-ea"/>
                          <a:cs typeface="Arial" panose="020B0604020202020204" pitchFamily="34" charset="0"/>
                        </a:rPr>
                        <a:t>X</a:t>
                      </a: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0014"/>
                  </a:ext>
                </a:extLst>
              </a:tr>
              <a:tr h="128628">
                <a:tc>
                  <a:txBody>
                    <a:bodyPr/>
                    <a:lstStyle/>
                    <a:p>
                      <a:pPr algn="l"/>
                      <a:r>
                        <a:rPr lang="en-US" sz="1200" dirty="0">
                          <a:solidFill>
                            <a:schemeClr val="tx1"/>
                          </a:solidFill>
                          <a:latin typeface="+mn-lt"/>
                          <a:cs typeface="Arial" panose="020B0604020202020204" pitchFamily="34" charset="0"/>
                        </a:rPr>
                        <a:t>Customer organization is not mature in product ownership and culturally accepting of agile methods</a:t>
                      </a: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tc>
                  <a:txBody>
                    <a:bodyPr/>
                    <a:lstStyle/>
                    <a:p>
                      <a:pPr algn="ctr"/>
                      <a:endParaRPr lang="en-US" sz="1400" dirty="0">
                        <a:solidFill>
                          <a:schemeClr val="tx1"/>
                        </a:solidFill>
                        <a:latin typeface="+mn-lt"/>
                        <a:cs typeface="Arial" panose="020B0604020202020204" pitchFamily="34" charset="0"/>
                      </a:endParaRPr>
                    </a:p>
                  </a:txBody>
                  <a:tcPr marL="45720" marR="4572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4246282641"/>
                  </a:ext>
                </a:extLst>
              </a:tr>
            </a:tbl>
          </a:graphicData>
        </a:graphic>
      </p:graphicFrame>
    </p:spTree>
    <p:extLst>
      <p:ext uri="{BB962C8B-B14F-4D97-AF65-F5344CB8AC3E}">
        <p14:creationId xmlns:p14="http://schemas.microsoft.com/office/powerpoint/2010/main" val="102853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D259EB-EA3E-4FC0-934B-5AFDD79FD95D}"/>
              </a:ext>
            </a:extLst>
          </p:cNvPr>
          <p:cNvGrpSpPr/>
          <p:nvPr/>
        </p:nvGrpSpPr>
        <p:grpSpPr>
          <a:xfrm rot="1895574">
            <a:off x="4859869" y="2784652"/>
            <a:ext cx="1704431" cy="556175"/>
            <a:chOff x="1544819" y="767740"/>
            <a:chExt cx="234860" cy="298549"/>
          </a:xfrm>
        </p:grpSpPr>
        <p:sp>
          <p:nvSpPr>
            <p:cNvPr id="10" name="Arrow: Right 9">
              <a:extLst>
                <a:ext uri="{FF2B5EF4-FFF2-40B4-BE49-F238E27FC236}">
                  <a16:creationId xmlns:a16="http://schemas.microsoft.com/office/drawing/2014/main" id="{BA820115-A04D-4817-BB1A-22CE19758EC7}"/>
                </a:ext>
              </a:extLst>
            </p:cNvPr>
            <p:cNvSpPr/>
            <p:nvPr/>
          </p:nvSpPr>
          <p:spPr>
            <a:xfrm rot="18900000">
              <a:off x="1544819" y="767740"/>
              <a:ext cx="234860" cy="29854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3791EA98-14E4-4E5A-A885-71FDE33F7111}"/>
                </a:ext>
              </a:extLst>
            </p:cNvPr>
            <p:cNvSpPr txBox="1"/>
            <p:nvPr/>
          </p:nvSpPr>
          <p:spPr>
            <a:xfrm rot="18900000">
              <a:off x="1555137" y="852361"/>
              <a:ext cx="164402" cy="17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p:txBody>
        </p:sp>
      </p:grpSp>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p:txBody>
          <a:bodyPr/>
          <a:lstStyle/>
          <a:p>
            <a:r>
              <a:rPr lang="en-US" dirty="0"/>
              <a:t>SGP Tailoring for SDLC</a:t>
            </a:r>
          </a:p>
        </p:txBody>
      </p:sp>
      <p:graphicFrame>
        <p:nvGraphicFramePr>
          <p:cNvPr id="5" name="Diagram 4">
            <a:extLst>
              <a:ext uri="{FF2B5EF4-FFF2-40B4-BE49-F238E27FC236}">
                <a16:creationId xmlns:a16="http://schemas.microsoft.com/office/drawing/2014/main" id="{7C6F9ECB-7E7A-418E-8DD6-DA33E3B03E9E}"/>
              </a:ext>
            </a:extLst>
          </p:cNvPr>
          <p:cNvGraphicFramePr/>
          <p:nvPr>
            <p:extLst>
              <p:ext uri="{D42A27DB-BD31-4B8C-83A1-F6EECF244321}">
                <p14:modId xmlns:p14="http://schemas.microsoft.com/office/powerpoint/2010/main" val="2862942031"/>
              </p:ext>
            </p:extLst>
          </p:nvPr>
        </p:nvGraphicFramePr>
        <p:xfrm>
          <a:off x="1356770" y="1125016"/>
          <a:ext cx="8637942" cy="13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DB8B9F04-BE82-4B1F-AD07-8C34EA907946}"/>
              </a:ext>
            </a:extLst>
          </p:cNvPr>
          <p:cNvSpPr/>
          <p:nvPr/>
        </p:nvSpPr>
        <p:spPr bwMode="auto">
          <a:xfrm>
            <a:off x="5326998" y="3025088"/>
            <a:ext cx="3007360" cy="139813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0488" tIns="44450" rIns="90488" bIns="44450" numCol="1" rtlCol="0" anchor="b" anchorCtr="0" compatLnSpc="1">
            <a:prstTxWarp prst="textNoShape">
              <a:avLst/>
            </a:prstTxWarp>
          </a:bodyPr>
          <a:lstStyle/>
          <a:p>
            <a:pPr marL="0" marR="0" indent="0" defTabSz="914400" rtl="0" eaLnBrk="0" fontAlgn="base" latinLnBrk="0" hangingPunct="0">
              <a:lnSpc>
                <a:spcPct val="90000"/>
              </a:lnSpc>
              <a:spcBef>
                <a:spcPct val="20000"/>
              </a:spcBef>
              <a:spcAft>
                <a:spcPct val="0"/>
              </a:spcAft>
              <a:buClr>
                <a:srgbClr val="666699"/>
              </a:buClr>
              <a:buSzPct val="75000"/>
              <a:buFont typeface="Wingdings" pitchFamily="2" charset="2"/>
              <a:buNone/>
              <a:tabLst/>
            </a:pPr>
            <a:r>
              <a:rPr lang="en-US" sz="1100" i="0" dirty="0">
                <a:solidFill>
                  <a:schemeClr val="accent1"/>
                </a:solidFill>
                <a:latin typeface="Arial" charset="0"/>
              </a:rPr>
              <a:t>Direct &amp; Manage</a:t>
            </a:r>
            <a:endParaRPr kumimoji="0" lang="en-US" sz="1100" b="1" i="0" u="none" strike="noStrike" cap="none" normalizeH="0" baseline="0" dirty="0">
              <a:ln>
                <a:noFill/>
              </a:ln>
              <a:solidFill>
                <a:schemeClr val="accent1"/>
              </a:solidFill>
              <a:effectLst/>
              <a:latin typeface="Arial" charset="0"/>
            </a:endParaRPr>
          </a:p>
        </p:txBody>
      </p:sp>
      <p:graphicFrame>
        <p:nvGraphicFramePr>
          <p:cNvPr id="8" name="Diagram 7">
            <a:extLst>
              <a:ext uri="{FF2B5EF4-FFF2-40B4-BE49-F238E27FC236}">
                <a16:creationId xmlns:a16="http://schemas.microsoft.com/office/drawing/2014/main" id="{FFD10DBC-B45C-47BB-BDB3-C63146FF5DA1}"/>
              </a:ext>
            </a:extLst>
          </p:cNvPr>
          <p:cNvGraphicFramePr/>
          <p:nvPr>
            <p:extLst>
              <p:ext uri="{D42A27DB-BD31-4B8C-83A1-F6EECF244321}">
                <p14:modId xmlns:p14="http://schemas.microsoft.com/office/powerpoint/2010/main" val="3845219248"/>
              </p:ext>
            </p:extLst>
          </p:nvPr>
        </p:nvGraphicFramePr>
        <p:xfrm>
          <a:off x="4788100" y="2418533"/>
          <a:ext cx="4272742" cy="19302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877FDB01-9C6C-4DA4-B567-403DBFA590F8}"/>
              </a:ext>
            </a:extLst>
          </p:cNvPr>
          <p:cNvGraphicFramePr/>
          <p:nvPr>
            <p:extLst>
              <p:ext uri="{D42A27DB-BD31-4B8C-83A1-F6EECF244321}">
                <p14:modId xmlns:p14="http://schemas.microsoft.com/office/powerpoint/2010/main" val="3917820181"/>
              </p:ext>
            </p:extLst>
          </p:nvPr>
        </p:nvGraphicFramePr>
        <p:xfrm>
          <a:off x="1275192" y="2557728"/>
          <a:ext cx="3617712" cy="17061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a:extLst>
              <a:ext uri="{FF2B5EF4-FFF2-40B4-BE49-F238E27FC236}">
                <a16:creationId xmlns:a16="http://schemas.microsoft.com/office/drawing/2014/main" id="{759BA123-9FA0-4EF9-AA16-88A1E561354D}"/>
              </a:ext>
            </a:extLst>
          </p:cNvPr>
          <p:cNvGraphicFramePr/>
          <p:nvPr>
            <p:extLst>
              <p:ext uri="{D42A27DB-BD31-4B8C-83A1-F6EECF244321}">
                <p14:modId xmlns:p14="http://schemas.microsoft.com/office/powerpoint/2010/main" val="1862018897"/>
              </p:ext>
            </p:extLst>
          </p:nvPr>
        </p:nvGraphicFramePr>
        <p:xfrm>
          <a:off x="8587132" y="2518641"/>
          <a:ext cx="1426209" cy="173505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a:extLst>
              <a:ext uri="{FF2B5EF4-FFF2-40B4-BE49-F238E27FC236}">
                <a16:creationId xmlns:a16="http://schemas.microsoft.com/office/drawing/2014/main" id="{03DFFDD1-63F9-4620-A7E0-E86064827A09}"/>
              </a:ext>
            </a:extLst>
          </p:cNvPr>
          <p:cNvGraphicFramePr/>
          <p:nvPr>
            <p:extLst>
              <p:ext uri="{D42A27DB-BD31-4B8C-83A1-F6EECF244321}">
                <p14:modId xmlns:p14="http://schemas.microsoft.com/office/powerpoint/2010/main" val="2232049437"/>
              </p:ext>
            </p:extLst>
          </p:nvPr>
        </p:nvGraphicFramePr>
        <p:xfrm>
          <a:off x="4840491" y="4558413"/>
          <a:ext cx="5171593" cy="160384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6" name="Diagram 15">
            <a:extLst>
              <a:ext uri="{FF2B5EF4-FFF2-40B4-BE49-F238E27FC236}">
                <a16:creationId xmlns:a16="http://schemas.microsoft.com/office/drawing/2014/main" id="{5DA824A2-FC57-415C-A9A6-A9519D94835D}"/>
              </a:ext>
            </a:extLst>
          </p:cNvPr>
          <p:cNvGraphicFramePr/>
          <p:nvPr>
            <p:extLst>
              <p:ext uri="{D42A27DB-BD31-4B8C-83A1-F6EECF244321}">
                <p14:modId xmlns:p14="http://schemas.microsoft.com/office/powerpoint/2010/main" val="262926268"/>
              </p:ext>
            </p:extLst>
          </p:nvPr>
        </p:nvGraphicFramePr>
        <p:xfrm>
          <a:off x="1292565" y="4599610"/>
          <a:ext cx="4972049" cy="142553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7" name="Diagram 16">
            <a:extLst>
              <a:ext uri="{FF2B5EF4-FFF2-40B4-BE49-F238E27FC236}">
                <a16:creationId xmlns:a16="http://schemas.microsoft.com/office/drawing/2014/main" id="{0311A556-BE57-46E6-AF3A-D3DAA69A5A9B}"/>
              </a:ext>
            </a:extLst>
          </p:cNvPr>
          <p:cNvGraphicFramePr/>
          <p:nvPr>
            <p:extLst>
              <p:ext uri="{D42A27DB-BD31-4B8C-83A1-F6EECF244321}">
                <p14:modId xmlns:p14="http://schemas.microsoft.com/office/powerpoint/2010/main" val="3346481450"/>
              </p:ext>
            </p:extLst>
          </p:nvPr>
        </p:nvGraphicFramePr>
        <p:xfrm>
          <a:off x="8784295" y="4558413"/>
          <a:ext cx="1227790" cy="1525903"/>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18" name="Title 7">
            <a:extLst>
              <a:ext uri="{FF2B5EF4-FFF2-40B4-BE49-F238E27FC236}">
                <a16:creationId xmlns:a16="http://schemas.microsoft.com/office/drawing/2014/main" id="{3E1B3D2A-C55D-4467-A3E7-D7BB8C4011A1}"/>
              </a:ext>
            </a:extLst>
          </p:cNvPr>
          <p:cNvSpPr txBox="1">
            <a:spLocks/>
          </p:cNvSpPr>
          <p:nvPr/>
        </p:nvSpPr>
        <p:spPr>
          <a:xfrm>
            <a:off x="1121114" y="1156903"/>
            <a:ext cx="9144000" cy="239817"/>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a:lstStyle>
          <a:p>
            <a:r>
              <a:rPr lang="en-US" sz="1600" dirty="0">
                <a:solidFill>
                  <a:schemeClr val="tx1">
                    <a:lumMod val="65000"/>
                    <a:lumOff val="35000"/>
                  </a:schemeClr>
                </a:solidFill>
              </a:rPr>
              <a:t>Waterfall</a:t>
            </a:r>
          </a:p>
        </p:txBody>
      </p:sp>
      <p:sp>
        <p:nvSpPr>
          <p:cNvPr id="19" name="Title 7">
            <a:extLst>
              <a:ext uri="{FF2B5EF4-FFF2-40B4-BE49-F238E27FC236}">
                <a16:creationId xmlns:a16="http://schemas.microsoft.com/office/drawing/2014/main" id="{916DEA16-15A0-46E5-ABB9-3CCAD3EC02DD}"/>
              </a:ext>
            </a:extLst>
          </p:cNvPr>
          <p:cNvSpPr txBox="1">
            <a:spLocks/>
          </p:cNvSpPr>
          <p:nvPr/>
        </p:nvSpPr>
        <p:spPr>
          <a:xfrm>
            <a:off x="1103741" y="2490702"/>
            <a:ext cx="9144000" cy="239817"/>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a:lstStyle>
          <a:p>
            <a:r>
              <a:rPr lang="en-US" sz="1600" dirty="0">
                <a:solidFill>
                  <a:schemeClr val="tx1">
                    <a:lumMod val="65000"/>
                    <a:lumOff val="35000"/>
                  </a:schemeClr>
                </a:solidFill>
              </a:rPr>
              <a:t>Iterative</a:t>
            </a:r>
          </a:p>
        </p:txBody>
      </p:sp>
      <p:sp>
        <p:nvSpPr>
          <p:cNvPr id="20" name="Title 7">
            <a:extLst>
              <a:ext uri="{FF2B5EF4-FFF2-40B4-BE49-F238E27FC236}">
                <a16:creationId xmlns:a16="http://schemas.microsoft.com/office/drawing/2014/main" id="{4045B185-B6F3-490A-9B93-01DB615A5058}"/>
              </a:ext>
            </a:extLst>
          </p:cNvPr>
          <p:cNvSpPr txBox="1">
            <a:spLocks/>
          </p:cNvSpPr>
          <p:nvPr/>
        </p:nvSpPr>
        <p:spPr>
          <a:xfrm>
            <a:off x="1121114" y="4558413"/>
            <a:ext cx="9144000" cy="239817"/>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a:lstStyle>
          <a:p>
            <a:r>
              <a:rPr lang="en-US" sz="1600" dirty="0">
                <a:solidFill>
                  <a:schemeClr val="tx1">
                    <a:lumMod val="65000"/>
                    <a:lumOff val="35000"/>
                  </a:schemeClr>
                </a:solidFill>
              </a:rPr>
              <a:t>Agile</a:t>
            </a:r>
          </a:p>
        </p:txBody>
      </p:sp>
    </p:spTree>
    <p:extLst>
      <p:ext uri="{BB962C8B-B14F-4D97-AF65-F5344CB8AC3E}">
        <p14:creationId xmlns:p14="http://schemas.microsoft.com/office/powerpoint/2010/main" val="169243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p:txBody>
          <a:bodyPr/>
          <a:lstStyle/>
          <a:p>
            <a:r>
              <a:rPr lang="en-US" dirty="0"/>
              <a:t>Waterfall / Iterative – SGP Tailoring for Categories</a:t>
            </a:r>
          </a:p>
        </p:txBody>
      </p:sp>
      <p:graphicFrame>
        <p:nvGraphicFramePr>
          <p:cNvPr id="5" name="Table 4">
            <a:extLst>
              <a:ext uri="{FF2B5EF4-FFF2-40B4-BE49-F238E27FC236}">
                <a16:creationId xmlns:a16="http://schemas.microsoft.com/office/drawing/2014/main" id="{20053EE6-D119-4DA0-B285-3717B9975E39}"/>
              </a:ext>
            </a:extLst>
          </p:cNvPr>
          <p:cNvGraphicFramePr>
            <a:graphicFrameLocks noGrp="1"/>
          </p:cNvGraphicFramePr>
          <p:nvPr>
            <p:extLst>
              <p:ext uri="{D42A27DB-BD31-4B8C-83A1-F6EECF244321}">
                <p14:modId xmlns:p14="http://schemas.microsoft.com/office/powerpoint/2010/main" val="871118249"/>
              </p:ext>
            </p:extLst>
          </p:nvPr>
        </p:nvGraphicFramePr>
        <p:xfrm>
          <a:off x="9673050" y="1095034"/>
          <a:ext cx="2285710" cy="533166"/>
        </p:xfrm>
        <a:graphic>
          <a:graphicData uri="http://schemas.openxmlformats.org/drawingml/2006/table">
            <a:tbl>
              <a:tblPr/>
              <a:tblGrid>
                <a:gridCol w="270516">
                  <a:extLst>
                    <a:ext uri="{9D8B030D-6E8A-4147-A177-3AD203B41FA5}">
                      <a16:colId xmlns:a16="http://schemas.microsoft.com/office/drawing/2014/main" val="20004"/>
                    </a:ext>
                  </a:extLst>
                </a:gridCol>
                <a:gridCol w="872339">
                  <a:extLst>
                    <a:ext uri="{9D8B030D-6E8A-4147-A177-3AD203B41FA5}">
                      <a16:colId xmlns:a16="http://schemas.microsoft.com/office/drawing/2014/main" val="20005"/>
                    </a:ext>
                  </a:extLst>
                </a:gridCol>
                <a:gridCol w="270516">
                  <a:extLst>
                    <a:ext uri="{9D8B030D-6E8A-4147-A177-3AD203B41FA5}">
                      <a16:colId xmlns:a16="http://schemas.microsoft.com/office/drawing/2014/main" val="20006"/>
                    </a:ext>
                  </a:extLst>
                </a:gridCol>
                <a:gridCol w="872339">
                  <a:extLst>
                    <a:ext uri="{9D8B030D-6E8A-4147-A177-3AD203B41FA5}">
                      <a16:colId xmlns:a16="http://schemas.microsoft.com/office/drawing/2014/main" val="20007"/>
                    </a:ext>
                  </a:extLst>
                </a:gridCol>
              </a:tblGrid>
              <a:tr h="533166">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sym typeface="Wingdings 2"/>
                        </a:rPr>
                        <a:t></a:t>
                      </a:r>
                      <a:endParaRPr lang="en-US" sz="800" b="1" i="0" dirty="0">
                        <a:solidFill>
                          <a:schemeClr val="tx1">
                            <a:lumMod val="50000"/>
                            <a:lumOff val="50000"/>
                          </a:schemeClr>
                        </a:solidFill>
                        <a:latin typeface="+mn-lt"/>
                        <a:cs typeface="Arial" pitchFamily="34" charset="0"/>
                      </a:endParaRP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rPr>
                        <a:t>Required</a:t>
                      </a: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lumMod val="50000"/>
                              <a:lumOff val="50000"/>
                            </a:schemeClr>
                          </a:solidFill>
                          <a:latin typeface="+mn-lt"/>
                          <a:cs typeface="Arial" pitchFamily="34" charset="0"/>
                          <a:sym typeface="Wingdings 2"/>
                        </a:rPr>
                        <a:t></a:t>
                      </a:r>
                      <a:endParaRPr lang="en-US" sz="800" b="1" dirty="0">
                        <a:solidFill>
                          <a:schemeClr val="tx1">
                            <a:lumMod val="50000"/>
                            <a:lumOff val="50000"/>
                          </a:schemeClr>
                        </a:solidFill>
                        <a:latin typeface="+mn-lt"/>
                        <a:cs typeface="Arial" pitchFamily="34" charset="0"/>
                      </a:endParaRP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rPr>
                        <a:t>Optional</a:t>
                      </a: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987">
            <a:extLst>
              <a:ext uri="{FF2B5EF4-FFF2-40B4-BE49-F238E27FC236}">
                <a16:creationId xmlns:a16="http://schemas.microsoft.com/office/drawing/2014/main" id="{B3AF59AC-EE61-4CCA-A90E-BD8DBE4926C9}"/>
              </a:ext>
            </a:extLst>
          </p:cNvPr>
          <p:cNvGraphicFramePr>
            <a:graphicFrameLocks/>
          </p:cNvGraphicFramePr>
          <p:nvPr>
            <p:extLst>
              <p:ext uri="{D42A27DB-BD31-4B8C-83A1-F6EECF244321}">
                <p14:modId xmlns:p14="http://schemas.microsoft.com/office/powerpoint/2010/main" val="276155267"/>
              </p:ext>
            </p:extLst>
          </p:nvPr>
        </p:nvGraphicFramePr>
        <p:xfrm>
          <a:off x="477520" y="882828"/>
          <a:ext cx="8909051" cy="5059014"/>
        </p:xfrm>
        <a:graphic>
          <a:graphicData uri="http://schemas.openxmlformats.org/drawingml/2006/table">
            <a:tbl>
              <a:tblPr/>
              <a:tblGrid>
                <a:gridCol w="3208861">
                  <a:extLst>
                    <a:ext uri="{9D8B030D-6E8A-4147-A177-3AD203B41FA5}">
                      <a16:colId xmlns:a16="http://schemas.microsoft.com/office/drawing/2014/main" val="20000"/>
                    </a:ext>
                  </a:extLst>
                </a:gridCol>
                <a:gridCol w="1140038">
                  <a:extLst>
                    <a:ext uri="{9D8B030D-6E8A-4147-A177-3AD203B41FA5}">
                      <a16:colId xmlns:a16="http://schemas.microsoft.com/office/drawing/2014/main" val="20007"/>
                    </a:ext>
                  </a:extLst>
                </a:gridCol>
                <a:gridCol w="1140038">
                  <a:extLst>
                    <a:ext uri="{9D8B030D-6E8A-4147-A177-3AD203B41FA5}">
                      <a16:colId xmlns:a16="http://schemas.microsoft.com/office/drawing/2014/main" val="20008"/>
                    </a:ext>
                  </a:extLst>
                </a:gridCol>
                <a:gridCol w="1140038">
                  <a:extLst>
                    <a:ext uri="{9D8B030D-6E8A-4147-A177-3AD203B41FA5}">
                      <a16:colId xmlns:a16="http://schemas.microsoft.com/office/drawing/2014/main" val="20009"/>
                    </a:ext>
                  </a:extLst>
                </a:gridCol>
                <a:gridCol w="1140038">
                  <a:extLst>
                    <a:ext uri="{9D8B030D-6E8A-4147-A177-3AD203B41FA5}">
                      <a16:colId xmlns:a16="http://schemas.microsoft.com/office/drawing/2014/main" val="20010"/>
                    </a:ext>
                  </a:extLst>
                </a:gridCol>
                <a:gridCol w="1140038">
                  <a:extLst>
                    <a:ext uri="{9D8B030D-6E8A-4147-A177-3AD203B41FA5}">
                      <a16:colId xmlns:a16="http://schemas.microsoft.com/office/drawing/2014/main" val="20011"/>
                    </a:ext>
                  </a:extLst>
                </a:gridCol>
              </a:tblGrid>
              <a:tr h="179691">
                <a:tc rowSpan="2">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algn="ctr"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Deliverable</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5">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r>
                        <a:rPr kumimoji="0" lang="en-US" sz="800" b="1" i="0" u="none" strike="noStrike" cap="none" normalizeH="0" baseline="0" dirty="0">
                          <a:ln>
                            <a:noFill/>
                          </a:ln>
                          <a:solidFill>
                            <a:schemeClr val="tx1">
                              <a:lumMod val="50000"/>
                              <a:lumOff val="50000"/>
                            </a:schemeClr>
                          </a:solidFill>
                          <a:effectLst/>
                          <a:latin typeface="+mn-lt"/>
                          <a:cs typeface="Arial" pitchFamily="34" charset="0"/>
                        </a:rPr>
                        <a:t>Project Categorization</a:t>
                      </a:r>
                    </a:p>
                  </a:txBody>
                  <a:tcPr marL="45724" marR="45724" marT="0" marB="0" anchor="ctr" horzOverflow="overflow">
                    <a:lnL w="3175" cap="flat" cmpd="sng" algn="ctr">
                      <a:solidFill>
                        <a:srgbClr val="97B0F7"/>
                      </a:solidFill>
                      <a:prstDash val="solid"/>
                      <a:round/>
                      <a:headEnd type="none" w="med" len="med"/>
                      <a:tailEnd type="none" w="med" len="med"/>
                    </a:lnL>
                    <a:lnR w="12700" cap="flat" cmpd="sng" algn="ctr">
                      <a:solidFill>
                        <a:srgbClr val="081D58">
                          <a:lumMod val="25000"/>
                          <a:lumOff val="75000"/>
                        </a:srgbClr>
                      </a:solidFill>
                      <a:prstDash val="solid"/>
                      <a:round/>
                      <a:headEnd type="none" w="med" len="med"/>
                      <a:tailEnd type="none" w="med" len="med"/>
                    </a:lnR>
                    <a:lnT w="12700" cap="flat" cmpd="sng" algn="ctr">
                      <a:solidFill>
                        <a:srgbClr val="081D58">
                          <a:lumMod val="25000"/>
                          <a:lumOff val="75000"/>
                        </a:srgbClr>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415755">
                <a:tc vMerge="1">
                  <a:txBody>
                    <a:bodyPr/>
                    <a:lstStyle/>
                    <a:p>
                      <a:pPr marL="0" marR="0" algn="ctr" eaLnBrk="0" fontAlgn="base" hangingPunct="0">
                        <a:lnSpc>
                          <a:spcPct val="100000"/>
                        </a:lnSpc>
                        <a:spcBef>
                          <a:spcPts val="0"/>
                        </a:spcBef>
                        <a:spcAft>
                          <a:spcPts val="0"/>
                        </a:spcAft>
                      </a:pPr>
                      <a:endParaRPr lang="en-US" sz="800" dirty="0">
                        <a:solidFill>
                          <a:schemeClr val="bg2"/>
                        </a:solidFill>
                        <a:latin typeface="Arial" pitchFamily="34" charset="0"/>
                        <a:ea typeface="Calibri"/>
                        <a:cs typeface="Arial" pitchFamily="34" charset="0"/>
                      </a:endParaRPr>
                    </a:p>
                  </a:txBody>
                  <a:tcPr marL="45720" marR="45720" marT="0" marB="0" anchor="ctr">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Formal Gated</a:t>
                      </a:r>
                    </a:p>
                    <a:p>
                      <a:pPr algn="ctr" rtl="0" fontAlgn="t"/>
                      <a:r>
                        <a:rPr lang="en-US" sz="800" b="1" dirty="0">
                          <a:solidFill>
                            <a:schemeClr val="tx1">
                              <a:lumMod val="50000"/>
                              <a:lumOff val="50000"/>
                            </a:schemeClr>
                          </a:solidFill>
                          <a:effectLst/>
                          <a:latin typeface="+mn-lt"/>
                        </a:rPr>
                        <a:t>( &gt;$500k )*</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Informal Gated </a:t>
                      </a:r>
                      <a:br>
                        <a:rPr lang="en-US" sz="800" b="1" dirty="0">
                          <a:solidFill>
                            <a:schemeClr val="tx1">
                              <a:lumMod val="50000"/>
                              <a:lumOff val="50000"/>
                            </a:schemeClr>
                          </a:solidFill>
                          <a:effectLst/>
                          <a:latin typeface="+mn-lt"/>
                        </a:rPr>
                      </a:br>
                      <a:r>
                        <a:rPr lang="en-US" sz="800" b="1" dirty="0">
                          <a:solidFill>
                            <a:schemeClr val="tx1">
                              <a:lumMod val="50000"/>
                              <a:lumOff val="50000"/>
                            </a:schemeClr>
                          </a:solidFill>
                          <a:effectLst/>
                          <a:latin typeface="+mn-lt"/>
                        </a:rPr>
                        <a:t>(Greater than $250k - $500k)</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Informal Gated</a:t>
                      </a:r>
                      <a:br>
                        <a:rPr lang="en-US" sz="800" b="1" dirty="0">
                          <a:solidFill>
                            <a:schemeClr val="tx1">
                              <a:lumMod val="50000"/>
                              <a:lumOff val="50000"/>
                            </a:schemeClr>
                          </a:solidFill>
                          <a:effectLst/>
                          <a:latin typeface="+mn-lt"/>
                        </a:rPr>
                      </a:br>
                      <a:r>
                        <a:rPr lang="en-US" sz="800" b="1" dirty="0">
                          <a:solidFill>
                            <a:schemeClr val="tx1">
                              <a:lumMod val="50000"/>
                              <a:lumOff val="50000"/>
                            </a:schemeClr>
                          </a:solidFill>
                          <a:effectLst/>
                          <a:latin typeface="+mn-lt"/>
                        </a:rPr>
                        <a:t>(Less than $250k)</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Miscellaneous Effort</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Annual/Routine Effort</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mn-ea"/>
                          <a:cs typeface="Arial" pitchFamily="34" charset="0"/>
                          <a:sym typeface="Wingdings 2"/>
                        </a:rPr>
                        <a:t>Press Release</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02"/>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Execution Plan (PEP) – including Project Charter and Project Management Plan</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77170">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GOES Model (Steering Committee required for Formal and Informal Gated greater than $250K)</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04"/>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Qualitative Risk Assessment</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Status Reports</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32488">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dirty="0">
                          <a:solidFill>
                            <a:schemeClr val="tx1">
                              <a:lumMod val="50000"/>
                              <a:lumOff val="50000"/>
                            </a:schemeClr>
                          </a:solidFill>
                          <a:latin typeface="+mn-lt"/>
                          <a:ea typeface="Calibri"/>
                          <a:cs typeface="Arial" pitchFamily="34" charset="0"/>
                        </a:rPr>
                        <a:t>Quantitative Risk Assessment</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08"/>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Schedule</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0" fontAlgn="base" latinLnBrk="0" hangingPunct="0">
                        <a:lnSpc>
                          <a:spcPct val="100000"/>
                        </a:lnSpc>
                        <a:spcBef>
                          <a:spcPts val="0"/>
                        </a:spcBef>
                        <a:spcAft>
                          <a:spcPts val="0"/>
                        </a:spcAft>
                        <a:buClrTx/>
                        <a:buSzTx/>
                        <a:buFontTx/>
                        <a:buNone/>
                        <a:tabLst/>
                        <a:defRPr/>
                      </a:pPr>
                      <a:r>
                        <a:rPr lang="en-US" sz="800" b="1" kern="1200" dirty="0">
                          <a:solidFill>
                            <a:schemeClr val="tx1">
                              <a:lumMod val="50000"/>
                              <a:lumOff val="50000"/>
                            </a:schemeClr>
                          </a:solidFill>
                          <a:latin typeface="+mn-lt"/>
                          <a:ea typeface="Calibri"/>
                          <a:cs typeface="Arial" pitchFamily="34" charset="0"/>
                        </a:rPr>
                        <a:t>Financials</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10"/>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0" fontAlgn="base" latinLnBrk="0" hangingPunct="0">
                        <a:lnSpc>
                          <a:spcPct val="100000"/>
                        </a:lnSpc>
                        <a:spcBef>
                          <a:spcPts val="0"/>
                        </a:spcBef>
                        <a:spcAft>
                          <a:spcPts val="0"/>
                        </a:spcAft>
                        <a:buClrTx/>
                        <a:buSzTx/>
                        <a:buFontTx/>
                        <a:buNone/>
                        <a:tabLst/>
                        <a:defRPr/>
                      </a:pPr>
                      <a:r>
                        <a:rPr lang="en-US" sz="800" b="1" kern="1200" dirty="0">
                          <a:solidFill>
                            <a:schemeClr val="tx1">
                              <a:lumMod val="50000"/>
                              <a:lumOff val="50000"/>
                            </a:schemeClr>
                          </a:solidFill>
                          <a:latin typeface="+mn-lt"/>
                          <a:ea typeface="Times New Roman"/>
                          <a:cs typeface="Arial" pitchFamily="34" charset="0"/>
                        </a:rPr>
                        <a:t>Test Management Plan</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Change Management Plan</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12"/>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Detailed Requirements Document</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System Design Specs</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14"/>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Requirements Traceability Matrix</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Change Request</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16"/>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Test Cases/Results Report</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Runbook</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18"/>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Operational Readiness Signoff</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Lessons Learned</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20"/>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Work Order In Service</a:t>
                      </a:r>
                      <a:endParaRPr lang="en-US" sz="800" b="1"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dirty="0">
                          <a:solidFill>
                            <a:schemeClr val="tx1">
                              <a:lumMod val="50000"/>
                              <a:lumOff val="50000"/>
                            </a:schemeClr>
                          </a:solidFill>
                          <a:latin typeface="+mn-lt"/>
                          <a:ea typeface="Calibri"/>
                          <a:cs typeface="Arial" pitchFamily="34" charset="0"/>
                        </a:rPr>
                        <a:t>Gate Scorecards/Approvals</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extLst>
                  <a:ext uri="{0D108BD9-81ED-4DB2-BD59-A6C34878D82A}">
                    <a16:rowId xmlns:a16="http://schemas.microsoft.com/office/drawing/2014/main" val="10022"/>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sz="800" b="1" dirty="0">
                          <a:solidFill>
                            <a:schemeClr val="tx1">
                              <a:lumMod val="50000"/>
                              <a:lumOff val="50000"/>
                            </a:schemeClr>
                          </a:solidFill>
                          <a:latin typeface="+mn-lt"/>
                          <a:ea typeface="Calibri"/>
                          <a:cs typeface="Arial" pitchFamily="34" charset="0"/>
                        </a:rPr>
                        <a:t>Project Artifact Repository (Shared PMO Repository)</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3"/>
                  </a:ext>
                </a:extLst>
              </a:tr>
            </a:tbl>
          </a:graphicData>
        </a:graphic>
      </p:graphicFrame>
      <p:sp>
        <p:nvSpPr>
          <p:cNvPr id="6" name="Rectangle 5">
            <a:extLst>
              <a:ext uri="{FF2B5EF4-FFF2-40B4-BE49-F238E27FC236}">
                <a16:creationId xmlns:a16="http://schemas.microsoft.com/office/drawing/2014/main" id="{A22ED351-E52E-44C3-A9BE-8BE40A75BF4B}"/>
              </a:ext>
            </a:extLst>
          </p:cNvPr>
          <p:cNvSpPr/>
          <p:nvPr/>
        </p:nvSpPr>
        <p:spPr>
          <a:xfrm>
            <a:off x="477520" y="6181287"/>
            <a:ext cx="7683514" cy="215444"/>
          </a:xfrm>
          <a:prstGeom prst="rect">
            <a:avLst/>
          </a:prstGeom>
        </p:spPr>
        <p:txBody>
          <a:bodyPr wrap="none">
            <a:spAutoFit/>
          </a:bodyPr>
          <a:lstStyle/>
          <a:p>
            <a:pPr eaLnBrk="0" fontAlgn="base" hangingPunct="0">
              <a:defRPr/>
            </a:pPr>
            <a:r>
              <a:rPr lang="en-US" sz="800" b="1" dirty="0">
                <a:solidFill>
                  <a:schemeClr val="tx1">
                    <a:lumMod val="50000"/>
                    <a:lumOff val="50000"/>
                  </a:schemeClr>
                </a:solidFill>
                <a:cs typeface="Arial" pitchFamily="34" charset="0"/>
              </a:rPr>
              <a:t>* The budget threshold for SGP categories may vary by tower. e.g. Towers may supply justifications for $5M and up to be formal gated with below that to be informal gated.</a:t>
            </a:r>
          </a:p>
        </p:txBody>
      </p:sp>
    </p:spTree>
    <p:extLst>
      <p:ext uri="{BB962C8B-B14F-4D97-AF65-F5344CB8AC3E}">
        <p14:creationId xmlns:p14="http://schemas.microsoft.com/office/powerpoint/2010/main" val="310820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p:txBody>
          <a:bodyPr/>
          <a:lstStyle/>
          <a:p>
            <a:r>
              <a:rPr lang="en-US" dirty="0"/>
              <a:t>Agile – SGP Tailoring for Categories</a:t>
            </a:r>
          </a:p>
        </p:txBody>
      </p:sp>
      <p:graphicFrame>
        <p:nvGraphicFramePr>
          <p:cNvPr id="5" name="Table 4">
            <a:extLst>
              <a:ext uri="{FF2B5EF4-FFF2-40B4-BE49-F238E27FC236}">
                <a16:creationId xmlns:a16="http://schemas.microsoft.com/office/drawing/2014/main" id="{20053EE6-D119-4DA0-B285-3717B9975E39}"/>
              </a:ext>
            </a:extLst>
          </p:cNvPr>
          <p:cNvGraphicFramePr>
            <a:graphicFrameLocks noGrp="1"/>
          </p:cNvGraphicFramePr>
          <p:nvPr>
            <p:extLst>
              <p:ext uri="{D42A27DB-BD31-4B8C-83A1-F6EECF244321}">
                <p14:modId xmlns:p14="http://schemas.microsoft.com/office/powerpoint/2010/main" val="4197291848"/>
              </p:ext>
            </p:extLst>
          </p:nvPr>
        </p:nvGraphicFramePr>
        <p:xfrm>
          <a:off x="9673050" y="1095034"/>
          <a:ext cx="2285710" cy="533166"/>
        </p:xfrm>
        <a:graphic>
          <a:graphicData uri="http://schemas.openxmlformats.org/drawingml/2006/table">
            <a:tbl>
              <a:tblPr/>
              <a:tblGrid>
                <a:gridCol w="270516">
                  <a:extLst>
                    <a:ext uri="{9D8B030D-6E8A-4147-A177-3AD203B41FA5}">
                      <a16:colId xmlns:a16="http://schemas.microsoft.com/office/drawing/2014/main" val="20004"/>
                    </a:ext>
                  </a:extLst>
                </a:gridCol>
                <a:gridCol w="872339">
                  <a:extLst>
                    <a:ext uri="{9D8B030D-6E8A-4147-A177-3AD203B41FA5}">
                      <a16:colId xmlns:a16="http://schemas.microsoft.com/office/drawing/2014/main" val="20005"/>
                    </a:ext>
                  </a:extLst>
                </a:gridCol>
                <a:gridCol w="270516">
                  <a:extLst>
                    <a:ext uri="{9D8B030D-6E8A-4147-A177-3AD203B41FA5}">
                      <a16:colId xmlns:a16="http://schemas.microsoft.com/office/drawing/2014/main" val="20006"/>
                    </a:ext>
                  </a:extLst>
                </a:gridCol>
                <a:gridCol w="872339">
                  <a:extLst>
                    <a:ext uri="{9D8B030D-6E8A-4147-A177-3AD203B41FA5}">
                      <a16:colId xmlns:a16="http://schemas.microsoft.com/office/drawing/2014/main" val="20007"/>
                    </a:ext>
                  </a:extLst>
                </a:gridCol>
              </a:tblGrid>
              <a:tr h="533166">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sym typeface="Wingdings 2"/>
                        </a:rPr>
                        <a:t></a:t>
                      </a:r>
                      <a:endParaRPr lang="en-US" sz="800" b="1" i="0" dirty="0">
                        <a:solidFill>
                          <a:schemeClr val="tx1">
                            <a:lumMod val="50000"/>
                            <a:lumOff val="50000"/>
                          </a:schemeClr>
                        </a:solidFill>
                        <a:latin typeface="+mn-lt"/>
                        <a:cs typeface="Arial" pitchFamily="34" charset="0"/>
                      </a:endParaRP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rPr>
                        <a:t>Required</a:t>
                      </a: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lumMod val="50000"/>
                              <a:lumOff val="50000"/>
                            </a:schemeClr>
                          </a:solidFill>
                          <a:latin typeface="+mn-lt"/>
                          <a:cs typeface="Arial" pitchFamily="34" charset="0"/>
                          <a:sym typeface="Wingdings 2"/>
                        </a:rPr>
                        <a:t></a:t>
                      </a:r>
                      <a:endParaRPr lang="en-US" sz="800" b="1" dirty="0">
                        <a:solidFill>
                          <a:schemeClr val="tx1">
                            <a:lumMod val="50000"/>
                            <a:lumOff val="50000"/>
                          </a:schemeClr>
                        </a:solidFill>
                        <a:latin typeface="+mn-lt"/>
                        <a:cs typeface="Arial" pitchFamily="34" charset="0"/>
                      </a:endParaRP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i="0" dirty="0">
                          <a:solidFill>
                            <a:schemeClr val="tx1">
                              <a:lumMod val="50000"/>
                              <a:lumOff val="50000"/>
                            </a:schemeClr>
                          </a:solidFill>
                          <a:latin typeface="+mn-lt"/>
                          <a:cs typeface="Arial" pitchFamily="34" charset="0"/>
                        </a:rPr>
                        <a:t>Optional</a:t>
                      </a:r>
                    </a:p>
                  </a:txBody>
                  <a:tcPr marL="45720" marR="4572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987">
            <a:extLst>
              <a:ext uri="{FF2B5EF4-FFF2-40B4-BE49-F238E27FC236}">
                <a16:creationId xmlns:a16="http://schemas.microsoft.com/office/drawing/2014/main" id="{B4B086CD-816C-4D20-85B4-071DDE68B70E}"/>
              </a:ext>
            </a:extLst>
          </p:cNvPr>
          <p:cNvGraphicFramePr>
            <a:graphicFrameLocks/>
          </p:cNvGraphicFramePr>
          <p:nvPr>
            <p:extLst>
              <p:ext uri="{D42A27DB-BD31-4B8C-83A1-F6EECF244321}">
                <p14:modId xmlns:p14="http://schemas.microsoft.com/office/powerpoint/2010/main" val="1877079426"/>
              </p:ext>
            </p:extLst>
          </p:nvPr>
        </p:nvGraphicFramePr>
        <p:xfrm>
          <a:off x="477520" y="882828"/>
          <a:ext cx="8909051" cy="5092344"/>
        </p:xfrm>
        <a:graphic>
          <a:graphicData uri="http://schemas.openxmlformats.org/drawingml/2006/table">
            <a:tbl>
              <a:tblPr/>
              <a:tblGrid>
                <a:gridCol w="3208861">
                  <a:extLst>
                    <a:ext uri="{9D8B030D-6E8A-4147-A177-3AD203B41FA5}">
                      <a16:colId xmlns:a16="http://schemas.microsoft.com/office/drawing/2014/main" val="20000"/>
                    </a:ext>
                  </a:extLst>
                </a:gridCol>
                <a:gridCol w="1140038">
                  <a:extLst>
                    <a:ext uri="{9D8B030D-6E8A-4147-A177-3AD203B41FA5}">
                      <a16:colId xmlns:a16="http://schemas.microsoft.com/office/drawing/2014/main" val="20007"/>
                    </a:ext>
                  </a:extLst>
                </a:gridCol>
                <a:gridCol w="1140038">
                  <a:extLst>
                    <a:ext uri="{9D8B030D-6E8A-4147-A177-3AD203B41FA5}">
                      <a16:colId xmlns:a16="http://schemas.microsoft.com/office/drawing/2014/main" val="20008"/>
                    </a:ext>
                  </a:extLst>
                </a:gridCol>
                <a:gridCol w="1140038">
                  <a:extLst>
                    <a:ext uri="{9D8B030D-6E8A-4147-A177-3AD203B41FA5}">
                      <a16:colId xmlns:a16="http://schemas.microsoft.com/office/drawing/2014/main" val="20009"/>
                    </a:ext>
                  </a:extLst>
                </a:gridCol>
                <a:gridCol w="1140038">
                  <a:extLst>
                    <a:ext uri="{9D8B030D-6E8A-4147-A177-3AD203B41FA5}">
                      <a16:colId xmlns:a16="http://schemas.microsoft.com/office/drawing/2014/main" val="20010"/>
                    </a:ext>
                  </a:extLst>
                </a:gridCol>
                <a:gridCol w="1140038">
                  <a:extLst>
                    <a:ext uri="{9D8B030D-6E8A-4147-A177-3AD203B41FA5}">
                      <a16:colId xmlns:a16="http://schemas.microsoft.com/office/drawing/2014/main" val="20011"/>
                    </a:ext>
                  </a:extLst>
                </a:gridCol>
              </a:tblGrid>
              <a:tr h="179691">
                <a:tc rowSpan="2">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algn="ctr"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Deliverable</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5">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r>
                        <a:rPr kumimoji="0" lang="en-US" sz="800" b="1" i="0" u="none" strike="noStrike" cap="none" normalizeH="0" baseline="0" dirty="0">
                          <a:ln>
                            <a:noFill/>
                          </a:ln>
                          <a:solidFill>
                            <a:schemeClr val="tx1">
                              <a:lumMod val="50000"/>
                              <a:lumOff val="50000"/>
                            </a:schemeClr>
                          </a:solidFill>
                          <a:effectLst/>
                          <a:latin typeface="+mn-lt"/>
                          <a:cs typeface="Arial" pitchFamily="34" charset="0"/>
                        </a:rPr>
                        <a:t>Project Categorization</a:t>
                      </a:r>
                    </a:p>
                  </a:txBody>
                  <a:tcPr marL="45724" marR="45724" marT="0" marB="0" anchor="ctr" horzOverflow="overflow">
                    <a:lnL w="3175" cap="flat" cmpd="sng" algn="ctr">
                      <a:solidFill>
                        <a:srgbClr val="97B0F7"/>
                      </a:solidFill>
                      <a:prstDash val="solid"/>
                      <a:round/>
                      <a:headEnd type="none" w="med" len="med"/>
                      <a:tailEnd type="none" w="med" len="med"/>
                    </a:lnL>
                    <a:lnR w="12700" cap="flat" cmpd="sng" algn="ctr">
                      <a:solidFill>
                        <a:srgbClr val="081D58">
                          <a:lumMod val="25000"/>
                          <a:lumOff val="75000"/>
                        </a:srgbClr>
                      </a:solidFill>
                      <a:prstDash val="solid"/>
                      <a:round/>
                      <a:headEnd type="none" w="med" len="med"/>
                      <a:tailEnd type="none" w="med" len="med"/>
                    </a:lnR>
                    <a:lnT w="12700" cap="flat" cmpd="sng" algn="ctr">
                      <a:solidFill>
                        <a:srgbClr val="081D58">
                          <a:lumMod val="25000"/>
                          <a:lumOff val="75000"/>
                        </a:srgbClr>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pPr>
                      <a:endParaRPr kumimoji="0" lang="en-US" sz="800" b="1" i="0" u="none" strike="noStrike" cap="none" normalizeH="0" baseline="0" dirty="0">
                        <a:ln>
                          <a:noFill/>
                        </a:ln>
                        <a:solidFill>
                          <a:schemeClr val="bg2"/>
                        </a:solidFill>
                        <a:effectLst/>
                        <a:latin typeface="Arial" pitchFamily="34" charset="0"/>
                        <a:cs typeface="Arial" pitchFamily="34" charset="0"/>
                      </a:endParaRPr>
                    </a:p>
                  </a:txBody>
                  <a:tcPr marL="45720" marR="45720" marT="0" marB="0"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415755">
                <a:tc vMerge="1">
                  <a:txBody>
                    <a:bodyPr/>
                    <a:lstStyle/>
                    <a:p>
                      <a:pPr marL="0" marR="0" algn="ctr" eaLnBrk="0" fontAlgn="base" hangingPunct="0">
                        <a:lnSpc>
                          <a:spcPct val="100000"/>
                        </a:lnSpc>
                        <a:spcBef>
                          <a:spcPts val="0"/>
                        </a:spcBef>
                        <a:spcAft>
                          <a:spcPts val="0"/>
                        </a:spcAft>
                      </a:pPr>
                      <a:endParaRPr lang="en-US" sz="800" dirty="0">
                        <a:solidFill>
                          <a:schemeClr val="bg2"/>
                        </a:solidFill>
                        <a:latin typeface="Arial" pitchFamily="34" charset="0"/>
                        <a:ea typeface="Calibri"/>
                        <a:cs typeface="Arial" pitchFamily="34" charset="0"/>
                      </a:endParaRPr>
                    </a:p>
                  </a:txBody>
                  <a:tcPr marL="45720" marR="45720" marT="0" marB="0" anchor="ctr">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B2B2B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Formal Gated</a:t>
                      </a:r>
                    </a:p>
                    <a:p>
                      <a:pPr algn="ctr" rtl="0" fontAlgn="t"/>
                      <a:r>
                        <a:rPr lang="en-US" sz="800" b="1" dirty="0">
                          <a:solidFill>
                            <a:schemeClr val="tx1">
                              <a:lumMod val="50000"/>
                              <a:lumOff val="50000"/>
                            </a:schemeClr>
                          </a:solidFill>
                          <a:effectLst/>
                          <a:latin typeface="+mn-lt"/>
                        </a:rPr>
                        <a:t>( &gt;$500k) *</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Informal Gated </a:t>
                      </a:r>
                      <a:br>
                        <a:rPr lang="en-US" sz="800" b="1" dirty="0">
                          <a:solidFill>
                            <a:schemeClr val="tx1">
                              <a:lumMod val="50000"/>
                              <a:lumOff val="50000"/>
                            </a:schemeClr>
                          </a:solidFill>
                          <a:effectLst/>
                          <a:latin typeface="+mn-lt"/>
                        </a:rPr>
                      </a:br>
                      <a:r>
                        <a:rPr lang="en-US" sz="800" b="1" dirty="0">
                          <a:solidFill>
                            <a:schemeClr val="tx1">
                              <a:lumMod val="50000"/>
                              <a:lumOff val="50000"/>
                            </a:schemeClr>
                          </a:solidFill>
                          <a:effectLst/>
                          <a:latin typeface="+mn-lt"/>
                        </a:rPr>
                        <a:t>(Greater than $250k - $500k)</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Informal Gated</a:t>
                      </a:r>
                      <a:br>
                        <a:rPr lang="en-US" sz="800" b="1" dirty="0">
                          <a:solidFill>
                            <a:schemeClr val="tx1">
                              <a:lumMod val="50000"/>
                              <a:lumOff val="50000"/>
                            </a:schemeClr>
                          </a:solidFill>
                          <a:effectLst/>
                          <a:latin typeface="+mn-lt"/>
                        </a:rPr>
                      </a:br>
                      <a:r>
                        <a:rPr lang="en-US" sz="800" b="1" dirty="0">
                          <a:solidFill>
                            <a:schemeClr val="tx1">
                              <a:lumMod val="50000"/>
                              <a:lumOff val="50000"/>
                            </a:schemeClr>
                          </a:solidFill>
                          <a:effectLst/>
                          <a:latin typeface="+mn-lt"/>
                        </a:rPr>
                        <a:t>(Less than $250k)</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Miscellaneous Effort</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lumMod val="50000"/>
                              <a:lumOff val="50000"/>
                            </a:schemeClr>
                          </a:solidFill>
                          <a:effectLst/>
                          <a:latin typeface="+mn-lt"/>
                        </a:rPr>
                        <a:t>Annual/Routine Effort</a:t>
                      </a:r>
                    </a:p>
                  </a:txBody>
                  <a:tcPr marL="3072" marR="3072" marT="0" marB="0" anchor="b">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mn-ea"/>
                          <a:cs typeface="Arial" pitchFamily="34" charset="0"/>
                          <a:sym typeface="Wingdings 2"/>
                        </a:rPr>
                        <a:t>Press Release</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rowSpan="21" gridSpan="2">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rPr>
                        <a:t>Agile should not apply to these projects as they are too small and routine for Agile</a:t>
                      </a: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rowSpan="21" hMerge="1">
                  <a:txBody>
                    <a:body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02"/>
                  </a:ext>
                </a:extLst>
              </a:tr>
              <a:tr h="277170">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GOES Model (Steering Committee required for Formal and Informal Gated greater than $250K)</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04"/>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Qualitative Risk Assessment</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277170">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Management Approach</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06"/>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Status Reports</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232488">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Quantitative Risk Assessment</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08"/>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Schedule</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0" fontAlgn="base" latinLnBrk="0" hangingPunct="0">
                        <a:lnSpc>
                          <a:spcPct val="100000"/>
                        </a:lnSpc>
                        <a:spcBef>
                          <a:spcPts val="0"/>
                        </a:spcBef>
                        <a:spcAft>
                          <a:spcPts val="0"/>
                        </a:spcAft>
                        <a:buClrTx/>
                        <a:buSzTx/>
                        <a:buFontTx/>
                        <a:buNone/>
                        <a:tabLst/>
                        <a:defRPr/>
                      </a:pPr>
                      <a:r>
                        <a:rPr lang="en-US" sz="800" b="1" kern="1200" dirty="0">
                          <a:solidFill>
                            <a:schemeClr val="tx1">
                              <a:lumMod val="50000"/>
                              <a:lumOff val="50000"/>
                            </a:schemeClr>
                          </a:solidFill>
                          <a:latin typeface="+mn-lt"/>
                          <a:ea typeface="Calibri"/>
                          <a:cs typeface="Arial" pitchFamily="34" charset="0"/>
                        </a:rPr>
                        <a:t>Financials</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10"/>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indent="0" algn="l" defTabSz="914400" rtl="0" eaLnBrk="0" fontAlgn="base" latinLnBrk="0" hangingPunct="0">
                        <a:lnSpc>
                          <a:spcPct val="100000"/>
                        </a:lnSpc>
                        <a:spcBef>
                          <a:spcPts val="0"/>
                        </a:spcBef>
                        <a:spcAft>
                          <a:spcPts val="0"/>
                        </a:spcAft>
                        <a:buClrTx/>
                        <a:buSzTx/>
                        <a:buFontTx/>
                        <a:buNone/>
                        <a:tabLst/>
                        <a:defRPr/>
                      </a:pPr>
                      <a:r>
                        <a:rPr lang="en-US" sz="800" b="1" kern="1200" dirty="0">
                          <a:solidFill>
                            <a:schemeClr val="tx1">
                              <a:lumMod val="50000"/>
                              <a:lumOff val="50000"/>
                            </a:schemeClr>
                          </a:solidFill>
                          <a:latin typeface="+mn-lt"/>
                          <a:ea typeface="Times New Roman"/>
                          <a:cs typeface="Arial" pitchFamily="34" charset="0"/>
                        </a:rPr>
                        <a:t>Test Management Approach/Acceptance Criteria</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Change Management Plan</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12"/>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Minimum Viable Product</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Product Roadmap</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14"/>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Backlog</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2"/>
                        </a:solidFill>
                        <a:effectLst/>
                        <a:uLnTx/>
                        <a:uFillTx/>
                        <a:latin typeface="Arial" pitchFamily="34" charset="0"/>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Project Change Request</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16"/>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Test Cases/Results Report</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7"/>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Release Deployment Plan</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18"/>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Times New Roman"/>
                          <a:cs typeface="Arial" pitchFamily="34" charset="0"/>
                        </a:rPr>
                        <a:t>Product Owner Acceptance</a:t>
                      </a:r>
                      <a:endParaRPr lang="en-US" sz="800" b="1" kern="1200" dirty="0">
                        <a:solidFill>
                          <a:schemeClr val="tx1">
                            <a:lumMod val="50000"/>
                            <a:lumOff val="50000"/>
                          </a:schemeClr>
                        </a:solidFill>
                        <a:latin typeface="+mn-lt"/>
                        <a:ea typeface="Calibri"/>
                        <a:cs typeface="Arial" pitchFamily="34" charset="0"/>
                      </a:endParaRP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9"/>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Release Notes</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20"/>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Work Order In Service</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lumMod val="50000"/>
                              <a:lumOff val="50000"/>
                            </a:schemeClr>
                          </a:solidFill>
                          <a:effectLst/>
                          <a:uLnTx/>
                          <a:uFillTx/>
                          <a:latin typeface="+mn-lt"/>
                          <a:ea typeface="+mn-ea"/>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21"/>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eaLnBrk="0" fontAlgn="base" hangingPunct="0">
                        <a:lnSpc>
                          <a:spcPct val="100000"/>
                        </a:lnSpc>
                        <a:spcBef>
                          <a:spcPts val="0"/>
                        </a:spcBef>
                        <a:spcAft>
                          <a:spcPts val="0"/>
                        </a:spcAft>
                      </a:pPr>
                      <a:r>
                        <a:rPr lang="en-US" sz="800" b="1" kern="1200" dirty="0">
                          <a:solidFill>
                            <a:schemeClr val="tx1">
                              <a:lumMod val="50000"/>
                              <a:lumOff val="50000"/>
                            </a:schemeClr>
                          </a:solidFill>
                          <a:latin typeface="+mn-lt"/>
                          <a:ea typeface="Calibri"/>
                          <a:cs typeface="Arial" pitchFamily="34" charset="0"/>
                        </a:rPr>
                        <a:t>Gate Scorecards/Approvals</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081D58">
                        <a:lumMod val="10000"/>
                        <a:lumOff val="90000"/>
                      </a:srgbClr>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bg1">
                        <a:lumMod val="10000"/>
                        <a:lumOff val="90000"/>
                      </a:schemeClr>
                    </a:solidFill>
                  </a:tcPr>
                </a:tc>
                <a:extLst>
                  <a:ext uri="{0D108BD9-81ED-4DB2-BD59-A6C34878D82A}">
                    <a16:rowId xmlns:a16="http://schemas.microsoft.com/office/drawing/2014/main" val="10022"/>
                  </a:ext>
                </a:extLst>
              </a:tr>
              <a:tr h="206115">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sz="800" b="1" kern="1200" dirty="0">
                          <a:solidFill>
                            <a:schemeClr val="tx1">
                              <a:lumMod val="50000"/>
                              <a:lumOff val="50000"/>
                            </a:schemeClr>
                          </a:solidFill>
                          <a:latin typeface="+mn-lt"/>
                          <a:ea typeface="Calibri"/>
                          <a:cs typeface="Arial" pitchFamily="34" charset="0"/>
                        </a:rPr>
                        <a:t>Project Artifact Repository (Shared PMO Repository)</a:t>
                      </a:r>
                    </a:p>
                  </a:txBody>
                  <a:tcPr marL="45724" marR="45724" marT="0" marB="0" anchor="ctr">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0" fontAlgn="base" latinLnBrk="0" hangingPunct="0">
                        <a:lnSpc>
                          <a:spcPct val="100000"/>
                        </a:lnSpc>
                        <a:spcBef>
                          <a:spcPts val="0"/>
                        </a:spcBef>
                        <a:spcAft>
                          <a:spcPts val="0"/>
                        </a:spcAft>
                        <a:buClr>
                          <a:srgbClr val="003366"/>
                        </a:buClr>
                        <a:buSzPct val="50000"/>
                        <a:buFont typeface="Wingdings" pitchFamily="2" charset="2"/>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lumMod val="50000"/>
                              <a:lumOff val="50000"/>
                            </a:schemeClr>
                          </a:solidFill>
                          <a:latin typeface="+mn-lt"/>
                          <a:cs typeface="Arial" pitchFamily="34" charset="0"/>
                          <a:sym typeface="Wingdings 2"/>
                        </a:rPr>
                        <a:t></a:t>
                      </a:r>
                      <a:endParaRPr lang="en-US" sz="1000" b="1" dirty="0">
                        <a:solidFill>
                          <a:schemeClr val="tx1">
                            <a:lumMod val="50000"/>
                            <a:lumOff val="50000"/>
                          </a:schemeClr>
                        </a:solidFill>
                        <a:latin typeface="+mn-lt"/>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rgbClr val="FFFFFF"/>
                    </a:solidFill>
                  </a:tcPr>
                </a:tc>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2"/>
                        </a:solidFill>
                        <a:latin typeface="Arial" pitchFamily="34" charset="0"/>
                        <a:cs typeface="Arial" pitchFamily="34" charset="0"/>
                      </a:endParaRPr>
                    </a:p>
                  </a:txBody>
                  <a:tcPr marL="45724" marR="45724" marT="0" marB="0" anchor="ctr" horzOverflow="overflow">
                    <a:lnL w="3175" cap="flat" cmpd="sng" algn="ctr">
                      <a:solidFill>
                        <a:srgbClr val="97B0F7"/>
                      </a:solidFill>
                      <a:prstDash val="solid"/>
                      <a:round/>
                      <a:headEnd type="none" w="med" len="med"/>
                      <a:tailEnd type="none" w="med" len="med"/>
                    </a:lnL>
                    <a:lnR w="3175" cap="flat" cmpd="sng" algn="ctr">
                      <a:solidFill>
                        <a:srgbClr val="97B0F7"/>
                      </a:solidFill>
                      <a:prstDash val="solid"/>
                      <a:round/>
                      <a:headEnd type="none" w="med" len="med"/>
                      <a:tailEnd type="none" w="med" len="med"/>
                    </a:lnR>
                    <a:lnT w="3175" cap="flat" cmpd="sng" algn="ctr">
                      <a:solidFill>
                        <a:srgbClr val="97B0F7"/>
                      </a:solidFill>
                      <a:prstDash val="solid"/>
                      <a:round/>
                      <a:headEnd type="none" w="med" len="med"/>
                      <a:tailEnd type="none" w="med" len="med"/>
                    </a:lnT>
                    <a:lnB w="3175" cap="flat" cmpd="sng" algn="ctr">
                      <a:solidFill>
                        <a:srgbClr val="97B0F7"/>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23"/>
                  </a:ext>
                </a:extLst>
              </a:tr>
            </a:tbl>
          </a:graphicData>
        </a:graphic>
      </p:graphicFrame>
      <p:sp>
        <p:nvSpPr>
          <p:cNvPr id="6" name="Rectangle 5">
            <a:extLst>
              <a:ext uri="{FF2B5EF4-FFF2-40B4-BE49-F238E27FC236}">
                <a16:creationId xmlns:a16="http://schemas.microsoft.com/office/drawing/2014/main" id="{B58132D6-1024-42DE-941F-D61C78B86464}"/>
              </a:ext>
            </a:extLst>
          </p:cNvPr>
          <p:cNvSpPr/>
          <p:nvPr/>
        </p:nvSpPr>
        <p:spPr>
          <a:xfrm>
            <a:off x="477520" y="5975141"/>
            <a:ext cx="7683514" cy="215444"/>
          </a:xfrm>
          <a:prstGeom prst="rect">
            <a:avLst/>
          </a:prstGeom>
        </p:spPr>
        <p:txBody>
          <a:bodyPr wrap="none">
            <a:spAutoFit/>
          </a:bodyPr>
          <a:lstStyle/>
          <a:p>
            <a:pPr eaLnBrk="0" fontAlgn="base" hangingPunct="0">
              <a:defRPr/>
            </a:pPr>
            <a:r>
              <a:rPr lang="en-US" sz="800" b="1" dirty="0">
                <a:solidFill>
                  <a:schemeClr val="tx1">
                    <a:lumMod val="50000"/>
                    <a:lumOff val="50000"/>
                  </a:schemeClr>
                </a:solidFill>
                <a:cs typeface="Arial" pitchFamily="34" charset="0"/>
              </a:rPr>
              <a:t>* The budget threshold for SGP categories may vary by tower. e.g. Towers may supply justifications for $5M and up to be formal gated with below that to be informal gated.</a:t>
            </a:r>
          </a:p>
        </p:txBody>
      </p:sp>
    </p:spTree>
    <p:extLst>
      <p:ext uri="{BB962C8B-B14F-4D97-AF65-F5344CB8AC3E}">
        <p14:creationId xmlns:p14="http://schemas.microsoft.com/office/powerpoint/2010/main" val="233098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B667DD-95A0-4529-BAD5-05C00B81E5D4}"/>
              </a:ext>
            </a:extLst>
          </p:cNvPr>
          <p:cNvSpPr>
            <a:spLocks noGrp="1"/>
          </p:cNvSpPr>
          <p:nvPr>
            <p:ph idx="1"/>
          </p:nvPr>
        </p:nvSpPr>
        <p:spPr>
          <a:xfrm>
            <a:off x="507999" y="1143000"/>
            <a:ext cx="11150600" cy="4876800"/>
          </a:xfrm>
        </p:spPr>
        <p:txBody>
          <a:bodyPr/>
          <a:lstStyle/>
          <a:p>
            <a:pPr marL="342900" indent="-342900">
              <a:buFont typeface="Arial" panose="020B0604020202020204" pitchFamily="34" charset="0"/>
              <a:buChar char="•"/>
            </a:pPr>
            <a:r>
              <a:rPr lang="en-US" b="1" dirty="0">
                <a:solidFill>
                  <a:schemeClr val="accent6"/>
                </a:solidFill>
              </a:rPr>
              <a:t>Waterfall Template</a:t>
            </a:r>
          </a:p>
          <a:p>
            <a:pPr marL="342900" indent="-342900">
              <a:buFont typeface="Arial" panose="020B0604020202020204" pitchFamily="34" charset="0"/>
              <a:buChar char="•"/>
            </a:pPr>
            <a:r>
              <a:rPr lang="en-US" b="1" dirty="0">
                <a:solidFill>
                  <a:schemeClr val="accent6"/>
                </a:solidFill>
              </a:rPr>
              <a:t>Agile Template</a:t>
            </a:r>
          </a:p>
        </p:txBody>
      </p:sp>
      <p:sp>
        <p:nvSpPr>
          <p:cNvPr id="2" name="Title 1">
            <a:extLst>
              <a:ext uri="{FF2B5EF4-FFF2-40B4-BE49-F238E27FC236}">
                <a16:creationId xmlns:a16="http://schemas.microsoft.com/office/drawing/2014/main" id="{260C2558-3B60-4418-9649-2AF5D6E1C1BF}"/>
              </a:ext>
            </a:extLst>
          </p:cNvPr>
          <p:cNvSpPr>
            <a:spLocks noGrp="1"/>
          </p:cNvSpPr>
          <p:nvPr>
            <p:ph type="title"/>
          </p:nvPr>
        </p:nvSpPr>
        <p:spPr/>
        <p:txBody>
          <a:bodyPr/>
          <a:lstStyle/>
          <a:p>
            <a:r>
              <a:rPr lang="en-US" dirty="0"/>
              <a:t>SGP Scorecards</a:t>
            </a:r>
          </a:p>
        </p:txBody>
      </p:sp>
    </p:spTree>
    <p:extLst>
      <p:ext uri="{BB962C8B-B14F-4D97-AF65-F5344CB8AC3E}">
        <p14:creationId xmlns:p14="http://schemas.microsoft.com/office/powerpoint/2010/main" val="204015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p:txBody>
          <a:bodyPr/>
          <a:lstStyle/>
          <a:p>
            <a:r>
              <a:rPr lang="en-US" dirty="0"/>
              <a:t>Stage Gate Process Framework: Review, Refine &amp; Finalize</a:t>
            </a:r>
          </a:p>
        </p:txBody>
      </p:sp>
      <p:graphicFrame>
        <p:nvGraphicFramePr>
          <p:cNvPr id="5" name="Diagram 4">
            <a:extLst>
              <a:ext uri="{FF2B5EF4-FFF2-40B4-BE49-F238E27FC236}">
                <a16:creationId xmlns:a16="http://schemas.microsoft.com/office/drawing/2014/main" id="{7C6F9ECB-7E7A-418E-8DD6-DA33E3B03E9E}"/>
              </a:ext>
            </a:extLst>
          </p:cNvPr>
          <p:cNvGraphicFramePr/>
          <p:nvPr>
            <p:extLst>
              <p:ext uri="{D42A27DB-BD31-4B8C-83A1-F6EECF244321}">
                <p14:modId xmlns:p14="http://schemas.microsoft.com/office/powerpoint/2010/main" val="4153874066"/>
              </p:ext>
            </p:extLst>
          </p:nvPr>
        </p:nvGraphicFramePr>
        <p:xfrm>
          <a:off x="713176" y="1427566"/>
          <a:ext cx="8637942" cy="13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itle 7">
            <a:extLst>
              <a:ext uri="{FF2B5EF4-FFF2-40B4-BE49-F238E27FC236}">
                <a16:creationId xmlns:a16="http://schemas.microsoft.com/office/drawing/2014/main" id="{3E1B3D2A-C55D-4467-A3E7-D7BB8C4011A1}"/>
              </a:ext>
            </a:extLst>
          </p:cNvPr>
          <p:cNvSpPr txBox="1">
            <a:spLocks/>
          </p:cNvSpPr>
          <p:nvPr/>
        </p:nvSpPr>
        <p:spPr>
          <a:xfrm>
            <a:off x="572810" y="1307657"/>
            <a:ext cx="9144000" cy="239817"/>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a:lstStyle>
          <a:p>
            <a:r>
              <a:rPr lang="en-US" sz="1600" dirty="0">
                <a:solidFill>
                  <a:schemeClr val="tx1">
                    <a:lumMod val="65000"/>
                    <a:lumOff val="35000"/>
                  </a:schemeClr>
                </a:solidFill>
              </a:rPr>
              <a:t>Timeline</a:t>
            </a:r>
          </a:p>
        </p:txBody>
      </p:sp>
      <p:sp>
        <p:nvSpPr>
          <p:cNvPr id="21" name="Title 7">
            <a:extLst>
              <a:ext uri="{FF2B5EF4-FFF2-40B4-BE49-F238E27FC236}">
                <a16:creationId xmlns:a16="http://schemas.microsoft.com/office/drawing/2014/main" id="{98D93D8F-AA7E-454B-AF7B-8C43F609C8FC}"/>
              </a:ext>
            </a:extLst>
          </p:cNvPr>
          <p:cNvSpPr txBox="1">
            <a:spLocks/>
          </p:cNvSpPr>
          <p:nvPr/>
        </p:nvSpPr>
        <p:spPr>
          <a:xfrm>
            <a:off x="713176" y="3478810"/>
            <a:ext cx="9144000" cy="239817"/>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cap="none" baseline="0">
                <a:solidFill>
                  <a:schemeClr val="accent6">
                    <a:lumMod val="75000"/>
                  </a:schemeClr>
                </a:solidFill>
                <a:latin typeface="+mj-lt"/>
                <a:ea typeface="+mj-ea"/>
                <a:cs typeface="+mj-cs"/>
              </a:defRPr>
            </a:lvl1pPr>
          </a:lstStyle>
          <a:p>
            <a:r>
              <a:rPr lang="en-US" sz="1600" dirty="0">
                <a:solidFill>
                  <a:schemeClr val="tx1">
                    <a:lumMod val="65000"/>
                    <a:lumOff val="35000"/>
                  </a:schemeClr>
                </a:solidFill>
              </a:rPr>
              <a:t>Agenda for Review Meeting on Thurs 11/19:</a:t>
            </a:r>
          </a:p>
          <a:p>
            <a:pPr marL="285750" indent="-285750">
              <a:buFont typeface="Arial" panose="020B0604020202020204" pitchFamily="34" charset="0"/>
              <a:buChar char="•"/>
            </a:pPr>
            <a:r>
              <a:rPr lang="en-US" sz="1600" dirty="0">
                <a:solidFill>
                  <a:schemeClr val="tx1">
                    <a:lumMod val="65000"/>
                    <a:lumOff val="35000"/>
                  </a:schemeClr>
                </a:solidFill>
              </a:rPr>
              <a:t>40 Min Overview of Materials</a:t>
            </a:r>
          </a:p>
          <a:p>
            <a:pPr marL="742950" lvl="1" indent="-285750">
              <a:buFont typeface="Arial" panose="020B0604020202020204" pitchFamily="34" charset="0"/>
              <a:buChar char="•"/>
            </a:pPr>
            <a:r>
              <a:rPr lang="en-US" sz="1400" dirty="0">
                <a:solidFill>
                  <a:schemeClr val="tx1">
                    <a:lumMod val="65000"/>
                    <a:lumOff val="35000"/>
                  </a:schemeClr>
                </a:solidFill>
                <a:latin typeface="+mj-lt"/>
              </a:rPr>
              <a:t>Project Categorization</a:t>
            </a:r>
          </a:p>
          <a:p>
            <a:pPr marL="742950" lvl="1" indent="-285750">
              <a:buFont typeface="Arial" panose="020B0604020202020204" pitchFamily="34" charset="0"/>
              <a:buChar char="•"/>
            </a:pPr>
            <a:r>
              <a:rPr lang="en-US" sz="1400" dirty="0">
                <a:solidFill>
                  <a:schemeClr val="tx1">
                    <a:lumMod val="65000"/>
                    <a:lumOff val="35000"/>
                  </a:schemeClr>
                </a:solidFill>
                <a:latin typeface="+mj-lt"/>
              </a:rPr>
              <a:t>IT Stage Gate Process Framework</a:t>
            </a:r>
          </a:p>
          <a:p>
            <a:pPr marL="742950" lvl="1" indent="-285750">
              <a:buFont typeface="Arial" panose="020B0604020202020204" pitchFamily="34" charset="0"/>
              <a:buChar char="•"/>
            </a:pPr>
            <a:r>
              <a:rPr lang="en-US" sz="1400" dirty="0">
                <a:solidFill>
                  <a:schemeClr val="tx1">
                    <a:lumMod val="65000"/>
                    <a:lumOff val="35000"/>
                  </a:schemeClr>
                </a:solidFill>
                <a:latin typeface="+mj-lt"/>
              </a:rPr>
              <a:t>SDLC Categories &amp; Attributes</a:t>
            </a:r>
          </a:p>
          <a:p>
            <a:pPr marL="742950" lvl="1" indent="-285750">
              <a:buFont typeface="Arial" panose="020B0604020202020204" pitchFamily="34" charset="0"/>
              <a:buChar char="•"/>
            </a:pPr>
            <a:r>
              <a:rPr lang="en-US" sz="1400" dirty="0">
                <a:solidFill>
                  <a:schemeClr val="tx1">
                    <a:lumMod val="65000"/>
                    <a:lumOff val="35000"/>
                  </a:schemeClr>
                </a:solidFill>
                <a:latin typeface="+mj-lt"/>
              </a:rPr>
              <a:t>SGP Tailoring for SDLC</a:t>
            </a:r>
          </a:p>
          <a:p>
            <a:pPr marL="742950" lvl="1" indent="-285750">
              <a:buFont typeface="Arial" panose="020B0604020202020204" pitchFamily="34" charset="0"/>
              <a:buChar char="•"/>
            </a:pPr>
            <a:r>
              <a:rPr lang="en-US" sz="1400" dirty="0">
                <a:solidFill>
                  <a:schemeClr val="tx1">
                    <a:lumMod val="65000"/>
                    <a:lumOff val="35000"/>
                  </a:schemeClr>
                </a:solidFill>
                <a:latin typeface="+mj-lt"/>
              </a:rPr>
              <a:t>SGP Tailoring for Categories</a:t>
            </a:r>
          </a:p>
          <a:p>
            <a:pPr marL="742950" lvl="1" indent="-285750">
              <a:buFont typeface="Arial" panose="020B0604020202020204" pitchFamily="34" charset="0"/>
              <a:buChar char="•"/>
            </a:pPr>
            <a:r>
              <a:rPr lang="en-US" sz="1400" dirty="0">
                <a:solidFill>
                  <a:schemeClr val="tx1">
                    <a:lumMod val="65000"/>
                    <a:lumOff val="35000"/>
                  </a:schemeClr>
                </a:solidFill>
                <a:latin typeface="+mj-lt"/>
              </a:rPr>
              <a:t>SGP Scorecards</a:t>
            </a:r>
          </a:p>
          <a:p>
            <a:pPr marL="742950" lvl="1" indent="-285750">
              <a:buFont typeface="Arial" panose="020B0604020202020204" pitchFamily="34" charset="0"/>
              <a:buChar char="•"/>
            </a:pPr>
            <a:r>
              <a:rPr lang="en-US" sz="1400" dirty="0">
                <a:solidFill>
                  <a:schemeClr val="tx1">
                    <a:lumMod val="65000"/>
                    <a:lumOff val="35000"/>
                  </a:schemeClr>
                </a:solidFill>
                <a:latin typeface="+mj-lt"/>
              </a:rPr>
              <a:t>Status Reporting Process – to be sent separately</a:t>
            </a:r>
          </a:p>
          <a:p>
            <a:pPr marL="742950" lvl="1" indent="-285750">
              <a:buFont typeface="Arial" panose="020B0604020202020204" pitchFamily="34" charset="0"/>
              <a:buChar char="•"/>
            </a:pPr>
            <a:endParaRPr lang="en-US" sz="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20 Min Q&amp;A</a:t>
            </a:r>
          </a:p>
        </p:txBody>
      </p:sp>
      <p:sp>
        <p:nvSpPr>
          <p:cNvPr id="4" name="Rectangle 3">
            <a:extLst>
              <a:ext uri="{FF2B5EF4-FFF2-40B4-BE49-F238E27FC236}">
                <a16:creationId xmlns:a16="http://schemas.microsoft.com/office/drawing/2014/main" id="{EDE379EA-9A53-4B5E-876A-B854B1167D3B}"/>
              </a:ext>
            </a:extLst>
          </p:cNvPr>
          <p:cNvSpPr/>
          <p:nvPr/>
        </p:nvSpPr>
        <p:spPr>
          <a:xfrm>
            <a:off x="477520" y="1267284"/>
            <a:ext cx="9239290" cy="1818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6D2AB06-5009-47CB-BFEA-BF51B874E283}"/>
              </a:ext>
            </a:extLst>
          </p:cNvPr>
          <p:cNvCxnSpPr>
            <a:cxnSpLocks/>
          </p:cNvCxnSpPr>
          <p:nvPr/>
        </p:nvCxnSpPr>
        <p:spPr>
          <a:xfrm>
            <a:off x="3248898" y="2366242"/>
            <a:ext cx="0" cy="1029749"/>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62BA68B-9441-402F-A861-0CCC86E0AEB3}"/>
              </a:ext>
            </a:extLst>
          </p:cNvPr>
          <p:cNvSpPr/>
          <p:nvPr/>
        </p:nvSpPr>
        <p:spPr>
          <a:xfrm>
            <a:off x="477520" y="3383214"/>
            <a:ext cx="9239290" cy="2529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2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a:xfrm>
            <a:off x="477520" y="381004"/>
            <a:ext cx="4682877" cy="533165"/>
          </a:xfrm>
        </p:spPr>
        <p:txBody>
          <a:bodyPr/>
          <a:lstStyle/>
          <a:p>
            <a:r>
              <a:rPr lang="en-US" dirty="0"/>
              <a:t>Project Categorization Matrix</a:t>
            </a:r>
          </a:p>
        </p:txBody>
      </p:sp>
      <p:graphicFrame>
        <p:nvGraphicFramePr>
          <p:cNvPr id="5" name="Table 4">
            <a:extLst>
              <a:ext uri="{FF2B5EF4-FFF2-40B4-BE49-F238E27FC236}">
                <a16:creationId xmlns:a16="http://schemas.microsoft.com/office/drawing/2014/main" id="{EF404BE6-239D-49B4-8CB8-6BA678C19555}"/>
              </a:ext>
            </a:extLst>
          </p:cNvPr>
          <p:cNvGraphicFramePr>
            <a:graphicFrameLocks noGrp="1"/>
          </p:cNvGraphicFramePr>
          <p:nvPr>
            <p:extLst>
              <p:ext uri="{D42A27DB-BD31-4B8C-83A1-F6EECF244321}">
                <p14:modId xmlns:p14="http://schemas.microsoft.com/office/powerpoint/2010/main" val="124967856"/>
              </p:ext>
            </p:extLst>
          </p:nvPr>
        </p:nvGraphicFramePr>
        <p:xfrm>
          <a:off x="553057" y="818984"/>
          <a:ext cx="11318241" cy="5330123"/>
        </p:xfrm>
        <a:graphic>
          <a:graphicData uri="http://schemas.openxmlformats.org/drawingml/2006/table">
            <a:tbl>
              <a:tblPr/>
              <a:tblGrid>
                <a:gridCol w="2188507">
                  <a:extLst>
                    <a:ext uri="{9D8B030D-6E8A-4147-A177-3AD203B41FA5}">
                      <a16:colId xmlns:a16="http://schemas.microsoft.com/office/drawing/2014/main" val="1097127930"/>
                    </a:ext>
                  </a:extLst>
                </a:gridCol>
                <a:gridCol w="1747048">
                  <a:extLst>
                    <a:ext uri="{9D8B030D-6E8A-4147-A177-3AD203B41FA5}">
                      <a16:colId xmlns:a16="http://schemas.microsoft.com/office/drawing/2014/main" val="3416562499"/>
                    </a:ext>
                  </a:extLst>
                </a:gridCol>
                <a:gridCol w="1859762">
                  <a:extLst>
                    <a:ext uri="{9D8B030D-6E8A-4147-A177-3AD203B41FA5}">
                      <a16:colId xmlns:a16="http://schemas.microsoft.com/office/drawing/2014/main" val="4106068274"/>
                    </a:ext>
                  </a:extLst>
                </a:gridCol>
                <a:gridCol w="1887938">
                  <a:extLst>
                    <a:ext uri="{9D8B030D-6E8A-4147-A177-3AD203B41FA5}">
                      <a16:colId xmlns:a16="http://schemas.microsoft.com/office/drawing/2014/main" val="3143976115"/>
                    </a:ext>
                  </a:extLst>
                </a:gridCol>
                <a:gridCol w="1775224">
                  <a:extLst>
                    <a:ext uri="{9D8B030D-6E8A-4147-A177-3AD203B41FA5}">
                      <a16:colId xmlns:a16="http://schemas.microsoft.com/office/drawing/2014/main" val="3319200267"/>
                    </a:ext>
                  </a:extLst>
                </a:gridCol>
                <a:gridCol w="1859762">
                  <a:extLst>
                    <a:ext uri="{9D8B030D-6E8A-4147-A177-3AD203B41FA5}">
                      <a16:colId xmlns:a16="http://schemas.microsoft.com/office/drawing/2014/main" val="1832916757"/>
                    </a:ext>
                  </a:extLst>
                </a:gridCol>
              </a:tblGrid>
              <a:tr h="273967">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Complexity Attributes</a:t>
                      </a:r>
                    </a:p>
                  </a:txBody>
                  <a:tcPr marL="3072" marR="3072" marT="0" marB="0" anchor="ctr">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Formal Gated</a:t>
                      </a:r>
                    </a:p>
                    <a:p>
                      <a:pPr algn="ctr" rtl="0" fontAlgn="t"/>
                      <a:r>
                        <a:rPr lang="en-US" sz="800" b="1" dirty="0">
                          <a:solidFill>
                            <a:schemeClr val="bg1"/>
                          </a:solidFill>
                          <a:effectLst/>
                        </a:rPr>
                        <a:t>( &gt;$500k )</a:t>
                      </a:r>
                    </a:p>
                  </a:txBody>
                  <a:tcPr marL="3072" marR="3072" marT="0"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Informal Gated </a:t>
                      </a:r>
                      <a:br>
                        <a:rPr lang="en-US" sz="800" b="1" dirty="0">
                          <a:solidFill>
                            <a:schemeClr val="bg1"/>
                          </a:solidFill>
                          <a:effectLst/>
                        </a:rPr>
                      </a:br>
                      <a:r>
                        <a:rPr lang="en-US" sz="800" b="1" dirty="0">
                          <a:solidFill>
                            <a:schemeClr val="bg1"/>
                          </a:solidFill>
                          <a:effectLst/>
                        </a:rPr>
                        <a:t>(Greater than $250k - $500k)</a:t>
                      </a:r>
                    </a:p>
                  </a:txBody>
                  <a:tcPr marL="3072" marR="3072" marT="0"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Informal Gated</a:t>
                      </a:r>
                      <a:br>
                        <a:rPr lang="en-US" sz="800" b="1" dirty="0">
                          <a:solidFill>
                            <a:schemeClr val="bg1"/>
                          </a:solidFill>
                          <a:effectLst/>
                        </a:rPr>
                      </a:br>
                      <a:r>
                        <a:rPr lang="en-US" sz="800" b="1" dirty="0">
                          <a:solidFill>
                            <a:schemeClr val="bg1"/>
                          </a:solidFill>
                          <a:effectLst/>
                        </a:rPr>
                        <a:t>(Less than $250k)</a:t>
                      </a:r>
                    </a:p>
                  </a:txBody>
                  <a:tcPr marL="3072" marR="3072" marT="0"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Miscellaneous Effort</a:t>
                      </a:r>
                    </a:p>
                  </a:txBody>
                  <a:tcPr marL="3072" marR="3072" marT="0"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bg1"/>
                          </a:solidFill>
                          <a:effectLst/>
                        </a:rPr>
                        <a:t>Annual/Routine Effort</a:t>
                      </a:r>
                    </a:p>
                  </a:txBody>
                  <a:tcPr marL="3072" marR="3072" marT="0"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94387149"/>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Staffing Profile</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PM &amp; Scheduler &amp; Controller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PM &amp; Scheduler &amp; Controller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PM &amp; Scheduler &amp; Controller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PM (Optional: Scheduler &amp; Controller)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r>
                        <a:rPr lang="en-US" sz="800" b="1" dirty="0">
                          <a:solidFill>
                            <a:schemeClr val="tx1"/>
                          </a:solidFill>
                          <a:effectLst/>
                        </a:rPr>
                        <a:t>PM (Optional: Scheduler &amp; Controller)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303873"/>
                  </a:ext>
                </a:extLst>
              </a:tr>
              <a:tr h="706090">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1" dirty="0">
                          <a:solidFill>
                            <a:schemeClr val="tx1"/>
                          </a:solidFill>
                          <a:effectLst/>
                        </a:rPr>
                        <a:t>Description</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Very large projects that may be high Financial and involve a large team and impact the entire enterprise or many organization. Highly visible and high in financial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This category includes more typical projects that are medium risk in terms of technology and the business with higher chance of success.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This category includes more typical projects that are low medium risk in terms of technology and the business with higher chance of success.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Very low risk or very small, short duration projects. These are repeatable projects, typically familiar, off the shelf technology. Many projects are done during a typical year and they do not have any major constraints.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Projects that are held every year routinely such as, Server Refresh and some Telecom Projects.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331794"/>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u="sng" dirty="0">
                          <a:solidFill>
                            <a:schemeClr val="tx1"/>
                          </a:solidFill>
                          <a:effectLst/>
                        </a:rPr>
                        <a:t>Size</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extLst>
                  <a:ext uri="{0D108BD9-81ED-4DB2-BD59-A6C34878D82A}">
                    <a16:rowId xmlns:a16="http://schemas.microsoft.com/office/drawing/2014/main" val="1286343441"/>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Financial (incl. required labor)</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&gt;$500k *</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$251k - $500k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$100k-$250k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&lt;$100k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Varies by Project</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284781"/>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Labor Hours</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&gt;5,000 hours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&gt;2,000 hours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&gt;1,000 hours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&lt;1,000 hours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Varies by Project</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639162"/>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 BU's impacted</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 or more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1-4</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1-4</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 1</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261971"/>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Estimated number of tasks</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&gt;500</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&gt;100</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&gt;100</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&lt;100</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Varies by Project</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3143198"/>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 of Vendors Involved</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 or more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Up to 5</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Up to 5</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 or less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1</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5607015"/>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System Integration</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 </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695499"/>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u="sng" dirty="0">
                          <a:solidFill>
                            <a:schemeClr val="tx1"/>
                          </a:solidFill>
                          <a:effectLst/>
                        </a:rPr>
                        <a:t>Risk</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extLst>
                  <a:ext uri="{0D108BD9-81ED-4DB2-BD59-A6C34878D82A}">
                    <a16:rowId xmlns:a16="http://schemas.microsoft.com/office/drawing/2014/main" val="1344297690"/>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Business Case Risk Class</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 Risk/Medium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042457"/>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Duration</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Can be a single or a multiyear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&lt;1 year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&lt;1 year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&lt;6 mos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1 year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8798047"/>
                  </a:ext>
                </a:extLst>
              </a:tr>
              <a:tr h="219173">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Dependencies on Other Project/Initiatives</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None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None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3698446"/>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Technical</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 Risk/Medium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 risk</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293985"/>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Enhancement to Existing System</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Yes/No</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Yes/No</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Yes/No</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075204"/>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New System:</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6180499"/>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Unproven Tech</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Yes/Maybe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Maybe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Maybe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Seldom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None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5880773"/>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COTS-Customization Level</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None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None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258001"/>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Solution Complexity</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5628758"/>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Business (Regulatory/ Compliance)</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Varies by Project</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1875561"/>
                  </a:ext>
                </a:extLst>
              </a:tr>
              <a:tr h="383553">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Customer Constraints (Availability, Business Deadlines, Commitment)</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6578597"/>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u="sng" dirty="0">
                          <a:solidFill>
                            <a:schemeClr val="tx1"/>
                          </a:solidFill>
                          <a:effectLst/>
                        </a:rPr>
                        <a:t>Visibility</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extLst>
                  <a:ext uri="{0D108BD9-81ED-4DB2-BD59-A6C34878D82A}">
                    <a16:rowId xmlns:a16="http://schemas.microsoft.com/office/drawing/2014/main" val="561930482"/>
                  </a:ext>
                </a:extLst>
              </a:tr>
              <a:tr h="273967">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Urgency</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Critical/Necessary</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When possible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When possible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When possible during budgeted year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High/Medium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685860"/>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Priority</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High/Medium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Low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Medium</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0263742"/>
                  </a:ext>
                </a:extLst>
              </a:tr>
              <a:tr h="219173">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Constraint (Financial/Schedule - storms, Outages)</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Few, possible schedule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Very Few</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323551"/>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u="sng" dirty="0">
                          <a:solidFill>
                            <a:schemeClr val="tx1"/>
                          </a:solidFill>
                          <a:effectLst/>
                        </a:rPr>
                        <a:t>Financial Management</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endParaRPr lang="en-US" sz="800" dirty="0">
                        <a:solidFill>
                          <a:schemeClr val="tx1"/>
                        </a:solidFill>
                        <a:effectLst/>
                      </a:endParaRP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ADADA"/>
                    </a:solidFill>
                  </a:tcPr>
                </a:tc>
                <a:extLst>
                  <a:ext uri="{0D108BD9-81ED-4DB2-BD59-A6C34878D82A}">
                    <a16:rowId xmlns:a16="http://schemas.microsoft.com/office/drawing/2014/main" val="1854341743"/>
                  </a:ext>
                </a:extLst>
              </a:tr>
              <a:tr h="164381">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Financial Reporting</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Very Comprehensive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Somewhat Comprehensive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Somewhat Comprehensive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Regular</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Intermittent</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9496423"/>
                  </a:ext>
                </a:extLst>
              </a:tr>
              <a:tr h="11768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b="0" dirty="0">
                          <a:solidFill>
                            <a:schemeClr val="tx1"/>
                          </a:solidFill>
                          <a:effectLst/>
                        </a:rPr>
                        <a:t>Financial Management </a:t>
                      </a:r>
                    </a:p>
                  </a:txBody>
                  <a:tcPr marL="3072" marR="3072" marT="0" marB="0">
                    <a:lnL w="1270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Intense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Somewhat Intense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Some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a:solidFill>
                            <a:schemeClr val="tx1"/>
                          </a:solidFill>
                          <a:effectLst/>
                        </a:rPr>
                        <a:t>Adequate</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r>
                        <a:rPr lang="en-US" sz="800" dirty="0">
                          <a:solidFill>
                            <a:schemeClr val="tx1"/>
                          </a:solidFill>
                          <a:effectLst/>
                        </a:rPr>
                        <a:t>Minimal</a:t>
                      </a:r>
                    </a:p>
                  </a:txBody>
                  <a:tcPr marL="3072" marR="307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983760"/>
                  </a:ext>
                </a:extLst>
              </a:tr>
            </a:tbl>
          </a:graphicData>
        </a:graphic>
      </p:graphicFrame>
      <p:sp>
        <p:nvSpPr>
          <p:cNvPr id="3" name="Speech Bubble: Rectangle 2">
            <a:extLst>
              <a:ext uri="{FF2B5EF4-FFF2-40B4-BE49-F238E27FC236}">
                <a16:creationId xmlns:a16="http://schemas.microsoft.com/office/drawing/2014/main" id="{DA919DF6-4AC3-4B96-A25B-8ABE3858DEAD}"/>
              </a:ext>
            </a:extLst>
          </p:cNvPr>
          <p:cNvSpPr/>
          <p:nvPr/>
        </p:nvSpPr>
        <p:spPr>
          <a:xfrm>
            <a:off x="5502303" y="1"/>
            <a:ext cx="6368996" cy="660386"/>
          </a:xfrm>
          <a:prstGeom prst="wedgeRect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latin typeface="Arial" panose="020B0604020202020204" pitchFamily="34" charset="0"/>
                <a:cs typeface="Arial" panose="020B0604020202020204" pitchFamily="34" charset="0"/>
              </a:rPr>
              <a:t>Guidance for Business Driven projects: </a:t>
            </a:r>
            <a:r>
              <a:rPr lang="en-US" sz="900" dirty="0">
                <a:solidFill>
                  <a:schemeClr val="tx1"/>
                </a:solidFill>
                <a:latin typeface="Arial" panose="020B0604020202020204" pitchFamily="34" charset="0"/>
                <a:cs typeface="Arial" panose="020B0604020202020204" pitchFamily="34" charset="0"/>
              </a:rPr>
              <a:t>These are projects that are not entirely led by IT and funding case/approval is driven by another business function. However, IT has a sub-project(s) under the overall funding which has its own project code(s). The categorization below should be followed with identified SGP modifications which can be found with green stars.</a:t>
            </a:r>
          </a:p>
          <a:p>
            <a:r>
              <a:rPr lang="en-US" sz="900" dirty="0">
                <a:solidFill>
                  <a:schemeClr val="tx1"/>
                </a:solidFill>
                <a:latin typeface="Arial" panose="020B0604020202020204" pitchFamily="34" charset="0"/>
                <a:cs typeface="Arial" panose="020B0604020202020204" pitchFamily="34" charset="0"/>
              </a:rPr>
              <a:t> </a:t>
            </a:r>
          </a:p>
        </p:txBody>
      </p:sp>
      <p:sp>
        <p:nvSpPr>
          <p:cNvPr id="4" name="Star: 5 Points 3">
            <a:extLst>
              <a:ext uri="{FF2B5EF4-FFF2-40B4-BE49-F238E27FC236}">
                <a16:creationId xmlns:a16="http://schemas.microsoft.com/office/drawing/2014/main" id="{1FC2490A-2DE5-4637-9AF9-E86A6CBAD890}"/>
              </a:ext>
            </a:extLst>
          </p:cNvPr>
          <p:cNvSpPr/>
          <p:nvPr/>
        </p:nvSpPr>
        <p:spPr>
          <a:xfrm>
            <a:off x="5200649" y="128507"/>
            <a:ext cx="390525" cy="314325"/>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57643E-B812-4B3A-B5B4-B71DEF6729E8}"/>
              </a:ext>
            </a:extLst>
          </p:cNvPr>
          <p:cNvSpPr/>
          <p:nvPr/>
        </p:nvSpPr>
        <p:spPr>
          <a:xfrm>
            <a:off x="477520" y="6149107"/>
            <a:ext cx="7683514" cy="215444"/>
          </a:xfrm>
          <a:prstGeom prst="rect">
            <a:avLst/>
          </a:prstGeom>
        </p:spPr>
        <p:txBody>
          <a:bodyPr wrap="none">
            <a:spAutoFit/>
          </a:bodyPr>
          <a:lstStyle/>
          <a:p>
            <a:pPr eaLnBrk="0" fontAlgn="base" hangingPunct="0">
              <a:defRPr/>
            </a:pPr>
            <a:r>
              <a:rPr lang="en-US" sz="800" b="1" dirty="0">
                <a:solidFill>
                  <a:schemeClr val="tx1">
                    <a:lumMod val="50000"/>
                    <a:lumOff val="50000"/>
                  </a:schemeClr>
                </a:solidFill>
                <a:cs typeface="Arial" pitchFamily="34" charset="0"/>
              </a:rPr>
              <a:t>* The budget threshold for SGP categories may vary by tower. e.g. Towers may supply justifications for $5M and up to be formal gated with below that to be informal gated.</a:t>
            </a:r>
          </a:p>
        </p:txBody>
      </p:sp>
    </p:spTree>
    <p:extLst>
      <p:ext uri="{BB962C8B-B14F-4D97-AF65-F5344CB8AC3E}">
        <p14:creationId xmlns:p14="http://schemas.microsoft.com/office/powerpoint/2010/main" val="399114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64B6-458F-4465-B16F-DBF49F1B3C05}"/>
              </a:ext>
            </a:extLst>
          </p:cNvPr>
          <p:cNvSpPr>
            <a:spLocks noGrp="1"/>
          </p:cNvSpPr>
          <p:nvPr>
            <p:ph type="title"/>
          </p:nvPr>
        </p:nvSpPr>
        <p:spPr>
          <a:xfrm>
            <a:off x="477520" y="25231"/>
            <a:ext cx="11318240" cy="533165"/>
          </a:xfrm>
        </p:spPr>
        <p:txBody>
          <a:bodyPr/>
          <a:lstStyle/>
          <a:p>
            <a:r>
              <a:rPr lang="en-US" dirty="0"/>
              <a:t>IT Stage Gate Process Framework: Waterfall</a:t>
            </a:r>
          </a:p>
        </p:txBody>
      </p:sp>
      <p:sp>
        <p:nvSpPr>
          <p:cNvPr id="5" name="object 5">
            <a:extLst>
              <a:ext uri="{FF2B5EF4-FFF2-40B4-BE49-F238E27FC236}">
                <a16:creationId xmlns:a16="http://schemas.microsoft.com/office/drawing/2014/main" id="{F1831CBD-7627-4B34-B4C2-DD6BB20E4DAC}"/>
              </a:ext>
            </a:extLst>
          </p:cNvPr>
          <p:cNvSpPr/>
          <p:nvPr/>
        </p:nvSpPr>
        <p:spPr>
          <a:xfrm>
            <a:off x="629981" y="940567"/>
            <a:ext cx="11562020" cy="1069360"/>
          </a:xfrm>
          <a:prstGeom prst="rightArrow">
            <a:avLst/>
          </a:prstGeom>
          <a:solidFill>
            <a:srgbClr val="E6E6E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Calibri"/>
            </a:endParaRPr>
          </a:p>
        </p:txBody>
      </p:sp>
      <p:sp>
        <p:nvSpPr>
          <p:cNvPr id="6" name="Freeform 41">
            <a:extLst>
              <a:ext uri="{FF2B5EF4-FFF2-40B4-BE49-F238E27FC236}">
                <a16:creationId xmlns:a16="http://schemas.microsoft.com/office/drawing/2014/main" id="{44305184-4436-4D5D-9ED3-95A049FFAAC4}"/>
              </a:ext>
            </a:extLst>
          </p:cNvPr>
          <p:cNvSpPr/>
          <p:nvPr/>
        </p:nvSpPr>
        <p:spPr>
          <a:xfrm flipV="1">
            <a:off x="3546118" y="87814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7" name="Freeform 45">
            <a:extLst>
              <a:ext uri="{FF2B5EF4-FFF2-40B4-BE49-F238E27FC236}">
                <a16:creationId xmlns:a16="http://schemas.microsoft.com/office/drawing/2014/main" id="{D9922F75-9BEB-46E8-BDCF-316DF42CF9EB}"/>
              </a:ext>
            </a:extLst>
          </p:cNvPr>
          <p:cNvSpPr/>
          <p:nvPr/>
        </p:nvSpPr>
        <p:spPr>
          <a:xfrm>
            <a:off x="5137720" y="145976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8" name="Freeform 44">
            <a:extLst>
              <a:ext uri="{FF2B5EF4-FFF2-40B4-BE49-F238E27FC236}">
                <a16:creationId xmlns:a16="http://schemas.microsoft.com/office/drawing/2014/main" id="{EC34AB96-176A-4EAA-A839-8CE2EB265C66}"/>
              </a:ext>
            </a:extLst>
          </p:cNvPr>
          <p:cNvSpPr/>
          <p:nvPr/>
        </p:nvSpPr>
        <p:spPr>
          <a:xfrm>
            <a:off x="1934087" y="145976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Freeform 40">
            <a:extLst>
              <a:ext uri="{FF2B5EF4-FFF2-40B4-BE49-F238E27FC236}">
                <a16:creationId xmlns:a16="http://schemas.microsoft.com/office/drawing/2014/main" id="{EB6AB4C3-D24E-4EC5-8744-0B1DCF9941AB}"/>
              </a:ext>
            </a:extLst>
          </p:cNvPr>
          <p:cNvSpPr/>
          <p:nvPr/>
        </p:nvSpPr>
        <p:spPr>
          <a:xfrm flipV="1">
            <a:off x="420172" y="87814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0" name="Freeform 42">
            <a:extLst>
              <a:ext uri="{FF2B5EF4-FFF2-40B4-BE49-F238E27FC236}">
                <a16:creationId xmlns:a16="http://schemas.microsoft.com/office/drawing/2014/main" id="{7C30B5A2-F1E5-4DB8-A819-7B1274113A6C}"/>
              </a:ext>
            </a:extLst>
          </p:cNvPr>
          <p:cNvSpPr/>
          <p:nvPr/>
        </p:nvSpPr>
        <p:spPr>
          <a:xfrm>
            <a:off x="410198" y="145976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1" name="Freeform 48">
            <a:extLst>
              <a:ext uri="{FF2B5EF4-FFF2-40B4-BE49-F238E27FC236}">
                <a16:creationId xmlns:a16="http://schemas.microsoft.com/office/drawing/2014/main" id="{B02A75A9-3FAB-4B4B-9787-14755F93DECA}"/>
              </a:ext>
            </a:extLst>
          </p:cNvPr>
          <p:cNvSpPr/>
          <p:nvPr/>
        </p:nvSpPr>
        <p:spPr>
          <a:xfrm>
            <a:off x="3546121" y="145976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2" name="Freeform 69">
            <a:extLst>
              <a:ext uri="{FF2B5EF4-FFF2-40B4-BE49-F238E27FC236}">
                <a16:creationId xmlns:a16="http://schemas.microsoft.com/office/drawing/2014/main" id="{5D870AF4-3B09-4C03-8575-D909CA258715}"/>
              </a:ext>
            </a:extLst>
          </p:cNvPr>
          <p:cNvSpPr/>
          <p:nvPr/>
        </p:nvSpPr>
        <p:spPr>
          <a:xfrm flipV="1">
            <a:off x="1934087" y="87814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3" name="Freeform 41">
            <a:extLst>
              <a:ext uri="{FF2B5EF4-FFF2-40B4-BE49-F238E27FC236}">
                <a16:creationId xmlns:a16="http://schemas.microsoft.com/office/drawing/2014/main" id="{1B96A214-13FE-42D7-82EB-CD7B61832D35}"/>
              </a:ext>
            </a:extLst>
          </p:cNvPr>
          <p:cNvSpPr/>
          <p:nvPr/>
        </p:nvSpPr>
        <p:spPr>
          <a:xfrm flipV="1">
            <a:off x="6731489" y="87814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4" name="Freeform 70">
            <a:extLst>
              <a:ext uri="{FF2B5EF4-FFF2-40B4-BE49-F238E27FC236}">
                <a16:creationId xmlns:a16="http://schemas.microsoft.com/office/drawing/2014/main" id="{444901BF-B5E7-49E1-A83A-17BBB5E59F2E}"/>
              </a:ext>
            </a:extLst>
          </p:cNvPr>
          <p:cNvSpPr/>
          <p:nvPr/>
        </p:nvSpPr>
        <p:spPr>
          <a:xfrm flipV="1">
            <a:off x="5137720" y="87814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25000">
                <a:srgbClr val="00338D"/>
              </a:gs>
              <a:gs pos="0">
                <a:srgbClr val="0091DA"/>
              </a:gs>
            </a:gsLst>
            <a:lin ang="1080000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5" name="Freeform 44">
            <a:extLst>
              <a:ext uri="{FF2B5EF4-FFF2-40B4-BE49-F238E27FC236}">
                <a16:creationId xmlns:a16="http://schemas.microsoft.com/office/drawing/2014/main" id="{4B25513C-4112-47CC-A63F-D6F144907EA9}"/>
              </a:ext>
            </a:extLst>
          </p:cNvPr>
          <p:cNvSpPr/>
          <p:nvPr/>
        </p:nvSpPr>
        <p:spPr>
          <a:xfrm>
            <a:off x="8327070" y="145645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41">
            <a:extLst>
              <a:ext uri="{FF2B5EF4-FFF2-40B4-BE49-F238E27FC236}">
                <a16:creationId xmlns:a16="http://schemas.microsoft.com/office/drawing/2014/main" id="{8EF41EA1-B545-4104-BC13-A1092E16BDD3}"/>
              </a:ext>
            </a:extLst>
          </p:cNvPr>
          <p:cNvSpPr/>
          <p:nvPr/>
        </p:nvSpPr>
        <p:spPr>
          <a:xfrm flipV="1">
            <a:off x="9898439" y="87482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7" name="Freeform 42">
            <a:extLst>
              <a:ext uri="{FF2B5EF4-FFF2-40B4-BE49-F238E27FC236}">
                <a16:creationId xmlns:a16="http://schemas.microsoft.com/office/drawing/2014/main" id="{0AF4CB8E-06DA-44EE-BC38-2BA73B43FD7F}"/>
              </a:ext>
            </a:extLst>
          </p:cNvPr>
          <p:cNvSpPr/>
          <p:nvPr/>
        </p:nvSpPr>
        <p:spPr>
          <a:xfrm>
            <a:off x="6720463" y="145645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91DA"/>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48">
            <a:extLst>
              <a:ext uri="{FF2B5EF4-FFF2-40B4-BE49-F238E27FC236}">
                <a16:creationId xmlns:a16="http://schemas.microsoft.com/office/drawing/2014/main" id="{7A4808B3-8EB7-48FC-ABE3-C10E81F17988}"/>
              </a:ext>
            </a:extLst>
          </p:cNvPr>
          <p:cNvSpPr/>
          <p:nvPr/>
        </p:nvSpPr>
        <p:spPr>
          <a:xfrm>
            <a:off x="9908416" y="145645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6D207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9" name="Freeform 69">
            <a:extLst>
              <a:ext uri="{FF2B5EF4-FFF2-40B4-BE49-F238E27FC236}">
                <a16:creationId xmlns:a16="http://schemas.microsoft.com/office/drawing/2014/main" id="{B1BF9E82-718E-451B-9311-0F91800FB2BC}"/>
              </a:ext>
            </a:extLst>
          </p:cNvPr>
          <p:cNvSpPr/>
          <p:nvPr/>
        </p:nvSpPr>
        <p:spPr>
          <a:xfrm flipV="1">
            <a:off x="8327070" y="87482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60000">
                <a:srgbClr val="0091DA"/>
              </a:gs>
              <a:gs pos="100000">
                <a:srgbClr val="6D2077"/>
              </a:gs>
            </a:gsLst>
            <a:lin ang="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20" name="Diamond 19">
            <a:extLst>
              <a:ext uri="{FF2B5EF4-FFF2-40B4-BE49-F238E27FC236}">
                <a16:creationId xmlns:a16="http://schemas.microsoft.com/office/drawing/2014/main" id="{E231DFD3-124C-49D3-942B-AA6C431C35D8}"/>
              </a:ext>
            </a:extLst>
          </p:cNvPr>
          <p:cNvSpPr/>
          <p:nvPr/>
        </p:nvSpPr>
        <p:spPr>
          <a:xfrm>
            <a:off x="1941129"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1" name="Diamond 20">
            <a:extLst>
              <a:ext uri="{FF2B5EF4-FFF2-40B4-BE49-F238E27FC236}">
                <a16:creationId xmlns:a16="http://schemas.microsoft.com/office/drawing/2014/main" id="{1A592011-05B2-40DE-A010-B4A26074064F}"/>
              </a:ext>
            </a:extLst>
          </p:cNvPr>
          <p:cNvSpPr/>
          <p:nvPr/>
        </p:nvSpPr>
        <p:spPr>
          <a:xfrm>
            <a:off x="3461659"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2" name="Diamond 21">
            <a:extLst>
              <a:ext uri="{FF2B5EF4-FFF2-40B4-BE49-F238E27FC236}">
                <a16:creationId xmlns:a16="http://schemas.microsoft.com/office/drawing/2014/main" id="{600C04C9-5761-4156-B978-034DAA3DD911}"/>
              </a:ext>
            </a:extLst>
          </p:cNvPr>
          <p:cNvSpPr/>
          <p:nvPr/>
        </p:nvSpPr>
        <p:spPr>
          <a:xfrm>
            <a:off x="5101249"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3" name="Diamond 22">
            <a:extLst>
              <a:ext uri="{FF2B5EF4-FFF2-40B4-BE49-F238E27FC236}">
                <a16:creationId xmlns:a16="http://schemas.microsoft.com/office/drawing/2014/main" id="{C864FE47-37A4-416B-8896-D50EF1FB417D}"/>
              </a:ext>
            </a:extLst>
          </p:cNvPr>
          <p:cNvSpPr/>
          <p:nvPr/>
        </p:nvSpPr>
        <p:spPr>
          <a:xfrm>
            <a:off x="6671157"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4" name="Diamond 23">
            <a:extLst>
              <a:ext uri="{FF2B5EF4-FFF2-40B4-BE49-F238E27FC236}">
                <a16:creationId xmlns:a16="http://schemas.microsoft.com/office/drawing/2014/main" id="{82E99DDC-4B1C-40DC-B41A-2FD61B709E99}"/>
              </a:ext>
            </a:extLst>
          </p:cNvPr>
          <p:cNvSpPr/>
          <p:nvPr/>
        </p:nvSpPr>
        <p:spPr>
          <a:xfrm>
            <a:off x="8279284"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5" name="Diamond 24">
            <a:extLst>
              <a:ext uri="{FF2B5EF4-FFF2-40B4-BE49-F238E27FC236}">
                <a16:creationId xmlns:a16="http://schemas.microsoft.com/office/drawing/2014/main" id="{34A0A266-063A-4D0C-A118-0920B08D3344}"/>
              </a:ext>
            </a:extLst>
          </p:cNvPr>
          <p:cNvSpPr/>
          <p:nvPr/>
        </p:nvSpPr>
        <p:spPr>
          <a:xfrm>
            <a:off x="9842399" y="134348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6" name="object 19">
            <a:extLst>
              <a:ext uri="{FF2B5EF4-FFF2-40B4-BE49-F238E27FC236}">
                <a16:creationId xmlns:a16="http://schemas.microsoft.com/office/drawing/2014/main" id="{FC014A99-DE7B-4846-8EC1-E8A2D9837955}"/>
              </a:ext>
            </a:extLst>
          </p:cNvPr>
          <p:cNvSpPr txBox="1"/>
          <p:nvPr/>
        </p:nvSpPr>
        <p:spPr>
          <a:xfrm>
            <a:off x="680504" y="126075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Create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Concept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7" name="object 19">
            <a:extLst>
              <a:ext uri="{FF2B5EF4-FFF2-40B4-BE49-F238E27FC236}">
                <a16:creationId xmlns:a16="http://schemas.microsoft.com/office/drawing/2014/main" id="{625F7ECC-B807-4670-ABBD-82027857079C}"/>
              </a:ext>
            </a:extLst>
          </p:cNvPr>
          <p:cNvSpPr txBox="1"/>
          <p:nvPr/>
        </p:nvSpPr>
        <p:spPr>
          <a:xfrm>
            <a:off x="2204394" y="126075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Press 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8" name="object 19">
            <a:extLst>
              <a:ext uri="{FF2B5EF4-FFF2-40B4-BE49-F238E27FC236}">
                <a16:creationId xmlns:a16="http://schemas.microsoft.com/office/drawing/2014/main" id="{DA0A9061-BCE4-4E98-8B5E-6E3620B87B7A}"/>
              </a:ext>
            </a:extLst>
          </p:cNvPr>
          <p:cNvSpPr txBox="1"/>
          <p:nvPr/>
        </p:nvSpPr>
        <p:spPr>
          <a:xfrm>
            <a:off x="3816428" y="126075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Project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Initiation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9" name="object 19">
            <a:extLst>
              <a:ext uri="{FF2B5EF4-FFF2-40B4-BE49-F238E27FC236}">
                <a16:creationId xmlns:a16="http://schemas.microsoft.com/office/drawing/2014/main" id="{E23C0422-E589-4A63-B286-C46F6BF686D6}"/>
              </a:ext>
            </a:extLst>
          </p:cNvPr>
          <p:cNvSpPr txBox="1"/>
          <p:nvPr/>
        </p:nvSpPr>
        <p:spPr>
          <a:xfrm>
            <a:off x="5408026" y="126075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Initial 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0" name="object 19">
            <a:extLst>
              <a:ext uri="{FF2B5EF4-FFF2-40B4-BE49-F238E27FC236}">
                <a16:creationId xmlns:a16="http://schemas.microsoft.com/office/drawing/2014/main" id="{4D797B65-B110-436D-A2A2-CAFFD3AC76B5}"/>
              </a:ext>
            </a:extLst>
          </p:cNvPr>
          <p:cNvSpPr txBox="1"/>
          <p:nvPr/>
        </p:nvSpPr>
        <p:spPr>
          <a:xfrm>
            <a:off x="6990770" y="1363346"/>
            <a:ext cx="1285288"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1" name="object 19">
            <a:extLst>
              <a:ext uri="{FF2B5EF4-FFF2-40B4-BE49-F238E27FC236}">
                <a16:creationId xmlns:a16="http://schemas.microsoft.com/office/drawing/2014/main" id="{6A424724-973C-472C-B85D-7F91792D567B}"/>
              </a:ext>
            </a:extLst>
          </p:cNvPr>
          <p:cNvSpPr txBox="1"/>
          <p:nvPr/>
        </p:nvSpPr>
        <p:spPr>
          <a:xfrm>
            <a:off x="8597376" y="126075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Direct &amp;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Manage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2" name="object 19">
            <a:extLst>
              <a:ext uri="{FF2B5EF4-FFF2-40B4-BE49-F238E27FC236}">
                <a16:creationId xmlns:a16="http://schemas.microsoft.com/office/drawing/2014/main" id="{E20CF373-C51C-4E77-ABAA-162F6BEFF98F}"/>
              </a:ext>
            </a:extLst>
          </p:cNvPr>
          <p:cNvSpPr txBox="1"/>
          <p:nvPr/>
        </p:nvSpPr>
        <p:spPr>
          <a:xfrm>
            <a:off x="10178722" y="1363346"/>
            <a:ext cx="1285288"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Post Deployment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3" name="object 19">
            <a:extLst>
              <a:ext uri="{FF2B5EF4-FFF2-40B4-BE49-F238E27FC236}">
                <a16:creationId xmlns:a16="http://schemas.microsoft.com/office/drawing/2014/main" id="{01CD099C-DFE6-4D9D-BE6E-0AB3BE03AA9D}"/>
              </a:ext>
            </a:extLst>
          </p:cNvPr>
          <p:cNvSpPr txBox="1"/>
          <p:nvPr/>
        </p:nvSpPr>
        <p:spPr>
          <a:xfrm>
            <a:off x="1438417" y="414867"/>
            <a:ext cx="1285288"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Review Concept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4" name="Straight Connector 33">
            <a:extLst>
              <a:ext uri="{FF2B5EF4-FFF2-40B4-BE49-F238E27FC236}">
                <a16:creationId xmlns:a16="http://schemas.microsoft.com/office/drawing/2014/main" id="{E05670DF-A74A-4C23-A974-82302AC9CFF0}"/>
              </a:ext>
            </a:extLst>
          </p:cNvPr>
          <p:cNvCxnSpPr>
            <a:cxnSpLocks/>
          </p:cNvCxnSpPr>
          <p:nvPr/>
        </p:nvCxnSpPr>
        <p:spPr>
          <a:xfrm flipH="1">
            <a:off x="2104586" y="854392"/>
            <a:ext cx="1406" cy="455532"/>
          </a:xfrm>
          <a:prstGeom prst="line">
            <a:avLst/>
          </a:prstGeom>
          <a:noFill/>
          <a:ln w="38100" cap="flat" cmpd="sng" algn="ctr">
            <a:solidFill>
              <a:srgbClr val="005EB8"/>
            </a:solidFill>
            <a:prstDash val="solid"/>
            <a:miter lim="800000"/>
            <a:headEnd type="oval" w="sm" len="sm"/>
            <a:tailEnd type="oval" w="sm" len="sm"/>
          </a:ln>
          <a:effectLst/>
        </p:spPr>
      </p:cxnSp>
      <p:sp>
        <p:nvSpPr>
          <p:cNvPr id="35" name="object 19">
            <a:extLst>
              <a:ext uri="{FF2B5EF4-FFF2-40B4-BE49-F238E27FC236}">
                <a16:creationId xmlns:a16="http://schemas.microsoft.com/office/drawing/2014/main" id="{6E13D291-F866-498F-8A39-3AC12582CB68}"/>
              </a:ext>
            </a:extLst>
          </p:cNvPr>
          <p:cNvSpPr txBox="1"/>
          <p:nvPr/>
        </p:nvSpPr>
        <p:spPr>
          <a:xfrm>
            <a:off x="2820230" y="414867"/>
            <a:ext cx="1552622"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Press Release Challenge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lang="en-US"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6" name="Straight Connector 35">
            <a:extLst>
              <a:ext uri="{FF2B5EF4-FFF2-40B4-BE49-F238E27FC236}">
                <a16:creationId xmlns:a16="http://schemas.microsoft.com/office/drawing/2014/main" id="{5D0113BC-10BF-4849-9F0B-D8F4EB05B264}"/>
              </a:ext>
            </a:extLst>
          </p:cNvPr>
          <p:cNvCxnSpPr>
            <a:cxnSpLocks/>
          </p:cNvCxnSpPr>
          <p:nvPr/>
        </p:nvCxnSpPr>
        <p:spPr>
          <a:xfrm flipH="1">
            <a:off x="3625116" y="85439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7" name="object 19">
            <a:extLst>
              <a:ext uri="{FF2B5EF4-FFF2-40B4-BE49-F238E27FC236}">
                <a16:creationId xmlns:a16="http://schemas.microsoft.com/office/drawing/2014/main" id="{96123FB3-4CC3-4264-AFE0-4FE46F042F8C}"/>
              </a:ext>
            </a:extLst>
          </p:cNvPr>
          <p:cNvSpPr txBox="1"/>
          <p:nvPr/>
        </p:nvSpPr>
        <p:spPr>
          <a:xfrm>
            <a:off x="4609726" y="414867"/>
            <a:ext cx="1285288"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Readiness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8" name="Straight Connector 37">
            <a:extLst>
              <a:ext uri="{FF2B5EF4-FFF2-40B4-BE49-F238E27FC236}">
                <a16:creationId xmlns:a16="http://schemas.microsoft.com/office/drawing/2014/main" id="{F56C27C3-9D36-4C73-B9A8-03B93C8262CC}"/>
              </a:ext>
            </a:extLst>
          </p:cNvPr>
          <p:cNvCxnSpPr>
            <a:cxnSpLocks/>
          </p:cNvCxnSpPr>
          <p:nvPr/>
        </p:nvCxnSpPr>
        <p:spPr>
          <a:xfrm flipH="1">
            <a:off x="5264706" y="85439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9" name="object 19">
            <a:extLst>
              <a:ext uri="{FF2B5EF4-FFF2-40B4-BE49-F238E27FC236}">
                <a16:creationId xmlns:a16="http://schemas.microsoft.com/office/drawing/2014/main" id="{D14C8669-0FE0-40E7-B8E3-676BAAB35B0C}"/>
              </a:ext>
            </a:extLst>
          </p:cNvPr>
          <p:cNvSpPr txBox="1"/>
          <p:nvPr/>
        </p:nvSpPr>
        <p:spPr>
          <a:xfrm>
            <a:off x="6162686" y="414867"/>
            <a:ext cx="1285288"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Design</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0" name="Straight Connector 39">
            <a:extLst>
              <a:ext uri="{FF2B5EF4-FFF2-40B4-BE49-F238E27FC236}">
                <a16:creationId xmlns:a16="http://schemas.microsoft.com/office/drawing/2014/main" id="{8007984A-05D9-41E2-A5A0-54638AD23694}"/>
              </a:ext>
            </a:extLst>
          </p:cNvPr>
          <p:cNvCxnSpPr>
            <a:cxnSpLocks/>
          </p:cNvCxnSpPr>
          <p:nvPr/>
        </p:nvCxnSpPr>
        <p:spPr>
          <a:xfrm flipH="1">
            <a:off x="6834614" y="854392"/>
            <a:ext cx="6340" cy="455532"/>
          </a:xfrm>
          <a:prstGeom prst="line">
            <a:avLst/>
          </a:prstGeom>
          <a:noFill/>
          <a:ln w="38100" cap="flat" cmpd="sng" algn="ctr">
            <a:solidFill>
              <a:srgbClr val="00338D"/>
            </a:solidFill>
            <a:prstDash val="solid"/>
            <a:miter lim="800000"/>
            <a:headEnd type="oval" w="sm" len="sm"/>
            <a:tailEnd type="oval" w="sm" len="sm"/>
          </a:ln>
          <a:effectLst/>
        </p:spPr>
      </p:cxnSp>
      <p:sp>
        <p:nvSpPr>
          <p:cNvPr id="41" name="object 19">
            <a:extLst>
              <a:ext uri="{FF2B5EF4-FFF2-40B4-BE49-F238E27FC236}">
                <a16:creationId xmlns:a16="http://schemas.microsoft.com/office/drawing/2014/main" id="{8CE6400A-04A5-49C7-8A8A-31C20CF80045}"/>
              </a:ext>
            </a:extLst>
          </p:cNvPr>
          <p:cNvSpPr txBox="1"/>
          <p:nvPr/>
        </p:nvSpPr>
        <p:spPr>
          <a:xfrm>
            <a:off x="7759727" y="415423"/>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Definitive Estimate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2" name="Straight Connector 41">
            <a:extLst>
              <a:ext uri="{FF2B5EF4-FFF2-40B4-BE49-F238E27FC236}">
                <a16:creationId xmlns:a16="http://schemas.microsoft.com/office/drawing/2014/main" id="{29199752-9590-4C44-88B4-C90F13E8BDCA}"/>
              </a:ext>
            </a:extLst>
          </p:cNvPr>
          <p:cNvCxnSpPr>
            <a:cxnSpLocks/>
          </p:cNvCxnSpPr>
          <p:nvPr/>
        </p:nvCxnSpPr>
        <p:spPr>
          <a:xfrm flipH="1">
            <a:off x="8442741" y="854392"/>
            <a:ext cx="6342" cy="455532"/>
          </a:xfrm>
          <a:prstGeom prst="line">
            <a:avLst/>
          </a:prstGeom>
          <a:noFill/>
          <a:ln w="38100" cap="flat" cmpd="sng" algn="ctr">
            <a:solidFill>
              <a:srgbClr val="00338D"/>
            </a:solidFill>
            <a:prstDash val="solid"/>
            <a:miter lim="800000"/>
            <a:headEnd type="oval" w="sm" len="sm"/>
            <a:tailEnd type="oval" w="sm" len="sm"/>
          </a:ln>
          <a:effectLst/>
        </p:spPr>
      </p:cxnSp>
      <p:sp>
        <p:nvSpPr>
          <p:cNvPr id="43" name="object 19">
            <a:extLst>
              <a:ext uri="{FF2B5EF4-FFF2-40B4-BE49-F238E27FC236}">
                <a16:creationId xmlns:a16="http://schemas.microsoft.com/office/drawing/2014/main" id="{59D600CB-587F-4FA7-A414-71C6B3A7B408}"/>
              </a:ext>
            </a:extLst>
          </p:cNvPr>
          <p:cNvSpPr txBox="1"/>
          <p:nvPr/>
        </p:nvSpPr>
        <p:spPr>
          <a:xfrm>
            <a:off x="9218125" y="415423"/>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Production Readiness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4" name="Straight Connector 43">
            <a:extLst>
              <a:ext uri="{FF2B5EF4-FFF2-40B4-BE49-F238E27FC236}">
                <a16:creationId xmlns:a16="http://schemas.microsoft.com/office/drawing/2014/main" id="{5F43D6C6-25CA-494B-911F-4FD398D616C0}"/>
              </a:ext>
            </a:extLst>
          </p:cNvPr>
          <p:cNvCxnSpPr>
            <a:cxnSpLocks/>
          </p:cNvCxnSpPr>
          <p:nvPr/>
        </p:nvCxnSpPr>
        <p:spPr>
          <a:xfrm flipH="1">
            <a:off x="10005856" y="854392"/>
            <a:ext cx="6342" cy="455532"/>
          </a:xfrm>
          <a:prstGeom prst="line">
            <a:avLst/>
          </a:prstGeom>
          <a:noFill/>
          <a:ln w="38100" cap="flat" cmpd="sng" algn="ctr">
            <a:solidFill>
              <a:srgbClr val="470A68"/>
            </a:solidFill>
            <a:prstDash val="solid"/>
            <a:miter lim="800000"/>
            <a:headEnd type="oval" w="sm" len="sm"/>
            <a:tailEnd type="oval" w="sm" len="sm"/>
          </a:ln>
          <a:effectLst/>
        </p:spPr>
      </p:cxnSp>
      <p:sp>
        <p:nvSpPr>
          <p:cNvPr id="47" name="object 19">
            <a:extLst>
              <a:ext uri="{FF2B5EF4-FFF2-40B4-BE49-F238E27FC236}">
                <a16:creationId xmlns:a16="http://schemas.microsoft.com/office/drawing/2014/main" id="{D1BA1D1A-F187-4210-A5DC-A312CE21725B}"/>
              </a:ext>
            </a:extLst>
          </p:cNvPr>
          <p:cNvSpPr txBox="1"/>
          <p:nvPr/>
        </p:nvSpPr>
        <p:spPr>
          <a:xfrm>
            <a:off x="10862563" y="415423"/>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Project Closeout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8" name="Straight Connector 47">
            <a:extLst>
              <a:ext uri="{FF2B5EF4-FFF2-40B4-BE49-F238E27FC236}">
                <a16:creationId xmlns:a16="http://schemas.microsoft.com/office/drawing/2014/main" id="{F8659614-4BE2-4DCB-BCAE-B4C5596B68E2}"/>
              </a:ext>
            </a:extLst>
          </p:cNvPr>
          <p:cNvCxnSpPr>
            <a:cxnSpLocks/>
          </p:cNvCxnSpPr>
          <p:nvPr/>
        </p:nvCxnSpPr>
        <p:spPr>
          <a:xfrm>
            <a:off x="11600850" y="870563"/>
            <a:ext cx="1" cy="457200"/>
          </a:xfrm>
          <a:prstGeom prst="line">
            <a:avLst/>
          </a:prstGeom>
          <a:noFill/>
          <a:ln w="38100" cap="flat" cmpd="sng" algn="ctr">
            <a:solidFill>
              <a:srgbClr val="470A68"/>
            </a:solidFill>
            <a:prstDash val="solid"/>
            <a:miter lim="800000"/>
            <a:headEnd type="oval" w="sm" len="sm"/>
            <a:tailEnd type="oval" w="sm" len="sm"/>
          </a:ln>
          <a:effectLst/>
        </p:spPr>
      </p:cxnSp>
      <p:graphicFrame>
        <p:nvGraphicFramePr>
          <p:cNvPr id="50" name="Table 49">
            <a:extLst>
              <a:ext uri="{FF2B5EF4-FFF2-40B4-BE49-F238E27FC236}">
                <a16:creationId xmlns:a16="http://schemas.microsoft.com/office/drawing/2014/main" id="{77040C42-BDA1-457C-A9C5-48D32F9E9476}"/>
              </a:ext>
            </a:extLst>
          </p:cNvPr>
          <p:cNvGraphicFramePr>
            <a:graphicFrameLocks noGrp="1"/>
          </p:cNvGraphicFramePr>
          <p:nvPr>
            <p:extLst>
              <p:ext uri="{D42A27DB-BD31-4B8C-83A1-F6EECF244321}">
                <p14:modId xmlns:p14="http://schemas.microsoft.com/office/powerpoint/2010/main" val="3369290453"/>
              </p:ext>
            </p:extLst>
          </p:nvPr>
        </p:nvGraphicFramePr>
        <p:xfrm>
          <a:off x="67112" y="2073624"/>
          <a:ext cx="11607458" cy="4175760"/>
        </p:xfrm>
        <a:graphic>
          <a:graphicData uri="http://schemas.openxmlformats.org/drawingml/2006/table">
            <a:tbl>
              <a:tblPr firstRow="1" bandRow="1"/>
              <a:tblGrid>
                <a:gridCol w="373459">
                  <a:extLst>
                    <a:ext uri="{9D8B030D-6E8A-4147-A177-3AD203B41FA5}">
                      <a16:colId xmlns:a16="http://schemas.microsoft.com/office/drawing/2014/main" val="702135131"/>
                    </a:ext>
                  </a:extLst>
                </a:gridCol>
                <a:gridCol w="1604857">
                  <a:extLst>
                    <a:ext uri="{9D8B030D-6E8A-4147-A177-3AD203B41FA5}">
                      <a16:colId xmlns:a16="http://schemas.microsoft.com/office/drawing/2014/main" val="1992012471"/>
                    </a:ext>
                  </a:extLst>
                </a:gridCol>
                <a:gridCol w="1604857">
                  <a:extLst>
                    <a:ext uri="{9D8B030D-6E8A-4147-A177-3AD203B41FA5}">
                      <a16:colId xmlns:a16="http://schemas.microsoft.com/office/drawing/2014/main" val="3973239099"/>
                    </a:ext>
                  </a:extLst>
                </a:gridCol>
                <a:gridCol w="1604857">
                  <a:extLst>
                    <a:ext uri="{9D8B030D-6E8A-4147-A177-3AD203B41FA5}">
                      <a16:colId xmlns:a16="http://schemas.microsoft.com/office/drawing/2014/main" val="389644393"/>
                    </a:ext>
                  </a:extLst>
                </a:gridCol>
                <a:gridCol w="1604857">
                  <a:extLst>
                    <a:ext uri="{9D8B030D-6E8A-4147-A177-3AD203B41FA5}">
                      <a16:colId xmlns:a16="http://schemas.microsoft.com/office/drawing/2014/main" val="4115064184"/>
                    </a:ext>
                  </a:extLst>
                </a:gridCol>
                <a:gridCol w="1604857">
                  <a:extLst>
                    <a:ext uri="{9D8B030D-6E8A-4147-A177-3AD203B41FA5}">
                      <a16:colId xmlns:a16="http://schemas.microsoft.com/office/drawing/2014/main" val="1135640093"/>
                    </a:ext>
                  </a:extLst>
                </a:gridCol>
                <a:gridCol w="1604857">
                  <a:extLst>
                    <a:ext uri="{9D8B030D-6E8A-4147-A177-3AD203B41FA5}">
                      <a16:colId xmlns:a16="http://schemas.microsoft.com/office/drawing/2014/main" val="2253441506"/>
                    </a:ext>
                  </a:extLst>
                </a:gridCol>
                <a:gridCol w="1604857">
                  <a:extLst>
                    <a:ext uri="{9D8B030D-6E8A-4147-A177-3AD203B41FA5}">
                      <a16:colId xmlns:a16="http://schemas.microsoft.com/office/drawing/2014/main" val="1457550308"/>
                    </a:ext>
                  </a:extLst>
                </a:gridCol>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Create Concept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Press Release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Project Initiation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Initial 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Direct &amp; Manage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Post Deployment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6D2077"/>
                    </a:solidFill>
                  </a:tcPr>
                </a:tc>
                <a:extLst>
                  <a:ext uri="{0D108BD9-81ED-4DB2-BD59-A6C34878D82A}">
                    <a16:rowId xmlns:a16="http://schemas.microsoft.com/office/drawing/2014/main" val="3394054374"/>
                  </a:ext>
                </a:extLst>
              </a:tr>
              <a:tr h="9887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bg1"/>
                          </a:solidFill>
                          <a:effectLst/>
                          <a:uLnTx/>
                          <a:uFillTx/>
                          <a:latin typeface="+mn-lt"/>
                          <a:ea typeface="+mn-ea"/>
                          <a:cs typeface="+mn-cs"/>
                        </a:rPr>
                        <a:t>Stage Objective</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 a business opportunity or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Gain approval for further investment in the Press Release (business justification)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the full Press Release for funding approval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Determine feasibility of each alternative solution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scope and high level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Onboard the PM and develop a Project Management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Kickoff the project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detailed analysis and refine plan based on approved requirements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vendor selection process based on refined scope and requirements</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detailed design on chosen solution with involvement of selected vendor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Use detailed design to refine plan and estimate</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Execute the detailed plan and deliver the Press Release product scope </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Finalize project management deliverables, transition to Operations Support team and closeout the project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Actualize the business objectives and value from the Press Release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Put the asset in service</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549862662"/>
                  </a:ext>
                </a:extLst>
              </a:tr>
              <a:tr h="1441188">
                <a:tc row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700" b="1" dirty="0">
                          <a:solidFill>
                            <a:schemeClr val="bg1"/>
                          </a:solidFill>
                        </a:rPr>
                        <a:t>Checklist</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Press Release: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Executive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Scope and Boundaries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Strategic Initiative Alignment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Business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Project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SMEs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Capital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O&amp;M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Proposed Project Request (PPR) / Expected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Action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    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stage/gate </a:t>
                      </a:r>
                      <a:endParaRPr lang="en-US" sz="1400" i="1"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Primary Products or Deliverables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High Level Milestones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Finalized Press Release (Service Now):</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Refined Implementation Cost (Capital and O&amp;M)</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Ongoing Annual O&amp;M Cost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Reduced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Avoided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Qualitative Risk Assessment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Complete all except: Costs &amp; Benefits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gate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URB approved PEEM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Phase 0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1"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IT Project Categorization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Assignment of PM, if not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owner for change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Project Charter (template) and Approval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GOES Model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Impacted Business Processes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needed RFIs or RFPs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Initial Schedule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Ensure Project Codes Ready for Use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Qualitative Risk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chemeClr val="tx1"/>
                          </a:solidFill>
                          <a:effectLst/>
                          <a:uLnTx/>
                          <a:uFillTx/>
                          <a:latin typeface="+mn-lt"/>
                          <a:ea typeface="+mn-ea"/>
                          <a:cs typeface="+mn-cs"/>
                        </a:rPr>
                        <a:t>Complete Project Management Plan (template) – Combining with Project Charter</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Hold Project Kickoff</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Schedule Initial Steering Committee Meeting</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Delivery of RFI or RFP</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Baseline Schedule and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Quantitative Risks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budgetary estimates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high level design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Detailed Requirements Approval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Test Management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Change Mgmt. Needs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Change Mgmt. Plan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Requirements Traceability Matrix</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System Design Specs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Estimate/Submit Def. Est. / Project CR for approval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Re-baseline Schedule and Financials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Risk Contingency Estimates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Requirements Traceability Matrix</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Test Cases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Execute Communication Plan</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Project Risks/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IT Change Control Board Approval for Implementation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Produce Test Case Results and Test Results Artifacts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Deployment Mgmt.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Runbook</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Conduct Operational Readiness Review, obtain Acceptance from Operations, and Production Acceptance approval</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Post Deployment Support (Hypercare)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 Project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Put Work Order(s) In-Service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Schedule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Project Artifact Archival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Closeout project</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99824638"/>
                  </a:ext>
                </a:extLst>
              </a:tr>
              <a:tr h="365760">
                <a:tc vMerge="1">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1" i="0" u="none" strike="noStrike" kern="1200" cap="none" spc="0" normalizeH="0" baseline="0" dirty="0">
                        <a:ln>
                          <a:noFill/>
                        </a:ln>
                        <a:solidFill>
                          <a:schemeClr val="bg1"/>
                        </a:solidFill>
                        <a:effectLst/>
                        <a:uLnTx/>
                        <a:uFillTx/>
                        <a:latin typeface="+mn-lt"/>
                        <a:ea typeface="+mn-ea"/>
                        <a:cs typeface="+mn-cs"/>
                      </a:endParaRPr>
                    </a:p>
                  </a:txBody>
                  <a:tcPr vert="vert27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-50%/+100%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-20%/+30%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-10%/+15%</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Actualized</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214728419"/>
                  </a:ext>
                </a:extLst>
              </a:tr>
            </a:tbl>
          </a:graphicData>
        </a:graphic>
      </p:graphicFrame>
      <p:sp>
        <p:nvSpPr>
          <p:cNvPr id="46" name="Diamond 45">
            <a:extLst>
              <a:ext uri="{FF2B5EF4-FFF2-40B4-BE49-F238E27FC236}">
                <a16:creationId xmlns:a16="http://schemas.microsoft.com/office/drawing/2014/main" id="{B449E904-E242-41F5-850C-199911E9AEE5}"/>
              </a:ext>
            </a:extLst>
          </p:cNvPr>
          <p:cNvSpPr/>
          <p:nvPr/>
        </p:nvSpPr>
        <p:spPr>
          <a:xfrm>
            <a:off x="11445783" y="1363311"/>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49" name="Star: 5 Points 48">
            <a:extLst>
              <a:ext uri="{FF2B5EF4-FFF2-40B4-BE49-F238E27FC236}">
                <a16:creationId xmlns:a16="http://schemas.microsoft.com/office/drawing/2014/main" id="{20F75B08-D450-48E9-A237-C7FAA487B472}"/>
              </a:ext>
            </a:extLst>
          </p:cNvPr>
          <p:cNvSpPr/>
          <p:nvPr/>
        </p:nvSpPr>
        <p:spPr>
          <a:xfrm>
            <a:off x="431267" y="511243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DD9C59FF-FDB3-47D0-BB06-EE5BFA08A4D9}"/>
              </a:ext>
            </a:extLst>
          </p:cNvPr>
          <p:cNvSpPr/>
          <p:nvPr/>
        </p:nvSpPr>
        <p:spPr>
          <a:xfrm>
            <a:off x="2043197" y="511243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06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64B6-458F-4465-B16F-DBF49F1B3C05}"/>
              </a:ext>
            </a:extLst>
          </p:cNvPr>
          <p:cNvSpPr>
            <a:spLocks noGrp="1"/>
          </p:cNvSpPr>
          <p:nvPr>
            <p:ph type="title"/>
          </p:nvPr>
        </p:nvSpPr>
        <p:spPr>
          <a:xfrm>
            <a:off x="477520" y="25231"/>
            <a:ext cx="11318240" cy="533165"/>
          </a:xfrm>
        </p:spPr>
        <p:txBody>
          <a:bodyPr/>
          <a:lstStyle/>
          <a:p>
            <a:r>
              <a:rPr lang="en-US" dirty="0"/>
              <a:t>IT Stage Gate Process Framework: Waterfall</a:t>
            </a:r>
          </a:p>
        </p:txBody>
      </p:sp>
      <p:sp>
        <p:nvSpPr>
          <p:cNvPr id="5" name="object 5">
            <a:extLst>
              <a:ext uri="{FF2B5EF4-FFF2-40B4-BE49-F238E27FC236}">
                <a16:creationId xmlns:a16="http://schemas.microsoft.com/office/drawing/2014/main" id="{F1831CBD-7627-4B34-B4C2-DD6BB20E4DAC}"/>
              </a:ext>
            </a:extLst>
          </p:cNvPr>
          <p:cNvSpPr/>
          <p:nvPr/>
        </p:nvSpPr>
        <p:spPr>
          <a:xfrm>
            <a:off x="629981" y="940567"/>
            <a:ext cx="11562020" cy="1069360"/>
          </a:xfrm>
          <a:prstGeom prst="rightArrow">
            <a:avLst/>
          </a:prstGeom>
          <a:solidFill>
            <a:srgbClr val="E6E6E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Calibri"/>
            </a:endParaRPr>
          </a:p>
        </p:txBody>
      </p:sp>
      <p:sp>
        <p:nvSpPr>
          <p:cNvPr id="6" name="Freeform 41">
            <a:extLst>
              <a:ext uri="{FF2B5EF4-FFF2-40B4-BE49-F238E27FC236}">
                <a16:creationId xmlns:a16="http://schemas.microsoft.com/office/drawing/2014/main" id="{44305184-4436-4D5D-9ED3-95A049FFAAC4}"/>
              </a:ext>
            </a:extLst>
          </p:cNvPr>
          <p:cNvSpPr/>
          <p:nvPr/>
        </p:nvSpPr>
        <p:spPr>
          <a:xfrm flipV="1">
            <a:off x="3527340"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7" name="Freeform 45">
            <a:extLst>
              <a:ext uri="{FF2B5EF4-FFF2-40B4-BE49-F238E27FC236}">
                <a16:creationId xmlns:a16="http://schemas.microsoft.com/office/drawing/2014/main" id="{D9922F75-9BEB-46E8-BDCF-316DF42CF9EB}"/>
              </a:ext>
            </a:extLst>
          </p:cNvPr>
          <p:cNvSpPr/>
          <p:nvPr/>
        </p:nvSpPr>
        <p:spPr>
          <a:xfrm>
            <a:off x="5118942"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8" name="Freeform 44">
            <a:extLst>
              <a:ext uri="{FF2B5EF4-FFF2-40B4-BE49-F238E27FC236}">
                <a16:creationId xmlns:a16="http://schemas.microsoft.com/office/drawing/2014/main" id="{EC34AB96-176A-4EAA-A839-8CE2EB265C66}"/>
              </a:ext>
            </a:extLst>
          </p:cNvPr>
          <p:cNvSpPr/>
          <p:nvPr/>
        </p:nvSpPr>
        <p:spPr>
          <a:xfrm>
            <a:off x="1915309"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Freeform 40">
            <a:extLst>
              <a:ext uri="{FF2B5EF4-FFF2-40B4-BE49-F238E27FC236}">
                <a16:creationId xmlns:a16="http://schemas.microsoft.com/office/drawing/2014/main" id="{EB6AB4C3-D24E-4EC5-8744-0B1DCF9941AB}"/>
              </a:ext>
            </a:extLst>
          </p:cNvPr>
          <p:cNvSpPr/>
          <p:nvPr/>
        </p:nvSpPr>
        <p:spPr>
          <a:xfrm flipV="1">
            <a:off x="401394"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0" name="Freeform 42">
            <a:extLst>
              <a:ext uri="{FF2B5EF4-FFF2-40B4-BE49-F238E27FC236}">
                <a16:creationId xmlns:a16="http://schemas.microsoft.com/office/drawing/2014/main" id="{7C30B5A2-F1E5-4DB8-A819-7B1274113A6C}"/>
              </a:ext>
            </a:extLst>
          </p:cNvPr>
          <p:cNvSpPr/>
          <p:nvPr/>
        </p:nvSpPr>
        <p:spPr>
          <a:xfrm>
            <a:off x="391420"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1" name="Freeform 48">
            <a:extLst>
              <a:ext uri="{FF2B5EF4-FFF2-40B4-BE49-F238E27FC236}">
                <a16:creationId xmlns:a16="http://schemas.microsoft.com/office/drawing/2014/main" id="{B02A75A9-3FAB-4B4B-9787-14755F93DECA}"/>
              </a:ext>
            </a:extLst>
          </p:cNvPr>
          <p:cNvSpPr/>
          <p:nvPr/>
        </p:nvSpPr>
        <p:spPr>
          <a:xfrm>
            <a:off x="3527343"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2" name="Freeform 69">
            <a:extLst>
              <a:ext uri="{FF2B5EF4-FFF2-40B4-BE49-F238E27FC236}">
                <a16:creationId xmlns:a16="http://schemas.microsoft.com/office/drawing/2014/main" id="{5D870AF4-3B09-4C03-8575-D909CA258715}"/>
              </a:ext>
            </a:extLst>
          </p:cNvPr>
          <p:cNvSpPr/>
          <p:nvPr/>
        </p:nvSpPr>
        <p:spPr>
          <a:xfrm flipV="1">
            <a:off x="1915309"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3" name="Freeform 41">
            <a:extLst>
              <a:ext uri="{FF2B5EF4-FFF2-40B4-BE49-F238E27FC236}">
                <a16:creationId xmlns:a16="http://schemas.microsoft.com/office/drawing/2014/main" id="{1B96A214-13FE-42D7-82EB-CD7B61832D35}"/>
              </a:ext>
            </a:extLst>
          </p:cNvPr>
          <p:cNvSpPr/>
          <p:nvPr/>
        </p:nvSpPr>
        <p:spPr>
          <a:xfrm flipV="1">
            <a:off x="6712711"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4" name="Freeform 70">
            <a:extLst>
              <a:ext uri="{FF2B5EF4-FFF2-40B4-BE49-F238E27FC236}">
                <a16:creationId xmlns:a16="http://schemas.microsoft.com/office/drawing/2014/main" id="{444901BF-B5E7-49E1-A83A-17BBB5E59F2E}"/>
              </a:ext>
            </a:extLst>
          </p:cNvPr>
          <p:cNvSpPr/>
          <p:nvPr/>
        </p:nvSpPr>
        <p:spPr>
          <a:xfrm flipV="1">
            <a:off x="5118942"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25000">
                <a:srgbClr val="00338D"/>
              </a:gs>
              <a:gs pos="0">
                <a:srgbClr val="0091DA"/>
              </a:gs>
            </a:gsLst>
            <a:lin ang="1080000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5" name="Freeform 44">
            <a:extLst>
              <a:ext uri="{FF2B5EF4-FFF2-40B4-BE49-F238E27FC236}">
                <a16:creationId xmlns:a16="http://schemas.microsoft.com/office/drawing/2014/main" id="{4B25513C-4112-47CC-A63F-D6F144907EA9}"/>
              </a:ext>
            </a:extLst>
          </p:cNvPr>
          <p:cNvSpPr/>
          <p:nvPr/>
        </p:nvSpPr>
        <p:spPr>
          <a:xfrm>
            <a:off x="8308292"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41">
            <a:extLst>
              <a:ext uri="{FF2B5EF4-FFF2-40B4-BE49-F238E27FC236}">
                <a16:creationId xmlns:a16="http://schemas.microsoft.com/office/drawing/2014/main" id="{8EF41EA1-B545-4104-BC13-A1092E16BDD3}"/>
              </a:ext>
            </a:extLst>
          </p:cNvPr>
          <p:cNvSpPr/>
          <p:nvPr/>
        </p:nvSpPr>
        <p:spPr>
          <a:xfrm flipV="1">
            <a:off x="9879661" y="110021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7" name="Freeform 42">
            <a:extLst>
              <a:ext uri="{FF2B5EF4-FFF2-40B4-BE49-F238E27FC236}">
                <a16:creationId xmlns:a16="http://schemas.microsoft.com/office/drawing/2014/main" id="{0AF4CB8E-06DA-44EE-BC38-2BA73B43FD7F}"/>
              </a:ext>
            </a:extLst>
          </p:cNvPr>
          <p:cNvSpPr/>
          <p:nvPr/>
        </p:nvSpPr>
        <p:spPr>
          <a:xfrm>
            <a:off x="6701685"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91DA"/>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48">
            <a:extLst>
              <a:ext uri="{FF2B5EF4-FFF2-40B4-BE49-F238E27FC236}">
                <a16:creationId xmlns:a16="http://schemas.microsoft.com/office/drawing/2014/main" id="{7A4808B3-8EB7-48FC-ABE3-C10E81F17988}"/>
              </a:ext>
            </a:extLst>
          </p:cNvPr>
          <p:cNvSpPr/>
          <p:nvPr/>
        </p:nvSpPr>
        <p:spPr>
          <a:xfrm>
            <a:off x="9889638"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6D207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9" name="Freeform 69">
            <a:extLst>
              <a:ext uri="{FF2B5EF4-FFF2-40B4-BE49-F238E27FC236}">
                <a16:creationId xmlns:a16="http://schemas.microsoft.com/office/drawing/2014/main" id="{B1BF9E82-718E-451B-9311-0F91800FB2BC}"/>
              </a:ext>
            </a:extLst>
          </p:cNvPr>
          <p:cNvSpPr/>
          <p:nvPr/>
        </p:nvSpPr>
        <p:spPr>
          <a:xfrm flipV="1">
            <a:off x="8308292" y="110021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60000">
                <a:srgbClr val="0091DA"/>
              </a:gs>
              <a:gs pos="100000">
                <a:srgbClr val="6D2077"/>
              </a:gs>
            </a:gsLst>
            <a:lin ang="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20" name="Diamond 19">
            <a:extLst>
              <a:ext uri="{FF2B5EF4-FFF2-40B4-BE49-F238E27FC236}">
                <a16:creationId xmlns:a16="http://schemas.microsoft.com/office/drawing/2014/main" id="{E231DFD3-124C-49D3-942B-AA6C431C35D8}"/>
              </a:ext>
            </a:extLst>
          </p:cNvPr>
          <p:cNvSpPr/>
          <p:nvPr/>
        </p:nvSpPr>
        <p:spPr>
          <a:xfrm>
            <a:off x="192235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1" name="Diamond 20">
            <a:extLst>
              <a:ext uri="{FF2B5EF4-FFF2-40B4-BE49-F238E27FC236}">
                <a16:creationId xmlns:a16="http://schemas.microsoft.com/office/drawing/2014/main" id="{1A592011-05B2-40DE-A010-B4A26074064F}"/>
              </a:ext>
            </a:extLst>
          </p:cNvPr>
          <p:cNvSpPr/>
          <p:nvPr/>
        </p:nvSpPr>
        <p:spPr>
          <a:xfrm>
            <a:off x="344288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2" name="Diamond 21">
            <a:extLst>
              <a:ext uri="{FF2B5EF4-FFF2-40B4-BE49-F238E27FC236}">
                <a16:creationId xmlns:a16="http://schemas.microsoft.com/office/drawing/2014/main" id="{600C04C9-5761-4156-B978-034DAA3DD911}"/>
              </a:ext>
            </a:extLst>
          </p:cNvPr>
          <p:cNvSpPr/>
          <p:nvPr/>
        </p:nvSpPr>
        <p:spPr>
          <a:xfrm>
            <a:off x="508247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3" name="Diamond 22">
            <a:extLst>
              <a:ext uri="{FF2B5EF4-FFF2-40B4-BE49-F238E27FC236}">
                <a16:creationId xmlns:a16="http://schemas.microsoft.com/office/drawing/2014/main" id="{C864FE47-37A4-416B-8896-D50EF1FB417D}"/>
              </a:ext>
            </a:extLst>
          </p:cNvPr>
          <p:cNvSpPr/>
          <p:nvPr/>
        </p:nvSpPr>
        <p:spPr>
          <a:xfrm>
            <a:off x="6652379"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4" name="Diamond 23">
            <a:extLst>
              <a:ext uri="{FF2B5EF4-FFF2-40B4-BE49-F238E27FC236}">
                <a16:creationId xmlns:a16="http://schemas.microsoft.com/office/drawing/2014/main" id="{82E99DDC-4B1C-40DC-B41A-2FD61B709E99}"/>
              </a:ext>
            </a:extLst>
          </p:cNvPr>
          <p:cNvSpPr/>
          <p:nvPr/>
        </p:nvSpPr>
        <p:spPr>
          <a:xfrm>
            <a:off x="8260506"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5" name="Diamond 24">
            <a:extLst>
              <a:ext uri="{FF2B5EF4-FFF2-40B4-BE49-F238E27FC236}">
                <a16:creationId xmlns:a16="http://schemas.microsoft.com/office/drawing/2014/main" id="{34A0A266-063A-4D0C-A118-0920B08D3344}"/>
              </a:ext>
            </a:extLst>
          </p:cNvPr>
          <p:cNvSpPr/>
          <p:nvPr/>
        </p:nvSpPr>
        <p:spPr>
          <a:xfrm>
            <a:off x="982362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6" name="object 19">
            <a:extLst>
              <a:ext uri="{FF2B5EF4-FFF2-40B4-BE49-F238E27FC236}">
                <a16:creationId xmlns:a16="http://schemas.microsoft.com/office/drawing/2014/main" id="{FC014A99-DE7B-4846-8EC1-E8A2D9837955}"/>
              </a:ext>
            </a:extLst>
          </p:cNvPr>
          <p:cNvSpPr txBox="1"/>
          <p:nvPr/>
        </p:nvSpPr>
        <p:spPr>
          <a:xfrm>
            <a:off x="661726"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Create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Concept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7" name="object 19">
            <a:extLst>
              <a:ext uri="{FF2B5EF4-FFF2-40B4-BE49-F238E27FC236}">
                <a16:creationId xmlns:a16="http://schemas.microsoft.com/office/drawing/2014/main" id="{625F7ECC-B807-4670-ABBD-82027857079C}"/>
              </a:ext>
            </a:extLst>
          </p:cNvPr>
          <p:cNvSpPr txBox="1"/>
          <p:nvPr/>
        </p:nvSpPr>
        <p:spPr>
          <a:xfrm>
            <a:off x="2185616" y="148614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Press 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8" name="object 19">
            <a:extLst>
              <a:ext uri="{FF2B5EF4-FFF2-40B4-BE49-F238E27FC236}">
                <a16:creationId xmlns:a16="http://schemas.microsoft.com/office/drawing/2014/main" id="{DA0A9061-BCE4-4E98-8B5E-6E3620B87B7A}"/>
              </a:ext>
            </a:extLst>
          </p:cNvPr>
          <p:cNvSpPr txBox="1"/>
          <p:nvPr/>
        </p:nvSpPr>
        <p:spPr>
          <a:xfrm>
            <a:off x="3797650"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Project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Initiation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9" name="object 19">
            <a:extLst>
              <a:ext uri="{FF2B5EF4-FFF2-40B4-BE49-F238E27FC236}">
                <a16:creationId xmlns:a16="http://schemas.microsoft.com/office/drawing/2014/main" id="{E23C0422-E589-4A63-B286-C46F6BF686D6}"/>
              </a:ext>
            </a:extLst>
          </p:cNvPr>
          <p:cNvSpPr txBox="1"/>
          <p:nvPr/>
        </p:nvSpPr>
        <p:spPr>
          <a:xfrm>
            <a:off x="5389248" y="148614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Initial 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0" name="object 19">
            <a:extLst>
              <a:ext uri="{FF2B5EF4-FFF2-40B4-BE49-F238E27FC236}">
                <a16:creationId xmlns:a16="http://schemas.microsoft.com/office/drawing/2014/main" id="{4D797B65-B110-436D-A2A2-CAFFD3AC76B5}"/>
              </a:ext>
            </a:extLst>
          </p:cNvPr>
          <p:cNvSpPr txBox="1"/>
          <p:nvPr/>
        </p:nvSpPr>
        <p:spPr>
          <a:xfrm>
            <a:off x="6971992" y="1588736"/>
            <a:ext cx="1285288"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1" name="object 19">
            <a:extLst>
              <a:ext uri="{FF2B5EF4-FFF2-40B4-BE49-F238E27FC236}">
                <a16:creationId xmlns:a16="http://schemas.microsoft.com/office/drawing/2014/main" id="{6A424724-973C-472C-B85D-7F91792D567B}"/>
              </a:ext>
            </a:extLst>
          </p:cNvPr>
          <p:cNvSpPr txBox="1"/>
          <p:nvPr/>
        </p:nvSpPr>
        <p:spPr>
          <a:xfrm>
            <a:off x="8578598"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Direct &amp;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Manage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2" name="object 19">
            <a:extLst>
              <a:ext uri="{FF2B5EF4-FFF2-40B4-BE49-F238E27FC236}">
                <a16:creationId xmlns:a16="http://schemas.microsoft.com/office/drawing/2014/main" id="{E20CF373-C51C-4E77-ABAA-162F6BEFF98F}"/>
              </a:ext>
            </a:extLst>
          </p:cNvPr>
          <p:cNvSpPr txBox="1"/>
          <p:nvPr/>
        </p:nvSpPr>
        <p:spPr>
          <a:xfrm>
            <a:off x="10159945" y="1436300"/>
            <a:ext cx="1332774" cy="419987"/>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Post Deployment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3" name="object 19">
            <a:extLst>
              <a:ext uri="{FF2B5EF4-FFF2-40B4-BE49-F238E27FC236}">
                <a16:creationId xmlns:a16="http://schemas.microsoft.com/office/drawing/2014/main" id="{01CD099C-DFE6-4D9D-BE6E-0AB3BE03AA9D}"/>
              </a:ext>
            </a:extLst>
          </p:cNvPr>
          <p:cNvSpPr txBox="1"/>
          <p:nvPr/>
        </p:nvSpPr>
        <p:spPr>
          <a:xfrm>
            <a:off x="1150556" y="640256"/>
            <a:ext cx="1870501"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Review Concept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4" name="Straight Connector 33">
            <a:extLst>
              <a:ext uri="{FF2B5EF4-FFF2-40B4-BE49-F238E27FC236}">
                <a16:creationId xmlns:a16="http://schemas.microsoft.com/office/drawing/2014/main" id="{E05670DF-A74A-4C23-A974-82302AC9CFF0}"/>
              </a:ext>
            </a:extLst>
          </p:cNvPr>
          <p:cNvCxnSpPr>
            <a:cxnSpLocks/>
          </p:cNvCxnSpPr>
          <p:nvPr/>
        </p:nvCxnSpPr>
        <p:spPr>
          <a:xfrm flipH="1">
            <a:off x="2085808" y="1079782"/>
            <a:ext cx="1406" cy="455532"/>
          </a:xfrm>
          <a:prstGeom prst="line">
            <a:avLst/>
          </a:prstGeom>
          <a:noFill/>
          <a:ln w="38100" cap="flat" cmpd="sng" algn="ctr">
            <a:solidFill>
              <a:srgbClr val="005EB8"/>
            </a:solidFill>
            <a:prstDash val="solid"/>
            <a:miter lim="800000"/>
            <a:headEnd type="oval" w="sm" len="sm"/>
            <a:tailEnd type="oval" w="sm" len="sm"/>
          </a:ln>
          <a:effectLst/>
        </p:spPr>
      </p:cxnSp>
      <p:sp>
        <p:nvSpPr>
          <p:cNvPr id="35" name="object 19">
            <a:extLst>
              <a:ext uri="{FF2B5EF4-FFF2-40B4-BE49-F238E27FC236}">
                <a16:creationId xmlns:a16="http://schemas.microsoft.com/office/drawing/2014/main" id="{6E13D291-F866-498F-8A39-3AC12582CB68}"/>
              </a:ext>
            </a:extLst>
          </p:cNvPr>
          <p:cNvSpPr txBox="1"/>
          <p:nvPr/>
        </p:nvSpPr>
        <p:spPr>
          <a:xfrm>
            <a:off x="2895106" y="430673"/>
            <a:ext cx="1552622" cy="615553"/>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Press Release Challenge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lang="en-US"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6" name="Straight Connector 35">
            <a:extLst>
              <a:ext uri="{FF2B5EF4-FFF2-40B4-BE49-F238E27FC236}">
                <a16:creationId xmlns:a16="http://schemas.microsoft.com/office/drawing/2014/main" id="{5D0113BC-10BF-4849-9F0B-D8F4EB05B264}"/>
              </a:ext>
            </a:extLst>
          </p:cNvPr>
          <p:cNvCxnSpPr>
            <a:cxnSpLocks/>
          </p:cNvCxnSpPr>
          <p:nvPr/>
        </p:nvCxnSpPr>
        <p:spPr>
          <a:xfrm flipH="1">
            <a:off x="3606338" y="107978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7" name="object 19">
            <a:extLst>
              <a:ext uri="{FF2B5EF4-FFF2-40B4-BE49-F238E27FC236}">
                <a16:creationId xmlns:a16="http://schemas.microsoft.com/office/drawing/2014/main" id="{96123FB3-4CC3-4264-AFE0-4FE46F042F8C}"/>
              </a:ext>
            </a:extLst>
          </p:cNvPr>
          <p:cNvSpPr txBox="1"/>
          <p:nvPr/>
        </p:nvSpPr>
        <p:spPr>
          <a:xfrm>
            <a:off x="4529185" y="633705"/>
            <a:ext cx="1518763"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Readiness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8" name="Straight Connector 37">
            <a:extLst>
              <a:ext uri="{FF2B5EF4-FFF2-40B4-BE49-F238E27FC236}">
                <a16:creationId xmlns:a16="http://schemas.microsoft.com/office/drawing/2014/main" id="{F56C27C3-9D36-4C73-B9A8-03B93C8262CC}"/>
              </a:ext>
            </a:extLst>
          </p:cNvPr>
          <p:cNvCxnSpPr>
            <a:cxnSpLocks/>
          </p:cNvCxnSpPr>
          <p:nvPr/>
        </p:nvCxnSpPr>
        <p:spPr>
          <a:xfrm flipH="1">
            <a:off x="5245928" y="107978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9" name="object 19">
            <a:extLst>
              <a:ext uri="{FF2B5EF4-FFF2-40B4-BE49-F238E27FC236}">
                <a16:creationId xmlns:a16="http://schemas.microsoft.com/office/drawing/2014/main" id="{D14C8669-0FE0-40E7-B8E3-676BAAB35B0C}"/>
              </a:ext>
            </a:extLst>
          </p:cNvPr>
          <p:cNvSpPr txBox="1"/>
          <p:nvPr/>
        </p:nvSpPr>
        <p:spPr>
          <a:xfrm>
            <a:off x="6143908" y="640257"/>
            <a:ext cx="1285288"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Design</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0" name="Straight Connector 39">
            <a:extLst>
              <a:ext uri="{FF2B5EF4-FFF2-40B4-BE49-F238E27FC236}">
                <a16:creationId xmlns:a16="http://schemas.microsoft.com/office/drawing/2014/main" id="{8007984A-05D9-41E2-A5A0-54638AD23694}"/>
              </a:ext>
            </a:extLst>
          </p:cNvPr>
          <p:cNvCxnSpPr>
            <a:cxnSpLocks/>
          </p:cNvCxnSpPr>
          <p:nvPr/>
        </p:nvCxnSpPr>
        <p:spPr>
          <a:xfrm flipH="1">
            <a:off x="6815836" y="1079782"/>
            <a:ext cx="6340" cy="455532"/>
          </a:xfrm>
          <a:prstGeom prst="line">
            <a:avLst/>
          </a:prstGeom>
          <a:noFill/>
          <a:ln w="38100" cap="flat" cmpd="sng" algn="ctr">
            <a:solidFill>
              <a:srgbClr val="00338D"/>
            </a:solidFill>
            <a:prstDash val="solid"/>
            <a:miter lim="800000"/>
            <a:headEnd type="oval" w="sm" len="sm"/>
            <a:tailEnd type="oval" w="sm" len="sm"/>
          </a:ln>
          <a:effectLst/>
        </p:spPr>
      </p:cxnSp>
      <p:sp>
        <p:nvSpPr>
          <p:cNvPr id="41" name="object 19">
            <a:extLst>
              <a:ext uri="{FF2B5EF4-FFF2-40B4-BE49-F238E27FC236}">
                <a16:creationId xmlns:a16="http://schemas.microsoft.com/office/drawing/2014/main" id="{8CE6400A-04A5-49C7-8A8A-31C20CF80045}"/>
              </a:ext>
            </a:extLst>
          </p:cNvPr>
          <p:cNvSpPr txBox="1"/>
          <p:nvPr/>
        </p:nvSpPr>
        <p:spPr>
          <a:xfrm>
            <a:off x="7740949" y="640813"/>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Definitive Estimate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2" name="Straight Connector 41">
            <a:extLst>
              <a:ext uri="{FF2B5EF4-FFF2-40B4-BE49-F238E27FC236}">
                <a16:creationId xmlns:a16="http://schemas.microsoft.com/office/drawing/2014/main" id="{29199752-9590-4C44-88B4-C90F13E8BDCA}"/>
              </a:ext>
            </a:extLst>
          </p:cNvPr>
          <p:cNvCxnSpPr>
            <a:cxnSpLocks/>
          </p:cNvCxnSpPr>
          <p:nvPr/>
        </p:nvCxnSpPr>
        <p:spPr>
          <a:xfrm flipH="1">
            <a:off x="8423963" y="1079782"/>
            <a:ext cx="6342" cy="455532"/>
          </a:xfrm>
          <a:prstGeom prst="line">
            <a:avLst/>
          </a:prstGeom>
          <a:noFill/>
          <a:ln w="38100" cap="flat" cmpd="sng" algn="ctr">
            <a:solidFill>
              <a:srgbClr val="00338D"/>
            </a:solidFill>
            <a:prstDash val="solid"/>
            <a:miter lim="800000"/>
            <a:headEnd type="oval" w="sm" len="sm"/>
            <a:tailEnd type="oval" w="sm" len="sm"/>
          </a:ln>
          <a:effectLst/>
        </p:spPr>
      </p:cxnSp>
      <p:sp>
        <p:nvSpPr>
          <p:cNvPr id="43" name="object 19">
            <a:extLst>
              <a:ext uri="{FF2B5EF4-FFF2-40B4-BE49-F238E27FC236}">
                <a16:creationId xmlns:a16="http://schemas.microsoft.com/office/drawing/2014/main" id="{59D600CB-587F-4FA7-A414-71C6B3A7B408}"/>
              </a:ext>
            </a:extLst>
          </p:cNvPr>
          <p:cNvSpPr txBox="1"/>
          <p:nvPr/>
        </p:nvSpPr>
        <p:spPr>
          <a:xfrm>
            <a:off x="9199347" y="640813"/>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Production Readiness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4" name="Straight Connector 43">
            <a:extLst>
              <a:ext uri="{FF2B5EF4-FFF2-40B4-BE49-F238E27FC236}">
                <a16:creationId xmlns:a16="http://schemas.microsoft.com/office/drawing/2014/main" id="{5F43D6C6-25CA-494B-911F-4FD398D616C0}"/>
              </a:ext>
            </a:extLst>
          </p:cNvPr>
          <p:cNvCxnSpPr>
            <a:cxnSpLocks/>
          </p:cNvCxnSpPr>
          <p:nvPr/>
        </p:nvCxnSpPr>
        <p:spPr>
          <a:xfrm flipH="1">
            <a:off x="9987078" y="1079782"/>
            <a:ext cx="6342" cy="455532"/>
          </a:xfrm>
          <a:prstGeom prst="line">
            <a:avLst/>
          </a:prstGeom>
          <a:noFill/>
          <a:ln w="38100" cap="flat" cmpd="sng" algn="ctr">
            <a:solidFill>
              <a:srgbClr val="470A68"/>
            </a:solidFill>
            <a:prstDash val="solid"/>
            <a:miter lim="800000"/>
            <a:headEnd type="oval" w="sm" len="sm"/>
            <a:tailEnd type="oval" w="sm" len="sm"/>
          </a:ln>
          <a:effectLst/>
        </p:spPr>
      </p:cxnSp>
      <p:sp>
        <p:nvSpPr>
          <p:cNvPr id="47" name="object 19">
            <a:extLst>
              <a:ext uri="{FF2B5EF4-FFF2-40B4-BE49-F238E27FC236}">
                <a16:creationId xmlns:a16="http://schemas.microsoft.com/office/drawing/2014/main" id="{D1BA1D1A-F187-4210-A5DC-A312CE21725B}"/>
              </a:ext>
            </a:extLst>
          </p:cNvPr>
          <p:cNvSpPr txBox="1"/>
          <p:nvPr/>
        </p:nvSpPr>
        <p:spPr>
          <a:xfrm>
            <a:off x="10736920" y="633705"/>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Project Closeout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8" name="Straight Connector 47">
            <a:extLst>
              <a:ext uri="{FF2B5EF4-FFF2-40B4-BE49-F238E27FC236}">
                <a16:creationId xmlns:a16="http://schemas.microsoft.com/office/drawing/2014/main" id="{F8659614-4BE2-4DCB-BCAE-B4C5596B68E2}"/>
              </a:ext>
            </a:extLst>
          </p:cNvPr>
          <p:cNvCxnSpPr>
            <a:cxnSpLocks/>
          </p:cNvCxnSpPr>
          <p:nvPr/>
        </p:nvCxnSpPr>
        <p:spPr>
          <a:xfrm>
            <a:off x="11582072" y="1095953"/>
            <a:ext cx="1" cy="457200"/>
          </a:xfrm>
          <a:prstGeom prst="line">
            <a:avLst/>
          </a:prstGeom>
          <a:noFill/>
          <a:ln w="38100" cap="flat" cmpd="sng" algn="ctr">
            <a:solidFill>
              <a:srgbClr val="470A68"/>
            </a:solidFill>
            <a:prstDash val="solid"/>
            <a:miter lim="800000"/>
            <a:headEnd type="oval" w="sm" len="sm"/>
            <a:tailEnd type="oval" w="sm" len="sm"/>
          </a:ln>
          <a:effectLst/>
        </p:spPr>
      </p:cxnSp>
      <p:graphicFrame>
        <p:nvGraphicFramePr>
          <p:cNvPr id="50" name="Table 49">
            <a:extLst>
              <a:ext uri="{FF2B5EF4-FFF2-40B4-BE49-F238E27FC236}">
                <a16:creationId xmlns:a16="http://schemas.microsoft.com/office/drawing/2014/main" id="{77040C42-BDA1-457C-A9C5-48D32F9E9476}"/>
              </a:ext>
            </a:extLst>
          </p:cNvPr>
          <p:cNvGraphicFramePr>
            <a:graphicFrameLocks noGrp="1"/>
          </p:cNvGraphicFramePr>
          <p:nvPr>
            <p:extLst>
              <p:ext uri="{D42A27DB-BD31-4B8C-83A1-F6EECF244321}">
                <p14:modId xmlns:p14="http://schemas.microsoft.com/office/powerpoint/2010/main" val="1221675553"/>
              </p:ext>
            </p:extLst>
          </p:nvPr>
        </p:nvGraphicFramePr>
        <p:xfrm>
          <a:off x="48334" y="2299014"/>
          <a:ext cx="11607458" cy="4175760"/>
        </p:xfrm>
        <a:graphic>
          <a:graphicData uri="http://schemas.openxmlformats.org/drawingml/2006/table">
            <a:tbl>
              <a:tblPr firstRow="1" bandRow="1"/>
              <a:tblGrid>
                <a:gridCol w="373459">
                  <a:extLst>
                    <a:ext uri="{9D8B030D-6E8A-4147-A177-3AD203B41FA5}">
                      <a16:colId xmlns:a16="http://schemas.microsoft.com/office/drawing/2014/main" val="702135131"/>
                    </a:ext>
                  </a:extLst>
                </a:gridCol>
                <a:gridCol w="1604857">
                  <a:extLst>
                    <a:ext uri="{9D8B030D-6E8A-4147-A177-3AD203B41FA5}">
                      <a16:colId xmlns:a16="http://schemas.microsoft.com/office/drawing/2014/main" val="1992012471"/>
                    </a:ext>
                  </a:extLst>
                </a:gridCol>
                <a:gridCol w="1604857">
                  <a:extLst>
                    <a:ext uri="{9D8B030D-6E8A-4147-A177-3AD203B41FA5}">
                      <a16:colId xmlns:a16="http://schemas.microsoft.com/office/drawing/2014/main" val="3973239099"/>
                    </a:ext>
                  </a:extLst>
                </a:gridCol>
                <a:gridCol w="1604857">
                  <a:extLst>
                    <a:ext uri="{9D8B030D-6E8A-4147-A177-3AD203B41FA5}">
                      <a16:colId xmlns:a16="http://schemas.microsoft.com/office/drawing/2014/main" val="389644393"/>
                    </a:ext>
                  </a:extLst>
                </a:gridCol>
                <a:gridCol w="1604857">
                  <a:extLst>
                    <a:ext uri="{9D8B030D-6E8A-4147-A177-3AD203B41FA5}">
                      <a16:colId xmlns:a16="http://schemas.microsoft.com/office/drawing/2014/main" val="4115064184"/>
                    </a:ext>
                  </a:extLst>
                </a:gridCol>
                <a:gridCol w="1604857">
                  <a:extLst>
                    <a:ext uri="{9D8B030D-6E8A-4147-A177-3AD203B41FA5}">
                      <a16:colId xmlns:a16="http://schemas.microsoft.com/office/drawing/2014/main" val="1135640093"/>
                    </a:ext>
                  </a:extLst>
                </a:gridCol>
                <a:gridCol w="1604857">
                  <a:extLst>
                    <a:ext uri="{9D8B030D-6E8A-4147-A177-3AD203B41FA5}">
                      <a16:colId xmlns:a16="http://schemas.microsoft.com/office/drawing/2014/main" val="2253441506"/>
                    </a:ext>
                  </a:extLst>
                </a:gridCol>
                <a:gridCol w="1604857">
                  <a:extLst>
                    <a:ext uri="{9D8B030D-6E8A-4147-A177-3AD203B41FA5}">
                      <a16:colId xmlns:a16="http://schemas.microsoft.com/office/drawing/2014/main" val="1457550308"/>
                    </a:ext>
                  </a:extLst>
                </a:gridCol>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Create Concept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Press Release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Project Initiation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Initial 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Direct &amp; Manage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Post Deployment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6D2077"/>
                    </a:solidFill>
                  </a:tcPr>
                </a:tc>
                <a:extLst>
                  <a:ext uri="{0D108BD9-81ED-4DB2-BD59-A6C34878D82A}">
                    <a16:rowId xmlns:a16="http://schemas.microsoft.com/office/drawing/2014/main" val="3394054374"/>
                  </a:ext>
                </a:extLst>
              </a:tr>
              <a:tr h="9887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bg1"/>
                          </a:solidFill>
                          <a:effectLst/>
                          <a:uLnTx/>
                          <a:uFillTx/>
                          <a:latin typeface="+mn-lt"/>
                          <a:ea typeface="+mn-ea"/>
                          <a:cs typeface="+mn-cs"/>
                        </a:rPr>
                        <a:t>Stage Objective</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 a business opportunity or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Gain approval for further investment in the Press Release (business justification)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the full Press Release for funding approval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Determine feasibility of each alternative solution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scope and high-level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Onboard the PM and develop a Project Management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Kickoff the project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detailed analysis and refine plan based on approved requirements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vendor selection process based on refined scope and requirements</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detailed design on chosen solution with involvement of selected vendor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Use detailed design to refine plan and estimate</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Execute the detailed plan and deliver the Press Release product scope </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Finalize project management deliverables, transition to Operations Support team and closeout the project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Actualize the business objectives and value from the Press Release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Put the asset in service</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549862662"/>
                  </a:ext>
                </a:extLst>
              </a:tr>
              <a:tr h="1441188">
                <a:tc row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700" b="1" dirty="0">
                          <a:solidFill>
                            <a:schemeClr val="bg1"/>
                          </a:solidFill>
                        </a:rPr>
                        <a:t>Checklist</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Press Release: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Executive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Scope and Boundaries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Strategic Initiative Alignment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Business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Project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SMEs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Capital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O&amp;M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Proposed Project Request (PPR) / Expected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Action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    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stage/gate </a:t>
                      </a:r>
                      <a:endParaRPr lang="en-US" sz="1400" i="1"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Primary Products or Deliverables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High Level Milestones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Finalized Press Release (Service Now):</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Refined Implementation Cost (Capital and O&amp;M)</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Ongoing Annual O&amp;M Cost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Reduced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Avoided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Qualitative Risk Assessment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Complete all except: Costs &amp; Benefits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gate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URB approved PEEM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Phase 0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1"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IT Project Categorization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Assignment of PM, if not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owner for change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Project Charter (template) and Approval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GOES Model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t>
                      </a:r>
                      <a:r>
                        <a:rPr kumimoji="0" lang="en-US" sz="700" b="0" i="0" u="none" strike="noStrike" kern="1200" cap="none" spc="0" normalizeH="0" baseline="0" noProof="0">
                          <a:ln>
                            <a:noFill/>
                          </a:ln>
                          <a:solidFill>
                            <a:srgbClr val="000000"/>
                          </a:solidFill>
                          <a:effectLst/>
                          <a:uLnTx/>
                          <a:uFillTx/>
                          <a:latin typeface="+mn-lt"/>
                          <a:ea typeface="+mn-ea"/>
                          <a:cs typeface="+mn-cs"/>
                        </a:rPr>
                        <a:t>Impacted</a:t>
                      </a:r>
                      <a:r>
                        <a:rPr kumimoji="0" lang="en-US" sz="700" b="0" i="0" u="none" strike="noStrike" kern="1200" cap="none" spc="0" normalizeH="0" baseline="0" noProof="0" dirty="0">
                          <a:ln>
                            <a:noFill/>
                          </a:ln>
                          <a:solidFill>
                            <a:srgbClr val="000000"/>
                          </a:solidFill>
                          <a:effectLst/>
                          <a:uLnTx/>
                          <a:uFillTx/>
                          <a:latin typeface="+mn-lt"/>
                          <a:ea typeface="+mn-ea"/>
                          <a:cs typeface="+mn-cs"/>
                        </a:rPr>
                        <a:t> Business Processes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needed RFIs or RFPs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Initial Schedule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Ensure Project Codes Ready for Use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Qualitative Risk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chemeClr val="tx1"/>
                          </a:solidFill>
                          <a:effectLst/>
                          <a:uLnTx/>
                          <a:uFillTx/>
                          <a:latin typeface="+mn-lt"/>
                          <a:ea typeface="+mn-ea"/>
                          <a:cs typeface="+mn-cs"/>
                        </a:rPr>
                        <a:t>Complete Project Management Plan (template) – Combining with Project Charter</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Hold Project Kickoff</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Schedule Initial Steering Committee Meeting</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Delivery of RFI or RFP</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Baseline Schedule and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Quantitative Risks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budgetary estimates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high-level design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Detailed Requirements Approval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Test Management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Change Mgmt. Needs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Change Mgmt. Plan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Requirements Traceability Matrix</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System Design Specs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Estimate/Submit Def. Est. / Project CR for approval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Re-baseline Schedule and Financials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Risk Contingency Estimates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Requirements Traceability Matrix</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Test Cases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Execute Communication Plan</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Project Risks/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IT Change Control Board Approval for Implementation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Produce Test Case Results and Test Results Artifacts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Deployment Mgmt.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Runbook</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Conduct Operational Readiness Review, obtain Acceptance from Operations, and Production Acceptance approval</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Post Deployment Support (Hypercare)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 Project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Put Work Order(s) In-Service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Schedule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Project Artifact Archival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Closeout project</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99824638"/>
                  </a:ext>
                </a:extLst>
              </a:tr>
              <a:tr h="365760">
                <a:tc vMerge="1">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1" i="0" u="none" strike="noStrike" kern="1200" cap="none" spc="0" normalizeH="0" baseline="0" dirty="0">
                        <a:ln>
                          <a:noFill/>
                        </a:ln>
                        <a:solidFill>
                          <a:schemeClr val="bg1"/>
                        </a:solidFill>
                        <a:effectLst/>
                        <a:uLnTx/>
                        <a:uFillTx/>
                        <a:latin typeface="+mn-lt"/>
                        <a:ea typeface="+mn-ea"/>
                        <a:cs typeface="+mn-cs"/>
                      </a:endParaRPr>
                    </a:p>
                  </a:txBody>
                  <a:tcPr vert="vert27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-50%/+100%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-20%/+30%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-10%/+15%</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Actualized</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214728419"/>
                  </a:ext>
                </a:extLst>
              </a:tr>
            </a:tbl>
          </a:graphicData>
        </a:graphic>
      </p:graphicFrame>
      <p:sp>
        <p:nvSpPr>
          <p:cNvPr id="46" name="Diamond 45">
            <a:extLst>
              <a:ext uri="{FF2B5EF4-FFF2-40B4-BE49-F238E27FC236}">
                <a16:creationId xmlns:a16="http://schemas.microsoft.com/office/drawing/2014/main" id="{B449E904-E242-41F5-850C-199911E9AEE5}"/>
              </a:ext>
            </a:extLst>
          </p:cNvPr>
          <p:cNvSpPr/>
          <p:nvPr/>
        </p:nvSpPr>
        <p:spPr>
          <a:xfrm>
            <a:off x="11427005" y="1588701"/>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49" name="Star: 5 Points 48">
            <a:extLst>
              <a:ext uri="{FF2B5EF4-FFF2-40B4-BE49-F238E27FC236}">
                <a16:creationId xmlns:a16="http://schemas.microsoft.com/office/drawing/2014/main" id="{20F75B08-D450-48E9-A237-C7FAA487B472}"/>
              </a:ext>
            </a:extLst>
          </p:cNvPr>
          <p:cNvSpPr/>
          <p:nvPr/>
        </p:nvSpPr>
        <p:spPr>
          <a:xfrm>
            <a:off x="412489" y="533782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DD9C59FF-FDB3-47D0-BB06-EE5BFA08A4D9}"/>
              </a:ext>
            </a:extLst>
          </p:cNvPr>
          <p:cNvSpPr/>
          <p:nvPr/>
        </p:nvSpPr>
        <p:spPr>
          <a:xfrm>
            <a:off x="2024419" y="533782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D382C74-876A-2A4F-9262-BB97BE5CC0CB}"/>
              </a:ext>
            </a:extLst>
          </p:cNvPr>
          <p:cNvGraphicFramePr>
            <a:graphicFrameLocks noGrp="1"/>
          </p:cNvGraphicFramePr>
          <p:nvPr>
            <p:extLst>
              <p:ext uri="{D42A27DB-BD31-4B8C-83A1-F6EECF244321}">
                <p14:modId xmlns:p14="http://schemas.microsoft.com/office/powerpoint/2010/main" val="3004361456"/>
              </p:ext>
            </p:extLst>
          </p:nvPr>
        </p:nvGraphicFramePr>
        <p:xfrm>
          <a:off x="87866" y="5338754"/>
          <a:ext cx="11528394" cy="624840"/>
        </p:xfrm>
        <a:graphic>
          <a:graphicData uri="http://schemas.openxmlformats.org/drawingml/2006/table">
            <a:tbl>
              <a:tblPr firstRow="1" bandRow="1">
                <a:tableStyleId>{5C22544A-7EE6-4342-B048-85BDC9FD1C3A}</a:tableStyleId>
              </a:tblPr>
              <a:tblGrid>
                <a:gridCol w="308409">
                  <a:extLst>
                    <a:ext uri="{9D8B030D-6E8A-4147-A177-3AD203B41FA5}">
                      <a16:colId xmlns:a16="http://schemas.microsoft.com/office/drawing/2014/main" val="2064629208"/>
                    </a:ext>
                  </a:extLst>
                </a:gridCol>
                <a:gridCol w="1628085">
                  <a:extLst>
                    <a:ext uri="{9D8B030D-6E8A-4147-A177-3AD203B41FA5}">
                      <a16:colId xmlns:a16="http://schemas.microsoft.com/office/drawing/2014/main" val="2199264786"/>
                    </a:ext>
                  </a:extLst>
                </a:gridCol>
                <a:gridCol w="1617133">
                  <a:extLst>
                    <a:ext uri="{9D8B030D-6E8A-4147-A177-3AD203B41FA5}">
                      <a16:colId xmlns:a16="http://schemas.microsoft.com/office/drawing/2014/main" val="3127948437"/>
                    </a:ext>
                  </a:extLst>
                </a:gridCol>
                <a:gridCol w="1617133">
                  <a:extLst>
                    <a:ext uri="{9D8B030D-6E8A-4147-A177-3AD203B41FA5}">
                      <a16:colId xmlns:a16="http://schemas.microsoft.com/office/drawing/2014/main" val="2065349139"/>
                    </a:ext>
                  </a:extLst>
                </a:gridCol>
                <a:gridCol w="1583267">
                  <a:extLst>
                    <a:ext uri="{9D8B030D-6E8A-4147-A177-3AD203B41FA5}">
                      <a16:colId xmlns:a16="http://schemas.microsoft.com/office/drawing/2014/main" val="882858557"/>
                    </a:ext>
                  </a:extLst>
                </a:gridCol>
                <a:gridCol w="1600200">
                  <a:extLst>
                    <a:ext uri="{9D8B030D-6E8A-4147-A177-3AD203B41FA5}">
                      <a16:colId xmlns:a16="http://schemas.microsoft.com/office/drawing/2014/main" val="1914792678"/>
                    </a:ext>
                  </a:extLst>
                </a:gridCol>
                <a:gridCol w="1608667">
                  <a:extLst>
                    <a:ext uri="{9D8B030D-6E8A-4147-A177-3AD203B41FA5}">
                      <a16:colId xmlns:a16="http://schemas.microsoft.com/office/drawing/2014/main" val="2923938731"/>
                    </a:ext>
                  </a:extLst>
                </a:gridCol>
                <a:gridCol w="1565500">
                  <a:extLst>
                    <a:ext uri="{9D8B030D-6E8A-4147-A177-3AD203B41FA5}">
                      <a16:colId xmlns:a16="http://schemas.microsoft.com/office/drawing/2014/main" val="22109425"/>
                    </a:ext>
                  </a:extLst>
                </a:gridCol>
              </a:tblGrid>
              <a:tr h="534119">
                <a:tc>
                  <a:txBody>
                    <a:bodyPr/>
                    <a:lstStyle/>
                    <a:p>
                      <a:pPr algn="ctr"/>
                      <a:r>
                        <a:rPr kumimoji="0" lang="en-US" sz="7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CoE</a:t>
                      </a:r>
                    </a:p>
                  </a:txBody>
                  <a:tcPr vert="vert270">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flow in business process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platforms / applications impacted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entities for integration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Estimate integration &amp; data migration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Support scoping &amp; budgeting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Roadmap</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Review standards &amp; define non- functional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Architecture Review Board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Reuse analysis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Acceptance criteria</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system of record</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frequency/ batch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Design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Finalize Deployment architecture</a:t>
                      </a:r>
                    </a:p>
                    <a:p>
                      <a:pPr marL="171450" indent="-171450">
                        <a:buFont typeface="Arial" panose="020B0604020202020204" pitchFamily="34" charset="0"/>
                        <a:buChar char="•"/>
                      </a:pPr>
                      <a:r>
                        <a:rPr kumimoji="0" lang="en-US" sz="700" b="0" i="0" u="none" strike="noStrike" kern="1200" cap="none" spc="0" normalizeH="0" baseline="0" dirty="0" err="1">
                          <a:ln>
                            <a:noFill/>
                          </a:ln>
                          <a:solidFill>
                            <a:srgbClr val="000000"/>
                          </a:solidFill>
                          <a:effectLst/>
                          <a:uLnTx/>
                          <a:uFillTx/>
                          <a:latin typeface="+mn-lt"/>
                          <a:ea typeface="+mn-ea"/>
                          <a:cs typeface="+mn-cs"/>
                        </a:rPr>
                        <a:t>vCore</a:t>
                      </a:r>
                      <a:r>
                        <a:rPr kumimoji="0" lang="en-US" sz="700" b="0" i="0" u="none" strike="noStrike" kern="1200" cap="none" spc="0" normalizeH="0" baseline="0" dirty="0">
                          <a:ln>
                            <a:noFill/>
                          </a:ln>
                          <a:solidFill>
                            <a:srgbClr val="000000"/>
                          </a:solidFill>
                          <a:effectLst/>
                          <a:uLnTx/>
                          <a:uFillTx/>
                          <a:latin typeface="+mn-lt"/>
                          <a:ea typeface="+mn-ea"/>
                          <a:cs typeface="+mn-cs"/>
                        </a:rPr>
                        <a:t> analysis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Code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Go-live checklist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Operation plan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Technical Debt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exchange</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platform KPIs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Review performance actual vs planned</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extLst>
                  <a:ext uri="{0D108BD9-81ED-4DB2-BD59-A6C34878D82A}">
                    <a16:rowId xmlns:a16="http://schemas.microsoft.com/office/drawing/2014/main" val="170467296"/>
                  </a:ext>
                </a:extLst>
              </a:tr>
            </a:tbl>
          </a:graphicData>
        </a:graphic>
      </p:graphicFrame>
    </p:spTree>
    <p:extLst>
      <p:ext uri="{BB962C8B-B14F-4D97-AF65-F5344CB8AC3E}">
        <p14:creationId xmlns:p14="http://schemas.microsoft.com/office/powerpoint/2010/main" val="5044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64B6-458F-4465-B16F-DBF49F1B3C05}"/>
              </a:ext>
            </a:extLst>
          </p:cNvPr>
          <p:cNvSpPr>
            <a:spLocks noGrp="1"/>
          </p:cNvSpPr>
          <p:nvPr>
            <p:ph type="title"/>
          </p:nvPr>
        </p:nvSpPr>
        <p:spPr>
          <a:xfrm>
            <a:off x="477520" y="25231"/>
            <a:ext cx="11318240" cy="533165"/>
          </a:xfrm>
        </p:spPr>
        <p:txBody>
          <a:bodyPr/>
          <a:lstStyle/>
          <a:p>
            <a:r>
              <a:rPr lang="en-US" dirty="0"/>
              <a:t>IT Stage Gate Process Framework: Waterfall</a:t>
            </a:r>
          </a:p>
        </p:txBody>
      </p:sp>
      <p:sp>
        <p:nvSpPr>
          <p:cNvPr id="5" name="object 5">
            <a:extLst>
              <a:ext uri="{FF2B5EF4-FFF2-40B4-BE49-F238E27FC236}">
                <a16:creationId xmlns:a16="http://schemas.microsoft.com/office/drawing/2014/main" id="{F1831CBD-7627-4B34-B4C2-DD6BB20E4DAC}"/>
              </a:ext>
            </a:extLst>
          </p:cNvPr>
          <p:cNvSpPr/>
          <p:nvPr/>
        </p:nvSpPr>
        <p:spPr>
          <a:xfrm>
            <a:off x="629981" y="940567"/>
            <a:ext cx="11562020" cy="1069360"/>
          </a:xfrm>
          <a:prstGeom prst="rightArrow">
            <a:avLst/>
          </a:prstGeom>
          <a:solidFill>
            <a:srgbClr val="E6E6E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Calibri"/>
            </a:endParaRPr>
          </a:p>
        </p:txBody>
      </p:sp>
      <p:sp>
        <p:nvSpPr>
          <p:cNvPr id="6" name="Freeform 41">
            <a:extLst>
              <a:ext uri="{FF2B5EF4-FFF2-40B4-BE49-F238E27FC236}">
                <a16:creationId xmlns:a16="http://schemas.microsoft.com/office/drawing/2014/main" id="{44305184-4436-4D5D-9ED3-95A049FFAAC4}"/>
              </a:ext>
            </a:extLst>
          </p:cNvPr>
          <p:cNvSpPr/>
          <p:nvPr/>
        </p:nvSpPr>
        <p:spPr>
          <a:xfrm flipV="1">
            <a:off x="3527340"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7" name="Freeform 45">
            <a:extLst>
              <a:ext uri="{FF2B5EF4-FFF2-40B4-BE49-F238E27FC236}">
                <a16:creationId xmlns:a16="http://schemas.microsoft.com/office/drawing/2014/main" id="{D9922F75-9BEB-46E8-BDCF-316DF42CF9EB}"/>
              </a:ext>
            </a:extLst>
          </p:cNvPr>
          <p:cNvSpPr/>
          <p:nvPr/>
        </p:nvSpPr>
        <p:spPr>
          <a:xfrm>
            <a:off x="5118942"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8" name="Freeform 44">
            <a:extLst>
              <a:ext uri="{FF2B5EF4-FFF2-40B4-BE49-F238E27FC236}">
                <a16:creationId xmlns:a16="http://schemas.microsoft.com/office/drawing/2014/main" id="{EC34AB96-176A-4EAA-A839-8CE2EB265C66}"/>
              </a:ext>
            </a:extLst>
          </p:cNvPr>
          <p:cNvSpPr/>
          <p:nvPr/>
        </p:nvSpPr>
        <p:spPr>
          <a:xfrm>
            <a:off x="1915309"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Freeform 40">
            <a:extLst>
              <a:ext uri="{FF2B5EF4-FFF2-40B4-BE49-F238E27FC236}">
                <a16:creationId xmlns:a16="http://schemas.microsoft.com/office/drawing/2014/main" id="{EB6AB4C3-D24E-4EC5-8744-0B1DCF9941AB}"/>
              </a:ext>
            </a:extLst>
          </p:cNvPr>
          <p:cNvSpPr/>
          <p:nvPr/>
        </p:nvSpPr>
        <p:spPr>
          <a:xfrm flipV="1">
            <a:off x="401394"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0" name="Freeform 42">
            <a:extLst>
              <a:ext uri="{FF2B5EF4-FFF2-40B4-BE49-F238E27FC236}">
                <a16:creationId xmlns:a16="http://schemas.microsoft.com/office/drawing/2014/main" id="{7C30B5A2-F1E5-4DB8-A819-7B1274113A6C}"/>
              </a:ext>
            </a:extLst>
          </p:cNvPr>
          <p:cNvSpPr/>
          <p:nvPr/>
        </p:nvSpPr>
        <p:spPr>
          <a:xfrm>
            <a:off x="391420"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1" name="Freeform 48">
            <a:extLst>
              <a:ext uri="{FF2B5EF4-FFF2-40B4-BE49-F238E27FC236}">
                <a16:creationId xmlns:a16="http://schemas.microsoft.com/office/drawing/2014/main" id="{B02A75A9-3FAB-4B4B-9787-14755F93DECA}"/>
              </a:ext>
            </a:extLst>
          </p:cNvPr>
          <p:cNvSpPr/>
          <p:nvPr/>
        </p:nvSpPr>
        <p:spPr>
          <a:xfrm>
            <a:off x="3527343" y="1685159"/>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2" name="Freeform 69">
            <a:extLst>
              <a:ext uri="{FF2B5EF4-FFF2-40B4-BE49-F238E27FC236}">
                <a16:creationId xmlns:a16="http://schemas.microsoft.com/office/drawing/2014/main" id="{5D870AF4-3B09-4C03-8575-D909CA258715}"/>
              </a:ext>
            </a:extLst>
          </p:cNvPr>
          <p:cNvSpPr/>
          <p:nvPr/>
        </p:nvSpPr>
        <p:spPr>
          <a:xfrm flipV="1">
            <a:off x="1915309"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3" name="Freeform 41">
            <a:extLst>
              <a:ext uri="{FF2B5EF4-FFF2-40B4-BE49-F238E27FC236}">
                <a16:creationId xmlns:a16="http://schemas.microsoft.com/office/drawing/2014/main" id="{1B96A214-13FE-42D7-82EB-CD7B61832D35}"/>
              </a:ext>
            </a:extLst>
          </p:cNvPr>
          <p:cNvSpPr/>
          <p:nvPr/>
        </p:nvSpPr>
        <p:spPr>
          <a:xfrm flipV="1">
            <a:off x="6712711"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4" name="Freeform 70">
            <a:extLst>
              <a:ext uri="{FF2B5EF4-FFF2-40B4-BE49-F238E27FC236}">
                <a16:creationId xmlns:a16="http://schemas.microsoft.com/office/drawing/2014/main" id="{444901BF-B5E7-49E1-A83A-17BBB5E59F2E}"/>
              </a:ext>
            </a:extLst>
          </p:cNvPr>
          <p:cNvSpPr/>
          <p:nvPr/>
        </p:nvSpPr>
        <p:spPr>
          <a:xfrm flipV="1">
            <a:off x="5118942" y="1103536"/>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25000">
                <a:srgbClr val="00338D"/>
              </a:gs>
              <a:gs pos="0">
                <a:srgbClr val="0091DA"/>
              </a:gs>
            </a:gsLst>
            <a:lin ang="1080000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5" name="Freeform 44">
            <a:extLst>
              <a:ext uri="{FF2B5EF4-FFF2-40B4-BE49-F238E27FC236}">
                <a16:creationId xmlns:a16="http://schemas.microsoft.com/office/drawing/2014/main" id="{4B25513C-4112-47CC-A63F-D6F144907EA9}"/>
              </a:ext>
            </a:extLst>
          </p:cNvPr>
          <p:cNvSpPr/>
          <p:nvPr/>
        </p:nvSpPr>
        <p:spPr>
          <a:xfrm>
            <a:off x="8308292"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41">
            <a:extLst>
              <a:ext uri="{FF2B5EF4-FFF2-40B4-BE49-F238E27FC236}">
                <a16:creationId xmlns:a16="http://schemas.microsoft.com/office/drawing/2014/main" id="{8EF41EA1-B545-4104-BC13-A1092E16BDD3}"/>
              </a:ext>
            </a:extLst>
          </p:cNvPr>
          <p:cNvSpPr/>
          <p:nvPr/>
        </p:nvSpPr>
        <p:spPr>
          <a:xfrm flipV="1">
            <a:off x="9879661" y="110021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7" name="Freeform 42">
            <a:extLst>
              <a:ext uri="{FF2B5EF4-FFF2-40B4-BE49-F238E27FC236}">
                <a16:creationId xmlns:a16="http://schemas.microsoft.com/office/drawing/2014/main" id="{0AF4CB8E-06DA-44EE-BC38-2BA73B43FD7F}"/>
              </a:ext>
            </a:extLst>
          </p:cNvPr>
          <p:cNvSpPr/>
          <p:nvPr/>
        </p:nvSpPr>
        <p:spPr>
          <a:xfrm>
            <a:off x="6701685"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91DA"/>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48">
            <a:extLst>
              <a:ext uri="{FF2B5EF4-FFF2-40B4-BE49-F238E27FC236}">
                <a16:creationId xmlns:a16="http://schemas.microsoft.com/office/drawing/2014/main" id="{7A4808B3-8EB7-48FC-ABE3-C10E81F17988}"/>
              </a:ext>
            </a:extLst>
          </p:cNvPr>
          <p:cNvSpPr/>
          <p:nvPr/>
        </p:nvSpPr>
        <p:spPr>
          <a:xfrm>
            <a:off x="9889638" y="1681842"/>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6D207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9" name="Freeform 69">
            <a:extLst>
              <a:ext uri="{FF2B5EF4-FFF2-40B4-BE49-F238E27FC236}">
                <a16:creationId xmlns:a16="http://schemas.microsoft.com/office/drawing/2014/main" id="{B1BF9E82-718E-451B-9311-0F91800FB2BC}"/>
              </a:ext>
            </a:extLst>
          </p:cNvPr>
          <p:cNvSpPr/>
          <p:nvPr/>
        </p:nvSpPr>
        <p:spPr>
          <a:xfrm flipV="1">
            <a:off x="8308292" y="1100218"/>
            <a:ext cx="1805712"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gradFill flip="none" rotWithShape="1">
            <a:gsLst>
              <a:gs pos="60000">
                <a:srgbClr val="0091DA"/>
              </a:gs>
              <a:gs pos="100000">
                <a:srgbClr val="6D2077"/>
              </a:gs>
            </a:gsLst>
            <a:lin ang="0" scaled="1"/>
            <a:tileRect/>
          </a:gra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20" name="Diamond 19">
            <a:extLst>
              <a:ext uri="{FF2B5EF4-FFF2-40B4-BE49-F238E27FC236}">
                <a16:creationId xmlns:a16="http://schemas.microsoft.com/office/drawing/2014/main" id="{E231DFD3-124C-49D3-942B-AA6C431C35D8}"/>
              </a:ext>
            </a:extLst>
          </p:cNvPr>
          <p:cNvSpPr/>
          <p:nvPr/>
        </p:nvSpPr>
        <p:spPr>
          <a:xfrm>
            <a:off x="192235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1" name="Diamond 20">
            <a:extLst>
              <a:ext uri="{FF2B5EF4-FFF2-40B4-BE49-F238E27FC236}">
                <a16:creationId xmlns:a16="http://schemas.microsoft.com/office/drawing/2014/main" id="{1A592011-05B2-40DE-A010-B4A26074064F}"/>
              </a:ext>
            </a:extLst>
          </p:cNvPr>
          <p:cNvSpPr/>
          <p:nvPr/>
        </p:nvSpPr>
        <p:spPr>
          <a:xfrm>
            <a:off x="344288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2" name="Diamond 21">
            <a:extLst>
              <a:ext uri="{FF2B5EF4-FFF2-40B4-BE49-F238E27FC236}">
                <a16:creationId xmlns:a16="http://schemas.microsoft.com/office/drawing/2014/main" id="{600C04C9-5761-4156-B978-034DAA3DD911}"/>
              </a:ext>
            </a:extLst>
          </p:cNvPr>
          <p:cNvSpPr/>
          <p:nvPr/>
        </p:nvSpPr>
        <p:spPr>
          <a:xfrm>
            <a:off x="508247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3" name="Diamond 22">
            <a:extLst>
              <a:ext uri="{FF2B5EF4-FFF2-40B4-BE49-F238E27FC236}">
                <a16:creationId xmlns:a16="http://schemas.microsoft.com/office/drawing/2014/main" id="{C864FE47-37A4-416B-8896-D50EF1FB417D}"/>
              </a:ext>
            </a:extLst>
          </p:cNvPr>
          <p:cNvSpPr/>
          <p:nvPr/>
        </p:nvSpPr>
        <p:spPr>
          <a:xfrm>
            <a:off x="6652379"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4" name="Diamond 23">
            <a:extLst>
              <a:ext uri="{FF2B5EF4-FFF2-40B4-BE49-F238E27FC236}">
                <a16:creationId xmlns:a16="http://schemas.microsoft.com/office/drawing/2014/main" id="{82E99DDC-4B1C-40DC-B41A-2FD61B709E99}"/>
              </a:ext>
            </a:extLst>
          </p:cNvPr>
          <p:cNvSpPr/>
          <p:nvPr/>
        </p:nvSpPr>
        <p:spPr>
          <a:xfrm>
            <a:off x="8260506"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5" name="Diamond 24">
            <a:extLst>
              <a:ext uri="{FF2B5EF4-FFF2-40B4-BE49-F238E27FC236}">
                <a16:creationId xmlns:a16="http://schemas.microsoft.com/office/drawing/2014/main" id="{34A0A266-063A-4D0C-A118-0920B08D3344}"/>
              </a:ext>
            </a:extLst>
          </p:cNvPr>
          <p:cNvSpPr/>
          <p:nvPr/>
        </p:nvSpPr>
        <p:spPr>
          <a:xfrm>
            <a:off x="9823621" y="1568870"/>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6" name="object 19">
            <a:extLst>
              <a:ext uri="{FF2B5EF4-FFF2-40B4-BE49-F238E27FC236}">
                <a16:creationId xmlns:a16="http://schemas.microsoft.com/office/drawing/2014/main" id="{FC014A99-DE7B-4846-8EC1-E8A2D9837955}"/>
              </a:ext>
            </a:extLst>
          </p:cNvPr>
          <p:cNvSpPr txBox="1"/>
          <p:nvPr/>
        </p:nvSpPr>
        <p:spPr>
          <a:xfrm>
            <a:off x="661726"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Create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Concept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7" name="object 19">
            <a:extLst>
              <a:ext uri="{FF2B5EF4-FFF2-40B4-BE49-F238E27FC236}">
                <a16:creationId xmlns:a16="http://schemas.microsoft.com/office/drawing/2014/main" id="{625F7ECC-B807-4670-ABBD-82027857079C}"/>
              </a:ext>
            </a:extLst>
          </p:cNvPr>
          <p:cNvSpPr txBox="1"/>
          <p:nvPr/>
        </p:nvSpPr>
        <p:spPr>
          <a:xfrm>
            <a:off x="2185616" y="148614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Press 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8" name="object 19">
            <a:extLst>
              <a:ext uri="{FF2B5EF4-FFF2-40B4-BE49-F238E27FC236}">
                <a16:creationId xmlns:a16="http://schemas.microsoft.com/office/drawing/2014/main" id="{DA0A9061-BCE4-4E98-8B5E-6E3620B87B7A}"/>
              </a:ext>
            </a:extLst>
          </p:cNvPr>
          <p:cNvSpPr txBox="1"/>
          <p:nvPr/>
        </p:nvSpPr>
        <p:spPr>
          <a:xfrm>
            <a:off x="3797650"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Project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Initiation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9" name="object 19">
            <a:extLst>
              <a:ext uri="{FF2B5EF4-FFF2-40B4-BE49-F238E27FC236}">
                <a16:creationId xmlns:a16="http://schemas.microsoft.com/office/drawing/2014/main" id="{E23C0422-E589-4A63-B286-C46F6BF686D6}"/>
              </a:ext>
            </a:extLst>
          </p:cNvPr>
          <p:cNvSpPr txBox="1"/>
          <p:nvPr/>
        </p:nvSpPr>
        <p:spPr>
          <a:xfrm>
            <a:off x="5389248" y="1486145"/>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Initial 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0" name="object 19">
            <a:extLst>
              <a:ext uri="{FF2B5EF4-FFF2-40B4-BE49-F238E27FC236}">
                <a16:creationId xmlns:a16="http://schemas.microsoft.com/office/drawing/2014/main" id="{4D797B65-B110-436D-A2A2-CAFFD3AC76B5}"/>
              </a:ext>
            </a:extLst>
          </p:cNvPr>
          <p:cNvSpPr txBox="1"/>
          <p:nvPr/>
        </p:nvSpPr>
        <p:spPr>
          <a:xfrm>
            <a:off x="6971992" y="1588736"/>
            <a:ext cx="1285288"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Design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1" name="object 19">
            <a:extLst>
              <a:ext uri="{FF2B5EF4-FFF2-40B4-BE49-F238E27FC236}">
                <a16:creationId xmlns:a16="http://schemas.microsoft.com/office/drawing/2014/main" id="{6A424724-973C-472C-B85D-7F91792D567B}"/>
              </a:ext>
            </a:extLst>
          </p:cNvPr>
          <p:cNvSpPr txBox="1"/>
          <p:nvPr/>
        </p:nvSpPr>
        <p:spPr>
          <a:xfrm>
            <a:off x="8578598" y="1486144"/>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Direct &amp;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Manage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2" name="object 19">
            <a:extLst>
              <a:ext uri="{FF2B5EF4-FFF2-40B4-BE49-F238E27FC236}">
                <a16:creationId xmlns:a16="http://schemas.microsoft.com/office/drawing/2014/main" id="{E20CF373-C51C-4E77-ABAA-162F6BEFF98F}"/>
              </a:ext>
            </a:extLst>
          </p:cNvPr>
          <p:cNvSpPr txBox="1"/>
          <p:nvPr/>
        </p:nvSpPr>
        <p:spPr>
          <a:xfrm>
            <a:off x="10159945" y="1436300"/>
            <a:ext cx="1332774" cy="419987"/>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Post Deployment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3" name="object 19">
            <a:extLst>
              <a:ext uri="{FF2B5EF4-FFF2-40B4-BE49-F238E27FC236}">
                <a16:creationId xmlns:a16="http://schemas.microsoft.com/office/drawing/2014/main" id="{01CD099C-DFE6-4D9D-BE6E-0AB3BE03AA9D}"/>
              </a:ext>
            </a:extLst>
          </p:cNvPr>
          <p:cNvSpPr txBox="1"/>
          <p:nvPr/>
        </p:nvSpPr>
        <p:spPr>
          <a:xfrm>
            <a:off x="1150556" y="640256"/>
            <a:ext cx="1870501"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Review Concept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4" name="Straight Connector 33">
            <a:extLst>
              <a:ext uri="{FF2B5EF4-FFF2-40B4-BE49-F238E27FC236}">
                <a16:creationId xmlns:a16="http://schemas.microsoft.com/office/drawing/2014/main" id="{E05670DF-A74A-4C23-A974-82302AC9CFF0}"/>
              </a:ext>
            </a:extLst>
          </p:cNvPr>
          <p:cNvCxnSpPr>
            <a:cxnSpLocks/>
          </p:cNvCxnSpPr>
          <p:nvPr/>
        </p:nvCxnSpPr>
        <p:spPr>
          <a:xfrm flipH="1">
            <a:off x="2085808" y="1079782"/>
            <a:ext cx="1406" cy="455532"/>
          </a:xfrm>
          <a:prstGeom prst="line">
            <a:avLst/>
          </a:prstGeom>
          <a:noFill/>
          <a:ln w="38100" cap="flat" cmpd="sng" algn="ctr">
            <a:solidFill>
              <a:srgbClr val="005EB8"/>
            </a:solidFill>
            <a:prstDash val="solid"/>
            <a:miter lim="800000"/>
            <a:headEnd type="oval" w="sm" len="sm"/>
            <a:tailEnd type="oval" w="sm" len="sm"/>
          </a:ln>
          <a:effectLst/>
        </p:spPr>
      </p:cxnSp>
      <p:sp>
        <p:nvSpPr>
          <p:cNvPr id="35" name="object 19">
            <a:extLst>
              <a:ext uri="{FF2B5EF4-FFF2-40B4-BE49-F238E27FC236}">
                <a16:creationId xmlns:a16="http://schemas.microsoft.com/office/drawing/2014/main" id="{6E13D291-F866-498F-8A39-3AC12582CB68}"/>
              </a:ext>
            </a:extLst>
          </p:cNvPr>
          <p:cNvSpPr txBox="1"/>
          <p:nvPr/>
        </p:nvSpPr>
        <p:spPr>
          <a:xfrm>
            <a:off x="2895106" y="430673"/>
            <a:ext cx="1552622" cy="615553"/>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Press Release Challenge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lang="en-US"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6" name="Straight Connector 35">
            <a:extLst>
              <a:ext uri="{FF2B5EF4-FFF2-40B4-BE49-F238E27FC236}">
                <a16:creationId xmlns:a16="http://schemas.microsoft.com/office/drawing/2014/main" id="{5D0113BC-10BF-4849-9F0B-D8F4EB05B264}"/>
              </a:ext>
            </a:extLst>
          </p:cNvPr>
          <p:cNvCxnSpPr>
            <a:cxnSpLocks/>
          </p:cNvCxnSpPr>
          <p:nvPr/>
        </p:nvCxnSpPr>
        <p:spPr>
          <a:xfrm flipH="1">
            <a:off x="3606338" y="107978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7" name="object 19">
            <a:extLst>
              <a:ext uri="{FF2B5EF4-FFF2-40B4-BE49-F238E27FC236}">
                <a16:creationId xmlns:a16="http://schemas.microsoft.com/office/drawing/2014/main" id="{96123FB3-4CC3-4264-AFE0-4FE46F042F8C}"/>
              </a:ext>
            </a:extLst>
          </p:cNvPr>
          <p:cNvSpPr txBox="1"/>
          <p:nvPr/>
        </p:nvSpPr>
        <p:spPr>
          <a:xfrm>
            <a:off x="4529185" y="633705"/>
            <a:ext cx="1518763"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Readiness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8" name="Straight Connector 37">
            <a:extLst>
              <a:ext uri="{FF2B5EF4-FFF2-40B4-BE49-F238E27FC236}">
                <a16:creationId xmlns:a16="http://schemas.microsoft.com/office/drawing/2014/main" id="{F56C27C3-9D36-4C73-B9A8-03B93C8262CC}"/>
              </a:ext>
            </a:extLst>
          </p:cNvPr>
          <p:cNvCxnSpPr>
            <a:cxnSpLocks/>
          </p:cNvCxnSpPr>
          <p:nvPr/>
        </p:nvCxnSpPr>
        <p:spPr>
          <a:xfrm flipH="1">
            <a:off x="5245928" y="1079782"/>
            <a:ext cx="6342" cy="455532"/>
          </a:xfrm>
          <a:prstGeom prst="line">
            <a:avLst/>
          </a:prstGeom>
          <a:noFill/>
          <a:ln w="38100" cap="flat" cmpd="sng" algn="ctr">
            <a:solidFill>
              <a:srgbClr val="005EB8"/>
            </a:solidFill>
            <a:prstDash val="solid"/>
            <a:miter lim="800000"/>
            <a:headEnd type="oval" w="sm" len="sm"/>
            <a:tailEnd type="oval" w="sm" len="sm"/>
          </a:ln>
          <a:effectLst/>
        </p:spPr>
      </p:cxnSp>
      <p:sp>
        <p:nvSpPr>
          <p:cNvPr id="39" name="object 19">
            <a:extLst>
              <a:ext uri="{FF2B5EF4-FFF2-40B4-BE49-F238E27FC236}">
                <a16:creationId xmlns:a16="http://schemas.microsoft.com/office/drawing/2014/main" id="{D14C8669-0FE0-40E7-B8E3-676BAAB35B0C}"/>
              </a:ext>
            </a:extLst>
          </p:cNvPr>
          <p:cNvSpPr txBox="1"/>
          <p:nvPr/>
        </p:nvSpPr>
        <p:spPr>
          <a:xfrm>
            <a:off x="6143908" y="640257"/>
            <a:ext cx="1285288"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Design</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0" name="Straight Connector 39">
            <a:extLst>
              <a:ext uri="{FF2B5EF4-FFF2-40B4-BE49-F238E27FC236}">
                <a16:creationId xmlns:a16="http://schemas.microsoft.com/office/drawing/2014/main" id="{8007984A-05D9-41E2-A5A0-54638AD23694}"/>
              </a:ext>
            </a:extLst>
          </p:cNvPr>
          <p:cNvCxnSpPr>
            <a:cxnSpLocks/>
          </p:cNvCxnSpPr>
          <p:nvPr/>
        </p:nvCxnSpPr>
        <p:spPr>
          <a:xfrm flipH="1">
            <a:off x="6815836" y="1079782"/>
            <a:ext cx="6340" cy="455532"/>
          </a:xfrm>
          <a:prstGeom prst="line">
            <a:avLst/>
          </a:prstGeom>
          <a:noFill/>
          <a:ln w="38100" cap="flat" cmpd="sng" algn="ctr">
            <a:solidFill>
              <a:srgbClr val="00338D"/>
            </a:solidFill>
            <a:prstDash val="solid"/>
            <a:miter lim="800000"/>
            <a:headEnd type="oval" w="sm" len="sm"/>
            <a:tailEnd type="oval" w="sm" len="sm"/>
          </a:ln>
          <a:effectLst/>
        </p:spPr>
      </p:cxnSp>
      <p:sp>
        <p:nvSpPr>
          <p:cNvPr id="41" name="object 19">
            <a:extLst>
              <a:ext uri="{FF2B5EF4-FFF2-40B4-BE49-F238E27FC236}">
                <a16:creationId xmlns:a16="http://schemas.microsoft.com/office/drawing/2014/main" id="{8CE6400A-04A5-49C7-8A8A-31C20CF80045}"/>
              </a:ext>
            </a:extLst>
          </p:cNvPr>
          <p:cNvSpPr txBox="1"/>
          <p:nvPr/>
        </p:nvSpPr>
        <p:spPr>
          <a:xfrm>
            <a:off x="7740949" y="640813"/>
            <a:ext cx="1285288"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Definitive Estimate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2" name="Straight Connector 41">
            <a:extLst>
              <a:ext uri="{FF2B5EF4-FFF2-40B4-BE49-F238E27FC236}">
                <a16:creationId xmlns:a16="http://schemas.microsoft.com/office/drawing/2014/main" id="{29199752-9590-4C44-88B4-C90F13E8BDCA}"/>
              </a:ext>
            </a:extLst>
          </p:cNvPr>
          <p:cNvCxnSpPr>
            <a:cxnSpLocks/>
          </p:cNvCxnSpPr>
          <p:nvPr/>
        </p:nvCxnSpPr>
        <p:spPr>
          <a:xfrm flipH="1">
            <a:off x="8423963" y="1079782"/>
            <a:ext cx="6342" cy="455532"/>
          </a:xfrm>
          <a:prstGeom prst="line">
            <a:avLst/>
          </a:prstGeom>
          <a:noFill/>
          <a:ln w="38100" cap="flat" cmpd="sng" algn="ctr">
            <a:solidFill>
              <a:srgbClr val="00338D"/>
            </a:solidFill>
            <a:prstDash val="solid"/>
            <a:miter lim="800000"/>
            <a:headEnd type="oval" w="sm" len="sm"/>
            <a:tailEnd type="oval" w="sm" len="sm"/>
          </a:ln>
          <a:effectLst/>
        </p:spPr>
      </p:cxnSp>
      <p:sp>
        <p:nvSpPr>
          <p:cNvPr id="43" name="object 19">
            <a:extLst>
              <a:ext uri="{FF2B5EF4-FFF2-40B4-BE49-F238E27FC236}">
                <a16:creationId xmlns:a16="http://schemas.microsoft.com/office/drawing/2014/main" id="{59D600CB-587F-4FA7-A414-71C6B3A7B408}"/>
              </a:ext>
            </a:extLst>
          </p:cNvPr>
          <p:cNvSpPr txBox="1"/>
          <p:nvPr/>
        </p:nvSpPr>
        <p:spPr>
          <a:xfrm>
            <a:off x="9199347" y="640813"/>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Production Readiness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4" name="Straight Connector 43">
            <a:extLst>
              <a:ext uri="{FF2B5EF4-FFF2-40B4-BE49-F238E27FC236}">
                <a16:creationId xmlns:a16="http://schemas.microsoft.com/office/drawing/2014/main" id="{5F43D6C6-25CA-494B-911F-4FD398D616C0}"/>
              </a:ext>
            </a:extLst>
          </p:cNvPr>
          <p:cNvCxnSpPr>
            <a:cxnSpLocks/>
          </p:cNvCxnSpPr>
          <p:nvPr/>
        </p:nvCxnSpPr>
        <p:spPr>
          <a:xfrm flipH="1">
            <a:off x="9987078" y="1079782"/>
            <a:ext cx="6342" cy="455532"/>
          </a:xfrm>
          <a:prstGeom prst="line">
            <a:avLst/>
          </a:prstGeom>
          <a:noFill/>
          <a:ln w="38100" cap="flat" cmpd="sng" algn="ctr">
            <a:solidFill>
              <a:srgbClr val="470A68"/>
            </a:solidFill>
            <a:prstDash val="solid"/>
            <a:miter lim="800000"/>
            <a:headEnd type="oval" w="sm" len="sm"/>
            <a:tailEnd type="oval" w="sm" len="sm"/>
          </a:ln>
          <a:effectLst/>
        </p:spPr>
      </p:cxnSp>
      <p:sp>
        <p:nvSpPr>
          <p:cNvPr id="47" name="object 19">
            <a:extLst>
              <a:ext uri="{FF2B5EF4-FFF2-40B4-BE49-F238E27FC236}">
                <a16:creationId xmlns:a16="http://schemas.microsoft.com/office/drawing/2014/main" id="{D1BA1D1A-F187-4210-A5DC-A312CE21725B}"/>
              </a:ext>
            </a:extLst>
          </p:cNvPr>
          <p:cNvSpPr txBox="1"/>
          <p:nvPr/>
        </p:nvSpPr>
        <p:spPr>
          <a:xfrm>
            <a:off x="10736920" y="633705"/>
            <a:ext cx="1493351"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Project Closeout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8" name="Straight Connector 47">
            <a:extLst>
              <a:ext uri="{FF2B5EF4-FFF2-40B4-BE49-F238E27FC236}">
                <a16:creationId xmlns:a16="http://schemas.microsoft.com/office/drawing/2014/main" id="{F8659614-4BE2-4DCB-BCAE-B4C5596B68E2}"/>
              </a:ext>
            </a:extLst>
          </p:cNvPr>
          <p:cNvCxnSpPr>
            <a:cxnSpLocks/>
          </p:cNvCxnSpPr>
          <p:nvPr/>
        </p:nvCxnSpPr>
        <p:spPr>
          <a:xfrm>
            <a:off x="11582072" y="1095953"/>
            <a:ext cx="1" cy="457200"/>
          </a:xfrm>
          <a:prstGeom prst="line">
            <a:avLst/>
          </a:prstGeom>
          <a:noFill/>
          <a:ln w="38100" cap="flat" cmpd="sng" algn="ctr">
            <a:solidFill>
              <a:srgbClr val="470A68"/>
            </a:solidFill>
            <a:prstDash val="solid"/>
            <a:miter lim="800000"/>
            <a:headEnd type="oval" w="sm" len="sm"/>
            <a:tailEnd type="oval" w="sm" len="sm"/>
          </a:ln>
          <a:effectLst/>
        </p:spPr>
      </p:cxnSp>
      <p:graphicFrame>
        <p:nvGraphicFramePr>
          <p:cNvPr id="50" name="Table 49">
            <a:extLst>
              <a:ext uri="{FF2B5EF4-FFF2-40B4-BE49-F238E27FC236}">
                <a16:creationId xmlns:a16="http://schemas.microsoft.com/office/drawing/2014/main" id="{77040C42-BDA1-457C-A9C5-48D32F9E9476}"/>
              </a:ext>
            </a:extLst>
          </p:cNvPr>
          <p:cNvGraphicFramePr>
            <a:graphicFrameLocks noGrp="1"/>
          </p:cNvGraphicFramePr>
          <p:nvPr>
            <p:extLst>
              <p:ext uri="{D42A27DB-BD31-4B8C-83A1-F6EECF244321}">
                <p14:modId xmlns:p14="http://schemas.microsoft.com/office/powerpoint/2010/main" val="1267948466"/>
              </p:ext>
            </p:extLst>
          </p:nvPr>
        </p:nvGraphicFramePr>
        <p:xfrm>
          <a:off x="48334" y="2299014"/>
          <a:ext cx="11607458" cy="4175760"/>
        </p:xfrm>
        <a:graphic>
          <a:graphicData uri="http://schemas.openxmlformats.org/drawingml/2006/table">
            <a:tbl>
              <a:tblPr firstRow="1" bandRow="1"/>
              <a:tblGrid>
                <a:gridCol w="373459">
                  <a:extLst>
                    <a:ext uri="{9D8B030D-6E8A-4147-A177-3AD203B41FA5}">
                      <a16:colId xmlns:a16="http://schemas.microsoft.com/office/drawing/2014/main" val="702135131"/>
                    </a:ext>
                  </a:extLst>
                </a:gridCol>
                <a:gridCol w="1604857">
                  <a:extLst>
                    <a:ext uri="{9D8B030D-6E8A-4147-A177-3AD203B41FA5}">
                      <a16:colId xmlns:a16="http://schemas.microsoft.com/office/drawing/2014/main" val="1992012471"/>
                    </a:ext>
                  </a:extLst>
                </a:gridCol>
                <a:gridCol w="1604857">
                  <a:extLst>
                    <a:ext uri="{9D8B030D-6E8A-4147-A177-3AD203B41FA5}">
                      <a16:colId xmlns:a16="http://schemas.microsoft.com/office/drawing/2014/main" val="3973239099"/>
                    </a:ext>
                  </a:extLst>
                </a:gridCol>
                <a:gridCol w="1604857">
                  <a:extLst>
                    <a:ext uri="{9D8B030D-6E8A-4147-A177-3AD203B41FA5}">
                      <a16:colId xmlns:a16="http://schemas.microsoft.com/office/drawing/2014/main" val="389644393"/>
                    </a:ext>
                  </a:extLst>
                </a:gridCol>
                <a:gridCol w="1604857">
                  <a:extLst>
                    <a:ext uri="{9D8B030D-6E8A-4147-A177-3AD203B41FA5}">
                      <a16:colId xmlns:a16="http://schemas.microsoft.com/office/drawing/2014/main" val="4115064184"/>
                    </a:ext>
                  </a:extLst>
                </a:gridCol>
                <a:gridCol w="1604857">
                  <a:extLst>
                    <a:ext uri="{9D8B030D-6E8A-4147-A177-3AD203B41FA5}">
                      <a16:colId xmlns:a16="http://schemas.microsoft.com/office/drawing/2014/main" val="1135640093"/>
                    </a:ext>
                  </a:extLst>
                </a:gridCol>
                <a:gridCol w="1604857">
                  <a:extLst>
                    <a:ext uri="{9D8B030D-6E8A-4147-A177-3AD203B41FA5}">
                      <a16:colId xmlns:a16="http://schemas.microsoft.com/office/drawing/2014/main" val="2253441506"/>
                    </a:ext>
                  </a:extLst>
                </a:gridCol>
                <a:gridCol w="1604857">
                  <a:extLst>
                    <a:ext uri="{9D8B030D-6E8A-4147-A177-3AD203B41FA5}">
                      <a16:colId xmlns:a16="http://schemas.microsoft.com/office/drawing/2014/main" val="1457550308"/>
                    </a:ext>
                  </a:extLst>
                </a:gridCol>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Create Concept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Press Release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Project Initiation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Initial 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Design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Direct &amp; Manage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Post Deployment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6D2077"/>
                    </a:solidFill>
                  </a:tcPr>
                </a:tc>
                <a:extLst>
                  <a:ext uri="{0D108BD9-81ED-4DB2-BD59-A6C34878D82A}">
                    <a16:rowId xmlns:a16="http://schemas.microsoft.com/office/drawing/2014/main" val="3394054374"/>
                  </a:ext>
                </a:extLst>
              </a:tr>
              <a:tr h="9887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bg1"/>
                          </a:solidFill>
                          <a:effectLst/>
                          <a:uLnTx/>
                          <a:uFillTx/>
                          <a:latin typeface="+mn-lt"/>
                          <a:ea typeface="+mn-ea"/>
                          <a:cs typeface="+mn-cs"/>
                        </a:rPr>
                        <a:t>Stage Objective</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 a business opportunity or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Gain approval for further investment in the Press Release (business justification)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the full Press Release for funding approval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Determine feasibility of each alternative solution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scope and high-level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Onboard the PM and develop a Project Management Plan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Kickoff the project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detailed analysis and refine plan based on approved requirements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vendor selection process based on refined scope and requirements</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detailed design on chosen solution with involvement of selected vendor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Use detailed design to refine plan and estimate</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Execute the detailed plan and deliver the Press Release product scope </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Finalize project management deliverables, transition to Operations Support team and closeout the project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Actualize the business objectives and value from the Press Release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Put the asset in service</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549862662"/>
                  </a:ext>
                </a:extLst>
              </a:tr>
              <a:tr h="1441188">
                <a:tc row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700" b="1" dirty="0">
                          <a:solidFill>
                            <a:schemeClr val="bg1"/>
                          </a:solidFill>
                        </a:rPr>
                        <a:t>Checklist</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Press Release: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Executive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Scope and Boundaries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Strategic Initiative Alignment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Business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Project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SMEs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Capital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O&amp;M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Proposed Project Request (PPR) / Expected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Action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    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stage/gate </a:t>
                      </a:r>
                      <a:endParaRPr lang="en-US" sz="1400" i="1"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Primary Products or Deliverables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High Level Milestones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Finalized Press Release (Service Now):</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Refined Implementation Cost (Capital and O&amp;M)</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Ongoing Annual O&amp;M Cost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Reduced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Avoided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Qualitative Risk Assessment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Complete all except: Costs &amp; Benefits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gate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URB approved PEEM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Phase 0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1"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IT Project Categorization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Assignment of PM, if not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owner for change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Project Charter (template) and Approval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GOES Model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Impacted Business Processes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needed RFIs or RFPs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Initial Schedule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Ensure Project Codes Ready for Use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Qualitative Risk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1" u="none" strike="noStrike" kern="1200" cap="none" spc="0" normalizeH="0" baseline="0" noProof="0" dirty="0">
                          <a:ln>
                            <a:noFill/>
                          </a:ln>
                          <a:solidFill>
                            <a:schemeClr val="tx1"/>
                          </a:solidFill>
                          <a:effectLst/>
                          <a:uLnTx/>
                          <a:uFillTx/>
                          <a:latin typeface="+mn-lt"/>
                          <a:ea typeface="+mn-ea"/>
                          <a:cs typeface="+mn-cs"/>
                        </a:rPr>
                        <a:t>Complete Project Management Plan (template) – Combining with Project Charter</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Hold Project Kickoff</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Schedule Initial Steering Committee Meeting</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Delivery of RFI or RFP</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Baseline Schedule and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Quantitative Risks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budgetary estimates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high-level design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Detailed Requirements Approval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Test Management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Change Mgmt. Needs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Change Mgmt. Plan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Requirements Traceability Matrix</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System Design Specs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Estimate/Submit Def. Est. / Project CR for approval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Re-baseline Schedule and Financials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Risk Contingency Estimates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Updated Requirements Traceability Matrix</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Test Cases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Execute Communication Plan</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Project Risks/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IT Change Control Board Approval for Implementation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Produce Test Case Results and Test Results Artifacts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Deployment Mgmt.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Runbook</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Conduct Operational Readiness Review, obtain Acceptance from Operations, and Production Acceptance approval</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Post Deployment Support (Hypercare)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 Project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Put Work Order(s) In-Service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Schedule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Project Artifact Archival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Closeout project</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99824638"/>
                  </a:ext>
                </a:extLst>
              </a:tr>
              <a:tr h="365760">
                <a:tc vMerge="1">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1" i="0" u="none" strike="noStrike" kern="1200" cap="none" spc="0" normalizeH="0" baseline="0" dirty="0">
                        <a:ln>
                          <a:noFill/>
                        </a:ln>
                        <a:solidFill>
                          <a:schemeClr val="bg1"/>
                        </a:solidFill>
                        <a:effectLst/>
                        <a:uLnTx/>
                        <a:uFillTx/>
                        <a:latin typeface="+mn-lt"/>
                        <a:ea typeface="+mn-ea"/>
                        <a:cs typeface="+mn-cs"/>
                      </a:endParaRPr>
                    </a:p>
                  </a:txBody>
                  <a:tcPr vert="vert27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-50%/+100%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-20%/+30%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-10%/+15%</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Actualized</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214728419"/>
                  </a:ext>
                </a:extLst>
              </a:tr>
            </a:tbl>
          </a:graphicData>
        </a:graphic>
      </p:graphicFrame>
      <p:sp>
        <p:nvSpPr>
          <p:cNvPr id="46" name="Diamond 45">
            <a:extLst>
              <a:ext uri="{FF2B5EF4-FFF2-40B4-BE49-F238E27FC236}">
                <a16:creationId xmlns:a16="http://schemas.microsoft.com/office/drawing/2014/main" id="{B449E904-E242-41F5-850C-199911E9AEE5}"/>
              </a:ext>
            </a:extLst>
          </p:cNvPr>
          <p:cNvSpPr/>
          <p:nvPr/>
        </p:nvSpPr>
        <p:spPr>
          <a:xfrm>
            <a:off x="11427005" y="1588701"/>
            <a:ext cx="326913"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49" name="Star: 5 Points 48">
            <a:extLst>
              <a:ext uri="{FF2B5EF4-FFF2-40B4-BE49-F238E27FC236}">
                <a16:creationId xmlns:a16="http://schemas.microsoft.com/office/drawing/2014/main" id="{20F75B08-D450-48E9-A237-C7FAA487B472}"/>
              </a:ext>
            </a:extLst>
          </p:cNvPr>
          <p:cNvSpPr/>
          <p:nvPr/>
        </p:nvSpPr>
        <p:spPr>
          <a:xfrm>
            <a:off x="412489" y="533782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5 Points 50">
            <a:extLst>
              <a:ext uri="{FF2B5EF4-FFF2-40B4-BE49-F238E27FC236}">
                <a16:creationId xmlns:a16="http://schemas.microsoft.com/office/drawing/2014/main" id="{DD9C59FF-FDB3-47D0-BB06-EE5BFA08A4D9}"/>
              </a:ext>
            </a:extLst>
          </p:cNvPr>
          <p:cNvSpPr/>
          <p:nvPr/>
        </p:nvSpPr>
        <p:spPr>
          <a:xfrm>
            <a:off x="2024419" y="5337820"/>
            <a:ext cx="218009" cy="157162"/>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D382C74-876A-2A4F-9262-BB97BE5CC0CB}"/>
              </a:ext>
            </a:extLst>
          </p:cNvPr>
          <p:cNvGraphicFramePr>
            <a:graphicFrameLocks noGrp="1"/>
          </p:cNvGraphicFramePr>
          <p:nvPr>
            <p:extLst>
              <p:ext uri="{D42A27DB-BD31-4B8C-83A1-F6EECF244321}">
                <p14:modId xmlns:p14="http://schemas.microsoft.com/office/powerpoint/2010/main" val="1439514945"/>
              </p:ext>
            </p:extLst>
          </p:nvPr>
        </p:nvGraphicFramePr>
        <p:xfrm>
          <a:off x="87866" y="5338754"/>
          <a:ext cx="11528394" cy="624840"/>
        </p:xfrm>
        <a:graphic>
          <a:graphicData uri="http://schemas.openxmlformats.org/drawingml/2006/table">
            <a:tbl>
              <a:tblPr firstRow="1" bandRow="1">
                <a:tableStyleId>{5C22544A-7EE6-4342-B048-85BDC9FD1C3A}</a:tableStyleId>
              </a:tblPr>
              <a:tblGrid>
                <a:gridCol w="308409">
                  <a:extLst>
                    <a:ext uri="{9D8B030D-6E8A-4147-A177-3AD203B41FA5}">
                      <a16:colId xmlns:a16="http://schemas.microsoft.com/office/drawing/2014/main" val="2064629208"/>
                    </a:ext>
                  </a:extLst>
                </a:gridCol>
                <a:gridCol w="1628085">
                  <a:extLst>
                    <a:ext uri="{9D8B030D-6E8A-4147-A177-3AD203B41FA5}">
                      <a16:colId xmlns:a16="http://schemas.microsoft.com/office/drawing/2014/main" val="2199264786"/>
                    </a:ext>
                  </a:extLst>
                </a:gridCol>
                <a:gridCol w="1617133">
                  <a:extLst>
                    <a:ext uri="{9D8B030D-6E8A-4147-A177-3AD203B41FA5}">
                      <a16:colId xmlns:a16="http://schemas.microsoft.com/office/drawing/2014/main" val="3127948437"/>
                    </a:ext>
                  </a:extLst>
                </a:gridCol>
                <a:gridCol w="1617133">
                  <a:extLst>
                    <a:ext uri="{9D8B030D-6E8A-4147-A177-3AD203B41FA5}">
                      <a16:colId xmlns:a16="http://schemas.microsoft.com/office/drawing/2014/main" val="2065349139"/>
                    </a:ext>
                  </a:extLst>
                </a:gridCol>
                <a:gridCol w="1583267">
                  <a:extLst>
                    <a:ext uri="{9D8B030D-6E8A-4147-A177-3AD203B41FA5}">
                      <a16:colId xmlns:a16="http://schemas.microsoft.com/office/drawing/2014/main" val="882858557"/>
                    </a:ext>
                  </a:extLst>
                </a:gridCol>
                <a:gridCol w="1600200">
                  <a:extLst>
                    <a:ext uri="{9D8B030D-6E8A-4147-A177-3AD203B41FA5}">
                      <a16:colId xmlns:a16="http://schemas.microsoft.com/office/drawing/2014/main" val="1914792678"/>
                    </a:ext>
                  </a:extLst>
                </a:gridCol>
                <a:gridCol w="1608667">
                  <a:extLst>
                    <a:ext uri="{9D8B030D-6E8A-4147-A177-3AD203B41FA5}">
                      <a16:colId xmlns:a16="http://schemas.microsoft.com/office/drawing/2014/main" val="2923938731"/>
                    </a:ext>
                  </a:extLst>
                </a:gridCol>
                <a:gridCol w="1565500">
                  <a:extLst>
                    <a:ext uri="{9D8B030D-6E8A-4147-A177-3AD203B41FA5}">
                      <a16:colId xmlns:a16="http://schemas.microsoft.com/office/drawing/2014/main" val="22109425"/>
                    </a:ext>
                  </a:extLst>
                </a:gridCol>
              </a:tblGrid>
              <a:tr h="534119">
                <a:tc>
                  <a:txBody>
                    <a:bodyPr/>
                    <a:lstStyle/>
                    <a:p>
                      <a:pPr algn="ctr"/>
                      <a:r>
                        <a:rPr kumimoji="0" lang="en-US" sz="7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CoE</a:t>
                      </a:r>
                    </a:p>
                  </a:txBody>
                  <a:tcPr vert="vert270">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flow in business process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platforms / applications impacted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entities for integration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Estimate integration &amp; data migration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Support scoping &amp; budgeting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Roadmap</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Review standards &amp; define non- functional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Architecture Review Board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Reuse analysis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Acceptance criteria</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system of record</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frequency/ batch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Design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Finalize Deployment architecture</a:t>
                      </a:r>
                    </a:p>
                    <a:p>
                      <a:pPr marL="171450" indent="-171450">
                        <a:buFont typeface="Arial" panose="020B0604020202020204" pitchFamily="34" charset="0"/>
                        <a:buChar char="•"/>
                      </a:pPr>
                      <a:r>
                        <a:rPr kumimoji="0" lang="en-US" sz="700" b="0" i="0" u="none" strike="noStrike" kern="1200" cap="none" spc="0" normalizeH="0" baseline="0" dirty="0" err="1">
                          <a:ln>
                            <a:noFill/>
                          </a:ln>
                          <a:solidFill>
                            <a:srgbClr val="000000"/>
                          </a:solidFill>
                          <a:effectLst/>
                          <a:uLnTx/>
                          <a:uFillTx/>
                          <a:latin typeface="+mn-lt"/>
                          <a:ea typeface="+mn-ea"/>
                          <a:cs typeface="+mn-cs"/>
                        </a:rPr>
                        <a:t>vCore</a:t>
                      </a:r>
                      <a:r>
                        <a:rPr kumimoji="0" lang="en-US" sz="700" b="0" i="0" u="none" strike="noStrike" kern="1200" cap="none" spc="0" normalizeH="0" baseline="0" dirty="0">
                          <a:ln>
                            <a:noFill/>
                          </a:ln>
                          <a:solidFill>
                            <a:srgbClr val="000000"/>
                          </a:solidFill>
                          <a:effectLst/>
                          <a:uLnTx/>
                          <a:uFillTx/>
                          <a:latin typeface="+mn-lt"/>
                          <a:ea typeface="+mn-ea"/>
                          <a:cs typeface="+mn-cs"/>
                        </a:rPr>
                        <a:t> analysis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Code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Go-live checklist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Operation plan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Technical Debt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exchange</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platform KPIs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Review performance actual vs planned</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extLst>
                  <a:ext uri="{0D108BD9-81ED-4DB2-BD59-A6C34878D82A}">
                    <a16:rowId xmlns:a16="http://schemas.microsoft.com/office/drawing/2014/main" val="170467296"/>
                  </a:ext>
                </a:extLst>
              </a:tr>
            </a:tbl>
          </a:graphicData>
        </a:graphic>
      </p:graphicFrame>
      <p:sp>
        <p:nvSpPr>
          <p:cNvPr id="4" name="Rectangle 3">
            <a:extLst>
              <a:ext uri="{FF2B5EF4-FFF2-40B4-BE49-F238E27FC236}">
                <a16:creationId xmlns:a16="http://schemas.microsoft.com/office/drawing/2014/main" id="{5E0F4502-C18B-CA47-8D10-5C0F08F33CF3}"/>
              </a:ext>
            </a:extLst>
          </p:cNvPr>
          <p:cNvSpPr/>
          <p:nvPr/>
        </p:nvSpPr>
        <p:spPr>
          <a:xfrm>
            <a:off x="412489" y="5371855"/>
            <a:ext cx="6453700" cy="623970"/>
          </a:xfrm>
          <a:prstGeom prst="rect">
            <a:avLst/>
          </a:prstGeom>
          <a:noFill/>
          <a:ln w="603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35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64B6-458F-4465-B16F-DBF49F1B3C05}"/>
              </a:ext>
            </a:extLst>
          </p:cNvPr>
          <p:cNvSpPr>
            <a:spLocks noGrp="1"/>
          </p:cNvSpPr>
          <p:nvPr>
            <p:ph type="title"/>
          </p:nvPr>
        </p:nvSpPr>
        <p:spPr>
          <a:xfrm>
            <a:off x="477520" y="7617"/>
            <a:ext cx="11318240" cy="533165"/>
          </a:xfrm>
        </p:spPr>
        <p:txBody>
          <a:bodyPr/>
          <a:lstStyle/>
          <a:p>
            <a:r>
              <a:rPr lang="en-US" dirty="0"/>
              <a:t>IT Stage Gate Process Framework: Agile SDLC </a:t>
            </a:r>
          </a:p>
        </p:txBody>
      </p:sp>
      <p:sp>
        <p:nvSpPr>
          <p:cNvPr id="5" name="object 5">
            <a:extLst>
              <a:ext uri="{FF2B5EF4-FFF2-40B4-BE49-F238E27FC236}">
                <a16:creationId xmlns:a16="http://schemas.microsoft.com/office/drawing/2014/main" id="{F1831CBD-7627-4B34-B4C2-DD6BB20E4DAC}"/>
              </a:ext>
            </a:extLst>
          </p:cNvPr>
          <p:cNvSpPr/>
          <p:nvPr/>
        </p:nvSpPr>
        <p:spPr>
          <a:xfrm>
            <a:off x="477519" y="1013356"/>
            <a:ext cx="11682891" cy="1069360"/>
          </a:xfrm>
          <a:prstGeom prst="rightArrow">
            <a:avLst/>
          </a:prstGeom>
          <a:solidFill>
            <a:srgbClr val="E6E6E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Calibri"/>
            </a:endParaRPr>
          </a:p>
        </p:txBody>
      </p:sp>
      <p:sp>
        <p:nvSpPr>
          <p:cNvPr id="8" name="Freeform 44">
            <a:extLst>
              <a:ext uri="{FF2B5EF4-FFF2-40B4-BE49-F238E27FC236}">
                <a16:creationId xmlns:a16="http://schemas.microsoft.com/office/drawing/2014/main" id="{EC34AB96-176A-4EAA-A839-8CE2EB265C66}"/>
              </a:ext>
            </a:extLst>
          </p:cNvPr>
          <p:cNvSpPr/>
          <p:nvPr/>
        </p:nvSpPr>
        <p:spPr>
          <a:xfrm>
            <a:off x="2082445" y="1532558"/>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Freeform 40">
            <a:extLst>
              <a:ext uri="{FF2B5EF4-FFF2-40B4-BE49-F238E27FC236}">
                <a16:creationId xmlns:a16="http://schemas.microsoft.com/office/drawing/2014/main" id="{EB6AB4C3-D24E-4EC5-8744-0B1DCF9941AB}"/>
              </a:ext>
            </a:extLst>
          </p:cNvPr>
          <p:cNvSpPr/>
          <p:nvPr/>
        </p:nvSpPr>
        <p:spPr>
          <a:xfrm flipV="1">
            <a:off x="518196" y="950935"/>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0" name="Freeform 42">
            <a:extLst>
              <a:ext uri="{FF2B5EF4-FFF2-40B4-BE49-F238E27FC236}">
                <a16:creationId xmlns:a16="http://schemas.microsoft.com/office/drawing/2014/main" id="{7C30B5A2-F1E5-4DB8-A819-7B1274113A6C}"/>
              </a:ext>
            </a:extLst>
          </p:cNvPr>
          <p:cNvSpPr/>
          <p:nvPr/>
        </p:nvSpPr>
        <p:spPr>
          <a:xfrm>
            <a:off x="508222" y="1532558"/>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0289FA8A-D477-45F0-8CC6-F38393787C53}"/>
              </a:ext>
            </a:extLst>
          </p:cNvPr>
          <p:cNvGrpSpPr/>
          <p:nvPr/>
        </p:nvGrpSpPr>
        <p:grpSpPr>
          <a:xfrm>
            <a:off x="3646692" y="950935"/>
            <a:ext cx="1848472" cy="1163247"/>
            <a:chOff x="3895558" y="1153236"/>
            <a:chExt cx="1790777" cy="1163247"/>
          </a:xfrm>
        </p:grpSpPr>
        <p:sp>
          <p:nvSpPr>
            <p:cNvPr id="6" name="Freeform 41">
              <a:extLst>
                <a:ext uri="{FF2B5EF4-FFF2-40B4-BE49-F238E27FC236}">
                  <a16:creationId xmlns:a16="http://schemas.microsoft.com/office/drawing/2014/main" id="{44305184-4436-4D5D-9ED3-95A049FFAAC4}"/>
                </a:ext>
              </a:extLst>
            </p:cNvPr>
            <p:cNvSpPr/>
            <p:nvPr/>
          </p:nvSpPr>
          <p:spPr>
            <a:xfrm flipV="1">
              <a:off x="3895558" y="1153236"/>
              <a:ext cx="1790775"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1" name="Freeform 48">
              <a:extLst>
                <a:ext uri="{FF2B5EF4-FFF2-40B4-BE49-F238E27FC236}">
                  <a16:creationId xmlns:a16="http://schemas.microsoft.com/office/drawing/2014/main" id="{B02A75A9-3FAB-4B4B-9787-14755F93DECA}"/>
                </a:ext>
              </a:extLst>
            </p:cNvPr>
            <p:cNvSpPr/>
            <p:nvPr/>
          </p:nvSpPr>
          <p:spPr>
            <a:xfrm>
              <a:off x="3895560" y="1734859"/>
              <a:ext cx="1790775"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12" name="Freeform 69">
            <a:extLst>
              <a:ext uri="{FF2B5EF4-FFF2-40B4-BE49-F238E27FC236}">
                <a16:creationId xmlns:a16="http://schemas.microsoft.com/office/drawing/2014/main" id="{5D870AF4-3B09-4C03-8575-D909CA258715}"/>
              </a:ext>
            </a:extLst>
          </p:cNvPr>
          <p:cNvSpPr/>
          <p:nvPr/>
        </p:nvSpPr>
        <p:spPr>
          <a:xfrm flipV="1">
            <a:off x="2082445" y="950935"/>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41">
            <a:extLst>
              <a:ext uri="{FF2B5EF4-FFF2-40B4-BE49-F238E27FC236}">
                <a16:creationId xmlns:a16="http://schemas.microsoft.com/office/drawing/2014/main" id="{8EF41EA1-B545-4104-BC13-A1092E16BDD3}"/>
              </a:ext>
            </a:extLst>
          </p:cNvPr>
          <p:cNvSpPr/>
          <p:nvPr/>
        </p:nvSpPr>
        <p:spPr>
          <a:xfrm flipV="1">
            <a:off x="10046896" y="947617"/>
            <a:ext cx="168454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48">
            <a:extLst>
              <a:ext uri="{FF2B5EF4-FFF2-40B4-BE49-F238E27FC236}">
                <a16:creationId xmlns:a16="http://schemas.microsoft.com/office/drawing/2014/main" id="{7A4808B3-8EB7-48FC-ABE3-C10E81F17988}"/>
              </a:ext>
            </a:extLst>
          </p:cNvPr>
          <p:cNvSpPr/>
          <p:nvPr/>
        </p:nvSpPr>
        <p:spPr>
          <a:xfrm>
            <a:off x="10063100" y="1529241"/>
            <a:ext cx="168454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6D207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20" name="Diamond 19">
            <a:extLst>
              <a:ext uri="{FF2B5EF4-FFF2-40B4-BE49-F238E27FC236}">
                <a16:creationId xmlns:a16="http://schemas.microsoft.com/office/drawing/2014/main" id="{E231DFD3-124C-49D3-942B-AA6C431C35D8}"/>
              </a:ext>
            </a:extLst>
          </p:cNvPr>
          <p:cNvSpPr/>
          <p:nvPr/>
        </p:nvSpPr>
        <p:spPr>
          <a:xfrm>
            <a:off x="2037409"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1" name="Diamond 20">
            <a:extLst>
              <a:ext uri="{FF2B5EF4-FFF2-40B4-BE49-F238E27FC236}">
                <a16:creationId xmlns:a16="http://schemas.microsoft.com/office/drawing/2014/main" id="{1A592011-05B2-40DE-A010-B4A26074064F}"/>
              </a:ext>
            </a:extLst>
          </p:cNvPr>
          <p:cNvSpPr/>
          <p:nvPr/>
        </p:nvSpPr>
        <p:spPr>
          <a:xfrm>
            <a:off x="3607888"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6" name="object 19">
            <a:extLst>
              <a:ext uri="{FF2B5EF4-FFF2-40B4-BE49-F238E27FC236}">
                <a16:creationId xmlns:a16="http://schemas.microsoft.com/office/drawing/2014/main" id="{FC014A99-DE7B-4846-8EC1-E8A2D9837955}"/>
              </a:ext>
            </a:extLst>
          </p:cNvPr>
          <p:cNvSpPr txBox="1"/>
          <p:nvPr/>
        </p:nvSpPr>
        <p:spPr>
          <a:xfrm>
            <a:off x="668061" y="1333543"/>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Create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Concept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7" name="object 19">
            <a:extLst>
              <a:ext uri="{FF2B5EF4-FFF2-40B4-BE49-F238E27FC236}">
                <a16:creationId xmlns:a16="http://schemas.microsoft.com/office/drawing/2014/main" id="{625F7ECC-B807-4670-ABBD-82027857079C}"/>
              </a:ext>
            </a:extLst>
          </p:cNvPr>
          <p:cNvSpPr txBox="1"/>
          <p:nvPr/>
        </p:nvSpPr>
        <p:spPr>
          <a:xfrm>
            <a:off x="2401775" y="1333544"/>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Press 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8" name="object 19">
            <a:extLst>
              <a:ext uri="{FF2B5EF4-FFF2-40B4-BE49-F238E27FC236}">
                <a16:creationId xmlns:a16="http://schemas.microsoft.com/office/drawing/2014/main" id="{DA0A9061-BCE4-4E98-8B5E-6E3620B87B7A}"/>
              </a:ext>
            </a:extLst>
          </p:cNvPr>
          <p:cNvSpPr txBox="1"/>
          <p:nvPr/>
        </p:nvSpPr>
        <p:spPr>
          <a:xfrm>
            <a:off x="3915691" y="1333543"/>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Project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Initiation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0" name="object 19">
            <a:extLst>
              <a:ext uri="{FF2B5EF4-FFF2-40B4-BE49-F238E27FC236}">
                <a16:creationId xmlns:a16="http://schemas.microsoft.com/office/drawing/2014/main" id="{4D797B65-B110-436D-A2A2-CAFFD3AC76B5}"/>
              </a:ext>
            </a:extLst>
          </p:cNvPr>
          <p:cNvSpPr txBox="1"/>
          <p:nvPr/>
        </p:nvSpPr>
        <p:spPr>
          <a:xfrm>
            <a:off x="7220054" y="1436135"/>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Sprint/Release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2" name="object 19">
            <a:extLst>
              <a:ext uri="{FF2B5EF4-FFF2-40B4-BE49-F238E27FC236}">
                <a16:creationId xmlns:a16="http://schemas.microsoft.com/office/drawing/2014/main" id="{E20CF373-C51C-4E77-ABAA-162F6BEFF98F}"/>
              </a:ext>
            </a:extLst>
          </p:cNvPr>
          <p:cNvSpPr txBox="1"/>
          <p:nvPr/>
        </p:nvSpPr>
        <p:spPr>
          <a:xfrm>
            <a:off x="10337764" y="1272677"/>
            <a:ext cx="1324865" cy="419987"/>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Post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Deployment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3" name="object 19">
            <a:extLst>
              <a:ext uri="{FF2B5EF4-FFF2-40B4-BE49-F238E27FC236}">
                <a16:creationId xmlns:a16="http://schemas.microsoft.com/office/drawing/2014/main" id="{01CD099C-DFE6-4D9D-BE6E-0AB3BE03AA9D}"/>
              </a:ext>
            </a:extLst>
          </p:cNvPr>
          <p:cNvSpPr txBox="1"/>
          <p:nvPr/>
        </p:nvSpPr>
        <p:spPr>
          <a:xfrm>
            <a:off x="1597336"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Review Concept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4" name="Straight Connector 33">
            <a:extLst>
              <a:ext uri="{FF2B5EF4-FFF2-40B4-BE49-F238E27FC236}">
                <a16:creationId xmlns:a16="http://schemas.microsoft.com/office/drawing/2014/main" id="{E05670DF-A74A-4C23-A974-82302AC9CFF0}"/>
              </a:ext>
            </a:extLst>
          </p:cNvPr>
          <p:cNvCxnSpPr>
            <a:cxnSpLocks/>
          </p:cNvCxnSpPr>
          <p:nvPr/>
        </p:nvCxnSpPr>
        <p:spPr>
          <a:xfrm>
            <a:off x="2199586"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35" name="object 19">
            <a:extLst>
              <a:ext uri="{FF2B5EF4-FFF2-40B4-BE49-F238E27FC236}">
                <a16:creationId xmlns:a16="http://schemas.microsoft.com/office/drawing/2014/main" id="{6E13D291-F866-498F-8A39-3AC12582CB68}"/>
              </a:ext>
            </a:extLst>
          </p:cNvPr>
          <p:cNvSpPr txBox="1"/>
          <p:nvPr/>
        </p:nvSpPr>
        <p:spPr>
          <a:xfrm>
            <a:off x="3019393" y="521212"/>
            <a:ext cx="1492387"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Press Release Challenge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lang="en-US"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6" name="Straight Connector 35">
            <a:extLst>
              <a:ext uri="{FF2B5EF4-FFF2-40B4-BE49-F238E27FC236}">
                <a16:creationId xmlns:a16="http://schemas.microsoft.com/office/drawing/2014/main" id="{5D0113BC-10BF-4849-9F0B-D8F4EB05B264}"/>
              </a:ext>
            </a:extLst>
          </p:cNvPr>
          <p:cNvCxnSpPr>
            <a:cxnSpLocks/>
          </p:cNvCxnSpPr>
          <p:nvPr/>
        </p:nvCxnSpPr>
        <p:spPr>
          <a:xfrm>
            <a:off x="3770386"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37" name="object 19">
            <a:extLst>
              <a:ext uri="{FF2B5EF4-FFF2-40B4-BE49-F238E27FC236}">
                <a16:creationId xmlns:a16="http://schemas.microsoft.com/office/drawing/2014/main" id="{96123FB3-4CC3-4264-AFE0-4FE46F042F8C}"/>
              </a:ext>
            </a:extLst>
          </p:cNvPr>
          <p:cNvSpPr txBox="1"/>
          <p:nvPr/>
        </p:nvSpPr>
        <p:spPr>
          <a:xfrm>
            <a:off x="4758574"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Readiness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39" name="object 19">
            <a:extLst>
              <a:ext uri="{FF2B5EF4-FFF2-40B4-BE49-F238E27FC236}">
                <a16:creationId xmlns:a16="http://schemas.microsoft.com/office/drawing/2014/main" id="{D14C8669-0FE0-40E7-B8E3-676BAAB35B0C}"/>
              </a:ext>
            </a:extLst>
          </p:cNvPr>
          <p:cNvSpPr txBox="1"/>
          <p:nvPr/>
        </p:nvSpPr>
        <p:spPr>
          <a:xfrm>
            <a:off x="6517386"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Design</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41" name="object 19">
            <a:extLst>
              <a:ext uri="{FF2B5EF4-FFF2-40B4-BE49-F238E27FC236}">
                <a16:creationId xmlns:a16="http://schemas.microsoft.com/office/drawing/2014/main" id="{8CE6400A-04A5-49C7-8A8A-31C20CF80045}"/>
              </a:ext>
            </a:extLst>
          </p:cNvPr>
          <p:cNvSpPr txBox="1"/>
          <p:nvPr/>
        </p:nvSpPr>
        <p:spPr>
          <a:xfrm>
            <a:off x="8200995"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Definitive Estimate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43" name="object 19">
            <a:extLst>
              <a:ext uri="{FF2B5EF4-FFF2-40B4-BE49-F238E27FC236}">
                <a16:creationId xmlns:a16="http://schemas.microsoft.com/office/drawing/2014/main" id="{59D600CB-587F-4FA7-A414-71C6B3A7B408}"/>
              </a:ext>
            </a:extLst>
          </p:cNvPr>
          <p:cNvSpPr txBox="1"/>
          <p:nvPr/>
        </p:nvSpPr>
        <p:spPr>
          <a:xfrm>
            <a:off x="9456274" y="521212"/>
            <a:ext cx="1435415"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Production Readiness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4" name="Straight Connector 43">
            <a:extLst>
              <a:ext uri="{FF2B5EF4-FFF2-40B4-BE49-F238E27FC236}">
                <a16:creationId xmlns:a16="http://schemas.microsoft.com/office/drawing/2014/main" id="{5F43D6C6-25CA-494B-911F-4FD398D616C0}"/>
              </a:ext>
            </a:extLst>
          </p:cNvPr>
          <p:cNvCxnSpPr>
            <a:cxnSpLocks/>
          </p:cNvCxnSpPr>
          <p:nvPr/>
        </p:nvCxnSpPr>
        <p:spPr>
          <a:xfrm>
            <a:off x="10175587" y="960737"/>
            <a:ext cx="0" cy="427288"/>
          </a:xfrm>
          <a:prstGeom prst="line">
            <a:avLst/>
          </a:prstGeom>
          <a:noFill/>
          <a:ln w="38100" cap="flat" cmpd="sng" algn="ctr">
            <a:solidFill>
              <a:srgbClr val="470A68"/>
            </a:solidFill>
            <a:prstDash val="solid"/>
            <a:miter lim="800000"/>
            <a:headEnd type="oval" w="sm" len="sm"/>
            <a:tailEnd type="oval" w="sm" len="sm"/>
          </a:ln>
          <a:effectLst/>
        </p:spPr>
      </p:cxnSp>
      <p:sp>
        <p:nvSpPr>
          <p:cNvPr id="47" name="object 19">
            <a:extLst>
              <a:ext uri="{FF2B5EF4-FFF2-40B4-BE49-F238E27FC236}">
                <a16:creationId xmlns:a16="http://schemas.microsoft.com/office/drawing/2014/main" id="{D1BA1D1A-F187-4210-A5DC-A312CE21725B}"/>
              </a:ext>
            </a:extLst>
          </p:cNvPr>
          <p:cNvSpPr txBox="1"/>
          <p:nvPr/>
        </p:nvSpPr>
        <p:spPr>
          <a:xfrm>
            <a:off x="10884455" y="521768"/>
            <a:ext cx="1435415"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Project Closeout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8" name="Straight Connector 47">
            <a:extLst>
              <a:ext uri="{FF2B5EF4-FFF2-40B4-BE49-F238E27FC236}">
                <a16:creationId xmlns:a16="http://schemas.microsoft.com/office/drawing/2014/main" id="{F8659614-4BE2-4DCB-BCAE-B4C5596B68E2}"/>
              </a:ext>
            </a:extLst>
          </p:cNvPr>
          <p:cNvCxnSpPr>
            <a:cxnSpLocks/>
          </p:cNvCxnSpPr>
          <p:nvPr/>
        </p:nvCxnSpPr>
        <p:spPr>
          <a:xfrm>
            <a:off x="11646035" y="960737"/>
            <a:ext cx="0" cy="548640"/>
          </a:xfrm>
          <a:prstGeom prst="line">
            <a:avLst/>
          </a:prstGeom>
          <a:noFill/>
          <a:ln w="38100" cap="flat" cmpd="sng" algn="ctr">
            <a:solidFill>
              <a:srgbClr val="470A68"/>
            </a:solidFill>
            <a:prstDash val="solid"/>
            <a:miter lim="800000"/>
            <a:headEnd type="oval" w="sm" len="sm"/>
            <a:tailEnd type="oval" w="sm" len="sm"/>
          </a:ln>
          <a:effectLst/>
        </p:spPr>
      </p:cxnSp>
      <p:graphicFrame>
        <p:nvGraphicFramePr>
          <p:cNvPr id="45" name="Table 44">
            <a:extLst>
              <a:ext uri="{FF2B5EF4-FFF2-40B4-BE49-F238E27FC236}">
                <a16:creationId xmlns:a16="http://schemas.microsoft.com/office/drawing/2014/main" id="{884062E4-5ABD-4210-B330-318B9DD836ED}"/>
              </a:ext>
            </a:extLst>
          </p:cNvPr>
          <p:cNvGraphicFramePr>
            <a:graphicFrameLocks noGrp="1"/>
          </p:cNvGraphicFramePr>
          <p:nvPr>
            <p:extLst>
              <p:ext uri="{D42A27DB-BD31-4B8C-83A1-F6EECF244321}">
                <p14:modId xmlns:p14="http://schemas.microsoft.com/office/powerpoint/2010/main" val="755376140"/>
              </p:ext>
            </p:extLst>
          </p:nvPr>
        </p:nvGraphicFramePr>
        <p:xfrm>
          <a:off x="31592" y="2174292"/>
          <a:ext cx="12128819" cy="4267200"/>
        </p:xfrm>
        <a:graphic>
          <a:graphicData uri="http://schemas.openxmlformats.org/drawingml/2006/table">
            <a:tbl>
              <a:tblPr firstRow="1" bandRow="1"/>
              <a:tblGrid>
                <a:gridCol w="390232">
                  <a:extLst>
                    <a:ext uri="{9D8B030D-6E8A-4147-A177-3AD203B41FA5}">
                      <a16:colId xmlns:a16="http://schemas.microsoft.com/office/drawing/2014/main" val="702135131"/>
                    </a:ext>
                  </a:extLst>
                </a:gridCol>
                <a:gridCol w="1676941">
                  <a:extLst>
                    <a:ext uri="{9D8B030D-6E8A-4147-A177-3AD203B41FA5}">
                      <a16:colId xmlns:a16="http://schemas.microsoft.com/office/drawing/2014/main" val="1992012471"/>
                    </a:ext>
                  </a:extLst>
                </a:gridCol>
                <a:gridCol w="1676941">
                  <a:extLst>
                    <a:ext uri="{9D8B030D-6E8A-4147-A177-3AD203B41FA5}">
                      <a16:colId xmlns:a16="http://schemas.microsoft.com/office/drawing/2014/main" val="3973239099"/>
                    </a:ext>
                  </a:extLst>
                </a:gridCol>
                <a:gridCol w="1676941">
                  <a:extLst>
                    <a:ext uri="{9D8B030D-6E8A-4147-A177-3AD203B41FA5}">
                      <a16:colId xmlns:a16="http://schemas.microsoft.com/office/drawing/2014/main" val="389644393"/>
                    </a:ext>
                  </a:extLst>
                </a:gridCol>
                <a:gridCol w="1676941">
                  <a:extLst>
                    <a:ext uri="{9D8B030D-6E8A-4147-A177-3AD203B41FA5}">
                      <a16:colId xmlns:a16="http://schemas.microsoft.com/office/drawing/2014/main" val="4115064184"/>
                    </a:ext>
                  </a:extLst>
                </a:gridCol>
                <a:gridCol w="1676941">
                  <a:extLst>
                    <a:ext uri="{9D8B030D-6E8A-4147-A177-3AD203B41FA5}">
                      <a16:colId xmlns:a16="http://schemas.microsoft.com/office/drawing/2014/main" val="1135640093"/>
                    </a:ext>
                  </a:extLst>
                </a:gridCol>
                <a:gridCol w="1676941">
                  <a:extLst>
                    <a:ext uri="{9D8B030D-6E8A-4147-A177-3AD203B41FA5}">
                      <a16:colId xmlns:a16="http://schemas.microsoft.com/office/drawing/2014/main" val="2253441506"/>
                    </a:ext>
                  </a:extLst>
                </a:gridCol>
                <a:gridCol w="1676941">
                  <a:extLst>
                    <a:ext uri="{9D8B030D-6E8A-4147-A177-3AD203B41FA5}">
                      <a16:colId xmlns:a16="http://schemas.microsoft.com/office/drawing/2014/main" val="1457550308"/>
                    </a:ext>
                  </a:extLst>
                </a:gridCol>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Create Concept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Press Release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Project Initiation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bg1"/>
                          </a:solidFill>
                        </a:rPr>
                        <a:t>Plan</a:t>
                      </a: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bg1"/>
                          </a:solidFill>
                        </a:rPr>
                        <a:t>Sprint/Release</a:t>
                      </a: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Refine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Post Deployment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6D2077"/>
                    </a:solidFill>
                  </a:tcPr>
                </a:tc>
                <a:extLst>
                  <a:ext uri="{0D108BD9-81ED-4DB2-BD59-A6C34878D82A}">
                    <a16:rowId xmlns:a16="http://schemas.microsoft.com/office/drawing/2014/main" val="3394054374"/>
                  </a:ext>
                </a:extLst>
              </a:tr>
              <a:tr h="9887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bg1"/>
                          </a:solidFill>
                          <a:effectLst/>
                          <a:uLnTx/>
                          <a:uFillTx/>
                          <a:latin typeface="+mn-lt"/>
                          <a:ea typeface="+mn-ea"/>
                          <a:cs typeface="+mn-cs"/>
                        </a:rPr>
                        <a:t>Stage Objective</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 a business opportunity or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Gain approval for further investment in the Press Release (business justification)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the full Press Release for funding approval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Determine feasibility of each alternative solution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Product Roadmap and Release Planning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Initiate Product Backlog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Onboard the PM/Scrum Master and develop a Project Management Approach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Kickoff the project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Define the details of the features and/or solution supporting achievement of the MVP</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Size stories in prioritized backlog (e.g. t-shirt sizes) and conduct sprint planning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Establish acceptance criteria to support ‘done’ state from end user perspective</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Execute work approved for sprint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Conduct demonstration of completed features with product owner against acceptance criteria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Agree on features to be release and quality assurance procedures</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Conduct sprint retrospective for continuous improvement of team performance and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Refine backlog and reprioritize based on Product Owner input/feedback</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Finalize project management deliverables, transition to Operations Support team and closeout the project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Actualize the business objectives and value from the Press Release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Put the asset in service</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549862662"/>
                  </a:ext>
                </a:extLst>
              </a:tr>
              <a:tr h="1441188">
                <a:tc row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700" b="1" dirty="0">
                          <a:solidFill>
                            <a:schemeClr val="bg1"/>
                          </a:solidFill>
                        </a:rPr>
                        <a:t>Checklist</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Press Release: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Executive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Scope and Boundaries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Strategic Initiative Alignment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Business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Product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SMEs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Capital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O&amp;M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Proposed Project Request (PPR) / Expected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Action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    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stage/gate </a:t>
                      </a:r>
                      <a:endParaRPr lang="en-US" sz="1400" i="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Primary Products or Deliverables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High Level Milestones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Finalized Press Release (Service Now):</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Implementation Cost (Capital and O&amp;M)</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Ongoing Annual O&amp;M Cost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Reduced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Avoided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Qualitative Risk Assessment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1"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Complete all except: Costs &amp; Benefits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gate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URB approved PEEM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Phase 0 process</a:t>
                      </a:r>
                      <a:endParaRPr lang="en-US" sz="1400" i="1" dirty="0"/>
                    </a:p>
                    <a:p>
                      <a:pPr marL="119063"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IT Project Categorization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Assign PM / Scrum master</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owner for change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GOES Model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Impacted Business Processes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Initial Schedule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Ensure Project Codes Ready</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QRA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Project Management Plan Approach</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Hold Project Kickoff</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Schedule Initial Steering Committee Meeting</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Minimum Viable Product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and Obtain Approval of  Product Roadmap</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Buildout Backlog of Epics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Test Management Approach/Acceptance Criteria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needed RFIs or RFPs</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Complete/Revise Quantitative Risks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Complete/Revise Change Mgmt. Needs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Create/Revise Change Mgmt. Plan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Establish/Revise User Stories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Groom Backlog</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Agree on Sprint Scope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Share Upcoming Release Features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Schedule and Financials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Validation of Acceptance Criteria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Test Cases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Product feature demonstration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Burndown and Velocity Metrics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Monitor Story Point Debt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noProof="0" dirty="0">
                          <a:ln>
                            <a:noFill/>
                          </a:ln>
                          <a:solidFill>
                            <a:schemeClr val="tx1"/>
                          </a:solidFill>
                          <a:effectLst/>
                          <a:uLnTx/>
                          <a:uFillTx/>
                          <a:latin typeface="+mn-lt"/>
                          <a:ea typeface="+mn-ea"/>
                          <a:cs typeface="+mn-cs"/>
                        </a:rPr>
                        <a:t>Definitive Estimate gate </a:t>
                      </a:r>
                      <a:r>
                        <a:rPr kumimoji="0" lang="en-US" sz="700" b="0" i="0" u="none" strike="noStrike" kern="1200" cap="none" spc="0" normalizeH="0" baseline="0" noProof="0" dirty="0">
                          <a:ln>
                            <a:noFill/>
                          </a:ln>
                          <a:solidFill>
                            <a:schemeClr val="tx1"/>
                          </a:solidFill>
                          <a:effectLst/>
                          <a:uLnTx/>
                          <a:uFillTx/>
                          <a:latin typeface="+mn-lt"/>
                          <a:ea typeface="+mn-ea"/>
                          <a:cs typeface="+mn-cs"/>
                        </a:rPr>
                        <a:t>is required </a:t>
                      </a:r>
                      <a:r>
                        <a:rPr kumimoji="0" lang="en-US" sz="700" b="1" i="0" u="none" strike="noStrike" kern="1200" cap="none" spc="0" normalizeH="0" baseline="0" noProof="0" dirty="0">
                          <a:ln>
                            <a:noFill/>
                          </a:ln>
                          <a:solidFill>
                            <a:schemeClr val="tx1"/>
                          </a:solidFill>
                          <a:effectLst/>
                          <a:uLnTx/>
                          <a:uFillTx/>
                          <a:latin typeface="+mn-lt"/>
                          <a:ea typeface="+mn-ea"/>
                          <a:cs typeface="+mn-cs"/>
                        </a:rPr>
                        <a:t>after 20% </a:t>
                      </a:r>
                      <a:r>
                        <a:rPr kumimoji="0" lang="en-US" sz="700" b="0" i="0" u="none" strike="noStrike" kern="1200" cap="none" spc="0" normalizeH="0" baseline="0" noProof="0" dirty="0">
                          <a:ln>
                            <a:noFill/>
                          </a:ln>
                          <a:solidFill>
                            <a:schemeClr val="tx1"/>
                          </a:solidFill>
                          <a:effectLst/>
                          <a:uLnTx/>
                          <a:uFillTx/>
                          <a:latin typeface="+mn-lt"/>
                          <a:ea typeface="+mn-ea"/>
                          <a:cs typeface="+mn-cs"/>
                        </a:rPr>
                        <a:t>of Sprints are completed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Project Risks/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IT Change Control Board Approval for Release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Produce Test Case Results and Test Results Artifacts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Release Deployment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Product Owner Acceptance of User Stories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Conduct Release Readiness Review, obtain Acceptance from Operations and obtain Production Acceptance approval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Distribute Release Notes, including UI and Feature – Function Descriptions</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Post Deployment Support (Hypercare)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 Project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Put Work Order(s) In-Service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Schedule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Project Artifact Archival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Closeout project</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99824638"/>
                  </a:ext>
                </a:extLst>
              </a:tr>
              <a:tr h="365760">
                <a:tc vMerge="1">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1" i="0" u="none" strike="noStrike" kern="1200" cap="none" spc="0" normalizeH="0" baseline="0" dirty="0">
                        <a:ln>
                          <a:noFill/>
                        </a:ln>
                        <a:solidFill>
                          <a:schemeClr val="bg1"/>
                        </a:solidFill>
                        <a:effectLst/>
                        <a:uLnTx/>
                        <a:uFillTx/>
                        <a:latin typeface="+mn-lt"/>
                        <a:ea typeface="+mn-ea"/>
                        <a:cs typeface="+mn-cs"/>
                      </a:endParaRPr>
                    </a:p>
                  </a:txBody>
                  <a:tcPr vert="vert27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-50%/+100%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-20%/+30%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-10%/+15%</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Actualized</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214728419"/>
                  </a:ext>
                </a:extLst>
              </a:tr>
            </a:tbl>
          </a:graphicData>
        </a:graphic>
      </p:graphicFrame>
      <p:grpSp>
        <p:nvGrpSpPr>
          <p:cNvPr id="7" name="Group 6">
            <a:extLst>
              <a:ext uri="{FF2B5EF4-FFF2-40B4-BE49-F238E27FC236}">
                <a16:creationId xmlns:a16="http://schemas.microsoft.com/office/drawing/2014/main" id="{4B767E21-90DE-49D8-B91F-D2E2553D4E52}"/>
              </a:ext>
            </a:extLst>
          </p:cNvPr>
          <p:cNvGrpSpPr/>
          <p:nvPr/>
        </p:nvGrpSpPr>
        <p:grpSpPr>
          <a:xfrm>
            <a:off x="5602244" y="793874"/>
            <a:ext cx="4690156" cy="1402914"/>
            <a:chOff x="5511139" y="1018336"/>
            <a:chExt cx="4322652" cy="1328259"/>
          </a:xfrm>
        </p:grpSpPr>
        <p:sp>
          <p:nvSpPr>
            <p:cNvPr id="58" name="Arrow: Curved Right 57">
              <a:extLst>
                <a:ext uri="{FF2B5EF4-FFF2-40B4-BE49-F238E27FC236}">
                  <a16:creationId xmlns:a16="http://schemas.microsoft.com/office/drawing/2014/main" id="{21DF69F9-3187-45C9-81C7-4CB8C92296A3}"/>
                </a:ext>
              </a:extLst>
            </p:cNvPr>
            <p:cNvSpPr/>
            <p:nvPr/>
          </p:nvSpPr>
          <p:spPr>
            <a:xfrm>
              <a:off x="5511139" y="1185307"/>
              <a:ext cx="2149313" cy="1161288"/>
            </a:xfrm>
            <a:prstGeom prst="curvedRightArrow">
              <a:avLst>
                <a:gd name="adj1" fmla="val 12366"/>
                <a:gd name="adj2" fmla="val 47632"/>
                <a:gd name="adj3" fmla="val 25000"/>
              </a:avLst>
            </a:prstGeom>
            <a:gradFill flip="none" rotWithShape="1">
              <a:gsLst>
                <a:gs pos="0">
                  <a:srgbClr val="00338D"/>
                </a:gs>
                <a:gs pos="70000">
                  <a:srgbClr val="0091D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Arrow: Curved Right 62">
              <a:extLst>
                <a:ext uri="{FF2B5EF4-FFF2-40B4-BE49-F238E27FC236}">
                  <a16:creationId xmlns:a16="http://schemas.microsoft.com/office/drawing/2014/main" id="{5057FA9E-89C7-44E6-8CBD-0CA1D47B972B}"/>
                </a:ext>
              </a:extLst>
            </p:cNvPr>
            <p:cNvSpPr/>
            <p:nvPr/>
          </p:nvSpPr>
          <p:spPr>
            <a:xfrm rot="10800000">
              <a:off x="7814530" y="1018336"/>
              <a:ext cx="2019261" cy="1161288"/>
            </a:xfrm>
            <a:prstGeom prst="curvedRightArrow">
              <a:avLst>
                <a:gd name="adj1" fmla="val 14031"/>
                <a:gd name="adj2" fmla="val 47632"/>
                <a:gd name="adj3" fmla="val 25000"/>
              </a:avLst>
            </a:prstGeom>
            <a:gradFill flip="none" rotWithShape="1">
              <a:gsLst>
                <a:gs pos="0">
                  <a:srgbClr val="6D2077"/>
                </a:gs>
                <a:gs pos="22000">
                  <a:srgbClr val="0091D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object 19">
            <a:extLst>
              <a:ext uri="{FF2B5EF4-FFF2-40B4-BE49-F238E27FC236}">
                <a16:creationId xmlns:a16="http://schemas.microsoft.com/office/drawing/2014/main" id="{E23C0422-E589-4A63-B286-C46F6BF686D6}"/>
              </a:ext>
            </a:extLst>
          </p:cNvPr>
          <p:cNvSpPr txBox="1"/>
          <p:nvPr/>
        </p:nvSpPr>
        <p:spPr>
          <a:xfrm>
            <a:off x="5794717" y="1404332"/>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Plan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1" name="object 19">
            <a:extLst>
              <a:ext uri="{FF2B5EF4-FFF2-40B4-BE49-F238E27FC236}">
                <a16:creationId xmlns:a16="http://schemas.microsoft.com/office/drawing/2014/main" id="{6A424724-973C-472C-B85D-7F91792D567B}"/>
              </a:ext>
            </a:extLst>
          </p:cNvPr>
          <p:cNvSpPr txBox="1"/>
          <p:nvPr/>
        </p:nvSpPr>
        <p:spPr>
          <a:xfrm>
            <a:off x="8926734" y="1408774"/>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Refine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cxnSp>
        <p:nvCxnSpPr>
          <p:cNvPr id="42" name="Straight Connector 41">
            <a:extLst>
              <a:ext uri="{FF2B5EF4-FFF2-40B4-BE49-F238E27FC236}">
                <a16:creationId xmlns:a16="http://schemas.microsoft.com/office/drawing/2014/main" id="{29199752-9590-4C44-88B4-C90F13E8BDCA}"/>
              </a:ext>
            </a:extLst>
          </p:cNvPr>
          <p:cNvCxnSpPr>
            <a:cxnSpLocks/>
          </p:cNvCxnSpPr>
          <p:nvPr/>
        </p:nvCxnSpPr>
        <p:spPr>
          <a:xfrm>
            <a:off x="8819332" y="960737"/>
            <a:ext cx="0" cy="427288"/>
          </a:xfrm>
          <a:prstGeom prst="line">
            <a:avLst/>
          </a:prstGeom>
          <a:noFill/>
          <a:ln w="28575" cap="flat" cmpd="sng" algn="ctr">
            <a:solidFill>
              <a:schemeClr val="tx2">
                <a:lumMod val="40000"/>
                <a:lumOff val="60000"/>
              </a:schemeClr>
            </a:solidFill>
            <a:prstDash val="sysDot"/>
            <a:miter lim="800000"/>
            <a:headEnd type="oval" w="sm" len="sm"/>
            <a:tailEnd type="oval" w="sm" len="sm"/>
          </a:ln>
          <a:effectLst/>
        </p:spPr>
      </p:cxnSp>
      <p:cxnSp>
        <p:nvCxnSpPr>
          <p:cNvPr id="40" name="Straight Connector 39">
            <a:extLst>
              <a:ext uri="{FF2B5EF4-FFF2-40B4-BE49-F238E27FC236}">
                <a16:creationId xmlns:a16="http://schemas.microsoft.com/office/drawing/2014/main" id="{8007984A-05D9-41E2-A5A0-54638AD23694}"/>
              </a:ext>
            </a:extLst>
          </p:cNvPr>
          <p:cNvCxnSpPr>
            <a:cxnSpLocks/>
          </p:cNvCxnSpPr>
          <p:nvPr/>
        </p:nvCxnSpPr>
        <p:spPr>
          <a:xfrm>
            <a:off x="7139545" y="960737"/>
            <a:ext cx="0" cy="427288"/>
          </a:xfrm>
          <a:prstGeom prst="line">
            <a:avLst/>
          </a:prstGeom>
          <a:noFill/>
          <a:ln w="28575" cap="flat" cmpd="sng" algn="ctr">
            <a:solidFill>
              <a:schemeClr val="tx2">
                <a:lumMod val="40000"/>
                <a:lumOff val="60000"/>
              </a:schemeClr>
            </a:solidFill>
            <a:prstDash val="sysDot"/>
            <a:miter lim="800000"/>
            <a:headEnd type="oval" w="sm" len="sm"/>
            <a:tailEnd type="oval" w="sm" len="sm"/>
          </a:ln>
          <a:effectLst/>
        </p:spPr>
      </p:cxnSp>
      <p:sp>
        <p:nvSpPr>
          <p:cNvPr id="25" name="Diamond 24">
            <a:extLst>
              <a:ext uri="{FF2B5EF4-FFF2-40B4-BE49-F238E27FC236}">
                <a16:creationId xmlns:a16="http://schemas.microsoft.com/office/drawing/2014/main" id="{34A0A266-063A-4D0C-A118-0920B08D3344}"/>
              </a:ext>
            </a:extLst>
          </p:cNvPr>
          <p:cNvSpPr/>
          <p:nvPr/>
        </p:nvSpPr>
        <p:spPr>
          <a:xfrm>
            <a:off x="10013410"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2" name="Diamond 21">
            <a:extLst>
              <a:ext uri="{FF2B5EF4-FFF2-40B4-BE49-F238E27FC236}">
                <a16:creationId xmlns:a16="http://schemas.microsoft.com/office/drawing/2014/main" id="{600C04C9-5761-4156-B978-034DAA3DD911}"/>
              </a:ext>
            </a:extLst>
          </p:cNvPr>
          <p:cNvSpPr/>
          <p:nvPr/>
        </p:nvSpPr>
        <p:spPr>
          <a:xfrm>
            <a:off x="5215927"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cxnSp>
        <p:nvCxnSpPr>
          <p:cNvPr id="38" name="Straight Connector 37">
            <a:extLst>
              <a:ext uri="{FF2B5EF4-FFF2-40B4-BE49-F238E27FC236}">
                <a16:creationId xmlns:a16="http://schemas.microsoft.com/office/drawing/2014/main" id="{F56C27C3-9D36-4C73-B9A8-03B93C8262CC}"/>
              </a:ext>
            </a:extLst>
          </p:cNvPr>
          <p:cNvCxnSpPr>
            <a:cxnSpLocks/>
          </p:cNvCxnSpPr>
          <p:nvPr/>
        </p:nvCxnSpPr>
        <p:spPr>
          <a:xfrm>
            <a:off x="5370032"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46" name="Diamond 45">
            <a:extLst>
              <a:ext uri="{FF2B5EF4-FFF2-40B4-BE49-F238E27FC236}">
                <a16:creationId xmlns:a16="http://schemas.microsoft.com/office/drawing/2014/main" id="{A4A8445B-F4C3-483D-BF1B-950E69C5223D}"/>
              </a:ext>
            </a:extLst>
          </p:cNvPr>
          <p:cNvSpPr/>
          <p:nvPr/>
        </p:nvSpPr>
        <p:spPr>
          <a:xfrm>
            <a:off x="8713841" y="1435736"/>
            <a:ext cx="228600" cy="228600"/>
          </a:xfrm>
          <a:prstGeom prst="diamond">
            <a:avLst/>
          </a:prstGeom>
          <a:solidFill>
            <a:schemeClr val="accent2">
              <a:lumMod val="50000"/>
            </a:schemeClr>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49" name="Diamond 48">
            <a:extLst>
              <a:ext uri="{FF2B5EF4-FFF2-40B4-BE49-F238E27FC236}">
                <a16:creationId xmlns:a16="http://schemas.microsoft.com/office/drawing/2014/main" id="{E497FAC8-3738-4DA9-8C7A-1BFDE19C23BB}"/>
              </a:ext>
            </a:extLst>
          </p:cNvPr>
          <p:cNvSpPr/>
          <p:nvPr/>
        </p:nvSpPr>
        <p:spPr>
          <a:xfrm>
            <a:off x="7018485" y="1385358"/>
            <a:ext cx="228600" cy="228600"/>
          </a:xfrm>
          <a:prstGeom prst="diamond">
            <a:avLst/>
          </a:prstGeom>
          <a:solidFill>
            <a:schemeClr val="accent2">
              <a:lumMod val="50000"/>
            </a:schemeClr>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50" name="Diamond 49">
            <a:extLst>
              <a:ext uri="{FF2B5EF4-FFF2-40B4-BE49-F238E27FC236}">
                <a16:creationId xmlns:a16="http://schemas.microsoft.com/office/drawing/2014/main" id="{07DDAA2A-A780-4FED-8252-24ADD25621EF}"/>
              </a:ext>
            </a:extLst>
          </p:cNvPr>
          <p:cNvSpPr/>
          <p:nvPr/>
        </p:nvSpPr>
        <p:spPr>
          <a:xfrm>
            <a:off x="11467330" y="1436100"/>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51" name="Star: 5 Points 50">
            <a:extLst>
              <a:ext uri="{FF2B5EF4-FFF2-40B4-BE49-F238E27FC236}">
                <a16:creationId xmlns:a16="http://schemas.microsoft.com/office/drawing/2014/main" id="{AB5EA65A-31AE-43A5-9B7C-E82AA3927534}"/>
              </a:ext>
            </a:extLst>
          </p:cNvPr>
          <p:cNvSpPr/>
          <p:nvPr/>
        </p:nvSpPr>
        <p:spPr>
          <a:xfrm>
            <a:off x="2151902" y="5235087"/>
            <a:ext cx="162051" cy="180710"/>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tar: 5 Points 51">
            <a:extLst>
              <a:ext uri="{FF2B5EF4-FFF2-40B4-BE49-F238E27FC236}">
                <a16:creationId xmlns:a16="http://schemas.microsoft.com/office/drawing/2014/main" id="{D61C3B60-690C-46FF-B802-367544DD012E}"/>
              </a:ext>
            </a:extLst>
          </p:cNvPr>
          <p:cNvSpPr/>
          <p:nvPr/>
        </p:nvSpPr>
        <p:spPr>
          <a:xfrm>
            <a:off x="437170" y="5325442"/>
            <a:ext cx="162051" cy="180710"/>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B3B1AAD-6937-5A4E-9DE5-6E41DAFE5A13}"/>
              </a:ext>
            </a:extLst>
          </p:cNvPr>
          <p:cNvSpPr/>
          <p:nvPr/>
        </p:nvSpPr>
        <p:spPr>
          <a:xfrm>
            <a:off x="5901075" y="3321278"/>
            <a:ext cx="389850" cy="215444"/>
          </a:xfrm>
          <a:prstGeom prst="rect">
            <a:avLst/>
          </a:prstGeom>
        </p:spPr>
        <p:txBody>
          <a:bodyPr wrap="none">
            <a:spAutoFit/>
          </a:bodyPr>
          <a:lstStyle/>
          <a:p>
            <a:pPr algn="ctr"/>
            <a:r>
              <a:rPr lang="en-US" sz="800" b="1" dirty="0" err="1">
                <a:latin typeface="Arial" panose="020B0604020202020204" pitchFamily="34" charset="0"/>
                <a:cs typeface="Arial" panose="020B0604020202020204" pitchFamily="34" charset="0"/>
              </a:rPr>
              <a:t>CoE</a:t>
            </a:r>
            <a:endParaRPr lang="en-US" sz="800" b="1" dirty="0">
              <a:latin typeface="Arial" panose="020B0604020202020204" pitchFamily="34" charset="0"/>
              <a:cs typeface="Arial" panose="020B0604020202020204" pitchFamily="34" charset="0"/>
            </a:endParaRPr>
          </a:p>
        </p:txBody>
      </p:sp>
      <p:graphicFrame>
        <p:nvGraphicFramePr>
          <p:cNvPr id="53" name="Table 3">
            <a:extLst>
              <a:ext uri="{FF2B5EF4-FFF2-40B4-BE49-F238E27FC236}">
                <a16:creationId xmlns:a16="http://schemas.microsoft.com/office/drawing/2014/main" id="{F4886870-C6CC-EE41-B619-CF943211729F}"/>
              </a:ext>
            </a:extLst>
          </p:cNvPr>
          <p:cNvGraphicFramePr>
            <a:graphicFrameLocks noGrp="1"/>
          </p:cNvGraphicFramePr>
          <p:nvPr>
            <p:extLst>
              <p:ext uri="{D42A27DB-BD31-4B8C-83A1-F6EECF244321}">
                <p14:modId xmlns:p14="http://schemas.microsoft.com/office/powerpoint/2010/main" val="2612323294"/>
              </p:ext>
            </p:extLst>
          </p:nvPr>
        </p:nvGraphicFramePr>
        <p:xfrm>
          <a:off x="31589" y="5303804"/>
          <a:ext cx="12128819" cy="624840"/>
        </p:xfrm>
        <a:graphic>
          <a:graphicData uri="http://schemas.openxmlformats.org/drawingml/2006/table">
            <a:tbl>
              <a:tblPr firstRow="1" bandRow="1">
                <a:tableStyleId>{5C22544A-7EE6-4342-B048-85BDC9FD1C3A}</a:tableStyleId>
              </a:tblPr>
              <a:tblGrid>
                <a:gridCol w="324472">
                  <a:extLst>
                    <a:ext uri="{9D8B030D-6E8A-4147-A177-3AD203B41FA5}">
                      <a16:colId xmlns:a16="http://schemas.microsoft.com/office/drawing/2014/main" val="2064629208"/>
                    </a:ext>
                  </a:extLst>
                </a:gridCol>
                <a:gridCol w="1712879">
                  <a:extLst>
                    <a:ext uri="{9D8B030D-6E8A-4147-A177-3AD203B41FA5}">
                      <a16:colId xmlns:a16="http://schemas.microsoft.com/office/drawing/2014/main" val="2199264786"/>
                    </a:ext>
                  </a:extLst>
                </a:gridCol>
                <a:gridCol w="1701357">
                  <a:extLst>
                    <a:ext uri="{9D8B030D-6E8A-4147-A177-3AD203B41FA5}">
                      <a16:colId xmlns:a16="http://schemas.microsoft.com/office/drawing/2014/main" val="3127948437"/>
                    </a:ext>
                  </a:extLst>
                </a:gridCol>
                <a:gridCol w="1701357">
                  <a:extLst>
                    <a:ext uri="{9D8B030D-6E8A-4147-A177-3AD203B41FA5}">
                      <a16:colId xmlns:a16="http://schemas.microsoft.com/office/drawing/2014/main" val="2065349139"/>
                    </a:ext>
                  </a:extLst>
                </a:gridCol>
                <a:gridCol w="1665727">
                  <a:extLst>
                    <a:ext uri="{9D8B030D-6E8A-4147-A177-3AD203B41FA5}">
                      <a16:colId xmlns:a16="http://schemas.microsoft.com/office/drawing/2014/main" val="882858557"/>
                    </a:ext>
                  </a:extLst>
                </a:gridCol>
                <a:gridCol w="1683542">
                  <a:extLst>
                    <a:ext uri="{9D8B030D-6E8A-4147-A177-3AD203B41FA5}">
                      <a16:colId xmlns:a16="http://schemas.microsoft.com/office/drawing/2014/main" val="1914792678"/>
                    </a:ext>
                  </a:extLst>
                </a:gridCol>
                <a:gridCol w="1692450">
                  <a:extLst>
                    <a:ext uri="{9D8B030D-6E8A-4147-A177-3AD203B41FA5}">
                      <a16:colId xmlns:a16="http://schemas.microsoft.com/office/drawing/2014/main" val="2923938731"/>
                    </a:ext>
                  </a:extLst>
                </a:gridCol>
                <a:gridCol w="1647035">
                  <a:extLst>
                    <a:ext uri="{9D8B030D-6E8A-4147-A177-3AD203B41FA5}">
                      <a16:colId xmlns:a16="http://schemas.microsoft.com/office/drawing/2014/main" val="22109425"/>
                    </a:ext>
                  </a:extLst>
                </a:gridCol>
              </a:tblGrid>
              <a:tr h="534119">
                <a:tc>
                  <a:txBody>
                    <a:bodyPr/>
                    <a:lstStyle/>
                    <a:p>
                      <a:pPr algn="ctr"/>
                      <a:r>
                        <a:rPr kumimoji="0" lang="en-US" sz="7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CoE</a:t>
                      </a:r>
                    </a:p>
                  </a:txBody>
                  <a:tcPr vert="vert270">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flow in business process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platforms / applications impacted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entities for integration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Estimate integration &amp; data migration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Support scoping &amp; budgeting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Roadmap</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Review standards &amp; define non- functional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Architecture Review Board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Reuse analysis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Acceptance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Design review</a:t>
                      </a:r>
                    </a:p>
                    <a:p>
                      <a:pPr marL="171450" indent="-171450">
                        <a:buFont typeface="Arial" panose="020B0604020202020204" pitchFamily="34" charset="0"/>
                        <a:buChar char="•"/>
                      </a:pP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Finalize Deployment architecture</a:t>
                      </a:r>
                    </a:p>
                    <a:p>
                      <a:pPr marL="171450" indent="-171450">
                        <a:buFont typeface="Arial" panose="020B0604020202020204" pitchFamily="34" charset="0"/>
                        <a:buChar char="•"/>
                      </a:pPr>
                      <a:r>
                        <a:rPr kumimoji="0" lang="en-US" sz="700" b="0" i="0" u="none" strike="noStrike" kern="1200" cap="none" spc="0" normalizeH="0" baseline="0" dirty="0" err="1">
                          <a:ln>
                            <a:noFill/>
                          </a:ln>
                          <a:solidFill>
                            <a:srgbClr val="000000"/>
                          </a:solidFill>
                          <a:effectLst/>
                          <a:uLnTx/>
                          <a:uFillTx/>
                          <a:latin typeface="+mn-lt"/>
                          <a:ea typeface="+mn-ea"/>
                          <a:cs typeface="+mn-cs"/>
                        </a:rPr>
                        <a:t>vCore</a:t>
                      </a:r>
                      <a:r>
                        <a:rPr kumimoji="0" lang="en-US" sz="700" b="0" i="0" u="none" strike="noStrike" kern="1200" cap="none" spc="0" normalizeH="0" baseline="0" dirty="0">
                          <a:ln>
                            <a:noFill/>
                          </a:ln>
                          <a:solidFill>
                            <a:srgbClr val="000000"/>
                          </a:solidFill>
                          <a:effectLst/>
                          <a:uLnTx/>
                          <a:uFillTx/>
                          <a:latin typeface="+mn-lt"/>
                          <a:ea typeface="+mn-ea"/>
                          <a:cs typeface="+mn-cs"/>
                        </a:rPr>
                        <a:t>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Code review</a:t>
                      </a:r>
                    </a:p>
                    <a:p>
                      <a:pPr marL="171450" indent="-171450">
                        <a:buFont typeface="Arial" panose="020B0604020202020204" pitchFamily="34" charset="0"/>
                        <a:buChar char="•"/>
                      </a:pP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Go-live checklist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Operation plan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Technical Debt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exchange</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platform KPIs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Review performance actual vs planned</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extLst>
                  <a:ext uri="{0D108BD9-81ED-4DB2-BD59-A6C34878D82A}">
                    <a16:rowId xmlns:a16="http://schemas.microsoft.com/office/drawing/2014/main" val="170467296"/>
                  </a:ext>
                </a:extLst>
              </a:tr>
            </a:tbl>
          </a:graphicData>
        </a:graphic>
      </p:graphicFrame>
    </p:spTree>
    <p:extLst>
      <p:ext uri="{BB962C8B-B14F-4D97-AF65-F5344CB8AC3E}">
        <p14:creationId xmlns:p14="http://schemas.microsoft.com/office/powerpoint/2010/main" val="145292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64B6-458F-4465-B16F-DBF49F1B3C05}"/>
              </a:ext>
            </a:extLst>
          </p:cNvPr>
          <p:cNvSpPr>
            <a:spLocks noGrp="1"/>
          </p:cNvSpPr>
          <p:nvPr>
            <p:ph type="title"/>
          </p:nvPr>
        </p:nvSpPr>
        <p:spPr>
          <a:xfrm>
            <a:off x="477520" y="7617"/>
            <a:ext cx="11318240" cy="533165"/>
          </a:xfrm>
        </p:spPr>
        <p:txBody>
          <a:bodyPr/>
          <a:lstStyle/>
          <a:p>
            <a:r>
              <a:rPr lang="en-US" dirty="0"/>
              <a:t>IT Stage Gate Process Framework: Agile SDLC </a:t>
            </a:r>
          </a:p>
        </p:txBody>
      </p:sp>
      <p:sp>
        <p:nvSpPr>
          <p:cNvPr id="5" name="object 5">
            <a:extLst>
              <a:ext uri="{FF2B5EF4-FFF2-40B4-BE49-F238E27FC236}">
                <a16:creationId xmlns:a16="http://schemas.microsoft.com/office/drawing/2014/main" id="{F1831CBD-7627-4B34-B4C2-DD6BB20E4DAC}"/>
              </a:ext>
            </a:extLst>
          </p:cNvPr>
          <p:cNvSpPr/>
          <p:nvPr/>
        </p:nvSpPr>
        <p:spPr>
          <a:xfrm>
            <a:off x="477519" y="1013356"/>
            <a:ext cx="11682891" cy="1069360"/>
          </a:xfrm>
          <a:prstGeom prst="rightArrow">
            <a:avLst/>
          </a:prstGeom>
          <a:solidFill>
            <a:srgbClr val="E6E6E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Calibri"/>
            </a:endParaRPr>
          </a:p>
        </p:txBody>
      </p:sp>
      <p:sp>
        <p:nvSpPr>
          <p:cNvPr id="8" name="Freeform 44">
            <a:extLst>
              <a:ext uri="{FF2B5EF4-FFF2-40B4-BE49-F238E27FC236}">
                <a16:creationId xmlns:a16="http://schemas.microsoft.com/office/drawing/2014/main" id="{EC34AB96-176A-4EAA-A839-8CE2EB265C66}"/>
              </a:ext>
            </a:extLst>
          </p:cNvPr>
          <p:cNvSpPr/>
          <p:nvPr/>
        </p:nvSpPr>
        <p:spPr>
          <a:xfrm>
            <a:off x="2082445" y="1532558"/>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Freeform 40">
            <a:extLst>
              <a:ext uri="{FF2B5EF4-FFF2-40B4-BE49-F238E27FC236}">
                <a16:creationId xmlns:a16="http://schemas.microsoft.com/office/drawing/2014/main" id="{EB6AB4C3-D24E-4EC5-8744-0B1DCF9941AB}"/>
              </a:ext>
            </a:extLst>
          </p:cNvPr>
          <p:cNvSpPr/>
          <p:nvPr/>
        </p:nvSpPr>
        <p:spPr>
          <a:xfrm flipV="1">
            <a:off x="518196" y="950935"/>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0" name="Freeform 42">
            <a:extLst>
              <a:ext uri="{FF2B5EF4-FFF2-40B4-BE49-F238E27FC236}">
                <a16:creationId xmlns:a16="http://schemas.microsoft.com/office/drawing/2014/main" id="{7C30B5A2-F1E5-4DB8-A819-7B1274113A6C}"/>
              </a:ext>
            </a:extLst>
          </p:cNvPr>
          <p:cNvSpPr/>
          <p:nvPr/>
        </p:nvSpPr>
        <p:spPr>
          <a:xfrm>
            <a:off x="508222" y="1532558"/>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0289FA8A-D477-45F0-8CC6-F38393787C53}"/>
              </a:ext>
            </a:extLst>
          </p:cNvPr>
          <p:cNvGrpSpPr/>
          <p:nvPr/>
        </p:nvGrpSpPr>
        <p:grpSpPr>
          <a:xfrm>
            <a:off x="3646692" y="950935"/>
            <a:ext cx="1848472" cy="1163247"/>
            <a:chOff x="3895558" y="1153236"/>
            <a:chExt cx="1790777" cy="1163247"/>
          </a:xfrm>
        </p:grpSpPr>
        <p:sp>
          <p:nvSpPr>
            <p:cNvPr id="6" name="Freeform 41">
              <a:extLst>
                <a:ext uri="{FF2B5EF4-FFF2-40B4-BE49-F238E27FC236}">
                  <a16:creationId xmlns:a16="http://schemas.microsoft.com/office/drawing/2014/main" id="{44305184-4436-4D5D-9ED3-95A049FFAAC4}"/>
                </a:ext>
              </a:extLst>
            </p:cNvPr>
            <p:cNvSpPr/>
            <p:nvPr/>
          </p:nvSpPr>
          <p:spPr>
            <a:xfrm flipV="1">
              <a:off x="3895558" y="1153236"/>
              <a:ext cx="1790775"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1" name="Freeform 48">
              <a:extLst>
                <a:ext uri="{FF2B5EF4-FFF2-40B4-BE49-F238E27FC236}">
                  <a16:creationId xmlns:a16="http://schemas.microsoft.com/office/drawing/2014/main" id="{B02A75A9-3FAB-4B4B-9787-14755F93DECA}"/>
                </a:ext>
              </a:extLst>
            </p:cNvPr>
            <p:cNvSpPr/>
            <p:nvPr/>
          </p:nvSpPr>
          <p:spPr>
            <a:xfrm>
              <a:off x="3895560" y="1734859"/>
              <a:ext cx="1790775"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12" name="Freeform 69">
            <a:extLst>
              <a:ext uri="{FF2B5EF4-FFF2-40B4-BE49-F238E27FC236}">
                <a16:creationId xmlns:a16="http://schemas.microsoft.com/office/drawing/2014/main" id="{5D870AF4-3B09-4C03-8575-D909CA258715}"/>
              </a:ext>
            </a:extLst>
          </p:cNvPr>
          <p:cNvSpPr/>
          <p:nvPr/>
        </p:nvSpPr>
        <p:spPr>
          <a:xfrm flipV="1">
            <a:off x="2082445" y="950935"/>
            <a:ext cx="179157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0338D"/>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41">
            <a:extLst>
              <a:ext uri="{FF2B5EF4-FFF2-40B4-BE49-F238E27FC236}">
                <a16:creationId xmlns:a16="http://schemas.microsoft.com/office/drawing/2014/main" id="{8EF41EA1-B545-4104-BC13-A1092E16BDD3}"/>
              </a:ext>
            </a:extLst>
          </p:cNvPr>
          <p:cNvSpPr/>
          <p:nvPr/>
        </p:nvSpPr>
        <p:spPr>
          <a:xfrm flipV="1">
            <a:off x="10046896" y="947617"/>
            <a:ext cx="168454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6E6E6"/>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48">
            <a:extLst>
              <a:ext uri="{FF2B5EF4-FFF2-40B4-BE49-F238E27FC236}">
                <a16:creationId xmlns:a16="http://schemas.microsoft.com/office/drawing/2014/main" id="{7A4808B3-8EB7-48FC-ABE3-C10E81F17988}"/>
              </a:ext>
            </a:extLst>
          </p:cNvPr>
          <p:cNvSpPr/>
          <p:nvPr/>
        </p:nvSpPr>
        <p:spPr>
          <a:xfrm>
            <a:off x="10063100" y="1529241"/>
            <a:ext cx="1684547" cy="58162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6D2077"/>
          </a:solidFill>
          <a:ln w="12700" cap="flat" cmpd="sng" algn="ctr">
            <a:noFill/>
            <a:prstDash val="solid"/>
            <a:miter lim="800000"/>
          </a:ln>
          <a:effectLst/>
        </p:spPr>
        <p:txBody>
          <a:bodyPr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Arial"/>
              <a:ea typeface="+mn-ea"/>
              <a:cs typeface="+mn-cs"/>
            </a:endParaRPr>
          </a:p>
        </p:txBody>
      </p:sp>
      <p:sp>
        <p:nvSpPr>
          <p:cNvPr id="20" name="Diamond 19">
            <a:extLst>
              <a:ext uri="{FF2B5EF4-FFF2-40B4-BE49-F238E27FC236}">
                <a16:creationId xmlns:a16="http://schemas.microsoft.com/office/drawing/2014/main" id="{E231DFD3-124C-49D3-942B-AA6C431C35D8}"/>
              </a:ext>
            </a:extLst>
          </p:cNvPr>
          <p:cNvSpPr/>
          <p:nvPr/>
        </p:nvSpPr>
        <p:spPr>
          <a:xfrm>
            <a:off x="2037409"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1" name="Diamond 20">
            <a:extLst>
              <a:ext uri="{FF2B5EF4-FFF2-40B4-BE49-F238E27FC236}">
                <a16:creationId xmlns:a16="http://schemas.microsoft.com/office/drawing/2014/main" id="{1A592011-05B2-40DE-A010-B4A26074064F}"/>
              </a:ext>
            </a:extLst>
          </p:cNvPr>
          <p:cNvSpPr/>
          <p:nvPr/>
        </p:nvSpPr>
        <p:spPr>
          <a:xfrm>
            <a:off x="3607888"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6" name="object 19">
            <a:extLst>
              <a:ext uri="{FF2B5EF4-FFF2-40B4-BE49-F238E27FC236}">
                <a16:creationId xmlns:a16="http://schemas.microsoft.com/office/drawing/2014/main" id="{FC014A99-DE7B-4846-8EC1-E8A2D9837955}"/>
              </a:ext>
            </a:extLst>
          </p:cNvPr>
          <p:cNvSpPr txBox="1"/>
          <p:nvPr/>
        </p:nvSpPr>
        <p:spPr>
          <a:xfrm>
            <a:off x="668061" y="1333543"/>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Create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Concept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7" name="object 19">
            <a:extLst>
              <a:ext uri="{FF2B5EF4-FFF2-40B4-BE49-F238E27FC236}">
                <a16:creationId xmlns:a16="http://schemas.microsoft.com/office/drawing/2014/main" id="{625F7ECC-B807-4670-ABBD-82027857079C}"/>
              </a:ext>
            </a:extLst>
          </p:cNvPr>
          <p:cNvSpPr txBox="1"/>
          <p:nvPr/>
        </p:nvSpPr>
        <p:spPr>
          <a:xfrm>
            <a:off x="2401775" y="1333544"/>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Develop Press 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28" name="object 19">
            <a:extLst>
              <a:ext uri="{FF2B5EF4-FFF2-40B4-BE49-F238E27FC236}">
                <a16:creationId xmlns:a16="http://schemas.microsoft.com/office/drawing/2014/main" id="{DA0A9061-BCE4-4E98-8B5E-6E3620B87B7A}"/>
              </a:ext>
            </a:extLst>
          </p:cNvPr>
          <p:cNvSpPr txBox="1"/>
          <p:nvPr/>
        </p:nvSpPr>
        <p:spPr>
          <a:xfrm>
            <a:off x="3915691" y="1333543"/>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Project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Initiation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0" name="object 19">
            <a:extLst>
              <a:ext uri="{FF2B5EF4-FFF2-40B4-BE49-F238E27FC236}">
                <a16:creationId xmlns:a16="http://schemas.microsoft.com/office/drawing/2014/main" id="{4D797B65-B110-436D-A2A2-CAFFD3AC76B5}"/>
              </a:ext>
            </a:extLst>
          </p:cNvPr>
          <p:cNvSpPr txBox="1"/>
          <p:nvPr/>
        </p:nvSpPr>
        <p:spPr>
          <a:xfrm>
            <a:off x="7220054" y="1436135"/>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Sprint/Release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2" name="object 19">
            <a:extLst>
              <a:ext uri="{FF2B5EF4-FFF2-40B4-BE49-F238E27FC236}">
                <a16:creationId xmlns:a16="http://schemas.microsoft.com/office/drawing/2014/main" id="{E20CF373-C51C-4E77-ABAA-162F6BEFF98F}"/>
              </a:ext>
            </a:extLst>
          </p:cNvPr>
          <p:cNvSpPr txBox="1"/>
          <p:nvPr/>
        </p:nvSpPr>
        <p:spPr>
          <a:xfrm>
            <a:off x="10389616" y="1333543"/>
            <a:ext cx="1275227"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Post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Deployment</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3" name="object 19">
            <a:extLst>
              <a:ext uri="{FF2B5EF4-FFF2-40B4-BE49-F238E27FC236}">
                <a16:creationId xmlns:a16="http://schemas.microsoft.com/office/drawing/2014/main" id="{01CD099C-DFE6-4D9D-BE6E-0AB3BE03AA9D}"/>
              </a:ext>
            </a:extLst>
          </p:cNvPr>
          <p:cNvSpPr txBox="1"/>
          <p:nvPr/>
        </p:nvSpPr>
        <p:spPr>
          <a:xfrm>
            <a:off x="1597336"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Review Concept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4" name="Straight Connector 33">
            <a:extLst>
              <a:ext uri="{FF2B5EF4-FFF2-40B4-BE49-F238E27FC236}">
                <a16:creationId xmlns:a16="http://schemas.microsoft.com/office/drawing/2014/main" id="{E05670DF-A74A-4C23-A974-82302AC9CFF0}"/>
              </a:ext>
            </a:extLst>
          </p:cNvPr>
          <p:cNvCxnSpPr>
            <a:cxnSpLocks/>
          </p:cNvCxnSpPr>
          <p:nvPr/>
        </p:nvCxnSpPr>
        <p:spPr>
          <a:xfrm>
            <a:off x="2199586"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35" name="object 19">
            <a:extLst>
              <a:ext uri="{FF2B5EF4-FFF2-40B4-BE49-F238E27FC236}">
                <a16:creationId xmlns:a16="http://schemas.microsoft.com/office/drawing/2014/main" id="{6E13D291-F866-498F-8A39-3AC12582CB68}"/>
              </a:ext>
            </a:extLst>
          </p:cNvPr>
          <p:cNvSpPr txBox="1"/>
          <p:nvPr/>
        </p:nvSpPr>
        <p:spPr>
          <a:xfrm>
            <a:off x="3019393" y="521212"/>
            <a:ext cx="1492387"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Press Release Challenge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lang="en-US"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36" name="Straight Connector 35">
            <a:extLst>
              <a:ext uri="{FF2B5EF4-FFF2-40B4-BE49-F238E27FC236}">
                <a16:creationId xmlns:a16="http://schemas.microsoft.com/office/drawing/2014/main" id="{5D0113BC-10BF-4849-9F0B-D8F4EB05B264}"/>
              </a:ext>
            </a:extLst>
          </p:cNvPr>
          <p:cNvCxnSpPr>
            <a:cxnSpLocks/>
          </p:cNvCxnSpPr>
          <p:nvPr/>
        </p:nvCxnSpPr>
        <p:spPr>
          <a:xfrm>
            <a:off x="3770386"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37" name="object 19">
            <a:extLst>
              <a:ext uri="{FF2B5EF4-FFF2-40B4-BE49-F238E27FC236}">
                <a16:creationId xmlns:a16="http://schemas.microsoft.com/office/drawing/2014/main" id="{96123FB3-4CC3-4264-AFE0-4FE46F042F8C}"/>
              </a:ext>
            </a:extLst>
          </p:cNvPr>
          <p:cNvSpPr txBox="1"/>
          <p:nvPr/>
        </p:nvSpPr>
        <p:spPr>
          <a:xfrm>
            <a:off x="4758574"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Readiness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39" name="object 19">
            <a:extLst>
              <a:ext uri="{FF2B5EF4-FFF2-40B4-BE49-F238E27FC236}">
                <a16:creationId xmlns:a16="http://schemas.microsoft.com/office/drawing/2014/main" id="{D14C8669-0FE0-40E7-B8E3-676BAAB35B0C}"/>
              </a:ext>
            </a:extLst>
          </p:cNvPr>
          <p:cNvSpPr txBox="1"/>
          <p:nvPr/>
        </p:nvSpPr>
        <p:spPr>
          <a:xfrm>
            <a:off x="6517386"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Initial Design</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41" name="object 19">
            <a:extLst>
              <a:ext uri="{FF2B5EF4-FFF2-40B4-BE49-F238E27FC236}">
                <a16:creationId xmlns:a16="http://schemas.microsoft.com/office/drawing/2014/main" id="{8CE6400A-04A5-49C7-8A8A-31C20CF80045}"/>
              </a:ext>
            </a:extLst>
          </p:cNvPr>
          <p:cNvSpPr txBox="1"/>
          <p:nvPr/>
        </p:nvSpPr>
        <p:spPr>
          <a:xfrm>
            <a:off x="8200995" y="521212"/>
            <a:ext cx="1235424"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Definitive Estimate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sp>
        <p:nvSpPr>
          <p:cNvPr id="43" name="object 19">
            <a:extLst>
              <a:ext uri="{FF2B5EF4-FFF2-40B4-BE49-F238E27FC236}">
                <a16:creationId xmlns:a16="http://schemas.microsoft.com/office/drawing/2014/main" id="{59D600CB-587F-4FA7-A414-71C6B3A7B408}"/>
              </a:ext>
            </a:extLst>
          </p:cNvPr>
          <p:cNvSpPr txBox="1"/>
          <p:nvPr/>
        </p:nvSpPr>
        <p:spPr>
          <a:xfrm>
            <a:off x="9456274" y="521212"/>
            <a:ext cx="1435415" cy="411480"/>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Production Readiness 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4" name="Straight Connector 43">
            <a:extLst>
              <a:ext uri="{FF2B5EF4-FFF2-40B4-BE49-F238E27FC236}">
                <a16:creationId xmlns:a16="http://schemas.microsoft.com/office/drawing/2014/main" id="{5F43D6C6-25CA-494B-911F-4FD398D616C0}"/>
              </a:ext>
            </a:extLst>
          </p:cNvPr>
          <p:cNvCxnSpPr>
            <a:cxnSpLocks/>
          </p:cNvCxnSpPr>
          <p:nvPr/>
        </p:nvCxnSpPr>
        <p:spPr>
          <a:xfrm>
            <a:off x="10175587" y="960737"/>
            <a:ext cx="0" cy="427288"/>
          </a:xfrm>
          <a:prstGeom prst="line">
            <a:avLst/>
          </a:prstGeom>
          <a:noFill/>
          <a:ln w="38100" cap="flat" cmpd="sng" algn="ctr">
            <a:solidFill>
              <a:srgbClr val="470A68"/>
            </a:solidFill>
            <a:prstDash val="solid"/>
            <a:miter lim="800000"/>
            <a:headEnd type="oval" w="sm" len="sm"/>
            <a:tailEnd type="oval" w="sm" len="sm"/>
          </a:ln>
          <a:effectLst/>
        </p:spPr>
      </p:cxnSp>
      <p:sp>
        <p:nvSpPr>
          <p:cNvPr id="47" name="object 19">
            <a:extLst>
              <a:ext uri="{FF2B5EF4-FFF2-40B4-BE49-F238E27FC236}">
                <a16:creationId xmlns:a16="http://schemas.microsoft.com/office/drawing/2014/main" id="{D1BA1D1A-F187-4210-A5DC-A312CE21725B}"/>
              </a:ext>
            </a:extLst>
          </p:cNvPr>
          <p:cNvSpPr txBox="1"/>
          <p:nvPr/>
        </p:nvSpPr>
        <p:spPr>
          <a:xfrm>
            <a:off x="10884455" y="521768"/>
            <a:ext cx="1435415" cy="410369"/>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Project Closeout</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400" b="1" i="0" u="none" strike="noStrike" kern="0" cap="none" spc="100" normalizeH="0" baseline="0" noProof="0" dirty="0">
                <a:ln>
                  <a:noFill/>
                </a:ln>
                <a:solidFill>
                  <a:srgbClr val="00338D"/>
                </a:solidFill>
                <a:effectLst/>
                <a:uLnTx/>
                <a:uFillTx/>
                <a:latin typeface="KPMG Extralight"/>
                <a:cs typeface="Arial"/>
              </a:rPr>
              <a:t>GATE</a:t>
            </a:r>
            <a:endParaRPr kumimoji="0" sz="1400" b="0" i="0" u="none" strike="noStrike" kern="0" cap="none" spc="100" normalizeH="0" baseline="0" noProof="0" dirty="0">
              <a:ln>
                <a:noFill/>
              </a:ln>
              <a:solidFill>
                <a:srgbClr val="00338D"/>
              </a:solidFill>
              <a:effectLst/>
              <a:uLnTx/>
              <a:uFillTx/>
              <a:latin typeface="KPMG Extralight"/>
              <a:cs typeface="Arial"/>
            </a:endParaRPr>
          </a:p>
        </p:txBody>
      </p:sp>
      <p:cxnSp>
        <p:nvCxnSpPr>
          <p:cNvPr id="48" name="Straight Connector 47">
            <a:extLst>
              <a:ext uri="{FF2B5EF4-FFF2-40B4-BE49-F238E27FC236}">
                <a16:creationId xmlns:a16="http://schemas.microsoft.com/office/drawing/2014/main" id="{F8659614-4BE2-4DCB-BCAE-B4C5596B68E2}"/>
              </a:ext>
            </a:extLst>
          </p:cNvPr>
          <p:cNvCxnSpPr>
            <a:cxnSpLocks/>
          </p:cNvCxnSpPr>
          <p:nvPr/>
        </p:nvCxnSpPr>
        <p:spPr>
          <a:xfrm>
            <a:off x="11646035" y="960737"/>
            <a:ext cx="0" cy="548640"/>
          </a:xfrm>
          <a:prstGeom prst="line">
            <a:avLst/>
          </a:prstGeom>
          <a:noFill/>
          <a:ln w="38100" cap="flat" cmpd="sng" algn="ctr">
            <a:solidFill>
              <a:srgbClr val="470A68"/>
            </a:solidFill>
            <a:prstDash val="solid"/>
            <a:miter lim="800000"/>
            <a:headEnd type="oval" w="sm" len="sm"/>
            <a:tailEnd type="oval" w="sm" len="sm"/>
          </a:ln>
          <a:effectLst/>
        </p:spPr>
      </p:cxnSp>
      <p:graphicFrame>
        <p:nvGraphicFramePr>
          <p:cNvPr id="45" name="Table 44">
            <a:extLst>
              <a:ext uri="{FF2B5EF4-FFF2-40B4-BE49-F238E27FC236}">
                <a16:creationId xmlns:a16="http://schemas.microsoft.com/office/drawing/2014/main" id="{884062E4-5ABD-4210-B330-318B9DD836ED}"/>
              </a:ext>
            </a:extLst>
          </p:cNvPr>
          <p:cNvGraphicFramePr>
            <a:graphicFrameLocks noGrp="1"/>
          </p:cNvGraphicFramePr>
          <p:nvPr/>
        </p:nvGraphicFramePr>
        <p:xfrm>
          <a:off x="31592" y="2174292"/>
          <a:ext cx="12128819" cy="4267200"/>
        </p:xfrm>
        <a:graphic>
          <a:graphicData uri="http://schemas.openxmlformats.org/drawingml/2006/table">
            <a:tbl>
              <a:tblPr firstRow="1" bandRow="1"/>
              <a:tblGrid>
                <a:gridCol w="390232">
                  <a:extLst>
                    <a:ext uri="{9D8B030D-6E8A-4147-A177-3AD203B41FA5}">
                      <a16:colId xmlns:a16="http://schemas.microsoft.com/office/drawing/2014/main" val="702135131"/>
                    </a:ext>
                  </a:extLst>
                </a:gridCol>
                <a:gridCol w="1676941">
                  <a:extLst>
                    <a:ext uri="{9D8B030D-6E8A-4147-A177-3AD203B41FA5}">
                      <a16:colId xmlns:a16="http://schemas.microsoft.com/office/drawing/2014/main" val="1992012471"/>
                    </a:ext>
                  </a:extLst>
                </a:gridCol>
                <a:gridCol w="1676941">
                  <a:extLst>
                    <a:ext uri="{9D8B030D-6E8A-4147-A177-3AD203B41FA5}">
                      <a16:colId xmlns:a16="http://schemas.microsoft.com/office/drawing/2014/main" val="3973239099"/>
                    </a:ext>
                  </a:extLst>
                </a:gridCol>
                <a:gridCol w="1676941">
                  <a:extLst>
                    <a:ext uri="{9D8B030D-6E8A-4147-A177-3AD203B41FA5}">
                      <a16:colId xmlns:a16="http://schemas.microsoft.com/office/drawing/2014/main" val="389644393"/>
                    </a:ext>
                  </a:extLst>
                </a:gridCol>
                <a:gridCol w="1676941">
                  <a:extLst>
                    <a:ext uri="{9D8B030D-6E8A-4147-A177-3AD203B41FA5}">
                      <a16:colId xmlns:a16="http://schemas.microsoft.com/office/drawing/2014/main" val="4115064184"/>
                    </a:ext>
                  </a:extLst>
                </a:gridCol>
                <a:gridCol w="1676941">
                  <a:extLst>
                    <a:ext uri="{9D8B030D-6E8A-4147-A177-3AD203B41FA5}">
                      <a16:colId xmlns:a16="http://schemas.microsoft.com/office/drawing/2014/main" val="1135640093"/>
                    </a:ext>
                  </a:extLst>
                </a:gridCol>
                <a:gridCol w="1676941">
                  <a:extLst>
                    <a:ext uri="{9D8B030D-6E8A-4147-A177-3AD203B41FA5}">
                      <a16:colId xmlns:a16="http://schemas.microsoft.com/office/drawing/2014/main" val="2253441506"/>
                    </a:ext>
                  </a:extLst>
                </a:gridCol>
                <a:gridCol w="1676941">
                  <a:extLst>
                    <a:ext uri="{9D8B030D-6E8A-4147-A177-3AD203B41FA5}">
                      <a16:colId xmlns:a16="http://schemas.microsoft.com/office/drawing/2014/main" val="1457550308"/>
                    </a:ext>
                  </a:extLst>
                </a:gridCol>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Create Concept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Develop Press Release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Project Initiation</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bg1"/>
                          </a:solidFill>
                        </a:rPr>
                        <a:t>Plan</a:t>
                      </a: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bg1"/>
                          </a:solidFill>
                        </a:rPr>
                        <a:t>Sprint/Release</a:t>
                      </a:r>
                      <a:endParaRPr lang="en-US" sz="800" b="1" dirty="0">
                        <a:solidFill>
                          <a:schemeClr val="bg1"/>
                        </a:solidFill>
                      </a:endParaRP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Refine</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1DA"/>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rPr>
                        <a:t>Post Deployment</a:t>
                      </a:r>
                    </a:p>
                  </a:txBody>
                  <a:tcPr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6D2077"/>
                    </a:solidFill>
                  </a:tcPr>
                </a:tc>
                <a:extLst>
                  <a:ext uri="{0D108BD9-81ED-4DB2-BD59-A6C34878D82A}">
                    <a16:rowId xmlns:a16="http://schemas.microsoft.com/office/drawing/2014/main" val="3394054374"/>
                  </a:ext>
                </a:extLst>
              </a:tr>
              <a:tr h="9887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bg1"/>
                          </a:solidFill>
                          <a:effectLst/>
                          <a:uLnTx/>
                          <a:uFillTx/>
                          <a:latin typeface="+mn-lt"/>
                          <a:ea typeface="+mn-ea"/>
                          <a:cs typeface="+mn-cs"/>
                        </a:rPr>
                        <a:t>Stage Objective</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 a business opportunity or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Gain approval for further investment in the Press Release (business justification)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the full Press Release for funding approval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Determine feasibility of each alternative solution</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Product Roadmap and Release Planning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Initiate Product Backlog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Onboard the PM/Scrum Master and develop a Project Management Approach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Kickoff the project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Define the details of the features and/or solution supporting achievement of the MVP</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Size stories in prioritized backlog (e.g. t-shirt sizes) and conduct sprint planning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Establish acceptance criteria to support ‘done’ state from end user perspective</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Execute work approved for sprint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Conduct demonstration of completed features with product owner against acceptance criteria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Agree on features to be release and quality assurance procedures</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Conduct sprint retrospective for continuous improvement of team performance and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a:ln>
                            <a:noFill/>
                          </a:ln>
                          <a:solidFill>
                            <a:srgbClr val="000000"/>
                          </a:solidFill>
                          <a:effectLst/>
                          <a:uLnTx/>
                          <a:uFillTx/>
                          <a:latin typeface="+mn-lt"/>
                          <a:ea typeface="+mn-ea"/>
                          <a:cs typeface="+mn-cs"/>
                        </a:rPr>
                        <a:t>Refine backlog and reprioritize based on Product Owner input/feedback</a:t>
                      </a:r>
                      <a:endParaRPr kumimoji="0" lang="en-US" sz="700" b="0" i="0" u="none" strike="noStrike" kern="1200" cap="none" spc="0" normalizeH="0" baseline="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Finalize project management deliverables, transition to Operations Support team and closeout the project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Actualize the business objectives and value from the Press Release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Put the asset in service</a:t>
                      </a: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549862662"/>
                  </a:ext>
                </a:extLst>
              </a:tr>
              <a:tr h="1441188">
                <a:tc row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700" b="1" dirty="0">
                          <a:solidFill>
                            <a:schemeClr val="bg1"/>
                          </a:solidFill>
                        </a:rPr>
                        <a:t>Checklist</a:t>
                      </a:r>
                    </a:p>
                  </a:txBody>
                  <a:tcPr vert="vert270">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0000">
                        <a:lumMod val="50000"/>
                        <a:lumOff val="50000"/>
                      </a:srgb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Begin Press Release: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Executive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Scope and Boundaries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Strategic Initiative Alignment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Business Sponsor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Product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SMEs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Capital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Estimate of O&amp;M Investment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Proposed Project Request (PPR) / Expected Benefits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Action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    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stage/gate </a:t>
                      </a:r>
                      <a:endParaRPr lang="en-US" sz="1400" i="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Primary Products or Deliverables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High Level Milestones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Finalized Press Release (Service Now):</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Implementation Cost (Capital and O&amp;M)</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Ongoing Annual O&amp;M Cost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Reduced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Avoided Cost Benefits</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Qualitative Risk Assessment</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and Involve Project Manager (Optional)</a:t>
                      </a:r>
                    </a:p>
                    <a:p>
                      <a:pPr marL="23018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 (Optional)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1" u="none" strike="noStrike" kern="1200" cap="none" spc="0" normalizeH="0" baseline="0" noProof="0" dirty="0">
                        <a:ln>
                          <a:noFill/>
                        </a:ln>
                        <a:solidFill>
                          <a:srgbClr val="000000"/>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BU Driven Only: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Complete all except: Costs &amp; Benefits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1" u="none" strike="noStrike" kern="1200" cap="none" spc="0" normalizeH="0" baseline="0" noProof="0" dirty="0">
                          <a:ln>
                            <a:noFill/>
                          </a:ln>
                          <a:solidFill>
                            <a:srgbClr val="000000"/>
                          </a:solidFill>
                          <a:effectLst/>
                          <a:uLnTx/>
                          <a:uFillTx/>
                          <a:latin typeface="+mn-lt"/>
                          <a:ea typeface="+mn-ea"/>
                          <a:cs typeface="+mn-cs"/>
                        </a:rPr>
                        <a:t>Skip gate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URB approved PEEM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Phase 0 process</a:t>
                      </a:r>
                      <a:endParaRPr lang="en-US" sz="1400" i="1" dirty="0"/>
                    </a:p>
                    <a:p>
                      <a:pPr marL="119063"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IT Project Categorization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Assign PM / Scrum master</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Technical Lead/Analyst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owner for change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GOES Model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Impacted Business Processes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Develop Initial Schedule (template)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Ensure Project Codes Ready</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QRA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 Project Management Plan Approach</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Hold Project Kickoff</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Schedule Initial Steering Committee Meeting</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Minimum Viable Product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and Obtain Approval of  Product Roadmap</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Buildout Backlog of Epics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 Test Management Approach/Acceptance Criteria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Identify needed RFIs or RFPs</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Complete/Revise Quantitative Risks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Complete/Revise Change Mgmt. Needs Assessment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Create/Revise Change Mgmt. Plan (template)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Establish/Revise User Stories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Groom Backlog</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Agree on Sprint Scope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Share Upcoming Release Features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Revise Schedule and Financials </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Validation of Acceptance Criteria</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Define Test Cases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Product feature demonstration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Burndown and Velocity Metrics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Monitor Story Point Debt</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noProof="0" dirty="0">
                          <a:ln>
                            <a:noFill/>
                          </a:ln>
                          <a:solidFill>
                            <a:schemeClr val="tx1"/>
                          </a:solidFill>
                          <a:effectLst/>
                          <a:uLnTx/>
                          <a:uFillTx/>
                          <a:latin typeface="+mn-lt"/>
                          <a:ea typeface="+mn-ea"/>
                          <a:cs typeface="+mn-cs"/>
                        </a:rPr>
                        <a:t>Definitive Estimate gate </a:t>
                      </a:r>
                      <a:r>
                        <a:rPr kumimoji="0" lang="en-US" sz="700" b="0" i="0" u="none" strike="noStrike" kern="1200" cap="none" spc="0" normalizeH="0" baseline="0" noProof="0" dirty="0">
                          <a:ln>
                            <a:noFill/>
                          </a:ln>
                          <a:solidFill>
                            <a:schemeClr val="tx1"/>
                          </a:solidFill>
                          <a:effectLst/>
                          <a:uLnTx/>
                          <a:uFillTx/>
                          <a:latin typeface="+mn-lt"/>
                          <a:ea typeface="+mn-ea"/>
                          <a:cs typeface="+mn-cs"/>
                        </a:rPr>
                        <a:t>is required </a:t>
                      </a:r>
                      <a:r>
                        <a:rPr kumimoji="0" lang="en-US" sz="700" b="1" i="0" u="none" strike="noStrike" kern="1200" cap="none" spc="0" normalizeH="0" baseline="0" noProof="0" dirty="0">
                          <a:ln>
                            <a:noFill/>
                          </a:ln>
                          <a:solidFill>
                            <a:schemeClr val="tx1"/>
                          </a:solidFill>
                          <a:effectLst/>
                          <a:uLnTx/>
                          <a:uFillTx/>
                          <a:latin typeface="+mn-lt"/>
                          <a:ea typeface="+mn-ea"/>
                          <a:cs typeface="+mn-cs"/>
                        </a:rPr>
                        <a:t>after 20% </a:t>
                      </a:r>
                      <a:r>
                        <a:rPr kumimoji="0" lang="en-US" sz="700" b="0" i="0" u="none" strike="noStrike" kern="1200" cap="none" spc="0" normalizeH="0" baseline="0" noProof="0" dirty="0">
                          <a:ln>
                            <a:noFill/>
                          </a:ln>
                          <a:solidFill>
                            <a:schemeClr val="tx1"/>
                          </a:solidFill>
                          <a:effectLst/>
                          <a:uLnTx/>
                          <a:uFillTx/>
                          <a:latin typeface="+mn-lt"/>
                          <a:ea typeface="+mn-ea"/>
                          <a:cs typeface="+mn-cs"/>
                        </a:rPr>
                        <a:t>of Sprints are completed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700" b="0" i="0" u="none" strike="noStrike" kern="1200" cap="none" spc="0" normalizeH="0" baseline="0" noProof="0" dirty="0">
                        <a:ln>
                          <a:noFill/>
                        </a:ln>
                        <a:solidFill>
                          <a:srgbClr val="000000"/>
                        </a:solidFill>
                        <a:effectLst/>
                        <a:uLnTx/>
                        <a:uFillTx/>
                        <a:latin typeface="+mn-lt"/>
                        <a:ea typeface="+mn-ea"/>
                        <a:cs typeface="+mn-cs"/>
                      </a:endParaRP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Project Risks/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IT Change Control Board Approval for Release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Produce Test Case Results and Test Results Artifacts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Document Release Deployment Plan</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Obtain Product Owner Acceptance of User Stories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Conduct Release Readiness Review, obtain Acceptance from Operations and obtain Production Acceptance approval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Distribute Release Notes, including UI and Feature – Function Descriptions</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dirty="0">
                          <a:ln>
                            <a:noFill/>
                          </a:ln>
                          <a:solidFill>
                            <a:srgbClr val="000000"/>
                          </a:solidFill>
                          <a:effectLst/>
                          <a:uLnTx/>
                          <a:uFillTx/>
                          <a:latin typeface="+mn-lt"/>
                          <a:ea typeface="+mn-ea"/>
                          <a:cs typeface="+mn-cs"/>
                        </a:rPr>
                        <a:t>Complete Post Deployment Support (Hypercare)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 Project Risks and Issues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Update Lessons Learned</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Put Work Order(s) In-Service</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Schedule </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Financials</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Finalize Project Artifact Archival</a:t>
                      </a:r>
                    </a:p>
                    <a:p>
                      <a:pPr marL="111125" marR="0" lvl="0" indent="-11112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Closeout project</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99824638"/>
                  </a:ext>
                </a:extLst>
              </a:tr>
              <a:tr h="365760">
                <a:tc vMerge="1">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700" b="1" i="0" u="none" strike="noStrike" kern="1200" cap="none" spc="0" normalizeH="0" baseline="0" dirty="0">
                        <a:ln>
                          <a:noFill/>
                        </a:ln>
                        <a:solidFill>
                          <a:schemeClr val="bg1"/>
                        </a:solidFill>
                        <a:effectLst/>
                        <a:uLnTx/>
                        <a:uFillTx/>
                        <a:latin typeface="+mn-lt"/>
                        <a:ea typeface="+mn-ea"/>
                        <a:cs typeface="+mn-cs"/>
                      </a:endParaRPr>
                    </a:p>
                  </a:txBody>
                  <a:tcPr vert="vert27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dirty="0">
                          <a:ln>
                            <a:noFill/>
                          </a:ln>
                          <a:solidFill>
                            <a:srgbClr val="000000"/>
                          </a:solidFill>
                          <a:effectLst/>
                          <a:uLnTx/>
                          <a:uFillTx/>
                          <a:latin typeface="+mn-lt"/>
                          <a:ea typeface="+mn-ea"/>
                          <a:cs typeface="+mn-cs"/>
                        </a:rPr>
                        <a:t>-50%/+100%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-50%/+50%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-20%/+30%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-10%/+15%</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-10%/+10%</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1" i="0" u="none" strike="noStrike" kern="1200" cap="none" spc="0" normalizeH="0" baseline="0" dirty="0">
                          <a:ln>
                            <a:noFill/>
                          </a:ln>
                          <a:solidFill>
                            <a:srgbClr val="000000"/>
                          </a:solidFill>
                          <a:effectLst/>
                          <a:uLnTx/>
                          <a:uFillTx/>
                          <a:latin typeface="+mn-lt"/>
                          <a:ea typeface="+mn-ea"/>
                          <a:cs typeface="+mn-cs"/>
                        </a:rPr>
                        <a:t>Estimate Maturity: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700" b="0" i="0" u="none" strike="noStrike" kern="1200" cap="none" spc="0" normalizeH="0" baseline="0" noProof="0" dirty="0">
                          <a:ln>
                            <a:noFill/>
                          </a:ln>
                          <a:solidFill>
                            <a:srgbClr val="000000"/>
                          </a:solidFill>
                          <a:effectLst/>
                          <a:uLnTx/>
                          <a:uFillTx/>
                          <a:latin typeface="+mn-lt"/>
                          <a:ea typeface="+mn-ea"/>
                          <a:cs typeface="+mn-cs"/>
                        </a:rPr>
                        <a:t>Actualized</a:t>
                      </a:r>
                    </a:p>
                  </a:txBody>
                  <a:tcP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214728419"/>
                  </a:ext>
                </a:extLst>
              </a:tr>
            </a:tbl>
          </a:graphicData>
        </a:graphic>
      </p:graphicFrame>
      <p:grpSp>
        <p:nvGrpSpPr>
          <p:cNvPr id="7" name="Group 6">
            <a:extLst>
              <a:ext uri="{FF2B5EF4-FFF2-40B4-BE49-F238E27FC236}">
                <a16:creationId xmlns:a16="http://schemas.microsoft.com/office/drawing/2014/main" id="{4B767E21-90DE-49D8-B91F-D2E2553D4E52}"/>
              </a:ext>
            </a:extLst>
          </p:cNvPr>
          <p:cNvGrpSpPr/>
          <p:nvPr/>
        </p:nvGrpSpPr>
        <p:grpSpPr>
          <a:xfrm>
            <a:off x="5602244" y="793874"/>
            <a:ext cx="4690156" cy="1402914"/>
            <a:chOff x="5511139" y="1018336"/>
            <a:chExt cx="4322652" cy="1328259"/>
          </a:xfrm>
        </p:grpSpPr>
        <p:sp>
          <p:nvSpPr>
            <p:cNvPr id="58" name="Arrow: Curved Right 57">
              <a:extLst>
                <a:ext uri="{FF2B5EF4-FFF2-40B4-BE49-F238E27FC236}">
                  <a16:creationId xmlns:a16="http://schemas.microsoft.com/office/drawing/2014/main" id="{21DF69F9-3187-45C9-81C7-4CB8C92296A3}"/>
                </a:ext>
              </a:extLst>
            </p:cNvPr>
            <p:cNvSpPr/>
            <p:nvPr/>
          </p:nvSpPr>
          <p:spPr>
            <a:xfrm>
              <a:off x="5511139" y="1185307"/>
              <a:ext cx="2149313" cy="1161288"/>
            </a:xfrm>
            <a:prstGeom prst="curvedRightArrow">
              <a:avLst>
                <a:gd name="adj1" fmla="val 12366"/>
                <a:gd name="adj2" fmla="val 47632"/>
                <a:gd name="adj3" fmla="val 25000"/>
              </a:avLst>
            </a:prstGeom>
            <a:gradFill flip="none" rotWithShape="1">
              <a:gsLst>
                <a:gs pos="0">
                  <a:srgbClr val="00338D"/>
                </a:gs>
                <a:gs pos="70000">
                  <a:srgbClr val="0091D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Arrow: Curved Right 62">
              <a:extLst>
                <a:ext uri="{FF2B5EF4-FFF2-40B4-BE49-F238E27FC236}">
                  <a16:creationId xmlns:a16="http://schemas.microsoft.com/office/drawing/2014/main" id="{5057FA9E-89C7-44E6-8CBD-0CA1D47B972B}"/>
                </a:ext>
              </a:extLst>
            </p:cNvPr>
            <p:cNvSpPr/>
            <p:nvPr/>
          </p:nvSpPr>
          <p:spPr>
            <a:xfrm rot="10800000">
              <a:off x="7814530" y="1018336"/>
              <a:ext cx="2019261" cy="1161288"/>
            </a:xfrm>
            <a:prstGeom prst="curvedRightArrow">
              <a:avLst>
                <a:gd name="adj1" fmla="val 14031"/>
                <a:gd name="adj2" fmla="val 47632"/>
                <a:gd name="adj3" fmla="val 25000"/>
              </a:avLst>
            </a:prstGeom>
            <a:gradFill flip="none" rotWithShape="1">
              <a:gsLst>
                <a:gs pos="0">
                  <a:srgbClr val="6D2077"/>
                </a:gs>
                <a:gs pos="22000">
                  <a:srgbClr val="0091D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object 19">
            <a:extLst>
              <a:ext uri="{FF2B5EF4-FFF2-40B4-BE49-F238E27FC236}">
                <a16:creationId xmlns:a16="http://schemas.microsoft.com/office/drawing/2014/main" id="{E23C0422-E589-4A63-B286-C46F6BF686D6}"/>
              </a:ext>
            </a:extLst>
          </p:cNvPr>
          <p:cNvSpPr txBox="1"/>
          <p:nvPr/>
        </p:nvSpPr>
        <p:spPr>
          <a:xfrm>
            <a:off x="5794717" y="1404332"/>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Plan</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sp>
        <p:nvSpPr>
          <p:cNvPr id="31" name="object 19">
            <a:extLst>
              <a:ext uri="{FF2B5EF4-FFF2-40B4-BE49-F238E27FC236}">
                <a16:creationId xmlns:a16="http://schemas.microsoft.com/office/drawing/2014/main" id="{6A424724-973C-472C-B85D-7F91792D567B}"/>
              </a:ext>
            </a:extLst>
          </p:cNvPr>
          <p:cNvSpPr txBox="1"/>
          <p:nvPr/>
        </p:nvSpPr>
        <p:spPr>
          <a:xfrm>
            <a:off x="8926734" y="1408774"/>
            <a:ext cx="1275227" cy="205184"/>
          </a:xfrm>
          <a:prstGeom prst="rect">
            <a:avLst/>
          </a:prstGeom>
        </p:spPr>
        <p:txBody>
          <a:bodyPr vert="horz" wrap="square" lIns="0" tIns="0" rIns="0" bIns="0" rtlCol="0"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800" b="1" i="0" u="none" strike="noStrike" kern="0" cap="none" spc="100" normalizeH="0" baseline="0" noProof="0" dirty="0">
                <a:ln>
                  <a:noFill/>
                </a:ln>
                <a:solidFill>
                  <a:srgbClr val="00338D"/>
                </a:solidFill>
                <a:effectLst/>
                <a:uLnTx/>
                <a:uFillTx/>
                <a:latin typeface="KPMG Extralight"/>
                <a:cs typeface="Arial"/>
              </a:rPr>
              <a:t>Refine</a:t>
            </a:r>
            <a:endParaRPr kumimoji="0" sz="1800" b="0" i="0" u="none" strike="noStrike" kern="0" cap="none" spc="100" normalizeH="0" baseline="0" noProof="0" dirty="0">
              <a:ln>
                <a:noFill/>
              </a:ln>
              <a:solidFill>
                <a:srgbClr val="00338D"/>
              </a:solidFill>
              <a:effectLst/>
              <a:uLnTx/>
              <a:uFillTx/>
              <a:latin typeface="KPMG Extralight"/>
              <a:cs typeface="Arial"/>
            </a:endParaRPr>
          </a:p>
        </p:txBody>
      </p:sp>
      <p:cxnSp>
        <p:nvCxnSpPr>
          <p:cNvPr id="42" name="Straight Connector 41">
            <a:extLst>
              <a:ext uri="{FF2B5EF4-FFF2-40B4-BE49-F238E27FC236}">
                <a16:creationId xmlns:a16="http://schemas.microsoft.com/office/drawing/2014/main" id="{29199752-9590-4C44-88B4-C90F13E8BDCA}"/>
              </a:ext>
            </a:extLst>
          </p:cNvPr>
          <p:cNvCxnSpPr>
            <a:cxnSpLocks/>
          </p:cNvCxnSpPr>
          <p:nvPr/>
        </p:nvCxnSpPr>
        <p:spPr>
          <a:xfrm>
            <a:off x="8819332" y="960737"/>
            <a:ext cx="0" cy="427288"/>
          </a:xfrm>
          <a:prstGeom prst="line">
            <a:avLst/>
          </a:prstGeom>
          <a:noFill/>
          <a:ln w="28575" cap="flat" cmpd="sng" algn="ctr">
            <a:solidFill>
              <a:schemeClr val="tx2">
                <a:lumMod val="40000"/>
                <a:lumOff val="60000"/>
              </a:schemeClr>
            </a:solidFill>
            <a:prstDash val="sysDot"/>
            <a:miter lim="800000"/>
            <a:headEnd type="oval" w="sm" len="sm"/>
            <a:tailEnd type="oval" w="sm" len="sm"/>
          </a:ln>
          <a:effectLst/>
        </p:spPr>
      </p:cxnSp>
      <p:cxnSp>
        <p:nvCxnSpPr>
          <p:cNvPr id="40" name="Straight Connector 39">
            <a:extLst>
              <a:ext uri="{FF2B5EF4-FFF2-40B4-BE49-F238E27FC236}">
                <a16:creationId xmlns:a16="http://schemas.microsoft.com/office/drawing/2014/main" id="{8007984A-05D9-41E2-A5A0-54638AD23694}"/>
              </a:ext>
            </a:extLst>
          </p:cNvPr>
          <p:cNvCxnSpPr>
            <a:cxnSpLocks/>
          </p:cNvCxnSpPr>
          <p:nvPr/>
        </p:nvCxnSpPr>
        <p:spPr>
          <a:xfrm>
            <a:off x="7139545" y="960737"/>
            <a:ext cx="0" cy="427288"/>
          </a:xfrm>
          <a:prstGeom prst="line">
            <a:avLst/>
          </a:prstGeom>
          <a:noFill/>
          <a:ln w="28575" cap="flat" cmpd="sng" algn="ctr">
            <a:solidFill>
              <a:schemeClr val="tx2">
                <a:lumMod val="40000"/>
                <a:lumOff val="60000"/>
              </a:schemeClr>
            </a:solidFill>
            <a:prstDash val="sysDot"/>
            <a:miter lim="800000"/>
            <a:headEnd type="oval" w="sm" len="sm"/>
            <a:tailEnd type="oval" w="sm" len="sm"/>
          </a:ln>
          <a:effectLst/>
        </p:spPr>
      </p:cxnSp>
      <p:sp>
        <p:nvSpPr>
          <p:cNvPr id="25" name="Diamond 24">
            <a:extLst>
              <a:ext uri="{FF2B5EF4-FFF2-40B4-BE49-F238E27FC236}">
                <a16:creationId xmlns:a16="http://schemas.microsoft.com/office/drawing/2014/main" id="{34A0A266-063A-4D0C-A118-0920B08D3344}"/>
              </a:ext>
            </a:extLst>
          </p:cNvPr>
          <p:cNvSpPr/>
          <p:nvPr/>
        </p:nvSpPr>
        <p:spPr>
          <a:xfrm>
            <a:off x="10013410"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22" name="Diamond 21">
            <a:extLst>
              <a:ext uri="{FF2B5EF4-FFF2-40B4-BE49-F238E27FC236}">
                <a16:creationId xmlns:a16="http://schemas.microsoft.com/office/drawing/2014/main" id="{600C04C9-5761-4156-B978-034DAA3DD911}"/>
              </a:ext>
            </a:extLst>
          </p:cNvPr>
          <p:cNvSpPr/>
          <p:nvPr/>
        </p:nvSpPr>
        <p:spPr>
          <a:xfrm>
            <a:off x="5215927" y="1416269"/>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cxnSp>
        <p:nvCxnSpPr>
          <p:cNvPr id="38" name="Straight Connector 37">
            <a:extLst>
              <a:ext uri="{FF2B5EF4-FFF2-40B4-BE49-F238E27FC236}">
                <a16:creationId xmlns:a16="http://schemas.microsoft.com/office/drawing/2014/main" id="{F56C27C3-9D36-4C73-B9A8-03B93C8262CC}"/>
              </a:ext>
            </a:extLst>
          </p:cNvPr>
          <p:cNvCxnSpPr>
            <a:cxnSpLocks/>
          </p:cNvCxnSpPr>
          <p:nvPr/>
        </p:nvCxnSpPr>
        <p:spPr>
          <a:xfrm>
            <a:off x="5370032" y="960737"/>
            <a:ext cx="0" cy="427288"/>
          </a:xfrm>
          <a:prstGeom prst="line">
            <a:avLst/>
          </a:prstGeom>
          <a:noFill/>
          <a:ln w="38100" cap="flat" cmpd="sng" algn="ctr">
            <a:solidFill>
              <a:srgbClr val="005EB8"/>
            </a:solidFill>
            <a:prstDash val="solid"/>
            <a:miter lim="800000"/>
            <a:headEnd type="oval" w="sm" len="sm"/>
            <a:tailEnd type="oval" w="sm" len="sm"/>
          </a:ln>
          <a:effectLst/>
        </p:spPr>
      </p:cxnSp>
      <p:sp>
        <p:nvSpPr>
          <p:cNvPr id="46" name="Diamond 45">
            <a:extLst>
              <a:ext uri="{FF2B5EF4-FFF2-40B4-BE49-F238E27FC236}">
                <a16:creationId xmlns:a16="http://schemas.microsoft.com/office/drawing/2014/main" id="{A4A8445B-F4C3-483D-BF1B-950E69C5223D}"/>
              </a:ext>
            </a:extLst>
          </p:cNvPr>
          <p:cNvSpPr/>
          <p:nvPr/>
        </p:nvSpPr>
        <p:spPr>
          <a:xfrm>
            <a:off x="8713841" y="1435736"/>
            <a:ext cx="228600" cy="228600"/>
          </a:xfrm>
          <a:prstGeom prst="diamond">
            <a:avLst/>
          </a:prstGeom>
          <a:solidFill>
            <a:schemeClr val="accent2">
              <a:lumMod val="50000"/>
            </a:schemeClr>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49" name="Diamond 48">
            <a:extLst>
              <a:ext uri="{FF2B5EF4-FFF2-40B4-BE49-F238E27FC236}">
                <a16:creationId xmlns:a16="http://schemas.microsoft.com/office/drawing/2014/main" id="{E497FAC8-3738-4DA9-8C7A-1BFDE19C23BB}"/>
              </a:ext>
            </a:extLst>
          </p:cNvPr>
          <p:cNvSpPr/>
          <p:nvPr/>
        </p:nvSpPr>
        <p:spPr>
          <a:xfrm>
            <a:off x="7018485" y="1385358"/>
            <a:ext cx="228600" cy="228600"/>
          </a:xfrm>
          <a:prstGeom prst="diamond">
            <a:avLst/>
          </a:prstGeom>
          <a:solidFill>
            <a:schemeClr val="accent2">
              <a:lumMod val="50000"/>
            </a:schemeClr>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50" name="Diamond 49">
            <a:extLst>
              <a:ext uri="{FF2B5EF4-FFF2-40B4-BE49-F238E27FC236}">
                <a16:creationId xmlns:a16="http://schemas.microsoft.com/office/drawing/2014/main" id="{07DDAA2A-A780-4FED-8252-24ADD25621EF}"/>
              </a:ext>
            </a:extLst>
          </p:cNvPr>
          <p:cNvSpPr/>
          <p:nvPr/>
        </p:nvSpPr>
        <p:spPr>
          <a:xfrm>
            <a:off x="11467330" y="1436100"/>
            <a:ext cx="324354" cy="219308"/>
          </a:xfrm>
          <a:prstGeom prst="diamond">
            <a:avLst/>
          </a:prstGeom>
          <a:solidFill>
            <a:srgbClr val="FFC000"/>
          </a:solidFill>
          <a:ln w="19050" cap="flat" cmpd="sng" algn="ctr">
            <a:solidFill>
              <a:srgbClr val="9B642E"/>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err="1">
              <a:ln>
                <a:noFill/>
              </a:ln>
              <a:solidFill>
                <a:prstClr val="white"/>
              </a:solidFill>
              <a:effectLst/>
              <a:uLnTx/>
              <a:uFillTx/>
              <a:latin typeface="Arial"/>
              <a:ea typeface="+mn-ea"/>
              <a:cs typeface="+mn-cs"/>
            </a:endParaRPr>
          </a:p>
        </p:txBody>
      </p:sp>
      <p:sp>
        <p:nvSpPr>
          <p:cNvPr id="51" name="Star: 5 Points 50">
            <a:extLst>
              <a:ext uri="{FF2B5EF4-FFF2-40B4-BE49-F238E27FC236}">
                <a16:creationId xmlns:a16="http://schemas.microsoft.com/office/drawing/2014/main" id="{AB5EA65A-31AE-43A5-9B7C-E82AA3927534}"/>
              </a:ext>
            </a:extLst>
          </p:cNvPr>
          <p:cNvSpPr/>
          <p:nvPr/>
        </p:nvSpPr>
        <p:spPr>
          <a:xfrm>
            <a:off x="2169835" y="5321768"/>
            <a:ext cx="162051" cy="180710"/>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tar: 5 Points 51">
            <a:extLst>
              <a:ext uri="{FF2B5EF4-FFF2-40B4-BE49-F238E27FC236}">
                <a16:creationId xmlns:a16="http://schemas.microsoft.com/office/drawing/2014/main" id="{D61C3B60-690C-46FF-B802-367544DD012E}"/>
              </a:ext>
            </a:extLst>
          </p:cNvPr>
          <p:cNvSpPr/>
          <p:nvPr/>
        </p:nvSpPr>
        <p:spPr>
          <a:xfrm>
            <a:off x="437170" y="5325442"/>
            <a:ext cx="162051" cy="180710"/>
          </a:xfrm>
          <a:prstGeom prst="star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3">
            <a:extLst>
              <a:ext uri="{FF2B5EF4-FFF2-40B4-BE49-F238E27FC236}">
                <a16:creationId xmlns:a16="http://schemas.microsoft.com/office/drawing/2014/main" id="{9E3C568E-1CDE-8C4D-BF6C-F2936077B826}"/>
              </a:ext>
            </a:extLst>
          </p:cNvPr>
          <p:cNvGraphicFramePr>
            <a:graphicFrameLocks noGrp="1"/>
          </p:cNvGraphicFramePr>
          <p:nvPr>
            <p:extLst>
              <p:ext uri="{D42A27DB-BD31-4B8C-83A1-F6EECF244321}">
                <p14:modId xmlns:p14="http://schemas.microsoft.com/office/powerpoint/2010/main" val="2125557934"/>
              </p:ext>
            </p:extLst>
          </p:nvPr>
        </p:nvGraphicFramePr>
        <p:xfrm>
          <a:off x="87865" y="5238721"/>
          <a:ext cx="12072543" cy="825405"/>
        </p:xfrm>
        <a:graphic>
          <a:graphicData uri="http://schemas.openxmlformats.org/drawingml/2006/table">
            <a:tbl>
              <a:tblPr firstRow="1" bandRow="1">
                <a:tableStyleId>{5C22544A-7EE6-4342-B048-85BDC9FD1C3A}</a:tableStyleId>
              </a:tblPr>
              <a:tblGrid>
                <a:gridCol w="322966">
                  <a:extLst>
                    <a:ext uri="{9D8B030D-6E8A-4147-A177-3AD203B41FA5}">
                      <a16:colId xmlns:a16="http://schemas.microsoft.com/office/drawing/2014/main" val="2064629208"/>
                    </a:ext>
                  </a:extLst>
                </a:gridCol>
                <a:gridCol w="1674001">
                  <a:extLst>
                    <a:ext uri="{9D8B030D-6E8A-4147-A177-3AD203B41FA5}">
                      <a16:colId xmlns:a16="http://schemas.microsoft.com/office/drawing/2014/main" val="2199264786"/>
                    </a:ext>
                  </a:extLst>
                </a:gridCol>
                <a:gridCol w="1691639">
                  <a:extLst>
                    <a:ext uri="{9D8B030D-6E8A-4147-A177-3AD203B41FA5}">
                      <a16:colId xmlns:a16="http://schemas.microsoft.com/office/drawing/2014/main" val="3127948437"/>
                    </a:ext>
                  </a:extLst>
                </a:gridCol>
                <a:gridCol w="1664209">
                  <a:extLst>
                    <a:ext uri="{9D8B030D-6E8A-4147-A177-3AD203B41FA5}">
                      <a16:colId xmlns:a16="http://schemas.microsoft.com/office/drawing/2014/main" val="2065349139"/>
                    </a:ext>
                  </a:extLst>
                </a:gridCol>
                <a:gridCol w="1682496">
                  <a:extLst>
                    <a:ext uri="{9D8B030D-6E8A-4147-A177-3AD203B41FA5}">
                      <a16:colId xmlns:a16="http://schemas.microsoft.com/office/drawing/2014/main" val="882858557"/>
                    </a:ext>
                  </a:extLst>
                </a:gridCol>
                <a:gridCol w="1682495">
                  <a:extLst>
                    <a:ext uri="{9D8B030D-6E8A-4147-A177-3AD203B41FA5}">
                      <a16:colId xmlns:a16="http://schemas.microsoft.com/office/drawing/2014/main" val="1914792678"/>
                    </a:ext>
                  </a:extLst>
                </a:gridCol>
                <a:gridCol w="1673353">
                  <a:extLst>
                    <a:ext uri="{9D8B030D-6E8A-4147-A177-3AD203B41FA5}">
                      <a16:colId xmlns:a16="http://schemas.microsoft.com/office/drawing/2014/main" val="2923938731"/>
                    </a:ext>
                  </a:extLst>
                </a:gridCol>
                <a:gridCol w="1681384">
                  <a:extLst>
                    <a:ext uri="{9D8B030D-6E8A-4147-A177-3AD203B41FA5}">
                      <a16:colId xmlns:a16="http://schemas.microsoft.com/office/drawing/2014/main" val="22109425"/>
                    </a:ext>
                  </a:extLst>
                </a:gridCol>
              </a:tblGrid>
              <a:tr h="825405">
                <a:tc>
                  <a:txBody>
                    <a:bodyPr/>
                    <a:lstStyle/>
                    <a:p>
                      <a:pPr algn="ctr"/>
                      <a:r>
                        <a:rPr kumimoji="0" lang="en-US" sz="7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CoE</a:t>
                      </a:r>
                    </a:p>
                  </a:txBody>
                  <a:tcPr vert="vert270">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flow in business process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platforms / applications impacted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data entities for integration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Estimate integration &amp; data migration</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Support scoping &amp; budgeting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Roadmap</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Integration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Review standards &amp; define non- functional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dirty="0">
                          <a:ln>
                            <a:noFill/>
                          </a:ln>
                          <a:solidFill>
                            <a:srgbClr val="000000"/>
                          </a:solidFill>
                          <a:effectLst/>
                          <a:uLnTx/>
                          <a:uFillTx/>
                          <a:latin typeface="+mn-lt"/>
                          <a:ea typeface="+mn-ea"/>
                          <a:cs typeface="+mn-cs"/>
                        </a:rPr>
                        <a:t>Architecture Review Board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Reuse analysis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Define Acceptance criteria</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system of record</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Identify frequency/ batch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Design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Finalize Deployment architecture</a:t>
                      </a:r>
                    </a:p>
                    <a:p>
                      <a:pPr marL="171450" indent="-171450">
                        <a:buFont typeface="Arial" panose="020B0604020202020204" pitchFamily="34" charset="0"/>
                        <a:buChar char="•"/>
                      </a:pPr>
                      <a:r>
                        <a:rPr kumimoji="0" lang="en-US" sz="700" b="0" i="0" u="none" strike="noStrike" kern="1200" cap="none" spc="0" normalizeH="0" baseline="0" dirty="0" err="1">
                          <a:ln>
                            <a:noFill/>
                          </a:ln>
                          <a:solidFill>
                            <a:srgbClr val="000000"/>
                          </a:solidFill>
                          <a:effectLst/>
                          <a:uLnTx/>
                          <a:uFillTx/>
                          <a:latin typeface="+mn-lt"/>
                          <a:ea typeface="+mn-ea"/>
                          <a:cs typeface="+mn-cs"/>
                        </a:rPr>
                        <a:t>vCore</a:t>
                      </a:r>
                      <a:r>
                        <a:rPr kumimoji="0" lang="en-US" sz="700" b="0" i="0" u="none" strike="noStrike" kern="1200" cap="none" spc="0" normalizeH="0" baseline="0" dirty="0">
                          <a:ln>
                            <a:noFill/>
                          </a:ln>
                          <a:solidFill>
                            <a:srgbClr val="000000"/>
                          </a:solidFill>
                          <a:effectLst/>
                          <a:uLnTx/>
                          <a:uFillTx/>
                          <a:latin typeface="+mn-lt"/>
                          <a:ea typeface="+mn-ea"/>
                          <a:cs typeface="+mn-cs"/>
                        </a:rPr>
                        <a:t> analysis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Code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Go-live checklist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Operation plan review</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Technical Debt review</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tc>
                  <a:txBody>
                    <a:bodyPr/>
                    <a:lstStyle/>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exchange</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Update platform KPIs</a:t>
                      </a:r>
                    </a:p>
                    <a:p>
                      <a:pPr marL="171450" indent="-171450">
                        <a:buFont typeface="Arial" panose="020B0604020202020204" pitchFamily="34" charset="0"/>
                        <a:buChar char="•"/>
                      </a:pPr>
                      <a:r>
                        <a:rPr kumimoji="0" lang="en-US" sz="700" b="0" i="0" u="none" strike="noStrike" kern="1200" cap="none" spc="0" normalizeH="0" baseline="0" dirty="0">
                          <a:ln>
                            <a:noFill/>
                          </a:ln>
                          <a:solidFill>
                            <a:srgbClr val="000000"/>
                          </a:solidFill>
                          <a:effectLst/>
                          <a:uLnTx/>
                          <a:uFillTx/>
                          <a:latin typeface="+mn-lt"/>
                          <a:ea typeface="+mn-ea"/>
                          <a:cs typeface="+mn-cs"/>
                        </a:rPr>
                        <a:t>Review performance actual vs planned</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DFF0"/>
                    </a:solidFill>
                  </a:tcPr>
                </a:tc>
                <a:extLst>
                  <a:ext uri="{0D108BD9-81ED-4DB2-BD59-A6C34878D82A}">
                    <a16:rowId xmlns:a16="http://schemas.microsoft.com/office/drawing/2014/main" val="170467296"/>
                  </a:ext>
                </a:extLst>
              </a:tr>
            </a:tbl>
          </a:graphicData>
        </a:graphic>
      </p:graphicFrame>
    </p:spTree>
    <p:extLst>
      <p:ext uri="{BB962C8B-B14F-4D97-AF65-F5344CB8AC3E}">
        <p14:creationId xmlns:p14="http://schemas.microsoft.com/office/powerpoint/2010/main" val="48196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5AFF-55A8-4A43-A108-D5BB759A2A43}"/>
              </a:ext>
            </a:extLst>
          </p:cNvPr>
          <p:cNvSpPr>
            <a:spLocks noGrp="1"/>
          </p:cNvSpPr>
          <p:nvPr>
            <p:ph type="title"/>
          </p:nvPr>
        </p:nvSpPr>
        <p:spPr/>
        <p:txBody>
          <a:bodyPr/>
          <a:lstStyle/>
          <a:p>
            <a:r>
              <a:rPr lang="en-US" dirty="0"/>
              <a:t>SDLC Categories</a:t>
            </a:r>
          </a:p>
        </p:txBody>
      </p:sp>
      <p:graphicFrame>
        <p:nvGraphicFramePr>
          <p:cNvPr id="5" name="Table 4">
            <a:extLst>
              <a:ext uri="{FF2B5EF4-FFF2-40B4-BE49-F238E27FC236}">
                <a16:creationId xmlns:a16="http://schemas.microsoft.com/office/drawing/2014/main" id="{2113CA3C-A320-4B7E-B3BF-86BE3A279B18}"/>
              </a:ext>
            </a:extLst>
          </p:cNvPr>
          <p:cNvGraphicFramePr>
            <a:graphicFrameLocks noGrp="1"/>
          </p:cNvGraphicFramePr>
          <p:nvPr>
            <p:extLst>
              <p:ext uri="{D42A27DB-BD31-4B8C-83A1-F6EECF244321}">
                <p14:modId xmlns:p14="http://schemas.microsoft.com/office/powerpoint/2010/main" val="1665363014"/>
              </p:ext>
            </p:extLst>
          </p:nvPr>
        </p:nvGraphicFramePr>
        <p:xfrm>
          <a:off x="477520" y="2220425"/>
          <a:ext cx="11012115" cy="3728999"/>
        </p:xfrm>
        <a:graphic>
          <a:graphicData uri="http://schemas.openxmlformats.org/drawingml/2006/table">
            <a:tbl>
              <a:tblPr/>
              <a:tblGrid>
                <a:gridCol w="3632117">
                  <a:extLst>
                    <a:ext uri="{9D8B030D-6E8A-4147-A177-3AD203B41FA5}">
                      <a16:colId xmlns:a16="http://schemas.microsoft.com/office/drawing/2014/main" val="125352919"/>
                    </a:ext>
                  </a:extLst>
                </a:gridCol>
                <a:gridCol w="3443998">
                  <a:extLst>
                    <a:ext uri="{9D8B030D-6E8A-4147-A177-3AD203B41FA5}">
                      <a16:colId xmlns:a16="http://schemas.microsoft.com/office/drawing/2014/main" val="554114680"/>
                    </a:ext>
                  </a:extLst>
                </a:gridCol>
                <a:gridCol w="3936000">
                  <a:extLst>
                    <a:ext uri="{9D8B030D-6E8A-4147-A177-3AD203B41FA5}">
                      <a16:colId xmlns:a16="http://schemas.microsoft.com/office/drawing/2014/main" val="864261102"/>
                    </a:ext>
                  </a:extLst>
                </a:gridCol>
              </a:tblGrid>
              <a:tr h="225602">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spcBef>
                          <a:spcPts val="0"/>
                        </a:spcBef>
                        <a:spcAft>
                          <a:spcPts val="0"/>
                        </a:spcAft>
                      </a:pPr>
                      <a:r>
                        <a:rPr lang="en-US" sz="1200" b="1" i="0" u="none" strike="noStrike" dirty="0">
                          <a:solidFill>
                            <a:srgbClr val="FFFFFF"/>
                          </a:solidFill>
                          <a:effectLst/>
                          <a:latin typeface="+mn-lt"/>
                        </a:rPr>
                        <a:t>Waterfall</a:t>
                      </a:r>
                      <a:endParaRPr lang="en-US" sz="2800" dirty="0">
                        <a:effectLst/>
                        <a:latin typeface="+mn-lt"/>
                      </a:endParaRPr>
                    </a:p>
                  </a:txBody>
                  <a:tcPr marL="48315" marR="48315" marT="24158" marB="24158">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spcBef>
                          <a:spcPts val="0"/>
                        </a:spcBef>
                        <a:spcAft>
                          <a:spcPts val="0"/>
                        </a:spcAft>
                      </a:pPr>
                      <a:r>
                        <a:rPr lang="en-US" sz="1200" b="1" i="0" u="none" strike="noStrike" dirty="0">
                          <a:solidFill>
                            <a:srgbClr val="FFFFFF"/>
                          </a:solidFill>
                          <a:effectLst/>
                          <a:latin typeface="+mn-lt"/>
                        </a:rPr>
                        <a:t>Iterative</a:t>
                      </a:r>
                      <a:endParaRPr lang="en-US" sz="2800" dirty="0">
                        <a:effectLst/>
                        <a:latin typeface="+mn-lt"/>
                      </a:endParaRPr>
                    </a:p>
                  </a:txBody>
                  <a:tcPr marL="48315" marR="48315" marT="24158" marB="24158">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rtl="0" fontAlgn="t">
                        <a:spcBef>
                          <a:spcPts val="0"/>
                        </a:spcBef>
                        <a:spcAft>
                          <a:spcPts val="0"/>
                        </a:spcAft>
                      </a:pPr>
                      <a:r>
                        <a:rPr lang="en-US" sz="1200" b="1" i="0" u="none" strike="noStrike" dirty="0">
                          <a:solidFill>
                            <a:srgbClr val="FFFFFF"/>
                          </a:solidFill>
                          <a:effectLst/>
                          <a:latin typeface="+mn-lt"/>
                        </a:rPr>
                        <a:t>Agile</a:t>
                      </a:r>
                      <a:endParaRPr lang="en-US" sz="2800" dirty="0">
                        <a:effectLst/>
                        <a:latin typeface="+mn-lt"/>
                      </a:endParaRPr>
                    </a:p>
                  </a:txBody>
                  <a:tcPr marL="48315" marR="48315" marT="24158" marB="24158">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593168859"/>
                  </a:ext>
                </a:extLst>
              </a:tr>
              <a:tr h="3497803">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spcBef>
                          <a:spcPts val="0"/>
                        </a:spcBef>
                        <a:spcAft>
                          <a:spcPts val="0"/>
                        </a:spcAft>
                      </a:pPr>
                      <a:r>
                        <a:rPr lang="en-US" sz="1200" b="0" i="0" u="none" strike="noStrike" dirty="0">
                          <a:solidFill>
                            <a:srgbClr val="000000"/>
                          </a:solidFill>
                          <a:effectLst/>
                          <a:latin typeface="+mn-lt"/>
                        </a:rPr>
                        <a:t>Linear lifecycle that proceeds sequentially through the analysis phases. </a:t>
                      </a:r>
                      <a:r>
                        <a:rPr lang="en-US" sz="1200" b="1" i="0" u="none" strike="noStrike" dirty="0">
                          <a:solidFill>
                            <a:srgbClr val="000000"/>
                          </a:solidFill>
                          <a:effectLst/>
                          <a:latin typeface="+mn-lt"/>
                        </a:rPr>
                        <a:t>Each phase must be completed fully before the next phase can begin</a:t>
                      </a:r>
                      <a:r>
                        <a:rPr lang="en-US" sz="1200" b="0" i="0" u="none" strike="noStrike" dirty="0">
                          <a:solidFill>
                            <a:srgbClr val="000000"/>
                          </a:solidFill>
                          <a:effectLst/>
                          <a:latin typeface="+mn-lt"/>
                        </a:rPr>
                        <a:t>.  This methodology aims at controlling project risk by requiring  </a:t>
                      </a:r>
                      <a:r>
                        <a:rPr lang="en-US" sz="1200" b="1" i="0" u="none" strike="noStrike" dirty="0">
                          <a:solidFill>
                            <a:srgbClr val="000000"/>
                          </a:solidFill>
                          <a:effectLst/>
                          <a:latin typeface="+mn-lt"/>
                        </a:rPr>
                        <a:t>complete knowledge and precision in each phase of the process</a:t>
                      </a:r>
                      <a:r>
                        <a:rPr lang="en-US" sz="1200" b="0" i="0" u="none" strike="noStrike" dirty="0">
                          <a:solidFill>
                            <a:srgbClr val="000000"/>
                          </a:solidFill>
                          <a:effectLst/>
                          <a:latin typeface="+mn-lt"/>
                        </a:rPr>
                        <a:t>.  It also provides more direct alignment between project funding and development gates.</a:t>
                      </a:r>
                      <a:endParaRPr lang="en-US" sz="2800" dirty="0">
                        <a:effectLst/>
                        <a:latin typeface="+mn-lt"/>
                      </a:endParaRPr>
                    </a:p>
                  </a:txBody>
                  <a:tcPr marL="48315" marR="48315" marT="24158" marB="241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spcBef>
                          <a:spcPts val="0"/>
                        </a:spcBef>
                        <a:spcAft>
                          <a:spcPts val="0"/>
                        </a:spcAft>
                      </a:pPr>
                      <a:r>
                        <a:rPr lang="en-US" sz="1200" b="0" i="0" u="none" strike="noStrike" dirty="0">
                          <a:solidFill>
                            <a:srgbClr val="000000"/>
                          </a:solidFill>
                          <a:effectLst/>
                          <a:latin typeface="+mn-lt"/>
                        </a:rPr>
                        <a:t>Iterative is in-between a waterfall (purely sequential) and an agile approach.  Typically, an iterative methodology performs Develop Concept, Develop Press Release, Project Initiation, Develop Initial Design (Analysis and High Level Design) once with a team and then carries out Design, Direct &amp; Manage (Build, Test, and Deploy) multiple times to deliver functionality in large increments, possibly with another team.  Then, Post Deployment is complete. This implies that a </a:t>
                      </a:r>
                      <a:r>
                        <a:rPr lang="en-US" sz="1200" b="1" i="0" u="none" strike="noStrike" dirty="0">
                          <a:solidFill>
                            <a:srgbClr val="000000"/>
                          </a:solidFill>
                          <a:effectLst/>
                          <a:latin typeface="+mn-lt"/>
                        </a:rPr>
                        <a:t>complete scope is identified and defined in advance of the iterative cycles.</a:t>
                      </a:r>
                      <a:endParaRPr lang="en-US" sz="2800" dirty="0">
                        <a:effectLst/>
                        <a:latin typeface="+mn-lt"/>
                      </a:endParaRPr>
                    </a:p>
                  </a:txBody>
                  <a:tcPr marL="48315" marR="48315" marT="24158" marB="241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rtl="0" fontAlgn="t">
                        <a:spcBef>
                          <a:spcPts val="0"/>
                        </a:spcBef>
                        <a:spcAft>
                          <a:spcPts val="0"/>
                        </a:spcAft>
                      </a:pPr>
                      <a:r>
                        <a:rPr lang="en-US" sz="1200" b="0" i="0" u="none" strike="noStrike" dirty="0">
                          <a:solidFill>
                            <a:srgbClr val="000000"/>
                          </a:solidFill>
                          <a:effectLst/>
                          <a:latin typeface="+mn-lt"/>
                        </a:rPr>
                        <a:t>Agile methodologies presume and mitigate the fact that </a:t>
                      </a:r>
                      <a:r>
                        <a:rPr lang="en-US" sz="1200" b="1" i="0" u="none" strike="noStrike" dirty="0">
                          <a:solidFill>
                            <a:srgbClr val="000000"/>
                          </a:solidFill>
                          <a:effectLst/>
                          <a:latin typeface="+mn-lt"/>
                        </a:rPr>
                        <a:t>requirements will evolve and change over the course of development</a:t>
                      </a:r>
                      <a:r>
                        <a:rPr lang="en-US" sz="1200" b="0" i="0" u="none" strike="noStrike" dirty="0">
                          <a:solidFill>
                            <a:srgbClr val="000000"/>
                          </a:solidFill>
                          <a:effectLst/>
                          <a:latin typeface="+mn-lt"/>
                        </a:rPr>
                        <a:t>. Agile practices solicit feedback through continuous testing and frequent product demonstrations. This feedback ensures that developers accurately understand the company's business objectives and that the software supports those objectives.</a:t>
                      </a:r>
                      <a:endParaRPr lang="en-US" sz="2800" dirty="0">
                        <a:effectLst/>
                        <a:latin typeface="+mn-lt"/>
                      </a:endParaRPr>
                    </a:p>
                    <a:p>
                      <a:pPr rtl="0" fontAlgn="t">
                        <a:spcBef>
                          <a:spcPts val="0"/>
                        </a:spcBef>
                        <a:spcAft>
                          <a:spcPts val="0"/>
                        </a:spcAft>
                      </a:pPr>
                      <a:br>
                        <a:rPr lang="en-US" sz="2800" dirty="0">
                          <a:effectLst/>
                          <a:latin typeface="+mn-lt"/>
                        </a:rPr>
                      </a:br>
                      <a:r>
                        <a:rPr lang="en-US" sz="1200" b="0" i="0" u="none" strike="noStrike" dirty="0">
                          <a:solidFill>
                            <a:srgbClr val="000000"/>
                          </a:solidFill>
                          <a:effectLst/>
                          <a:latin typeface="+mn-lt"/>
                        </a:rPr>
                        <a:t>Agile development methods rely on</a:t>
                      </a:r>
                      <a:endParaRPr lang="en-US" sz="2800" dirty="0">
                        <a:effectLst/>
                        <a:latin typeface="+mn-lt"/>
                      </a:endParaRPr>
                    </a:p>
                    <a:p>
                      <a:pPr rtl="0" fontAlgn="t">
                        <a:spcBef>
                          <a:spcPts val="0"/>
                        </a:spcBef>
                        <a:spcAft>
                          <a:spcPts val="0"/>
                        </a:spcAft>
                      </a:pPr>
                      <a:r>
                        <a:rPr lang="en-US" sz="1200" b="0" i="0" u="none" strike="noStrike" dirty="0">
                          <a:solidFill>
                            <a:srgbClr val="000000"/>
                          </a:solidFill>
                          <a:effectLst/>
                          <a:latin typeface="+mn-lt"/>
                        </a:rPr>
                        <a:t>time-boxed sprints to limit scope and increase the speed of product delivery.  </a:t>
                      </a:r>
                      <a:endParaRPr lang="en-US" sz="2800" dirty="0">
                        <a:effectLst/>
                        <a:latin typeface="+mn-lt"/>
                      </a:endParaRPr>
                    </a:p>
                    <a:p>
                      <a:pPr rtl="0" fontAlgn="t">
                        <a:spcBef>
                          <a:spcPts val="0"/>
                        </a:spcBef>
                        <a:spcAft>
                          <a:spcPts val="0"/>
                        </a:spcAft>
                      </a:pPr>
                      <a:br>
                        <a:rPr lang="en-US" sz="2800" dirty="0">
                          <a:effectLst/>
                          <a:latin typeface="+mn-lt"/>
                        </a:rPr>
                      </a:br>
                      <a:r>
                        <a:rPr lang="en-US" sz="1200" b="0" i="0" u="none" strike="noStrike" dirty="0">
                          <a:solidFill>
                            <a:srgbClr val="000000"/>
                          </a:solidFill>
                          <a:effectLst/>
                          <a:latin typeface="+mn-lt"/>
                        </a:rPr>
                        <a:t>One tenet of agile is that organizations should kill projects that, for one reason or another, no longer appear aligned with business strategy.</a:t>
                      </a:r>
                      <a:endParaRPr lang="en-US" sz="2800" dirty="0">
                        <a:effectLst/>
                        <a:latin typeface="+mn-lt"/>
                      </a:endParaRPr>
                    </a:p>
                  </a:txBody>
                  <a:tcPr marL="48315" marR="48315" marT="24158" marB="241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4093510"/>
                  </a:ext>
                </a:extLst>
              </a:tr>
            </a:tbl>
          </a:graphicData>
        </a:graphic>
      </p:graphicFrame>
      <p:sp>
        <p:nvSpPr>
          <p:cNvPr id="3" name="Rectangle 2">
            <a:extLst>
              <a:ext uri="{FF2B5EF4-FFF2-40B4-BE49-F238E27FC236}">
                <a16:creationId xmlns:a16="http://schemas.microsoft.com/office/drawing/2014/main" id="{9C97A951-7655-44A3-A5BE-AA197D6C7C3D}"/>
              </a:ext>
            </a:extLst>
          </p:cNvPr>
          <p:cNvSpPr/>
          <p:nvPr/>
        </p:nvSpPr>
        <p:spPr>
          <a:xfrm>
            <a:off x="477521" y="1059466"/>
            <a:ext cx="11012114"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A definition of each SDLC methodology is provided below to align project leadership and decisions makers on the concept of each approach.  Common characteristics to help determine which is most appropriate is included on the subsequent slide</a:t>
            </a:r>
          </a:p>
        </p:txBody>
      </p:sp>
    </p:spTree>
    <p:extLst>
      <p:ext uri="{BB962C8B-B14F-4D97-AF65-F5344CB8AC3E}">
        <p14:creationId xmlns:p14="http://schemas.microsoft.com/office/powerpoint/2010/main" val="41654064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T_PP_MASTERb">
  <a:themeElements>
    <a:clrScheme name="PSEG_IT">
      <a:dk1>
        <a:srgbClr val="000000"/>
      </a:dk1>
      <a:lt1>
        <a:srgbClr val="FFFFFF"/>
      </a:lt1>
      <a:dk2>
        <a:srgbClr val="434342"/>
      </a:dk2>
      <a:lt2>
        <a:srgbClr val="CDD7D9"/>
      </a:lt2>
      <a:accent1>
        <a:srgbClr val="797B7E"/>
      </a:accent1>
      <a:accent2>
        <a:srgbClr val="F96A1B"/>
      </a:accent2>
      <a:accent3>
        <a:srgbClr val="5581A6"/>
      </a:accent3>
      <a:accent4>
        <a:srgbClr val="7C984A"/>
      </a:accent4>
      <a:accent5>
        <a:srgbClr val="C2AD8D"/>
      </a:accent5>
      <a:accent6>
        <a:srgbClr val="506E94"/>
      </a:accent6>
      <a:hlink>
        <a:srgbClr val="DDA827"/>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91C28609B10C43BE80AC6CB937E3FA" ma:contentTypeVersion="1" ma:contentTypeDescription="Create a new document." ma:contentTypeScope="" ma:versionID="dc6289d4cbfc12c91befc4927e187695">
  <xsd:schema xmlns:xsd="http://www.w3.org/2001/XMLSchema" xmlns:xs="http://www.w3.org/2001/XMLSchema" xmlns:p="http://schemas.microsoft.com/office/2006/metadata/properties" xmlns:ns1="http://schemas.microsoft.com/sharepoint/v3" xmlns:ns2="773ccfad-7d20-4736-afd6-65edad3fba3a" targetNamespace="http://schemas.microsoft.com/office/2006/metadata/properties" ma:root="true" ma:fieldsID="4e0418076049122c3f3548782832c719" ns1:_="" ns2:_="">
    <xsd:import namespace="http://schemas.microsoft.com/sharepoint/v3"/>
    <xsd:import namespace="773ccfad-7d20-4736-afd6-65edad3fba3a"/>
    <xsd:element name="properties">
      <xsd:complexType>
        <xsd:sequence>
          <xsd:element name="documentManagement">
            <xsd:complexType>
              <xsd:all>
                <xsd:element ref="ns2:TaxCatchAll" minOccurs="0"/>
                <xsd:element ref="ns2:TaxCatchAllLabel" minOccurs="0"/>
                <xsd:element ref="ns2:jb5f813dbad04bf49a3b29713b738734" minOccurs="0"/>
                <xsd:element ref="ns2:a835c8ca365c4da38a0cc1a0b61fb94e" minOccurs="0"/>
                <xsd:element ref="ns2:p56c9c95f0f949b0b10a7c2213de4b43"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3ccfad-7d20-4736-afd6-65edad3fba3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98e7bf72-e347-4478-a45e-ff0eb4d768af}" ma:internalName="TaxCatchAll" ma:showField="CatchAllData" ma:web="462ee91e-7092-4ae4-9266-88382952d528">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98e7bf72-e347-4478-a45e-ff0eb4d768af}" ma:internalName="TaxCatchAllLabel" ma:readOnly="true" ma:showField="CatchAllDataLabel" ma:web="462ee91e-7092-4ae4-9266-88382952d528">
      <xsd:complexType>
        <xsd:complexContent>
          <xsd:extension base="dms:MultiChoiceLookup">
            <xsd:sequence>
              <xsd:element name="Value" type="dms:Lookup" maxOccurs="unbounded" minOccurs="0" nillable="true"/>
            </xsd:sequence>
          </xsd:extension>
        </xsd:complexContent>
      </xsd:complexType>
    </xsd:element>
    <xsd:element name="jb5f813dbad04bf49a3b29713b738734" ma:index="10" ma:taxonomy="true" ma:internalName="jb5f813dbad04bf49a3b29713b738734" ma:taxonomyFieldName="PSEG_Docs_Category" ma:displayName="PSEG_Docs_Category" ma:default="" ma:fieldId="{3b5f813d-bad0-4bf4-9a3b-29713b738734}" ma:sspId="b2d8a96c-2c75-4850-9dc5-e69503adb18e" ma:termSetId="016ae066-0aaf-4f28-b31a-574b221b704c" ma:anchorId="00000000-0000-0000-0000-000000000000" ma:open="false" ma:isKeyword="false">
      <xsd:complexType>
        <xsd:sequence>
          <xsd:element ref="pc:Terms" minOccurs="0" maxOccurs="1"/>
        </xsd:sequence>
      </xsd:complexType>
    </xsd:element>
    <xsd:element name="a835c8ca365c4da38a0cc1a0b61fb94e" ma:index="12" ma:taxonomy="true" ma:internalName="a835c8ca365c4da38a0cc1a0b61fb94e" ma:taxonomyFieldName="PSEG_Docs_Classification" ma:displayName="PSEG_Docs_Classification" ma:readOnly="false" ma:default="" ma:fieldId="{a835c8ca-365c-4da3-8a0c-c1a0b61fb94e}" ma:sspId="b2d8a96c-2c75-4850-9dc5-e69503adb18e" ma:termSetId="abb31c85-6746-422d-8465-a4ca7d4f22ed" ma:anchorId="00000000-0000-0000-0000-000000000000" ma:open="false" ma:isKeyword="false">
      <xsd:complexType>
        <xsd:sequence>
          <xsd:element ref="pc:Terms" minOccurs="0" maxOccurs="1"/>
        </xsd:sequence>
      </xsd:complexType>
    </xsd:element>
    <xsd:element name="p56c9c95f0f949b0b10a7c2213de4b43" ma:index="14" ma:taxonomy="true" ma:internalName="p56c9c95f0f949b0b10a7c2213de4b43" ma:taxonomyFieldName="PSEG_Docs_LOB" ma:displayName="PSEG_Docs_LOB" ma:default="" ma:fieldId="{956c9c95-f0f9-49b0-b10a-7c2213de4b43}" ma:sspId="b2d8a96c-2c75-4850-9dc5-e69503adb18e" ma:termSetId="b6d09b3f-1d7c-4d52-b090-307af764ab25"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jb5f813dbad04bf49a3b29713b738734 xmlns="773ccfad-7d20-4736-afd6-65edad3fba3a">
      <Terms xmlns="http://schemas.microsoft.com/office/infopath/2007/PartnerControls">
        <TermInfo xmlns="http://schemas.microsoft.com/office/infopath/2007/PartnerControls">
          <TermName xmlns="http://schemas.microsoft.com/office/infopath/2007/PartnerControls">IT Program ＆ Process Management</TermName>
          <TermId xmlns="http://schemas.microsoft.com/office/infopath/2007/PartnerControls">73f66665-cfdd-433e-9de7-2d7b17e8ed6a</TermId>
        </TermInfo>
      </Terms>
    </jb5f813dbad04bf49a3b29713b738734>
    <p56c9c95f0f949b0b10a7c2213de4b43 xmlns="773ccfad-7d20-4736-afd6-65edad3fba3a">
      <Terms xmlns="http://schemas.microsoft.com/office/infopath/2007/PartnerControls">
        <TermInfo xmlns="http://schemas.microsoft.com/office/infopath/2007/PartnerControls">
          <TermName xmlns="http://schemas.microsoft.com/office/infopath/2007/PartnerControls">Finance, Procurement, ＆ IT</TermName>
          <TermId xmlns="http://schemas.microsoft.com/office/infopath/2007/PartnerControls">b1009324-408a-4426-b766-84173e6508df</TermId>
        </TermInfo>
      </Terms>
    </p56c9c95f0f949b0b10a7c2213de4b43>
    <TaxCatchAll xmlns="773ccfad-7d20-4736-afd6-65edad3fba3a">
      <Value>14</Value>
      <Value>15</Value>
      <Value>7</Value>
    </TaxCatchAll>
    <PublishingExpirationDate xmlns="http://schemas.microsoft.com/sharepoint/v3" xsi:nil="true"/>
    <a835c8ca365c4da38a0cc1a0b61fb94e xmlns="773ccfad-7d20-4736-afd6-65edad3fba3a">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e72baf84-cf1e-48f0-902e-c12d5d5cd647</TermId>
        </TermInfo>
      </Terms>
    </a835c8ca365c4da38a0cc1a0b61fb94e>
    <PublishingStartDate xmlns="http://schemas.microsoft.com/sharepoint/v3" xsi:nil="true"/>
  </documentManagement>
</p:properties>
</file>

<file path=customXml/item4.xml><?xml version="1.0" encoding="utf-8"?>
<?mso-contentType ?>
<SharedContentType xmlns="Microsoft.SharePoint.Taxonomy.ContentTypeSync" SourceId="b2d8a96c-2c75-4850-9dc5-e69503adb18e" ContentTypeId="0x0101" PreviousValue="false"/>
</file>

<file path=customXml/itemProps1.xml><?xml version="1.0" encoding="utf-8"?>
<ds:datastoreItem xmlns:ds="http://schemas.openxmlformats.org/officeDocument/2006/customXml" ds:itemID="{A66C6BBE-DA56-418B-AC47-97B9D75475AC}">
  <ds:schemaRefs>
    <ds:schemaRef ds:uri="http://schemas.microsoft.com/sharepoint/v3/contenttype/forms"/>
  </ds:schemaRefs>
</ds:datastoreItem>
</file>

<file path=customXml/itemProps2.xml><?xml version="1.0" encoding="utf-8"?>
<ds:datastoreItem xmlns:ds="http://schemas.openxmlformats.org/officeDocument/2006/customXml" ds:itemID="{E9A27F1B-3F14-42A9-8E5F-17254A5904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73ccfad-7d20-4736-afd6-65edad3fba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F5DBBB-0113-4DB7-A75D-763C185E239C}">
  <ds:schemaRef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terms/"/>
    <ds:schemaRef ds:uri="http://purl.org/dc/elements/1.1/"/>
    <ds:schemaRef ds:uri="773ccfad-7d20-4736-afd6-65edad3fba3a"/>
    <ds:schemaRef ds:uri="http://schemas.microsoft.com/sharepoint/v3"/>
  </ds:schemaRefs>
</ds:datastoreItem>
</file>

<file path=customXml/itemProps4.xml><?xml version="1.0" encoding="utf-8"?>
<ds:datastoreItem xmlns:ds="http://schemas.openxmlformats.org/officeDocument/2006/customXml" ds:itemID="{70EF828E-B376-4196-8428-3F124D79F20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13622</TotalTime>
  <Words>5363</Words>
  <Application>Microsoft Macintosh PowerPoint</Application>
  <PresentationFormat>Widescreen</PresentationFormat>
  <Paragraphs>1340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Franklin Gothic Medium</vt:lpstr>
      <vt:lpstr>KPMG Extralight</vt:lpstr>
      <vt:lpstr>Lucida Grande</vt:lpstr>
      <vt:lpstr>Wingdings</vt:lpstr>
      <vt:lpstr>IT_PP_MASTERb</vt:lpstr>
      <vt:lpstr> EPMO Stage Gate Process Framework</vt:lpstr>
      <vt:lpstr>Stage Gate Process Framework: Review, Refine &amp; Finalize</vt:lpstr>
      <vt:lpstr>Project Categorization Matrix</vt:lpstr>
      <vt:lpstr>IT Stage Gate Process Framework: Waterfall</vt:lpstr>
      <vt:lpstr>IT Stage Gate Process Framework: Waterfall</vt:lpstr>
      <vt:lpstr>IT Stage Gate Process Framework: Waterfall</vt:lpstr>
      <vt:lpstr>IT Stage Gate Process Framework: Agile SDLC </vt:lpstr>
      <vt:lpstr>IT Stage Gate Process Framework: Agile SDLC </vt:lpstr>
      <vt:lpstr>SDLC Categories</vt:lpstr>
      <vt:lpstr>Project Methodology Attributes</vt:lpstr>
      <vt:lpstr>SGP Tailoring for SDLC</vt:lpstr>
      <vt:lpstr>Waterfall / Iterative – SGP Tailoring for Categories</vt:lpstr>
      <vt:lpstr>Agile – SGP Tailoring for Categories</vt:lpstr>
      <vt:lpstr>SGP Scorecards</vt:lpstr>
    </vt:vector>
  </TitlesOfParts>
  <Company>PSEG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Dashboard Screen shots</dc:title>
  <dc:creator>Sanadhya, Ayushi</dc:creator>
  <cp:lastModifiedBy>Umesh Ranganathan</cp:lastModifiedBy>
  <cp:revision>203</cp:revision>
  <dcterms:created xsi:type="dcterms:W3CDTF">2020-10-29T19:49:15Z</dcterms:created>
  <dcterms:modified xsi:type="dcterms:W3CDTF">2021-06-24T14:22:33Z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0x0101007E91C28609B10C43BE80AC6CB937E3FA</vt:lpwstr>
  </property>
  <property fmtid="{D5CDD505-2E9C-101B-9397-08002B2CF9AE}" pid="3" name="PSEG_Docs_LOB">
    <vt:lpwstr>15;#Finance, Procurement, ＆ IT|b1009324-408a-4426-b766-84173e6508df</vt:lpwstr>
  </property>
  <property fmtid="{D5CDD505-2E9C-101B-9397-08002B2CF9AE}" pid="4" name="PSEG_Docs_Category">
    <vt:lpwstr>7;#IT Program ＆ Process Management|73f66665-cfdd-433e-9de7-2d7b17e8ed6a</vt:lpwstr>
  </property>
  <property fmtid="{D5CDD505-2E9C-101B-9397-08002B2CF9AE}" pid="5" name="PSEG_Docs_Classification">
    <vt:lpwstr>14;#Draft|e72baf84-cf1e-48f0-902e-c12d5d5cd647</vt:lpwstr>
  </property>
</Properties>
</file>