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18"/>
  </p:notesMasterIdLst>
  <p:sldIdLst>
    <p:sldId id="275" r:id="rId6"/>
    <p:sldId id="1969" r:id="rId7"/>
    <p:sldId id="1961" r:id="rId8"/>
    <p:sldId id="1962" r:id="rId9"/>
    <p:sldId id="1963" r:id="rId10"/>
    <p:sldId id="1967" r:id="rId11"/>
    <p:sldId id="1968" r:id="rId12"/>
    <p:sldId id="276" r:id="rId13"/>
    <p:sldId id="1964" r:id="rId14"/>
    <p:sldId id="1965" r:id="rId15"/>
    <p:sldId id="1966" r:id="rId16"/>
    <p:sldId id="19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liot, Sharon" initials="BS" lastIdx="1" clrIdx="0">
    <p:extLst>
      <p:ext uri="{19B8F6BF-5375-455C-9EA6-DF929625EA0E}">
        <p15:presenceInfo xmlns:p15="http://schemas.microsoft.com/office/powerpoint/2012/main" userId="S::sbilliot@kpmg.com::34cbc794-a342-4103-8db1-30d30743ef54" providerId="AD"/>
      </p:ext>
    </p:extLst>
  </p:cmAuthor>
  <p:cmAuthor id="2" name="Guyre, Jason" initials="GJ" lastIdx="2" clrIdx="1">
    <p:extLst>
      <p:ext uri="{19B8F6BF-5375-455C-9EA6-DF929625EA0E}">
        <p15:presenceInfo xmlns:p15="http://schemas.microsoft.com/office/powerpoint/2012/main" userId="S::jguyre@kpmg.com::bc385fa7-dd57-470f-b4aa-53a848b163e0" providerId="AD"/>
      </p:ext>
    </p:extLst>
  </p:cmAuthor>
  <p:cmAuthor id="3" name="Young, Jason" initials="YJ" lastIdx="1" clrIdx="2">
    <p:extLst>
      <p:ext uri="{19B8F6BF-5375-455C-9EA6-DF929625EA0E}">
        <p15:presenceInfo xmlns:p15="http://schemas.microsoft.com/office/powerpoint/2012/main" userId="S::jasonyoung1@kpmg.com::9928c3c4-d129-4098-b2b5-7216835e53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FF0"/>
    <a:srgbClr val="F96A1B"/>
    <a:srgbClr val="00338D"/>
    <a:srgbClr val="E6E6E6"/>
    <a:srgbClr val="6D2077"/>
    <a:srgbClr val="009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9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F388E-FE65-4B97-A0AB-0183187A5BE9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39C88-9042-46F7-8BE2-8F9AD85C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76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0" name="Google Shape;73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_ 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4"/>
          <p:cNvSpPr>
            <a:spLocks noGrp="1"/>
          </p:cNvSpPr>
          <p:nvPr>
            <p:ph type="title"/>
          </p:nvPr>
        </p:nvSpPr>
        <p:spPr>
          <a:xfrm>
            <a:off x="457200" y="365760"/>
            <a:ext cx="11308080" cy="548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idx="1"/>
          </p:nvPr>
        </p:nvSpPr>
        <p:spPr>
          <a:xfrm>
            <a:off x="457200" y="1066800"/>
            <a:ext cx="11308080" cy="5105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78400" y="6477000"/>
            <a:ext cx="629920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PSEG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43427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 userDrawn="1"/>
        </p:nvSpPr>
        <p:spPr>
          <a:xfrm>
            <a:off x="4978400" y="6477000"/>
            <a:ext cx="629920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 cap="all" spc="200" baseline="0">
                <a:solidFill>
                  <a:schemeClr val="bg1"/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0"/>
          <p:cNvSpPr txBox="1">
            <a:spLocks noGrp="1"/>
          </p:cNvSpPr>
          <p:nvPr>
            <p:ph type="title"/>
          </p:nvPr>
        </p:nvSpPr>
        <p:spPr>
          <a:xfrm>
            <a:off x="567516" y="64000"/>
            <a:ext cx="8871842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0"/>
          <p:cNvSpPr txBox="1">
            <a:spLocks noGrp="1"/>
          </p:cNvSpPr>
          <p:nvPr>
            <p:ph type="sldNum" idx="12"/>
          </p:nvPr>
        </p:nvSpPr>
        <p:spPr>
          <a:xfrm>
            <a:off x="10718841" y="6470525"/>
            <a:ext cx="915353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Google Shape;34;p80"/>
          <p:cNvSpPr txBox="1">
            <a:spLocks noGrp="1"/>
          </p:cNvSpPr>
          <p:nvPr>
            <p:ph type="body" idx="1"/>
          </p:nvPr>
        </p:nvSpPr>
        <p:spPr>
          <a:xfrm>
            <a:off x="567516" y="1097275"/>
            <a:ext cx="9049927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616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_Bod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11308080" cy="5486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834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_Bod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365760"/>
            <a:ext cx="11384280" cy="54864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2800" cap="none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2" y="1143000"/>
            <a:ext cx="5638799" cy="594360"/>
          </a:xfrm>
          <a:prstGeom prst="rect">
            <a:avLst/>
          </a:prstGeom>
          <a:solidFill>
            <a:schemeClr val="accent6"/>
          </a:solidFill>
        </p:spPr>
        <p:txBody>
          <a:bodyPr lIns="91440" tIns="45720" rIns="91440" bIns="45720" anchor="ctr" anchorCtr="0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rgbClr val="FFFFFF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81003" y="1965960"/>
            <a:ext cx="5638799" cy="420624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4"/>
          </p:nvPr>
        </p:nvSpPr>
        <p:spPr>
          <a:xfrm>
            <a:off x="6248399" y="1143000"/>
            <a:ext cx="5516880" cy="594360"/>
          </a:xfrm>
          <a:prstGeom prst="rect">
            <a:avLst/>
          </a:prstGeom>
          <a:solidFill>
            <a:schemeClr val="accent6"/>
          </a:solidFill>
        </p:spPr>
        <p:txBody>
          <a:bodyPr lIns="91440" tIns="45720" rIns="91440" bIns="45720" anchor="ctr" anchorCtr="0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rgbClr val="FFFFFF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248400" y="1965960"/>
            <a:ext cx="5516880" cy="420624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78400" y="6477000"/>
            <a:ext cx="629920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PSEG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79361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4973" y="-9238"/>
            <a:ext cx="12196975" cy="686723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901 h 2002901"/>
              <a:gd name="connsiteX1" fmla="*/ 2619331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901 h 2002901"/>
              <a:gd name="connsiteX1" fmla="*/ 3134741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5599 h 2005599"/>
              <a:gd name="connsiteX1" fmla="*/ 1908422 w 3352800"/>
              <a:gd name="connsiteY1" fmla="*/ 0 h 2005599"/>
              <a:gd name="connsiteX2" fmla="*/ 3352800 w 3352800"/>
              <a:gd name="connsiteY2" fmla="*/ 2968 h 2005599"/>
              <a:gd name="connsiteX3" fmla="*/ 3352800 w 3352800"/>
              <a:gd name="connsiteY3" fmla="*/ 2005599 h 2005599"/>
              <a:gd name="connsiteX4" fmla="*/ 0 w 3352800"/>
              <a:gd name="connsiteY4" fmla="*/ 2005599 h 2005599"/>
              <a:gd name="connsiteX0" fmla="*/ 0 w 3352800"/>
              <a:gd name="connsiteY0" fmla="*/ 2005599 h 2005599"/>
              <a:gd name="connsiteX1" fmla="*/ 1893760 w 3352800"/>
              <a:gd name="connsiteY1" fmla="*/ 0 h 2005599"/>
              <a:gd name="connsiteX2" fmla="*/ 3352800 w 3352800"/>
              <a:gd name="connsiteY2" fmla="*/ 2968 h 2005599"/>
              <a:gd name="connsiteX3" fmla="*/ 3352800 w 3352800"/>
              <a:gd name="connsiteY3" fmla="*/ 2005599 h 2005599"/>
              <a:gd name="connsiteX4" fmla="*/ 0 w 3352800"/>
              <a:gd name="connsiteY4" fmla="*/ 2005599 h 200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5599">
                <a:moveTo>
                  <a:pt x="0" y="2005599"/>
                </a:moveTo>
                <a:lnTo>
                  <a:pt x="1893760" y="0"/>
                </a:lnTo>
                <a:lnTo>
                  <a:pt x="3352800" y="2968"/>
                </a:lnTo>
                <a:lnTo>
                  <a:pt x="3352800" y="2005599"/>
                </a:lnTo>
                <a:lnTo>
                  <a:pt x="0" y="2005599"/>
                </a:lnTo>
                <a:close/>
              </a:path>
            </a:pathLst>
          </a:custGeom>
          <a:solidFill>
            <a:srgbClr val="8CA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506E94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2" name="Picture 11" descr="PSEG_tag_16_2c_w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693054"/>
            <a:ext cx="3754037" cy="8864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 rot="18900000">
            <a:off x="-355940" y="1637787"/>
            <a:ext cx="7315200" cy="1204306"/>
          </a:xfrm>
          <a:prstGeom prst="rect">
            <a:avLst/>
          </a:prstGeom>
        </p:spPr>
        <p:txBody>
          <a:bodyPr lIns="91440" bIns="9144" anchor="b"/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 rot="18900000">
            <a:off x="188124" y="2617896"/>
            <a:ext cx="7315200" cy="329259"/>
          </a:xfrm>
          <a:prstGeom prst="rect">
            <a:avLst/>
          </a:prstGeom>
        </p:spPr>
        <p:txBody>
          <a:bodyPr lIns="91440" tIns="9144">
            <a:normAutofit/>
          </a:bodyPr>
          <a:lstStyle>
            <a:lvl1pPr marL="0" indent="0" algn="l">
              <a:buNone/>
              <a:defRPr kumimoji="0" lang="en-US" sz="1300" b="0" i="0" u="none" strike="noStrike" kern="1200" cap="all" spc="60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/>
              <a:t>Click to edit Master subtitle style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 rot="18900000">
            <a:off x="-898995" y="1532477"/>
            <a:ext cx="7315200" cy="329259"/>
          </a:xfrm>
          <a:prstGeom prst="rect">
            <a:avLst/>
          </a:prstGeom>
        </p:spPr>
        <p:txBody>
          <a:bodyPr vert="horz" lIns="91440" tIns="9144" rIns="0" bIns="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400" cap="none" spc="600" dirty="0">
                <a:latin typeface="+mn-lt"/>
              </a:rPr>
              <a:t>INFORMATION TECHNOLOGY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12494"/>
            <a:ext cx="2743200" cy="2745508"/>
            <a:chOff x="0" y="4112492"/>
            <a:chExt cx="2743200" cy="2745508"/>
          </a:xfrm>
        </p:grpSpPr>
        <p:sp>
          <p:nvSpPr>
            <p:cNvPr id="7" name="Right Triangle 6"/>
            <p:cNvSpPr>
              <a:spLocks/>
            </p:cNvSpPr>
            <p:nvPr/>
          </p:nvSpPr>
          <p:spPr>
            <a:xfrm>
              <a:off x="0" y="4112492"/>
              <a:ext cx="2743200" cy="2745508"/>
            </a:xfrm>
            <a:prstGeom prst="rtTriangl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4" name="Isosceles Triangle 3"/>
            <p:cNvSpPr/>
            <p:nvPr userDrawn="1"/>
          </p:nvSpPr>
          <p:spPr>
            <a:xfrm rot="5400000">
              <a:off x="-681990" y="4796790"/>
              <a:ext cx="2743200" cy="1379220"/>
            </a:xfrm>
            <a:custGeom>
              <a:avLst/>
              <a:gdLst>
                <a:gd name="connsiteX0" fmla="*/ 0 w 2753784"/>
                <a:gd name="connsiteY0" fmla="*/ 1422051 h 1422051"/>
                <a:gd name="connsiteX1" fmla="*/ 1376892 w 2753784"/>
                <a:gd name="connsiteY1" fmla="*/ 0 h 1422051"/>
                <a:gd name="connsiteX2" fmla="*/ 2753784 w 2753784"/>
                <a:gd name="connsiteY2" fmla="*/ 1422051 h 1422051"/>
                <a:gd name="connsiteX3" fmla="*/ 0 w 2753784"/>
                <a:gd name="connsiteY3" fmla="*/ 1422051 h 1422051"/>
                <a:gd name="connsiteX0" fmla="*/ 0 w 2806701"/>
                <a:gd name="connsiteY0" fmla="*/ 1422054 h 1422054"/>
                <a:gd name="connsiteX1" fmla="*/ 1429809 w 2806701"/>
                <a:gd name="connsiteY1" fmla="*/ 0 h 1422054"/>
                <a:gd name="connsiteX2" fmla="*/ 2806701 w 2806701"/>
                <a:gd name="connsiteY2" fmla="*/ 1422051 h 1422054"/>
                <a:gd name="connsiteX3" fmla="*/ 0 w 2806701"/>
                <a:gd name="connsiteY3" fmla="*/ 1422054 h 1422054"/>
                <a:gd name="connsiteX0" fmla="*/ 0 w 2806701"/>
                <a:gd name="connsiteY0" fmla="*/ 1429954 h 1429954"/>
                <a:gd name="connsiteX1" fmla="*/ 1414216 w 2806701"/>
                <a:gd name="connsiteY1" fmla="*/ 0 h 1429954"/>
                <a:gd name="connsiteX2" fmla="*/ 2806701 w 2806701"/>
                <a:gd name="connsiteY2" fmla="*/ 1429951 h 1429954"/>
                <a:gd name="connsiteX3" fmla="*/ 0 w 2806701"/>
                <a:gd name="connsiteY3" fmla="*/ 1429954 h 142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6701" h="1429954">
                  <a:moveTo>
                    <a:pt x="0" y="1429954"/>
                  </a:moveTo>
                  <a:lnTo>
                    <a:pt x="1414216" y="0"/>
                  </a:lnTo>
                  <a:lnTo>
                    <a:pt x="2806701" y="1429951"/>
                  </a:lnTo>
                  <a:lnTo>
                    <a:pt x="0" y="1429954"/>
                  </a:lnTo>
                  <a:close/>
                </a:path>
              </a:pathLst>
            </a:custGeom>
            <a:pattFill prst="dkHorz">
              <a:fgClr>
                <a:schemeClr val="accent6">
                  <a:lumMod val="20000"/>
                  <a:lumOff val="80000"/>
                </a:schemeClr>
              </a:fgClr>
              <a:bgClr>
                <a:srgbClr val="8CAABA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762000" y="6172198"/>
              <a:ext cx="12812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j-lt"/>
                </a:rPr>
                <a:t>Powering the</a:t>
              </a:r>
              <a:br>
                <a:rPr lang="en-US" sz="1400" dirty="0">
                  <a:solidFill>
                    <a:srgbClr val="FFFFFF"/>
                  </a:solidFill>
                  <a:latin typeface="+mj-lt"/>
                </a:rPr>
              </a:br>
              <a:r>
                <a:rPr lang="en-US" sz="1400" dirty="0">
                  <a:solidFill>
                    <a:srgbClr val="FFFFFF"/>
                  </a:solidFill>
                  <a:latin typeface="+mj-lt"/>
                </a:rPr>
                <a:t>Digital Future</a:t>
              </a:r>
              <a:endParaRPr lang="en-US" sz="1600" dirty="0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79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_NewSection_ex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4976" y="6019800"/>
            <a:ext cx="12196975" cy="847344"/>
          </a:xfrm>
          <a:prstGeom prst="rect">
            <a:avLst/>
          </a:prstGeom>
          <a:solidFill>
            <a:srgbClr val="8CAAB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ight Triangle 6"/>
          <p:cNvSpPr>
            <a:spLocks/>
          </p:cNvSpPr>
          <p:nvPr/>
        </p:nvSpPr>
        <p:spPr>
          <a:xfrm>
            <a:off x="0" y="4581490"/>
            <a:ext cx="2286000" cy="2286000"/>
          </a:xfrm>
          <a:prstGeom prst="rtTriangl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" name="Isosceles Triangle 3"/>
          <p:cNvSpPr/>
          <p:nvPr userDrawn="1"/>
        </p:nvSpPr>
        <p:spPr>
          <a:xfrm rot="5400000">
            <a:off x="-572769" y="5151724"/>
            <a:ext cx="2293620" cy="1153159"/>
          </a:xfrm>
          <a:custGeom>
            <a:avLst/>
            <a:gdLst>
              <a:gd name="connsiteX0" fmla="*/ 0 w 2753784"/>
              <a:gd name="connsiteY0" fmla="*/ 1422051 h 1422051"/>
              <a:gd name="connsiteX1" fmla="*/ 1376892 w 2753784"/>
              <a:gd name="connsiteY1" fmla="*/ 0 h 1422051"/>
              <a:gd name="connsiteX2" fmla="*/ 2753784 w 2753784"/>
              <a:gd name="connsiteY2" fmla="*/ 1422051 h 1422051"/>
              <a:gd name="connsiteX3" fmla="*/ 0 w 2753784"/>
              <a:gd name="connsiteY3" fmla="*/ 1422051 h 1422051"/>
              <a:gd name="connsiteX0" fmla="*/ 0 w 2806701"/>
              <a:gd name="connsiteY0" fmla="*/ 1422054 h 1422054"/>
              <a:gd name="connsiteX1" fmla="*/ 1429809 w 2806701"/>
              <a:gd name="connsiteY1" fmla="*/ 0 h 1422054"/>
              <a:gd name="connsiteX2" fmla="*/ 2806701 w 2806701"/>
              <a:gd name="connsiteY2" fmla="*/ 1422051 h 1422054"/>
              <a:gd name="connsiteX3" fmla="*/ 0 w 2806701"/>
              <a:gd name="connsiteY3" fmla="*/ 1422054 h 1422054"/>
              <a:gd name="connsiteX0" fmla="*/ 0 w 2816057"/>
              <a:gd name="connsiteY0" fmla="*/ 1422054 h 1425212"/>
              <a:gd name="connsiteX1" fmla="*/ 1429809 w 2816057"/>
              <a:gd name="connsiteY1" fmla="*/ 0 h 1425212"/>
              <a:gd name="connsiteX2" fmla="*/ 2816057 w 2816057"/>
              <a:gd name="connsiteY2" fmla="*/ 1425212 h 1425212"/>
              <a:gd name="connsiteX3" fmla="*/ 0 w 2816057"/>
              <a:gd name="connsiteY3" fmla="*/ 1422054 h 1425212"/>
              <a:gd name="connsiteX0" fmla="*/ 0 w 2816057"/>
              <a:gd name="connsiteY0" fmla="*/ 1431534 h 1434692"/>
              <a:gd name="connsiteX1" fmla="*/ 1414217 w 2816057"/>
              <a:gd name="connsiteY1" fmla="*/ 0 h 1434692"/>
              <a:gd name="connsiteX2" fmla="*/ 2816057 w 2816057"/>
              <a:gd name="connsiteY2" fmla="*/ 1434692 h 1434692"/>
              <a:gd name="connsiteX3" fmla="*/ 0 w 2816057"/>
              <a:gd name="connsiteY3" fmla="*/ 1431534 h 143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6057" h="1434692">
                <a:moveTo>
                  <a:pt x="0" y="1431534"/>
                </a:moveTo>
                <a:lnTo>
                  <a:pt x="1414217" y="0"/>
                </a:lnTo>
                <a:lnTo>
                  <a:pt x="2816057" y="1434692"/>
                </a:lnTo>
                <a:lnTo>
                  <a:pt x="0" y="1431534"/>
                </a:lnTo>
                <a:close/>
              </a:path>
            </a:pathLst>
          </a:custGeom>
          <a:pattFill prst="dkHorz">
            <a:fgClr>
              <a:schemeClr val="accent6">
                <a:lumMod val="20000"/>
                <a:lumOff val="80000"/>
              </a:schemeClr>
            </a:fgClr>
            <a:bgClr>
              <a:srgbClr val="8CAAB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454575" y="2411437"/>
            <a:ext cx="7213600" cy="1204306"/>
          </a:xfrm>
          <a:prstGeom prst="rect">
            <a:avLst/>
          </a:prstGeom>
        </p:spPr>
        <p:txBody>
          <a:bodyPr bIns="9144" anchor="b"/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 rot="1089">
            <a:off x="1454647" y="3657124"/>
            <a:ext cx="7213527" cy="329259"/>
          </a:xfrm>
          <a:prstGeom prst="rect">
            <a:avLst/>
          </a:prstGeo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09975" y="6243935"/>
            <a:ext cx="1281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Powering the</a:t>
            </a:r>
            <a:br>
              <a: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Digital Future</a:t>
            </a:r>
            <a:endParaRPr lang="en-US" sz="1400" b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PSEG_tag_16_2c_w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560" y="6176147"/>
            <a:ext cx="2057400" cy="486515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 userDrawn="1"/>
        </p:nvSpPr>
        <p:spPr>
          <a:xfrm>
            <a:off x="1447802" y="2057404"/>
            <a:ext cx="8681508" cy="329259"/>
          </a:xfrm>
          <a:prstGeom prst="rect">
            <a:avLst/>
          </a:prstGeom>
        </p:spPr>
        <p:txBody>
          <a:bodyPr vert="horz" lIns="0" tIns="9144" rIns="0" bIns="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400" cap="none" spc="600" dirty="0">
                <a:latin typeface="+mn-lt"/>
              </a:rPr>
              <a:t>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44743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_NewSection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143000" y="2057400"/>
            <a:ext cx="7213600" cy="1204306"/>
          </a:xfrm>
          <a:prstGeom prst="rect">
            <a:avLst/>
          </a:prstGeom>
        </p:spPr>
        <p:txBody>
          <a:bodyPr bIns="9144" anchor="b"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 rot="1089">
            <a:off x="1143071" y="3303091"/>
            <a:ext cx="7213527" cy="329259"/>
          </a:xfrm>
          <a:prstGeom prst="rect">
            <a:avLst/>
          </a:prstGeo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0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T_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4"/>
          <p:cNvSpPr>
            <a:spLocks noGrp="1"/>
          </p:cNvSpPr>
          <p:nvPr>
            <p:ph type="title"/>
          </p:nvPr>
        </p:nvSpPr>
        <p:spPr>
          <a:xfrm>
            <a:off x="792480" y="365760"/>
            <a:ext cx="10972800" cy="548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 noChangeAspect="1"/>
          </p:cNvSpPr>
          <p:nvPr>
            <p:ph idx="1"/>
          </p:nvPr>
        </p:nvSpPr>
        <p:spPr>
          <a:xfrm>
            <a:off x="792480" y="1143000"/>
            <a:ext cx="10972800" cy="48466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spcAft>
                <a:spcPts val="0"/>
              </a:spcAft>
              <a:buClr>
                <a:schemeClr val="accent6">
                  <a:lumMod val="75000"/>
                </a:schemeClr>
              </a:buClr>
              <a:defRPr sz="2400"/>
            </a:lvl1pPr>
            <a:lvl2pPr marL="457200" indent="-228600">
              <a:buClr>
                <a:srgbClr val="F95D0D"/>
              </a:buClr>
              <a:defRPr sz="2200"/>
            </a:lvl2pPr>
            <a:lvl3pPr indent="-228600">
              <a:buClr>
                <a:schemeClr val="accent6">
                  <a:lumMod val="75000"/>
                </a:schemeClr>
              </a:buClr>
              <a:defRPr sz="2000"/>
            </a:lvl3pPr>
            <a:lvl4pPr marL="914400" indent="-228600">
              <a:buClr>
                <a:srgbClr val="F95D0D"/>
              </a:buClr>
              <a:defRPr sz="1800"/>
            </a:lvl4pPr>
            <a:lvl5pPr marL="1143000" indent="-228600">
              <a:buClr>
                <a:schemeClr val="accent6">
                  <a:lumMod val="75000"/>
                </a:schemeClr>
              </a:buClr>
              <a:buFont typeface="Arial"/>
              <a:buChar char="•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78400" y="6477000"/>
            <a:ext cx="6299200" cy="27463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 cap="all" spc="200" baseline="0">
                <a:solidFill>
                  <a:schemeClr val="bg1"/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 userDrawn="1"/>
        </p:nvSpPr>
        <p:spPr>
          <a:xfrm>
            <a:off x="4978400" y="6477000"/>
            <a:ext cx="629920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 cap="all" spc="200" baseline="0">
                <a:solidFill>
                  <a:schemeClr val="bg1"/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 userDrawn="1"/>
        </p:nvSpPr>
        <p:spPr>
          <a:xfrm>
            <a:off x="4978400" y="6477000"/>
            <a:ext cx="629920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 cap="all" spc="200" baseline="0">
                <a:solidFill>
                  <a:schemeClr val="bg1"/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57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8942" y="6416148"/>
            <a:ext cx="2845595" cy="365125"/>
          </a:xfrm>
          <a:prstGeom prst="rect">
            <a:avLst/>
          </a:prstGeom>
        </p:spPr>
        <p:txBody>
          <a:bodyPr lIns="76194" tIns="38097" rIns="76194" bIns="38097"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886" y="6416148"/>
            <a:ext cx="2844271" cy="365125"/>
          </a:xfrm>
          <a:prstGeom prst="rect">
            <a:avLst/>
          </a:prstGeom>
        </p:spPr>
        <p:txBody>
          <a:bodyPr lIns="76194" tIns="38097" rIns="76194" bIns="38097"/>
          <a:lstStyle>
            <a:lvl1pPr>
              <a:defRPr/>
            </a:lvl1pPr>
          </a:lstStyle>
          <a:p>
            <a:pPr>
              <a:defRPr/>
            </a:pPr>
            <a:fld id="{4881178F-01E7-49CB-A911-16F0434978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1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673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4F315-8253-4237-9307-B90D2CD0AF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2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0" y="6401039"/>
            <a:ext cx="12192000" cy="45696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526628 w 3352800"/>
              <a:gd name="connsiteY1" fmla="*/ 4126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313">
                <a:moveTo>
                  <a:pt x="0" y="527313"/>
                </a:moveTo>
                <a:lnTo>
                  <a:pt x="526628" y="4126"/>
                </a:lnTo>
                <a:lnTo>
                  <a:pt x="3352800" y="0"/>
                </a:lnTo>
                <a:lnTo>
                  <a:pt x="3352800" y="527313"/>
                </a:lnTo>
                <a:lnTo>
                  <a:pt x="0" y="527313"/>
                </a:lnTo>
                <a:close/>
              </a:path>
            </a:pathLst>
          </a:custGeom>
          <a:pattFill prst="dkHorz">
            <a:fgClr>
              <a:schemeClr val="accent6">
                <a:lumMod val="40000"/>
                <a:lumOff val="60000"/>
              </a:schemeClr>
            </a:fgClr>
            <a:bgClr>
              <a:srgbClr val="8CAAB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-3173" y="6400800"/>
            <a:ext cx="2898775" cy="457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9" name="Picture 18" descr="PSEG_16_w.eps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460872"/>
            <a:ext cx="1248800" cy="290448"/>
          </a:xfrm>
          <a:prstGeom prst="rect">
            <a:avLst/>
          </a:prstGeom>
        </p:spPr>
      </p:pic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477520" y="381004"/>
            <a:ext cx="11318240" cy="5331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11353800" cy="5105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4268" y="6477000"/>
            <a:ext cx="8043333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PSEG INTERNAL USE ONLY</a:t>
            </a:r>
          </a:p>
        </p:txBody>
      </p:sp>
      <p:sp>
        <p:nvSpPr>
          <p:cNvPr id="10" name="Delay 9"/>
          <p:cNvSpPr/>
          <p:nvPr/>
        </p:nvSpPr>
        <p:spPr>
          <a:xfrm flipH="1">
            <a:off x="11465984" y="6400800"/>
            <a:ext cx="726016" cy="457200"/>
          </a:xfrm>
          <a:prstGeom prst="flowChartDelay">
            <a:avLst/>
          </a:prstGeom>
          <a:solidFill>
            <a:srgbClr val="8CAABA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62F1D00-BD13-4404-86B0-79703945A0A7}" type="slidenum">
              <a:rPr 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0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70" r:id="rId8"/>
    <p:sldLayoutId id="2147483671" r:id="rId9"/>
    <p:sldLayoutId id="2147483672" r:id="rId10"/>
    <p:sldLayoutId id="214748367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none" baseline="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3175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2400" b="0" kern="1200">
          <a:solidFill>
            <a:srgbClr val="3C536F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Tx/>
        <a:buSzPct val="80000"/>
        <a:buFont typeface="Lucida Grande"/>
        <a:buChar char="●"/>
        <a:defRPr sz="2000" kern="1200">
          <a:solidFill>
            <a:srgbClr val="3C536F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Tx/>
        <a:buSzPct val="80000"/>
        <a:buFont typeface="Lucida Grande"/>
        <a:buChar char="●"/>
        <a:defRPr sz="1800" kern="1200">
          <a:solidFill>
            <a:srgbClr val="3C536F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Tx/>
        <a:buSzPct val="80000"/>
        <a:buFont typeface="Lucida Grande"/>
        <a:buChar char="●"/>
        <a:defRPr sz="1600" kern="1200">
          <a:solidFill>
            <a:srgbClr val="3C536F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Tx/>
        <a:buSzPct val="80000"/>
        <a:buFont typeface="Lucida Grande"/>
        <a:buChar char="●"/>
        <a:defRPr sz="1400" kern="1200">
          <a:solidFill>
            <a:srgbClr val="3C536F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11" Type="http://schemas.openxmlformats.org/officeDocument/2006/relationships/image" Target="../media/image31.png"/><Relationship Id="rId5" Type="http://schemas.openxmlformats.org/officeDocument/2006/relationships/image" Target="../media/image9.png"/><Relationship Id="rId15" Type="http://schemas.openxmlformats.org/officeDocument/2006/relationships/image" Target="../media/image7.png"/><Relationship Id="rId10" Type="http://schemas.openxmlformats.org/officeDocument/2006/relationships/image" Target="../media/image30.png"/><Relationship Id="rId4" Type="http://schemas.openxmlformats.org/officeDocument/2006/relationships/image" Target="../media/image16.png"/><Relationship Id="rId9" Type="http://schemas.openxmlformats.org/officeDocument/2006/relationships/image" Target="../media/image28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4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9.png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image" Target="../media/image14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image" Target="../media/image19.png"/><Relationship Id="rId5" Type="http://schemas.openxmlformats.org/officeDocument/2006/relationships/image" Target="../media/image18.png"/><Relationship Id="rId15" Type="http://schemas.openxmlformats.org/officeDocument/2006/relationships/image" Target="../media/image6.png"/><Relationship Id="rId10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27.png"/><Relationship Id="rId12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11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29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2297-7070-4F8D-8E3A-C67699FFD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8900000">
            <a:off x="-407311" y="1699432"/>
            <a:ext cx="7315200" cy="120430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MuleSoft CloudHub Architecture - Infra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75CB4-4B1A-4A3A-ADDB-6B95DE8CA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2021</a:t>
            </a:r>
          </a:p>
        </p:txBody>
      </p:sp>
    </p:spTree>
    <p:extLst>
      <p:ext uri="{BB962C8B-B14F-4D97-AF65-F5344CB8AC3E}">
        <p14:creationId xmlns:p14="http://schemas.microsoft.com/office/powerpoint/2010/main" val="423899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47;p23">
            <a:extLst>
              <a:ext uri="{FF2B5EF4-FFF2-40B4-BE49-F238E27FC236}">
                <a16:creationId xmlns:a16="http://schemas.microsoft.com/office/drawing/2014/main" id="{CCB08CE6-4D9E-1A4F-B060-397C9D2AF416}"/>
              </a:ext>
            </a:extLst>
          </p:cNvPr>
          <p:cNvGrpSpPr/>
          <p:nvPr/>
        </p:nvGrpSpPr>
        <p:grpSpPr>
          <a:xfrm>
            <a:off x="524700" y="1140775"/>
            <a:ext cx="10966928" cy="5629184"/>
            <a:chOff x="524700" y="1140775"/>
            <a:chExt cx="10966928" cy="5629184"/>
          </a:xfrm>
        </p:grpSpPr>
        <p:grpSp>
          <p:nvGrpSpPr>
            <p:cNvPr id="5" name="Google Shape;748;p23">
              <a:extLst>
                <a:ext uri="{FF2B5EF4-FFF2-40B4-BE49-F238E27FC236}">
                  <a16:creationId xmlns:a16="http://schemas.microsoft.com/office/drawing/2014/main" id="{1BEDDD1B-7181-2F4E-AC0D-838404FA4DEA}"/>
                </a:ext>
              </a:extLst>
            </p:cNvPr>
            <p:cNvGrpSpPr/>
            <p:nvPr/>
          </p:nvGrpSpPr>
          <p:grpSpPr>
            <a:xfrm>
              <a:off x="524700" y="1140775"/>
              <a:ext cx="10966928" cy="5629184"/>
              <a:chOff x="3871345" y="1162755"/>
              <a:chExt cx="10966928" cy="5538355"/>
            </a:xfrm>
          </p:grpSpPr>
          <p:grpSp>
            <p:nvGrpSpPr>
              <p:cNvPr id="15" name="Google Shape;749;p23">
                <a:extLst>
                  <a:ext uri="{FF2B5EF4-FFF2-40B4-BE49-F238E27FC236}">
                    <a16:creationId xmlns:a16="http://schemas.microsoft.com/office/drawing/2014/main" id="{4E484262-BC78-484D-A49A-8C8BA716DEFD}"/>
                  </a:ext>
                </a:extLst>
              </p:cNvPr>
              <p:cNvGrpSpPr/>
              <p:nvPr/>
            </p:nvGrpSpPr>
            <p:grpSpPr>
              <a:xfrm>
                <a:off x="3871345" y="1162755"/>
                <a:ext cx="10966928" cy="5538355"/>
                <a:chOff x="3871345" y="1162755"/>
                <a:chExt cx="10966928" cy="5538355"/>
              </a:xfrm>
            </p:grpSpPr>
            <p:grpSp>
              <p:nvGrpSpPr>
                <p:cNvPr id="17" name="Google Shape;750;p23">
                  <a:extLst>
                    <a:ext uri="{FF2B5EF4-FFF2-40B4-BE49-F238E27FC236}">
                      <a16:creationId xmlns:a16="http://schemas.microsoft.com/office/drawing/2014/main" id="{63EE125F-4F93-6E47-B140-0D780566AF9E}"/>
                    </a:ext>
                  </a:extLst>
                </p:cNvPr>
                <p:cNvGrpSpPr/>
                <p:nvPr/>
              </p:nvGrpSpPr>
              <p:grpSpPr>
                <a:xfrm>
                  <a:off x="3871345" y="1162755"/>
                  <a:ext cx="10966928" cy="5538355"/>
                  <a:chOff x="-1741487" y="1196563"/>
                  <a:chExt cx="11486100" cy="5872500"/>
                </a:xfrm>
              </p:grpSpPr>
              <p:grpSp>
                <p:nvGrpSpPr>
                  <p:cNvPr id="21" name="Google Shape;751;p23">
                    <a:extLst>
                      <a:ext uri="{FF2B5EF4-FFF2-40B4-BE49-F238E27FC236}">
                        <a16:creationId xmlns:a16="http://schemas.microsoft.com/office/drawing/2014/main" id="{3CF15934-D89B-9347-9DD9-19644EE9D319}"/>
                      </a:ext>
                    </a:extLst>
                  </p:cNvPr>
                  <p:cNvGrpSpPr/>
                  <p:nvPr/>
                </p:nvGrpSpPr>
                <p:grpSpPr>
                  <a:xfrm>
                    <a:off x="2538521" y="1215133"/>
                    <a:ext cx="1493564" cy="456834"/>
                    <a:chOff x="2169400" y="1227109"/>
                    <a:chExt cx="1912374" cy="584935"/>
                  </a:xfrm>
                </p:grpSpPr>
                <p:pic>
                  <p:nvPicPr>
                    <p:cNvPr id="23" name="Google Shape;752;p23">
                      <a:extLst>
                        <a:ext uri="{FF2B5EF4-FFF2-40B4-BE49-F238E27FC236}">
                          <a16:creationId xmlns:a16="http://schemas.microsoft.com/office/drawing/2014/main" id="{CF191AFE-76E8-FA43-B978-85E659C5D185}"/>
                        </a:ext>
                      </a:extLst>
                    </p:cNvPr>
                    <p:cNvPicPr preferRelativeResize="0"/>
                    <p:nvPr/>
                  </p:nvPicPr>
                  <p:blipFill rotWithShape="1">
                    <a:blip r:embed="rId2">
                      <a:alphaModFix/>
                    </a:blip>
                    <a:srcRect/>
                    <a:stretch/>
                  </p:blipFill>
                  <p:spPr>
                    <a:xfrm>
                      <a:off x="2169400" y="1227109"/>
                      <a:ext cx="591000" cy="58493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24" name="Google Shape;753;p23">
                      <a:extLst>
                        <a:ext uri="{FF2B5EF4-FFF2-40B4-BE49-F238E27FC236}">
                          <a16:creationId xmlns:a16="http://schemas.microsoft.com/office/drawing/2014/main" id="{CE07B4B9-01D1-2047-9500-F39FA1343E64}"/>
                        </a:ext>
                      </a:extLst>
                    </p:cNvPr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/>
                    <a:stretch/>
                  </p:blipFill>
                  <p:spPr>
                    <a:xfrm>
                      <a:off x="2753574" y="1334292"/>
                      <a:ext cx="1328200" cy="4108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sp>
                <p:nvSpPr>
                  <p:cNvPr id="22" name="Google Shape;754;p23">
                    <a:extLst>
                      <a:ext uri="{FF2B5EF4-FFF2-40B4-BE49-F238E27FC236}">
                        <a16:creationId xmlns:a16="http://schemas.microsoft.com/office/drawing/2014/main" id="{D8ED5606-9AF7-684D-B875-DE4D8483D220}"/>
                      </a:ext>
                    </a:extLst>
                  </p:cNvPr>
                  <p:cNvSpPr/>
                  <p:nvPr/>
                </p:nvSpPr>
                <p:spPr>
                  <a:xfrm>
                    <a:off x="-1741487" y="1196563"/>
                    <a:ext cx="11486100" cy="5872500"/>
                  </a:xfrm>
                  <a:prstGeom prst="rect">
                    <a:avLst/>
                  </a:prstGeom>
                  <a:solidFill>
                    <a:srgbClr val="CFE2F3"/>
                  </a:solidFill>
                  <a:ln>
                    <a:noFill/>
                  </a:ln>
                  <a:effectLst>
                    <a:outerShdw blurRad="57150" dist="57150" dir="5400000" algn="bl" rotWithShape="0">
                      <a:srgbClr val="000000">
                        <a:alpha val="49411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b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endParaRPr sz="800" b="1" i="0" u="none" strike="noStrike" cap="none">
                      <a:solidFill>
                        <a:srgbClr val="000000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</p:txBody>
              </p:sp>
            </p:grpSp>
            <p:grpSp>
              <p:nvGrpSpPr>
                <p:cNvPr id="18" name="Google Shape;755;p23">
                  <a:extLst>
                    <a:ext uri="{FF2B5EF4-FFF2-40B4-BE49-F238E27FC236}">
                      <a16:creationId xmlns:a16="http://schemas.microsoft.com/office/drawing/2014/main" id="{9E634CC4-8367-DA45-BA72-96ED73807677}"/>
                    </a:ext>
                  </a:extLst>
                </p:cNvPr>
                <p:cNvGrpSpPr/>
                <p:nvPr/>
              </p:nvGrpSpPr>
              <p:grpSpPr>
                <a:xfrm>
                  <a:off x="8145410" y="1237693"/>
                  <a:ext cx="1426058" cy="430863"/>
                  <a:chOff x="2169400" y="1292881"/>
                  <a:chExt cx="1912374" cy="584935"/>
                </a:xfrm>
              </p:grpSpPr>
              <p:pic>
                <p:nvPicPr>
                  <p:cNvPr id="19" name="Google Shape;756;p23">
                    <a:extLst>
                      <a:ext uri="{FF2B5EF4-FFF2-40B4-BE49-F238E27FC236}">
                        <a16:creationId xmlns:a16="http://schemas.microsoft.com/office/drawing/2014/main" id="{7AF4D3A1-39AC-AF49-AA70-DB0B0EB5E2C5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2">
                    <a:alphaModFix/>
                  </a:blip>
                  <a:srcRect/>
                  <a:stretch/>
                </p:blipFill>
                <p:spPr>
                  <a:xfrm>
                    <a:off x="2169400" y="1292881"/>
                    <a:ext cx="591000" cy="5849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0" name="Google Shape;757;p23">
                    <a:extLst>
                      <a:ext uri="{FF2B5EF4-FFF2-40B4-BE49-F238E27FC236}">
                        <a16:creationId xmlns:a16="http://schemas.microsoft.com/office/drawing/2014/main" id="{86715873-2F68-B743-8E1A-4D4CCAD094C7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2753574" y="1400064"/>
                    <a:ext cx="1328200" cy="4108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sp>
            <p:nvSpPr>
              <p:cNvPr id="16" name="Google Shape;758;p23">
                <a:extLst>
                  <a:ext uri="{FF2B5EF4-FFF2-40B4-BE49-F238E27FC236}">
                    <a16:creationId xmlns:a16="http://schemas.microsoft.com/office/drawing/2014/main" id="{E20D25A0-2709-5A49-84AF-56230BB0DABE}"/>
                  </a:ext>
                </a:extLst>
              </p:cNvPr>
              <p:cNvSpPr txBox="1"/>
              <p:nvPr/>
            </p:nvSpPr>
            <p:spPr>
              <a:xfrm>
                <a:off x="8490054" y="1657594"/>
                <a:ext cx="10143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" sz="1000" b="1" i="0" u="none" strike="noStrike" cap="none">
                    <a:solidFill>
                      <a:srgbClr val="43434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</a:t>
                </a:r>
                <a:r>
                  <a:rPr lang="en" sz="1000" b="0" i="0" u="none" strike="noStrike" cap="none">
                    <a:solidFill>
                      <a:srgbClr val="434343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cloudhub.io</a:t>
                </a:r>
                <a:r>
                  <a:rPr lang="en" sz="1000" b="1" i="0" u="none" strike="noStrike" cap="none">
                    <a:solidFill>
                      <a:srgbClr val="43434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]</a:t>
                </a:r>
                <a:endParaRPr sz="1300" b="0" i="0" u="none" strike="noStrike" cap="none">
                  <a:solidFill>
                    <a:srgbClr val="434343"/>
                  </a:solidFill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</p:grpSp>
        <p:grpSp>
          <p:nvGrpSpPr>
            <p:cNvPr id="6" name="Google Shape;759;p23">
              <a:extLst>
                <a:ext uri="{FF2B5EF4-FFF2-40B4-BE49-F238E27FC236}">
                  <a16:creationId xmlns:a16="http://schemas.microsoft.com/office/drawing/2014/main" id="{758F6236-7712-C64C-AEA7-A7E122014972}"/>
                </a:ext>
              </a:extLst>
            </p:cNvPr>
            <p:cNvGrpSpPr/>
            <p:nvPr/>
          </p:nvGrpSpPr>
          <p:grpSpPr>
            <a:xfrm>
              <a:off x="970818" y="1869697"/>
              <a:ext cx="10066232" cy="4678828"/>
              <a:chOff x="970818" y="1869697"/>
              <a:chExt cx="10066232" cy="4678828"/>
            </a:xfrm>
          </p:grpSpPr>
          <p:sp>
            <p:nvSpPr>
              <p:cNvPr id="11" name="Google Shape;760;p23">
                <a:extLst>
                  <a:ext uri="{FF2B5EF4-FFF2-40B4-BE49-F238E27FC236}">
                    <a16:creationId xmlns:a16="http://schemas.microsoft.com/office/drawing/2014/main" id="{C9C08662-E750-C844-BF16-00D82E8CEAA1}"/>
                  </a:ext>
                </a:extLst>
              </p:cNvPr>
              <p:cNvSpPr/>
              <p:nvPr/>
            </p:nvSpPr>
            <p:spPr>
              <a:xfrm>
                <a:off x="993050" y="1878725"/>
                <a:ext cx="10044000" cy="4669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  <a:effectLst>
                <a:outerShdw blurRad="57150" dist="57150" dir="5400000" algn="bl" rotWithShape="0">
                  <a:srgbClr val="000000">
                    <a:alpha val="49411"/>
                  </a:srgbClr>
                </a:outerShdw>
              </a:effectLst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endParaRPr sz="800" b="1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  <p:pic>
            <p:nvPicPr>
              <p:cNvPr id="12" name="Google Shape;761;p23">
                <a:extLst>
                  <a:ext uri="{FF2B5EF4-FFF2-40B4-BE49-F238E27FC236}">
                    <a16:creationId xmlns:a16="http://schemas.microsoft.com/office/drawing/2014/main" id="{A486B670-4A42-3848-AE05-E2E1A79B0024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3289" t="2399" r="-3288" b="-2398"/>
              <a:stretch/>
            </p:blipFill>
            <p:spPr>
              <a:xfrm>
                <a:off x="970818" y="1869697"/>
                <a:ext cx="434760" cy="39742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" name="Google Shape;762;p23">
                <a:extLst>
                  <a:ext uri="{FF2B5EF4-FFF2-40B4-BE49-F238E27FC236}">
                    <a16:creationId xmlns:a16="http://schemas.microsoft.com/office/drawing/2014/main" id="{3E55A5FE-813B-014F-A114-C6F84869FE5B}"/>
                  </a:ext>
                </a:extLst>
              </p:cNvPr>
              <p:cNvSpPr txBox="1"/>
              <p:nvPr/>
            </p:nvSpPr>
            <p:spPr>
              <a:xfrm>
                <a:off x="1376960" y="1913100"/>
                <a:ext cx="761700" cy="25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" sz="1200" b="1" i="0" u="none" strike="noStrike" cap="none">
                    <a:solidFill>
                      <a:srgbClr val="205CA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Region</a:t>
                </a:r>
                <a:r>
                  <a:rPr lang="en" sz="1200" b="1" i="0" u="none" strike="noStrike" cap="none">
                    <a:solidFill>
                      <a:srgbClr val="205C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endParaRPr sz="1100" b="1" i="0" u="none" strike="noStrike" cap="none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4" name="Google Shape;763;p23">
                <a:extLst>
                  <a:ext uri="{FF2B5EF4-FFF2-40B4-BE49-F238E27FC236}">
                    <a16:creationId xmlns:a16="http://schemas.microsoft.com/office/drawing/2014/main" id="{6826E770-5609-F948-9E1B-35AA1CEDD9D2}"/>
                  </a:ext>
                </a:extLst>
              </p:cNvPr>
              <p:cNvSpPr txBox="1"/>
              <p:nvPr/>
            </p:nvSpPr>
            <p:spPr>
              <a:xfrm>
                <a:off x="1455648" y="2119563"/>
                <a:ext cx="5853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" sz="1000" b="1" i="0" u="none" strike="noStrike" cap="none">
                    <a:solidFill>
                      <a:srgbClr val="43434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</a:t>
                </a:r>
                <a:r>
                  <a:rPr lang="en" sz="1000" b="0" i="0" u="none" strike="noStrike" cap="none">
                    <a:solidFill>
                      <a:srgbClr val="434343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us-e2</a:t>
                </a:r>
                <a:r>
                  <a:rPr lang="en" sz="1000" b="1" i="0" u="none" strike="noStrike" cap="none">
                    <a:solidFill>
                      <a:srgbClr val="43434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]</a:t>
                </a:r>
                <a:endParaRPr sz="1300" b="0" i="0" u="none" strike="noStrike" cap="none">
                  <a:solidFill>
                    <a:srgbClr val="434343"/>
                  </a:solidFill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</p:grpSp>
        <p:grpSp>
          <p:nvGrpSpPr>
            <p:cNvPr id="7" name="Google Shape;764;p23">
              <a:extLst>
                <a:ext uri="{FF2B5EF4-FFF2-40B4-BE49-F238E27FC236}">
                  <a16:creationId xmlns:a16="http://schemas.microsoft.com/office/drawing/2014/main" id="{34EF9639-5478-3943-9DA3-4EC6F6A20177}"/>
                </a:ext>
              </a:extLst>
            </p:cNvPr>
            <p:cNvGrpSpPr/>
            <p:nvPr/>
          </p:nvGrpSpPr>
          <p:grpSpPr>
            <a:xfrm>
              <a:off x="1969700" y="2020574"/>
              <a:ext cx="8681400" cy="4357676"/>
              <a:chOff x="1969700" y="2020574"/>
              <a:chExt cx="8681400" cy="4357676"/>
            </a:xfrm>
          </p:grpSpPr>
          <p:sp>
            <p:nvSpPr>
              <p:cNvPr id="8" name="Google Shape;765;p23">
                <a:extLst>
                  <a:ext uri="{FF2B5EF4-FFF2-40B4-BE49-F238E27FC236}">
                    <a16:creationId xmlns:a16="http://schemas.microsoft.com/office/drawing/2014/main" id="{EE493BFC-6525-1A47-98D1-DA0C9B493B7A}"/>
                  </a:ext>
                </a:extLst>
              </p:cNvPr>
              <p:cNvSpPr/>
              <p:nvPr/>
            </p:nvSpPr>
            <p:spPr>
              <a:xfrm>
                <a:off x="1969700" y="2133850"/>
                <a:ext cx="8681400" cy="42444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DECDB"/>
                  </a:gs>
                  <a:gs pos="100000">
                    <a:srgbClr val="F0A963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57150" dir="5400000" algn="bl" rotWithShape="0">
                  <a:srgbClr val="000000">
                    <a:alpha val="4941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" name="Google Shape;766;p23">
                <a:extLst>
                  <a:ext uri="{FF2B5EF4-FFF2-40B4-BE49-F238E27FC236}">
                    <a16:creationId xmlns:a16="http://schemas.microsoft.com/office/drawing/2014/main" id="{A0BBE48A-3147-5D49-9D5A-2292F8691CE1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391105" y="2020574"/>
                <a:ext cx="417833" cy="2721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49411"/>
                  </a:srgbClr>
                </a:outerShdw>
              </a:effectLst>
            </p:spPr>
          </p:pic>
          <p:sp>
            <p:nvSpPr>
              <p:cNvPr id="10" name="Google Shape;767;p23">
                <a:extLst>
                  <a:ext uri="{FF2B5EF4-FFF2-40B4-BE49-F238E27FC236}">
                    <a16:creationId xmlns:a16="http://schemas.microsoft.com/office/drawing/2014/main" id="{9116FFDA-4357-4845-9A7C-B13FFC1092EA}"/>
                  </a:ext>
                </a:extLst>
              </p:cNvPr>
              <p:cNvSpPr txBox="1"/>
              <p:nvPr/>
            </p:nvSpPr>
            <p:spPr>
              <a:xfrm>
                <a:off x="2453881" y="2365125"/>
                <a:ext cx="2382600" cy="18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 b="1" i="0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Customer VPC </a:t>
                </a:r>
                <a:r>
                  <a:rPr lang="en" sz="11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[10.100.1.0/24]</a:t>
                </a:r>
                <a:r>
                  <a:rPr lang="en" sz="1100" b="1" i="0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 </a:t>
                </a:r>
                <a:endParaRPr sz="1100" b="1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</p:grpSp>
      </p:grpSp>
      <p:grpSp>
        <p:nvGrpSpPr>
          <p:cNvPr id="25" name="Google Shape;768;p23">
            <a:extLst>
              <a:ext uri="{FF2B5EF4-FFF2-40B4-BE49-F238E27FC236}">
                <a16:creationId xmlns:a16="http://schemas.microsoft.com/office/drawing/2014/main" id="{EFB89C27-EE23-394C-836D-4AB34C5B76CF}"/>
              </a:ext>
            </a:extLst>
          </p:cNvPr>
          <p:cNvGrpSpPr/>
          <p:nvPr/>
        </p:nvGrpSpPr>
        <p:grpSpPr>
          <a:xfrm>
            <a:off x="2259674" y="5597150"/>
            <a:ext cx="2365187" cy="648900"/>
            <a:chOff x="2259674" y="5597150"/>
            <a:chExt cx="2365187" cy="648900"/>
          </a:xfrm>
        </p:grpSpPr>
        <p:sp>
          <p:nvSpPr>
            <p:cNvPr id="26" name="Google Shape;769;p23">
              <a:extLst>
                <a:ext uri="{FF2B5EF4-FFF2-40B4-BE49-F238E27FC236}">
                  <a16:creationId xmlns:a16="http://schemas.microsoft.com/office/drawing/2014/main" id="{6114AAC6-8362-4D4D-8040-918815A0BE89}"/>
                </a:ext>
              </a:extLst>
            </p:cNvPr>
            <p:cNvSpPr/>
            <p:nvPr/>
          </p:nvSpPr>
          <p:spPr>
            <a:xfrm>
              <a:off x="3592975" y="5683029"/>
              <a:ext cx="1031886" cy="462294"/>
            </a:xfrm>
            <a:prstGeom prst="flowChartDocument">
              <a:avLst/>
            </a:prstGeom>
            <a:solidFill>
              <a:srgbClr val="FFE599"/>
            </a:solidFill>
            <a:ln>
              <a:noFill/>
            </a:ln>
            <a:effectLst>
              <a:outerShdw blurRad="57150" dist="66675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770;p23">
              <a:extLst>
                <a:ext uri="{FF2B5EF4-FFF2-40B4-BE49-F238E27FC236}">
                  <a16:creationId xmlns:a16="http://schemas.microsoft.com/office/drawing/2014/main" id="{766989E7-0FED-DE43-BFD8-84CE5E6EB82F}"/>
                </a:ext>
              </a:extLst>
            </p:cNvPr>
            <p:cNvSpPr txBox="1"/>
            <p:nvPr/>
          </p:nvSpPr>
          <p:spPr>
            <a:xfrm>
              <a:off x="2485225" y="5848550"/>
              <a:ext cx="783300" cy="39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Process requests from 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anywhere</a:t>
              </a:r>
              <a:endParaRPr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28" name="Google Shape;771;p23">
              <a:extLst>
                <a:ext uri="{FF2B5EF4-FFF2-40B4-BE49-F238E27FC236}">
                  <a16:creationId xmlns:a16="http://schemas.microsoft.com/office/drawing/2014/main" id="{C3CF4206-CE48-CF4C-9409-0E804272AB82}"/>
                </a:ext>
              </a:extLst>
            </p:cNvPr>
            <p:cNvSpPr/>
            <p:nvPr/>
          </p:nvSpPr>
          <p:spPr>
            <a:xfrm>
              <a:off x="2259674" y="5630407"/>
              <a:ext cx="271200" cy="272100"/>
            </a:xfrm>
            <a:prstGeom prst="ellipse">
              <a:avLst/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  <a:effectLst>
              <a:outerShdw blurRad="57150" dist="3810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chemeClr val="lt1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4</a:t>
              </a:r>
              <a:endParaRPr sz="12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cxnSp>
          <p:nvCxnSpPr>
            <p:cNvPr id="29" name="Google Shape;772;p23">
              <a:extLst>
                <a:ext uri="{FF2B5EF4-FFF2-40B4-BE49-F238E27FC236}">
                  <a16:creationId xmlns:a16="http://schemas.microsoft.com/office/drawing/2014/main" id="{8B626826-FDCD-0643-928C-71B064ACA6C0}"/>
                </a:ext>
              </a:extLst>
            </p:cNvPr>
            <p:cNvCxnSpPr>
              <a:stCxn id="27" idx="0"/>
            </p:cNvCxnSpPr>
            <p:nvPr/>
          </p:nvCxnSpPr>
          <p:spPr>
            <a:xfrm rot="-5400000">
              <a:off x="2840275" y="5633750"/>
              <a:ext cx="251400" cy="1782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0" name="Google Shape;773;p23">
              <a:extLst>
                <a:ext uri="{FF2B5EF4-FFF2-40B4-BE49-F238E27FC236}">
                  <a16:creationId xmlns:a16="http://schemas.microsoft.com/office/drawing/2014/main" id="{8E300EE8-3987-5A49-ABFD-67C055DEDB41}"/>
                </a:ext>
              </a:extLst>
            </p:cNvPr>
            <p:cNvCxnSpPr>
              <a:stCxn id="27" idx="3"/>
              <a:endCxn id="26" idx="1"/>
            </p:cNvCxnSpPr>
            <p:nvPr/>
          </p:nvCxnSpPr>
          <p:spPr>
            <a:xfrm rot="10800000" flipH="1">
              <a:off x="3268525" y="5914100"/>
              <a:ext cx="324600" cy="133200"/>
            </a:xfrm>
            <a:prstGeom prst="curvedConnector3">
              <a:avLst>
                <a:gd name="adj1" fmla="val 5002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1" name="Google Shape;774;p23">
            <a:extLst>
              <a:ext uri="{FF2B5EF4-FFF2-40B4-BE49-F238E27FC236}">
                <a16:creationId xmlns:a16="http://schemas.microsoft.com/office/drawing/2014/main" id="{A01744A0-35CC-8441-824B-CEE5681452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6925" y="64000"/>
            <a:ext cx="88626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Multiple Dedicated Load Balancers Architecture</a:t>
            </a:r>
            <a:endParaRPr/>
          </a:p>
        </p:txBody>
      </p:sp>
      <p:grpSp>
        <p:nvGrpSpPr>
          <p:cNvPr id="32" name="Google Shape;775;p23">
            <a:extLst>
              <a:ext uri="{FF2B5EF4-FFF2-40B4-BE49-F238E27FC236}">
                <a16:creationId xmlns:a16="http://schemas.microsoft.com/office/drawing/2014/main" id="{D35E3309-6921-0840-A56F-FEE1061DF2B3}"/>
              </a:ext>
            </a:extLst>
          </p:cNvPr>
          <p:cNvGrpSpPr/>
          <p:nvPr/>
        </p:nvGrpSpPr>
        <p:grpSpPr>
          <a:xfrm>
            <a:off x="5216050" y="2795728"/>
            <a:ext cx="5137650" cy="2562000"/>
            <a:chOff x="5216050" y="2795728"/>
            <a:chExt cx="5137650" cy="2562000"/>
          </a:xfrm>
        </p:grpSpPr>
        <p:grpSp>
          <p:nvGrpSpPr>
            <p:cNvPr id="33" name="Google Shape;776;p23">
              <a:extLst>
                <a:ext uri="{FF2B5EF4-FFF2-40B4-BE49-F238E27FC236}">
                  <a16:creationId xmlns:a16="http://schemas.microsoft.com/office/drawing/2014/main" id="{48CBD816-535D-304E-AA99-B43B192D3466}"/>
                </a:ext>
              </a:extLst>
            </p:cNvPr>
            <p:cNvGrpSpPr/>
            <p:nvPr/>
          </p:nvGrpSpPr>
          <p:grpSpPr>
            <a:xfrm>
              <a:off x="5216050" y="2795728"/>
              <a:ext cx="906900" cy="2562000"/>
              <a:chOff x="5216050" y="2705450"/>
              <a:chExt cx="906900" cy="2562000"/>
            </a:xfrm>
          </p:grpSpPr>
          <p:sp>
            <p:nvSpPr>
              <p:cNvPr id="70" name="Google Shape;777;p23">
                <a:extLst>
                  <a:ext uri="{FF2B5EF4-FFF2-40B4-BE49-F238E27FC236}">
                    <a16:creationId xmlns:a16="http://schemas.microsoft.com/office/drawing/2014/main" id="{315543E9-250B-5543-9C2F-EA33F0DAE009}"/>
                  </a:ext>
                </a:extLst>
              </p:cNvPr>
              <p:cNvSpPr/>
              <p:nvPr/>
            </p:nvSpPr>
            <p:spPr>
              <a:xfrm>
                <a:off x="5216050" y="2705450"/>
                <a:ext cx="906900" cy="25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1" name="Google Shape;778;p23">
                <a:extLst>
                  <a:ext uri="{FF2B5EF4-FFF2-40B4-BE49-F238E27FC236}">
                    <a16:creationId xmlns:a16="http://schemas.microsoft.com/office/drawing/2014/main" id="{217E4BCA-C671-1F4C-9B5D-A29D1C3DBCBD}"/>
                  </a:ext>
                </a:extLst>
              </p:cNvPr>
              <p:cNvGrpSpPr/>
              <p:nvPr/>
            </p:nvGrpSpPr>
            <p:grpSpPr>
              <a:xfrm>
                <a:off x="5346375" y="2763193"/>
                <a:ext cx="648900" cy="2467925"/>
                <a:chOff x="5346375" y="2769499"/>
                <a:chExt cx="648900" cy="2467925"/>
              </a:xfrm>
            </p:grpSpPr>
            <p:pic>
              <p:nvPicPr>
                <p:cNvPr id="72" name="Google Shape;779;p23">
                  <a:extLst>
                    <a:ext uri="{FF2B5EF4-FFF2-40B4-BE49-F238E27FC236}">
                      <a16:creationId xmlns:a16="http://schemas.microsoft.com/office/drawing/2014/main" id="{E7DE9764-29E5-2A4C-9D03-FE3608862E6C}"/>
                    </a:ext>
                  </a:extLst>
                </p:cNvPr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 rot="5400000">
                  <a:off x="5577284" y="4367333"/>
                  <a:ext cx="187082" cy="325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73" name="Google Shape;780;p23">
                  <a:extLst>
                    <a:ext uri="{FF2B5EF4-FFF2-40B4-BE49-F238E27FC236}">
                      <a16:creationId xmlns:a16="http://schemas.microsoft.com/office/drawing/2014/main" id="{38EBB6FF-E30B-534D-93E5-C66C1679B338}"/>
                    </a:ext>
                  </a:extLst>
                </p:cNvPr>
                <p:cNvGrpSpPr/>
                <p:nvPr/>
              </p:nvGrpSpPr>
              <p:grpSpPr>
                <a:xfrm>
                  <a:off x="5346375" y="2769499"/>
                  <a:ext cx="648900" cy="700899"/>
                  <a:chOff x="5346375" y="2769499"/>
                  <a:chExt cx="648900" cy="700899"/>
                </a:xfrm>
              </p:grpSpPr>
              <p:sp>
                <p:nvSpPr>
                  <p:cNvPr id="84" name="Google Shape;781;p23">
                    <a:extLst>
                      <a:ext uri="{FF2B5EF4-FFF2-40B4-BE49-F238E27FC236}">
                        <a16:creationId xmlns:a16="http://schemas.microsoft.com/office/drawing/2014/main" id="{11887400-3CD2-1D4D-911B-EF9EF5EA2A4B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25" y="3312898"/>
                    <a:ext cx="611400" cy="157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r>
                      <a:rPr lang="en" sz="700" b="1" i="0" u="none" strike="noStrike" cap="none">
                        <a:solidFill>
                          <a:srgbClr val="000000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Mule Worker</a:t>
                    </a:r>
                    <a:endParaRPr sz="700" b="0" i="0" u="none" strike="noStrike" cap="none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endParaRPr>
                  </a:p>
                </p:txBody>
              </p:sp>
              <p:pic>
                <p:nvPicPr>
                  <p:cNvPr id="85" name="Google Shape;782;p23">
                    <a:extLst>
                      <a:ext uri="{FF2B5EF4-FFF2-40B4-BE49-F238E27FC236}">
                        <a16:creationId xmlns:a16="http://schemas.microsoft.com/office/drawing/2014/main" id="{40A161B6-CC52-DD4D-8498-F7AAE2463DD5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/>
                  <a:stretch/>
                </p:blipFill>
                <p:spPr>
                  <a:xfrm>
                    <a:off x="5346375" y="2769499"/>
                    <a:ext cx="648900" cy="543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86" name="Google Shape;783;p23">
                    <a:extLst>
                      <a:ext uri="{FF2B5EF4-FFF2-40B4-BE49-F238E27FC236}">
                        <a16:creationId xmlns:a16="http://schemas.microsoft.com/office/drawing/2014/main" id="{59A61F46-2ED2-9A41-98B4-2499CCA93282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/>
                  <a:stretch/>
                </p:blipFill>
                <p:spPr>
                  <a:xfrm>
                    <a:off x="5554425" y="2843132"/>
                    <a:ext cx="214530" cy="223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7" name="Google Shape;784;p23">
                    <a:extLst>
                      <a:ext uri="{FF2B5EF4-FFF2-40B4-BE49-F238E27FC236}">
                        <a16:creationId xmlns:a16="http://schemas.microsoft.com/office/drawing/2014/main" id="{BA8530A7-5F92-8A44-BBE6-FE85FAD862EA}"/>
                      </a:ext>
                    </a:extLst>
                  </p:cNvPr>
                  <p:cNvSpPr txBox="1"/>
                  <p:nvPr/>
                </p:nvSpPr>
                <p:spPr>
                  <a:xfrm>
                    <a:off x="5361225" y="3068331"/>
                    <a:ext cx="619200" cy="19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r>
                      <a:rPr lang="en" sz="700" b="1" i="0" u="none" strike="noStrike" cap="none">
                        <a:solidFill>
                          <a:schemeClr val="lt1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Exp. API</a:t>
                    </a:r>
                    <a:endParaRPr sz="700" b="1" i="0" u="none" strike="noStrike" cap="none">
                      <a:solidFill>
                        <a:schemeClr val="lt1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</p:txBody>
              </p:sp>
            </p:grpSp>
            <p:grpSp>
              <p:nvGrpSpPr>
                <p:cNvPr id="74" name="Google Shape;785;p23">
                  <a:extLst>
                    <a:ext uri="{FF2B5EF4-FFF2-40B4-BE49-F238E27FC236}">
                      <a16:creationId xmlns:a16="http://schemas.microsoft.com/office/drawing/2014/main" id="{AE214D9F-6C74-6847-9807-B5E72C2D82CF}"/>
                    </a:ext>
                  </a:extLst>
                </p:cNvPr>
                <p:cNvGrpSpPr/>
                <p:nvPr/>
              </p:nvGrpSpPr>
              <p:grpSpPr>
                <a:xfrm>
                  <a:off x="5346375" y="3529780"/>
                  <a:ext cx="648900" cy="700899"/>
                  <a:chOff x="5346375" y="2769499"/>
                  <a:chExt cx="648900" cy="700899"/>
                </a:xfrm>
              </p:grpSpPr>
              <p:sp>
                <p:nvSpPr>
                  <p:cNvPr id="80" name="Google Shape;786;p23">
                    <a:extLst>
                      <a:ext uri="{FF2B5EF4-FFF2-40B4-BE49-F238E27FC236}">
                        <a16:creationId xmlns:a16="http://schemas.microsoft.com/office/drawing/2014/main" id="{AFFC5F61-A41D-3442-808B-F36985F87772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25" y="3312898"/>
                    <a:ext cx="611400" cy="157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r>
                      <a:rPr lang="en" sz="700" b="1" i="0" u="none" strike="noStrike" cap="none">
                        <a:solidFill>
                          <a:srgbClr val="000000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Mule Worker</a:t>
                    </a:r>
                    <a:endParaRPr sz="700" b="0" i="0" u="none" strike="noStrike" cap="none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endParaRPr>
                  </a:p>
                </p:txBody>
              </p:sp>
              <p:pic>
                <p:nvPicPr>
                  <p:cNvPr id="81" name="Google Shape;787;p23">
                    <a:extLst>
                      <a:ext uri="{FF2B5EF4-FFF2-40B4-BE49-F238E27FC236}">
                        <a16:creationId xmlns:a16="http://schemas.microsoft.com/office/drawing/2014/main" id="{065EFA24-7DAF-6340-8803-40261C5FF648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/>
                  <a:stretch/>
                </p:blipFill>
                <p:spPr>
                  <a:xfrm>
                    <a:off x="5346375" y="2769499"/>
                    <a:ext cx="648900" cy="543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82" name="Google Shape;788;p23">
                    <a:extLst>
                      <a:ext uri="{FF2B5EF4-FFF2-40B4-BE49-F238E27FC236}">
                        <a16:creationId xmlns:a16="http://schemas.microsoft.com/office/drawing/2014/main" id="{677901D3-B026-EC42-8C1D-C4DC433FCDCB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/>
                  <a:stretch/>
                </p:blipFill>
                <p:spPr>
                  <a:xfrm>
                    <a:off x="5554425" y="2843132"/>
                    <a:ext cx="214530" cy="223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3" name="Google Shape;789;p23">
                    <a:extLst>
                      <a:ext uri="{FF2B5EF4-FFF2-40B4-BE49-F238E27FC236}">
                        <a16:creationId xmlns:a16="http://schemas.microsoft.com/office/drawing/2014/main" id="{59C5C612-F532-B044-AAAA-F95A991E1797}"/>
                      </a:ext>
                    </a:extLst>
                  </p:cNvPr>
                  <p:cNvSpPr txBox="1"/>
                  <p:nvPr/>
                </p:nvSpPr>
                <p:spPr>
                  <a:xfrm>
                    <a:off x="5361225" y="3068331"/>
                    <a:ext cx="619200" cy="19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r>
                      <a:rPr lang="en" sz="700" b="1" i="0" u="none" strike="noStrike" cap="none">
                        <a:solidFill>
                          <a:schemeClr val="lt1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Exp. API</a:t>
                    </a:r>
                    <a:endParaRPr sz="700" b="1" i="0" u="none" strike="noStrike" cap="none">
                      <a:solidFill>
                        <a:schemeClr val="lt1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</p:txBody>
              </p:sp>
            </p:grpSp>
            <p:grpSp>
              <p:nvGrpSpPr>
                <p:cNvPr id="75" name="Google Shape;790;p23">
                  <a:extLst>
                    <a:ext uri="{FF2B5EF4-FFF2-40B4-BE49-F238E27FC236}">
                      <a16:creationId xmlns:a16="http://schemas.microsoft.com/office/drawing/2014/main" id="{EC652952-9B85-C740-837D-EA5A30830A91}"/>
                    </a:ext>
                  </a:extLst>
                </p:cNvPr>
                <p:cNvGrpSpPr/>
                <p:nvPr/>
              </p:nvGrpSpPr>
              <p:grpSpPr>
                <a:xfrm>
                  <a:off x="5346375" y="4536525"/>
                  <a:ext cx="648900" cy="700899"/>
                  <a:chOff x="5346375" y="2769499"/>
                  <a:chExt cx="648900" cy="700899"/>
                </a:xfrm>
              </p:grpSpPr>
              <p:sp>
                <p:nvSpPr>
                  <p:cNvPr id="76" name="Google Shape;791;p23">
                    <a:extLst>
                      <a:ext uri="{FF2B5EF4-FFF2-40B4-BE49-F238E27FC236}">
                        <a16:creationId xmlns:a16="http://schemas.microsoft.com/office/drawing/2014/main" id="{F4E8C77B-F74B-204A-9A85-BB1A59C0E31A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25" y="3312898"/>
                    <a:ext cx="611400" cy="157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r>
                      <a:rPr lang="en" sz="700" b="1" i="0" u="none" strike="noStrike" cap="none">
                        <a:solidFill>
                          <a:srgbClr val="000000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Mule Worker</a:t>
                    </a:r>
                    <a:endParaRPr sz="700" b="0" i="0" u="none" strike="noStrike" cap="none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endParaRPr>
                  </a:p>
                </p:txBody>
              </p:sp>
              <p:pic>
                <p:nvPicPr>
                  <p:cNvPr id="77" name="Google Shape;792;p23">
                    <a:extLst>
                      <a:ext uri="{FF2B5EF4-FFF2-40B4-BE49-F238E27FC236}">
                        <a16:creationId xmlns:a16="http://schemas.microsoft.com/office/drawing/2014/main" id="{11061ED6-4EC7-1F4E-8C32-AE51F16F5CE1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/>
                  <a:stretch/>
                </p:blipFill>
                <p:spPr>
                  <a:xfrm>
                    <a:off x="5346375" y="2769499"/>
                    <a:ext cx="648900" cy="543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78" name="Google Shape;793;p23">
                    <a:extLst>
                      <a:ext uri="{FF2B5EF4-FFF2-40B4-BE49-F238E27FC236}">
                        <a16:creationId xmlns:a16="http://schemas.microsoft.com/office/drawing/2014/main" id="{F8CD3B86-5865-5148-A3C6-A181AABC5CBA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/>
                  <a:stretch/>
                </p:blipFill>
                <p:spPr>
                  <a:xfrm>
                    <a:off x="5554425" y="2843132"/>
                    <a:ext cx="214530" cy="223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79" name="Google Shape;794;p23">
                    <a:extLst>
                      <a:ext uri="{FF2B5EF4-FFF2-40B4-BE49-F238E27FC236}">
                        <a16:creationId xmlns:a16="http://schemas.microsoft.com/office/drawing/2014/main" id="{C31832AF-983C-934D-A794-B44246AEAB1D}"/>
                      </a:ext>
                    </a:extLst>
                  </p:cNvPr>
                  <p:cNvSpPr txBox="1"/>
                  <p:nvPr/>
                </p:nvSpPr>
                <p:spPr>
                  <a:xfrm>
                    <a:off x="5361225" y="3068331"/>
                    <a:ext cx="619200" cy="19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r>
                      <a:rPr lang="en" sz="700" b="1" i="0" u="none" strike="noStrike" cap="none">
                        <a:solidFill>
                          <a:schemeClr val="lt1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Exp. API</a:t>
                    </a:r>
                    <a:endParaRPr sz="700" b="1" i="0" u="none" strike="noStrike" cap="none">
                      <a:solidFill>
                        <a:schemeClr val="lt1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</p:txBody>
              </p:sp>
            </p:grpSp>
          </p:grpSp>
        </p:grpSp>
        <p:grpSp>
          <p:nvGrpSpPr>
            <p:cNvPr id="34" name="Google Shape;795;p23">
              <a:extLst>
                <a:ext uri="{FF2B5EF4-FFF2-40B4-BE49-F238E27FC236}">
                  <a16:creationId xmlns:a16="http://schemas.microsoft.com/office/drawing/2014/main" id="{878FC31B-7217-9044-82C9-9670B8BEC5DC}"/>
                </a:ext>
              </a:extLst>
            </p:cNvPr>
            <p:cNvGrpSpPr/>
            <p:nvPr/>
          </p:nvGrpSpPr>
          <p:grpSpPr>
            <a:xfrm>
              <a:off x="8269300" y="2795728"/>
              <a:ext cx="2084400" cy="2562000"/>
              <a:chOff x="8269300" y="2705450"/>
              <a:chExt cx="2084400" cy="2562000"/>
            </a:xfrm>
          </p:grpSpPr>
          <p:sp>
            <p:nvSpPr>
              <p:cNvPr id="35" name="Google Shape;796;p23">
                <a:extLst>
                  <a:ext uri="{FF2B5EF4-FFF2-40B4-BE49-F238E27FC236}">
                    <a16:creationId xmlns:a16="http://schemas.microsoft.com/office/drawing/2014/main" id="{DB753DC2-6C1B-7640-9B4E-47115B4D1E2F}"/>
                  </a:ext>
                </a:extLst>
              </p:cNvPr>
              <p:cNvSpPr/>
              <p:nvPr/>
            </p:nvSpPr>
            <p:spPr>
              <a:xfrm>
                <a:off x="8269300" y="2705450"/>
                <a:ext cx="2084400" cy="25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" name="Google Shape;797;p23">
                <a:extLst>
                  <a:ext uri="{FF2B5EF4-FFF2-40B4-BE49-F238E27FC236}">
                    <a16:creationId xmlns:a16="http://schemas.microsoft.com/office/drawing/2014/main" id="{3BEAFCE7-5B4B-1A4C-9916-06E86087F32D}"/>
                  </a:ext>
                </a:extLst>
              </p:cNvPr>
              <p:cNvGrpSpPr/>
              <p:nvPr/>
            </p:nvGrpSpPr>
            <p:grpSpPr>
              <a:xfrm>
                <a:off x="8519439" y="2763193"/>
                <a:ext cx="648900" cy="2467925"/>
                <a:chOff x="5346375" y="2769499"/>
                <a:chExt cx="648900" cy="2467925"/>
              </a:xfrm>
            </p:grpSpPr>
            <p:pic>
              <p:nvPicPr>
                <p:cNvPr id="54" name="Google Shape;798;p23">
                  <a:extLst>
                    <a:ext uri="{FF2B5EF4-FFF2-40B4-BE49-F238E27FC236}">
                      <a16:creationId xmlns:a16="http://schemas.microsoft.com/office/drawing/2014/main" id="{7E27D3F3-829D-4D40-B69D-469462EBACEE}"/>
                    </a:ext>
                  </a:extLst>
                </p:cNvPr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 rot="5400000">
                  <a:off x="5577284" y="4367333"/>
                  <a:ext cx="187082" cy="325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55" name="Google Shape;799;p23">
                  <a:extLst>
                    <a:ext uri="{FF2B5EF4-FFF2-40B4-BE49-F238E27FC236}">
                      <a16:creationId xmlns:a16="http://schemas.microsoft.com/office/drawing/2014/main" id="{739F8471-FE9F-AC4E-8617-BB047D3BED85}"/>
                    </a:ext>
                  </a:extLst>
                </p:cNvPr>
                <p:cNvGrpSpPr/>
                <p:nvPr/>
              </p:nvGrpSpPr>
              <p:grpSpPr>
                <a:xfrm>
                  <a:off x="5346375" y="2769499"/>
                  <a:ext cx="648900" cy="700899"/>
                  <a:chOff x="5346375" y="2769499"/>
                  <a:chExt cx="648900" cy="700899"/>
                </a:xfrm>
              </p:grpSpPr>
              <p:sp>
                <p:nvSpPr>
                  <p:cNvPr id="66" name="Google Shape;800;p23">
                    <a:extLst>
                      <a:ext uri="{FF2B5EF4-FFF2-40B4-BE49-F238E27FC236}">
                        <a16:creationId xmlns:a16="http://schemas.microsoft.com/office/drawing/2014/main" id="{177E543F-8E48-2347-9FD9-62502BCB1DED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25" y="3312898"/>
                    <a:ext cx="611400" cy="157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r>
                      <a:rPr lang="en" sz="700" b="1" i="0" u="none" strike="noStrike" cap="none">
                        <a:solidFill>
                          <a:srgbClr val="000000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Mule Worker</a:t>
                    </a:r>
                    <a:endParaRPr sz="700" b="0" i="0" u="none" strike="noStrike" cap="none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endParaRPr>
                  </a:p>
                </p:txBody>
              </p:sp>
              <p:pic>
                <p:nvPicPr>
                  <p:cNvPr id="67" name="Google Shape;801;p23">
                    <a:extLst>
                      <a:ext uri="{FF2B5EF4-FFF2-40B4-BE49-F238E27FC236}">
                        <a16:creationId xmlns:a16="http://schemas.microsoft.com/office/drawing/2014/main" id="{14D14269-5911-1742-83D0-470F6E391E98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/>
                  <a:stretch/>
                </p:blipFill>
                <p:spPr>
                  <a:xfrm>
                    <a:off x="5346375" y="2769499"/>
                    <a:ext cx="648900" cy="543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8" name="Google Shape;802;p23">
                    <a:extLst>
                      <a:ext uri="{FF2B5EF4-FFF2-40B4-BE49-F238E27FC236}">
                        <a16:creationId xmlns:a16="http://schemas.microsoft.com/office/drawing/2014/main" id="{EC1211AF-F63D-D94D-966E-60C9372AF666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/>
                  <a:stretch/>
                </p:blipFill>
                <p:spPr>
                  <a:xfrm>
                    <a:off x="5554425" y="2843132"/>
                    <a:ext cx="214530" cy="223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69" name="Google Shape;803;p23">
                    <a:extLst>
                      <a:ext uri="{FF2B5EF4-FFF2-40B4-BE49-F238E27FC236}">
                        <a16:creationId xmlns:a16="http://schemas.microsoft.com/office/drawing/2014/main" id="{51D61DFC-8AD7-4C43-AC9B-A9D7BC591C91}"/>
                      </a:ext>
                    </a:extLst>
                  </p:cNvPr>
                  <p:cNvSpPr txBox="1"/>
                  <p:nvPr/>
                </p:nvSpPr>
                <p:spPr>
                  <a:xfrm>
                    <a:off x="5361225" y="3068331"/>
                    <a:ext cx="619200" cy="19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r>
                      <a:rPr lang="en" sz="700" b="1" i="0" u="none" strike="noStrike" cap="none">
                        <a:solidFill>
                          <a:schemeClr val="lt1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Process API</a:t>
                    </a:r>
                    <a:endParaRPr sz="700" b="1" i="0" u="none" strike="noStrike" cap="none">
                      <a:solidFill>
                        <a:schemeClr val="lt1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</p:txBody>
              </p:sp>
            </p:grpSp>
            <p:grpSp>
              <p:nvGrpSpPr>
                <p:cNvPr id="56" name="Google Shape;804;p23">
                  <a:extLst>
                    <a:ext uri="{FF2B5EF4-FFF2-40B4-BE49-F238E27FC236}">
                      <a16:creationId xmlns:a16="http://schemas.microsoft.com/office/drawing/2014/main" id="{9FFC30C8-6B1B-984B-ADE8-A67551E19DB9}"/>
                    </a:ext>
                  </a:extLst>
                </p:cNvPr>
                <p:cNvGrpSpPr/>
                <p:nvPr/>
              </p:nvGrpSpPr>
              <p:grpSpPr>
                <a:xfrm>
                  <a:off x="5346375" y="3529780"/>
                  <a:ext cx="648900" cy="700899"/>
                  <a:chOff x="5346375" y="2769499"/>
                  <a:chExt cx="648900" cy="700899"/>
                </a:xfrm>
              </p:grpSpPr>
              <p:sp>
                <p:nvSpPr>
                  <p:cNvPr id="62" name="Google Shape;805;p23">
                    <a:extLst>
                      <a:ext uri="{FF2B5EF4-FFF2-40B4-BE49-F238E27FC236}">
                        <a16:creationId xmlns:a16="http://schemas.microsoft.com/office/drawing/2014/main" id="{20947EA2-A2ED-4D40-B9C4-56FE25156FA5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25" y="3312898"/>
                    <a:ext cx="611400" cy="157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r>
                      <a:rPr lang="en" sz="700" b="1" i="0" u="none" strike="noStrike" cap="none">
                        <a:solidFill>
                          <a:srgbClr val="000000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Mule Worker</a:t>
                    </a:r>
                    <a:endParaRPr sz="700" b="0" i="0" u="none" strike="noStrike" cap="none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endParaRPr>
                  </a:p>
                </p:txBody>
              </p:sp>
              <p:pic>
                <p:nvPicPr>
                  <p:cNvPr id="63" name="Google Shape;806;p23">
                    <a:extLst>
                      <a:ext uri="{FF2B5EF4-FFF2-40B4-BE49-F238E27FC236}">
                        <a16:creationId xmlns:a16="http://schemas.microsoft.com/office/drawing/2014/main" id="{63D81A5C-C8CE-6949-88B8-CBA78B32060F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/>
                  <a:stretch/>
                </p:blipFill>
                <p:spPr>
                  <a:xfrm>
                    <a:off x="5346375" y="2769499"/>
                    <a:ext cx="648900" cy="543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4" name="Google Shape;807;p23">
                    <a:extLst>
                      <a:ext uri="{FF2B5EF4-FFF2-40B4-BE49-F238E27FC236}">
                        <a16:creationId xmlns:a16="http://schemas.microsoft.com/office/drawing/2014/main" id="{8F5C69F3-7391-BB4E-8288-5B101F5F3B3D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/>
                  <a:stretch/>
                </p:blipFill>
                <p:spPr>
                  <a:xfrm>
                    <a:off x="5554425" y="2843132"/>
                    <a:ext cx="214530" cy="223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65" name="Google Shape;808;p23">
                    <a:extLst>
                      <a:ext uri="{FF2B5EF4-FFF2-40B4-BE49-F238E27FC236}">
                        <a16:creationId xmlns:a16="http://schemas.microsoft.com/office/drawing/2014/main" id="{1665CBD7-9673-9B44-82BD-6BDB56D4F119}"/>
                      </a:ext>
                    </a:extLst>
                  </p:cNvPr>
                  <p:cNvSpPr txBox="1"/>
                  <p:nvPr/>
                </p:nvSpPr>
                <p:spPr>
                  <a:xfrm>
                    <a:off x="5361225" y="3068331"/>
                    <a:ext cx="619200" cy="19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r>
                      <a:rPr lang="en" sz="700" b="1" i="0" u="none" strike="noStrike" cap="none">
                        <a:solidFill>
                          <a:schemeClr val="lt1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Process API</a:t>
                    </a:r>
                    <a:endParaRPr sz="700" b="1" i="0" u="none" strike="noStrike" cap="none">
                      <a:solidFill>
                        <a:schemeClr val="lt1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</p:txBody>
              </p:sp>
            </p:grpSp>
            <p:grpSp>
              <p:nvGrpSpPr>
                <p:cNvPr id="57" name="Google Shape;809;p23">
                  <a:extLst>
                    <a:ext uri="{FF2B5EF4-FFF2-40B4-BE49-F238E27FC236}">
                      <a16:creationId xmlns:a16="http://schemas.microsoft.com/office/drawing/2014/main" id="{77CBD535-2C51-944A-A39F-A4B8B19E1D84}"/>
                    </a:ext>
                  </a:extLst>
                </p:cNvPr>
                <p:cNvGrpSpPr/>
                <p:nvPr/>
              </p:nvGrpSpPr>
              <p:grpSpPr>
                <a:xfrm>
                  <a:off x="5346375" y="4536525"/>
                  <a:ext cx="648900" cy="700899"/>
                  <a:chOff x="5346375" y="2769499"/>
                  <a:chExt cx="648900" cy="700899"/>
                </a:xfrm>
              </p:grpSpPr>
              <p:sp>
                <p:nvSpPr>
                  <p:cNvPr id="58" name="Google Shape;810;p23">
                    <a:extLst>
                      <a:ext uri="{FF2B5EF4-FFF2-40B4-BE49-F238E27FC236}">
                        <a16:creationId xmlns:a16="http://schemas.microsoft.com/office/drawing/2014/main" id="{A4A11A9E-F533-B241-BCBD-8F7ED54BA19F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25" y="3312898"/>
                    <a:ext cx="611400" cy="157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r>
                      <a:rPr lang="en" sz="700" b="1" i="0" u="none" strike="noStrike" cap="none">
                        <a:solidFill>
                          <a:srgbClr val="000000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Mule Worker</a:t>
                    </a:r>
                    <a:endParaRPr sz="700" b="0" i="0" u="none" strike="noStrike" cap="none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endParaRPr>
                  </a:p>
                </p:txBody>
              </p:sp>
              <p:pic>
                <p:nvPicPr>
                  <p:cNvPr id="59" name="Google Shape;811;p23">
                    <a:extLst>
                      <a:ext uri="{FF2B5EF4-FFF2-40B4-BE49-F238E27FC236}">
                        <a16:creationId xmlns:a16="http://schemas.microsoft.com/office/drawing/2014/main" id="{1AC8ABA5-744C-ED4D-A309-15353708D725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/>
                  <a:stretch/>
                </p:blipFill>
                <p:spPr>
                  <a:xfrm>
                    <a:off x="5346375" y="2769499"/>
                    <a:ext cx="648900" cy="543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0" name="Google Shape;812;p23">
                    <a:extLst>
                      <a:ext uri="{FF2B5EF4-FFF2-40B4-BE49-F238E27FC236}">
                        <a16:creationId xmlns:a16="http://schemas.microsoft.com/office/drawing/2014/main" id="{1B36495C-D443-5D48-B05F-9C330A4D670C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/>
                  <a:stretch/>
                </p:blipFill>
                <p:spPr>
                  <a:xfrm>
                    <a:off x="5554425" y="2843132"/>
                    <a:ext cx="214530" cy="223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61" name="Google Shape;813;p23">
                    <a:extLst>
                      <a:ext uri="{FF2B5EF4-FFF2-40B4-BE49-F238E27FC236}">
                        <a16:creationId xmlns:a16="http://schemas.microsoft.com/office/drawing/2014/main" id="{C48D786D-E036-6349-A0CB-2E916FDD38BD}"/>
                      </a:ext>
                    </a:extLst>
                  </p:cNvPr>
                  <p:cNvSpPr txBox="1"/>
                  <p:nvPr/>
                </p:nvSpPr>
                <p:spPr>
                  <a:xfrm>
                    <a:off x="5361225" y="3068331"/>
                    <a:ext cx="619200" cy="19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r>
                      <a:rPr lang="en" sz="700" b="1" i="0" u="none" strike="noStrike" cap="none">
                        <a:solidFill>
                          <a:schemeClr val="lt1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Process API</a:t>
                    </a:r>
                    <a:endParaRPr sz="700" b="1" i="0" u="none" strike="noStrike" cap="none">
                      <a:solidFill>
                        <a:schemeClr val="lt1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</p:txBody>
              </p:sp>
            </p:grpSp>
          </p:grpSp>
          <p:grpSp>
            <p:nvGrpSpPr>
              <p:cNvPr id="37" name="Google Shape;814;p23">
                <a:extLst>
                  <a:ext uri="{FF2B5EF4-FFF2-40B4-BE49-F238E27FC236}">
                    <a16:creationId xmlns:a16="http://schemas.microsoft.com/office/drawing/2014/main" id="{8DC84023-4C59-2142-A8C4-8330E6F9A5B3}"/>
                  </a:ext>
                </a:extLst>
              </p:cNvPr>
              <p:cNvGrpSpPr/>
              <p:nvPr/>
            </p:nvGrpSpPr>
            <p:grpSpPr>
              <a:xfrm>
                <a:off x="9469356" y="2763193"/>
                <a:ext cx="648900" cy="2467925"/>
                <a:chOff x="5346375" y="2769499"/>
                <a:chExt cx="648900" cy="2467925"/>
              </a:xfrm>
            </p:grpSpPr>
            <p:pic>
              <p:nvPicPr>
                <p:cNvPr id="38" name="Google Shape;815;p23">
                  <a:extLst>
                    <a:ext uri="{FF2B5EF4-FFF2-40B4-BE49-F238E27FC236}">
                      <a16:creationId xmlns:a16="http://schemas.microsoft.com/office/drawing/2014/main" id="{2E9C2CDB-825C-2042-9E9E-2FF39CA67CB7}"/>
                    </a:ext>
                  </a:extLst>
                </p:cNvPr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 rot="5400000">
                  <a:off x="5577284" y="4367333"/>
                  <a:ext cx="187082" cy="325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9" name="Google Shape;816;p23">
                  <a:extLst>
                    <a:ext uri="{FF2B5EF4-FFF2-40B4-BE49-F238E27FC236}">
                      <a16:creationId xmlns:a16="http://schemas.microsoft.com/office/drawing/2014/main" id="{79591A97-1E80-0F47-9F3D-C74A6011A1BA}"/>
                    </a:ext>
                  </a:extLst>
                </p:cNvPr>
                <p:cNvGrpSpPr/>
                <p:nvPr/>
              </p:nvGrpSpPr>
              <p:grpSpPr>
                <a:xfrm>
                  <a:off x="5346375" y="2769499"/>
                  <a:ext cx="648900" cy="700899"/>
                  <a:chOff x="5346375" y="2769499"/>
                  <a:chExt cx="648900" cy="700899"/>
                </a:xfrm>
              </p:grpSpPr>
              <p:sp>
                <p:nvSpPr>
                  <p:cNvPr id="50" name="Google Shape;817;p23">
                    <a:extLst>
                      <a:ext uri="{FF2B5EF4-FFF2-40B4-BE49-F238E27FC236}">
                        <a16:creationId xmlns:a16="http://schemas.microsoft.com/office/drawing/2014/main" id="{2497E12A-DEE8-644A-B906-D22EC71159EB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25" y="3312898"/>
                    <a:ext cx="611400" cy="157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r>
                      <a:rPr lang="en" sz="700" b="1" i="0" u="none" strike="noStrike" cap="none">
                        <a:solidFill>
                          <a:srgbClr val="000000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Mule Worker</a:t>
                    </a:r>
                    <a:endParaRPr sz="700" b="0" i="0" u="none" strike="noStrike" cap="none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endParaRPr>
                  </a:p>
                </p:txBody>
              </p:sp>
              <p:pic>
                <p:nvPicPr>
                  <p:cNvPr id="51" name="Google Shape;818;p23">
                    <a:extLst>
                      <a:ext uri="{FF2B5EF4-FFF2-40B4-BE49-F238E27FC236}">
                        <a16:creationId xmlns:a16="http://schemas.microsoft.com/office/drawing/2014/main" id="{C3EA7F5D-2149-E241-B239-B1D1F46C85FB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/>
                  <a:stretch/>
                </p:blipFill>
                <p:spPr>
                  <a:xfrm>
                    <a:off x="5346375" y="2769499"/>
                    <a:ext cx="648900" cy="543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52" name="Google Shape;819;p23">
                    <a:extLst>
                      <a:ext uri="{FF2B5EF4-FFF2-40B4-BE49-F238E27FC236}">
                        <a16:creationId xmlns:a16="http://schemas.microsoft.com/office/drawing/2014/main" id="{2E2D7ED9-D6F2-E44A-AF99-4FC68CEC5A33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/>
                  <a:stretch/>
                </p:blipFill>
                <p:spPr>
                  <a:xfrm>
                    <a:off x="5554425" y="2843132"/>
                    <a:ext cx="214530" cy="223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3" name="Google Shape;820;p23">
                    <a:extLst>
                      <a:ext uri="{FF2B5EF4-FFF2-40B4-BE49-F238E27FC236}">
                        <a16:creationId xmlns:a16="http://schemas.microsoft.com/office/drawing/2014/main" id="{EC5D99F5-B1E5-314E-B9D0-466A61C74A9D}"/>
                      </a:ext>
                    </a:extLst>
                  </p:cNvPr>
                  <p:cNvSpPr txBox="1"/>
                  <p:nvPr/>
                </p:nvSpPr>
                <p:spPr>
                  <a:xfrm>
                    <a:off x="5361225" y="3068331"/>
                    <a:ext cx="619200" cy="19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r>
                      <a:rPr lang="en" sz="700" b="1" i="0" u="none" strike="noStrike" cap="none">
                        <a:solidFill>
                          <a:schemeClr val="lt1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System API</a:t>
                    </a:r>
                    <a:endParaRPr sz="700" b="1" i="0" u="none" strike="noStrike" cap="none">
                      <a:solidFill>
                        <a:schemeClr val="lt1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</p:txBody>
              </p:sp>
            </p:grpSp>
            <p:grpSp>
              <p:nvGrpSpPr>
                <p:cNvPr id="40" name="Google Shape;821;p23">
                  <a:extLst>
                    <a:ext uri="{FF2B5EF4-FFF2-40B4-BE49-F238E27FC236}">
                      <a16:creationId xmlns:a16="http://schemas.microsoft.com/office/drawing/2014/main" id="{65F5D847-3240-8A49-9E22-BE528A234883}"/>
                    </a:ext>
                  </a:extLst>
                </p:cNvPr>
                <p:cNvGrpSpPr/>
                <p:nvPr/>
              </p:nvGrpSpPr>
              <p:grpSpPr>
                <a:xfrm>
                  <a:off x="5346375" y="3529780"/>
                  <a:ext cx="648900" cy="700899"/>
                  <a:chOff x="5346375" y="2769499"/>
                  <a:chExt cx="648900" cy="700899"/>
                </a:xfrm>
              </p:grpSpPr>
              <p:sp>
                <p:nvSpPr>
                  <p:cNvPr id="46" name="Google Shape;822;p23">
                    <a:extLst>
                      <a:ext uri="{FF2B5EF4-FFF2-40B4-BE49-F238E27FC236}">
                        <a16:creationId xmlns:a16="http://schemas.microsoft.com/office/drawing/2014/main" id="{AE545CFC-AAC0-774C-ABC5-DEA5F45A59DF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25" y="3312898"/>
                    <a:ext cx="611400" cy="157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r>
                      <a:rPr lang="en" sz="700" b="1" i="0" u="none" strike="noStrike" cap="none">
                        <a:solidFill>
                          <a:srgbClr val="000000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Mule Worker</a:t>
                    </a:r>
                    <a:endParaRPr sz="700" b="0" i="0" u="none" strike="noStrike" cap="none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endParaRPr>
                  </a:p>
                </p:txBody>
              </p:sp>
              <p:pic>
                <p:nvPicPr>
                  <p:cNvPr id="47" name="Google Shape;823;p23">
                    <a:extLst>
                      <a:ext uri="{FF2B5EF4-FFF2-40B4-BE49-F238E27FC236}">
                        <a16:creationId xmlns:a16="http://schemas.microsoft.com/office/drawing/2014/main" id="{E1EAC284-E0EB-4F42-8839-183509FACA40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/>
                  <a:stretch/>
                </p:blipFill>
                <p:spPr>
                  <a:xfrm>
                    <a:off x="5346375" y="2769499"/>
                    <a:ext cx="648900" cy="543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48" name="Google Shape;824;p23">
                    <a:extLst>
                      <a:ext uri="{FF2B5EF4-FFF2-40B4-BE49-F238E27FC236}">
                        <a16:creationId xmlns:a16="http://schemas.microsoft.com/office/drawing/2014/main" id="{D74B4FB5-554F-2E40-B58D-B0E55148F2D4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/>
                  <a:stretch/>
                </p:blipFill>
                <p:spPr>
                  <a:xfrm>
                    <a:off x="5554425" y="2843132"/>
                    <a:ext cx="214530" cy="223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49" name="Google Shape;825;p23">
                    <a:extLst>
                      <a:ext uri="{FF2B5EF4-FFF2-40B4-BE49-F238E27FC236}">
                        <a16:creationId xmlns:a16="http://schemas.microsoft.com/office/drawing/2014/main" id="{39BB02CB-4E61-5142-B6C3-58FF33F5327D}"/>
                      </a:ext>
                    </a:extLst>
                  </p:cNvPr>
                  <p:cNvSpPr txBox="1"/>
                  <p:nvPr/>
                </p:nvSpPr>
                <p:spPr>
                  <a:xfrm>
                    <a:off x="5361225" y="3068331"/>
                    <a:ext cx="619200" cy="19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r>
                      <a:rPr lang="en" sz="700" b="1" i="0" u="none" strike="noStrike" cap="none">
                        <a:solidFill>
                          <a:schemeClr val="lt1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System API</a:t>
                    </a:r>
                    <a:endParaRPr sz="700" b="1" i="0" u="none" strike="noStrike" cap="none">
                      <a:solidFill>
                        <a:schemeClr val="lt1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</p:txBody>
              </p:sp>
            </p:grpSp>
            <p:grpSp>
              <p:nvGrpSpPr>
                <p:cNvPr id="41" name="Google Shape;826;p23">
                  <a:extLst>
                    <a:ext uri="{FF2B5EF4-FFF2-40B4-BE49-F238E27FC236}">
                      <a16:creationId xmlns:a16="http://schemas.microsoft.com/office/drawing/2014/main" id="{2C7963B2-5D13-5A49-B52F-F8F215639126}"/>
                    </a:ext>
                  </a:extLst>
                </p:cNvPr>
                <p:cNvGrpSpPr/>
                <p:nvPr/>
              </p:nvGrpSpPr>
              <p:grpSpPr>
                <a:xfrm>
                  <a:off x="5346375" y="4536525"/>
                  <a:ext cx="648900" cy="700899"/>
                  <a:chOff x="5346375" y="2769499"/>
                  <a:chExt cx="648900" cy="700899"/>
                </a:xfrm>
              </p:grpSpPr>
              <p:sp>
                <p:nvSpPr>
                  <p:cNvPr id="42" name="Google Shape;827;p23">
                    <a:extLst>
                      <a:ext uri="{FF2B5EF4-FFF2-40B4-BE49-F238E27FC236}">
                        <a16:creationId xmlns:a16="http://schemas.microsoft.com/office/drawing/2014/main" id="{CBB20738-DB0C-7A45-9C89-996D31E0D514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25" y="3312898"/>
                    <a:ext cx="611400" cy="157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r>
                      <a:rPr lang="en" sz="700" b="1" i="0" u="none" strike="noStrike" cap="none">
                        <a:solidFill>
                          <a:srgbClr val="000000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Mule Worker</a:t>
                    </a:r>
                    <a:endParaRPr sz="700" b="0" i="0" u="none" strike="noStrike" cap="none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endParaRPr>
                  </a:p>
                </p:txBody>
              </p:sp>
              <p:pic>
                <p:nvPicPr>
                  <p:cNvPr id="43" name="Google Shape;828;p23">
                    <a:extLst>
                      <a:ext uri="{FF2B5EF4-FFF2-40B4-BE49-F238E27FC236}">
                        <a16:creationId xmlns:a16="http://schemas.microsoft.com/office/drawing/2014/main" id="{91A67112-8A4F-414D-A8A7-46CA7A30C9D7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/>
                  <a:stretch/>
                </p:blipFill>
                <p:spPr>
                  <a:xfrm>
                    <a:off x="5346375" y="2769499"/>
                    <a:ext cx="648900" cy="543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44" name="Google Shape;829;p23">
                    <a:extLst>
                      <a:ext uri="{FF2B5EF4-FFF2-40B4-BE49-F238E27FC236}">
                        <a16:creationId xmlns:a16="http://schemas.microsoft.com/office/drawing/2014/main" id="{0B08AC64-62F6-CC48-B1AC-1F6AFDA2BA74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/>
                  <a:stretch/>
                </p:blipFill>
                <p:spPr>
                  <a:xfrm>
                    <a:off x="5554425" y="2843132"/>
                    <a:ext cx="214530" cy="223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45" name="Google Shape;830;p23">
                    <a:extLst>
                      <a:ext uri="{FF2B5EF4-FFF2-40B4-BE49-F238E27FC236}">
                        <a16:creationId xmlns:a16="http://schemas.microsoft.com/office/drawing/2014/main" id="{11CECA65-CB8B-C74D-89C0-54F0EC8ABADE}"/>
                      </a:ext>
                    </a:extLst>
                  </p:cNvPr>
                  <p:cNvSpPr txBox="1"/>
                  <p:nvPr/>
                </p:nvSpPr>
                <p:spPr>
                  <a:xfrm>
                    <a:off x="5361225" y="3068331"/>
                    <a:ext cx="619200" cy="19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r>
                      <a:rPr lang="en" sz="700" b="1" i="0" u="none" strike="noStrike" cap="none">
                        <a:solidFill>
                          <a:schemeClr val="lt1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System API</a:t>
                    </a:r>
                    <a:endParaRPr sz="700" b="1" i="0" u="none" strike="noStrike" cap="none">
                      <a:solidFill>
                        <a:schemeClr val="lt1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</p:txBody>
              </p:sp>
            </p:grpSp>
          </p:grpSp>
        </p:grpSp>
      </p:grpSp>
      <p:grpSp>
        <p:nvGrpSpPr>
          <p:cNvPr id="88" name="Google Shape;831;p23">
            <a:extLst>
              <a:ext uri="{FF2B5EF4-FFF2-40B4-BE49-F238E27FC236}">
                <a16:creationId xmlns:a16="http://schemas.microsoft.com/office/drawing/2014/main" id="{2C38EE28-AF97-2A4B-A02D-C06C88500DCE}"/>
              </a:ext>
            </a:extLst>
          </p:cNvPr>
          <p:cNvGrpSpPr/>
          <p:nvPr/>
        </p:nvGrpSpPr>
        <p:grpSpPr>
          <a:xfrm>
            <a:off x="7198904" y="4380178"/>
            <a:ext cx="3165714" cy="1674974"/>
            <a:chOff x="7198904" y="4380178"/>
            <a:chExt cx="3165714" cy="1674974"/>
          </a:xfrm>
        </p:grpSpPr>
        <p:cxnSp>
          <p:nvCxnSpPr>
            <p:cNvPr id="89" name="Google Shape;832;p23">
              <a:extLst>
                <a:ext uri="{FF2B5EF4-FFF2-40B4-BE49-F238E27FC236}">
                  <a16:creationId xmlns:a16="http://schemas.microsoft.com/office/drawing/2014/main" id="{C6B86634-8ECD-B64E-8198-D7BDBF2D22EF}"/>
                </a:ext>
              </a:extLst>
            </p:cNvPr>
            <p:cNvCxnSpPr>
              <a:stCxn id="93" idx="0"/>
              <a:endCxn id="119" idx="2"/>
            </p:cNvCxnSpPr>
            <p:nvPr/>
          </p:nvCxnSpPr>
          <p:spPr>
            <a:xfrm rot="5400000" flipH="1">
              <a:off x="7142504" y="4436578"/>
              <a:ext cx="1087200" cy="974400"/>
            </a:xfrm>
            <a:prstGeom prst="curvedConnector3">
              <a:avLst>
                <a:gd name="adj1" fmla="val 4999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0" name="Google Shape;835;p23">
              <a:extLst>
                <a:ext uri="{FF2B5EF4-FFF2-40B4-BE49-F238E27FC236}">
                  <a16:creationId xmlns:a16="http://schemas.microsoft.com/office/drawing/2014/main" id="{50FB5453-B33C-3042-A9B4-F5A5CB75E313}"/>
                </a:ext>
              </a:extLst>
            </p:cNvPr>
            <p:cNvCxnSpPr>
              <a:stCxn id="93" idx="3"/>
              <a:endCxn id="91" idx="1"/>
            </p:cNvCxnSpPr>
            <p:nvPr/>
          </p:nvCxnSpPr>
          <p:spPr>
            <a:xfrm>
              <a:off x="8740604" y="5631778"/>
              <a:ext cx="440100" cy="192300"/>
            </a:xfrm>
            <a:prstGeom prst="curvedConnector3">
              <a:avLst>
                <a:gd name="adj1" fmla="val 50014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1" name="Google Shape;836;p23">
              <a:extLst>
                <a:ext uri="{FF2B5EF4-FFF2-40B4-BE49-F238E27FC236}">
                  <a16:creationId xmlns:a16="http://schemas.microsoft.com/office/drawing/2014/main" id="{DEBE7502-9641-6641-8EFE-8CF549BB1C4C}"/>
                </a:ext>
              </a:extLst>
            </p:cNvPr>
            <p:cNvSpPr/>
            <p:nvPr/>
          </p:nvSpPr>
          <p:spPr>
            <a:xfrm>
              <a:off x="9180830" y="5592858"/>
              <a:ext cx="1183788" cy="462294"/>
            </a:xfrm>
            <a:prstGeom prst="flowChartDocument">
              <a:avLst/>
            </a:prstGeom>
            <a:solidFill>
              <a:srgbClr val="FFE599"/>
            </a:solidFill>
            <a:ln>
              <a:noFill/>
            </a:ln>
            <a:effectLst>
              <a:outerShdw blurRad="57150" dist="66675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837;p23">
              <a:extLst>
                <a:ext uri="{FF2B5EF4-FFF2-40B4-BE49-F238E27FC236}">
                  <a16:creationId xmlns:a16="http://schemas.microsoft.com/office/drawing/2014/main" id="{16135E0E-872B-CA46-BCE3-6FF687CB85D7}"/>
                </a:ext>
              </a:extLst>
            </p:cNvPr>
            <p:cNvSpPr/>
            <p:nvPr/>
          </p:nvSpPr>
          <p:spPr>
            <a:xfrm>
              <a:off x="7446264" y="5261453"/>
              <a:ext cx="271200" cy="272100"/>
            </a:xfrm>
            <a:prstGeom prst="ellipse">
              <a:avLst/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  <a:effectLst>
              <a:outerShdw blurRad="57150" dist="3810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chemeClr val="lt1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5</a:t>
              </a:r>
              <a:endParaRPr sz="12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93" name="Google Shape;833;p23">
              <a:extLst>
                <a:ext uri="{FF2B5EF4-FFF2-40B4-BE49-F238E27FC236}">
                  <a16:creationId xmlns:a16="http://schemas.microsoft.com/office/drawing/2014/main" id="{41BD95D4-C863-7847-A350-DC745E80E619}"/>
                </a:ext>
              </a:extLst>
            </p:cNvPr>
            <p:cNvSpPr txBox="1"/>
            <p:nvPr/>
          </p:nvSpPr>
          <p:spPr>
            <a:xfrm>
              <a:off x="7606004" y="5467378"/>
              <a:ext cx="1134600" cy="3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Process requests 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only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from 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VPC addresses</a:t>
              </a:r>
              <a:endParaRPr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94" name="Google Shape;838;p23">
            <a:extLst>
              <a:ext uri="{FF2B5EF4-FFF2-40B4-BE49-F238E27FC236}">
                <a16:creationId xmlns:a16="http://schemas.microsoft.com/office/drawing/2014/main" id="{B411C242-8289-914A-8EAE-996BF31AF2C0}"/>
              </a:ext>
            </a:extLst>
          </p:cNvPr>
          <p:cNvGrpSpPr/>
          <p:nvPr/>
        </p:nvGrpSpPr>
        <p:grpSpPr>
          <a:xfrm>
            <a:off x="3553657" y="4366200"/>
            <a:ext cx="5258276" cy="1885292"/>
            <a:chOff x="3553657" y="4366200"/>
            <a:chExt cx="5258276" cy="1885292"/>
          </a:xfrm>
        </p:grpSpPr>
        <p:grpSp>
          <p:nvGrpSpPr>
            <p:cNvPr id="95" name="Google Shape;839;p23">
              <a:extLst>
                <a:ext uri="{FF2B5EF4-FFF2-40B4-BE49-F238E27FC236}">
                  <a16:creationId xmlns:a16="http://schemas.microsoft.com/office/drawing/2014/main" id="{1196396F-00AE-704F-AC50-59E849036DCF}"/>
                </a:ext>
              </a:extLst>
            </p:cNvPr>
            <p:cNvGrpSpPr/>
            <p:nvPr/>
          </p:nvGrpSpPr>
          <p:grpSpPr>
            <a:xfrm>
              <a:off x="4941204" y="5795338"/>
              <a:ext cx="3870729" cy="456154"/>
              <a:chOff x="1746771" y="965769"/>
              <a:chExt cx="3870729" cy="456154"/>
            </a:xfrm>
          </p:grpSpPr>
          <p:grpSp>
            <p:nvGrpSpPr>
              <p:cNvPr id="102" name="Google Shape;840;p23">
                <a:extLst>
                  <a:ext uri="{FF2B5EF4-FFF2-40B4-BE49-F238E27FC236}">
                    <a16:creationId xmlns:a16="http://schemas.microsoft.com/office/drawing/2014/main" id="{B518E382-DA48-4242-9921-4A1C4B437C62}"/>
                  </a:ext>
                </a:extLst>
              </p:cNvPr>
              <p:cNvGrpSpPr/>
              <p:nvPr/>
            </p:nvGrpSpPr>
            <p:grpSpPr>
              <a:xfrm>
                <a:off x="1746771" y="965769"/>
                <a:ext cx="3870729" cy="456154"/>
                <a:chOff x="1746771" y="964628"/>
                <a:chExt cx="3870729" cy="495658"/>
              </a:xfrm>
            </p:grpSpPr>
            <p:sp>
              <p:nvSpPr>
                <p:cNvPr id="104" name="Google Shape;841;p23">
                  <a:extLst>
                    <a:ext uri="{FF2B5EF4-FFF2-40B4-BE49-F238E27FC236}">
                      <a16:creationId xmlns:a16="http://schemas.microsoft.com/office/drawing/2014/main" id="{C84F357E-A55A-7445-B2AC-6D09C831F022}"/>
                    </a:ext>
                  </a:extLst>
                </p:cNvPr>
                <p:cNvSpPr/>
                <p:nvPr/>
              </p:nvSpPr>
              <p:spPr>
                <a:xfrm>
                  <a:off x="1903488" y="1131102"/>
                  <a:ext cx="3714012" cy="329184"/>
                </a:xfrm>
                <a:prstGeom prst="flowChartDocument">
                  <a:avLst/>
                </a:prstGeom>
                <a:solidFill>
                  <a:srgbClr val="FFE599"/>
                </a:solidFill>
                <a:ln>
                  <a:noFill/>
                </a:ln>
                <a:effectLst>
                  <a:outerShdw blurRad="57150" dist="66675" dir="5400000" algn="bl" rotWithShape="0">
                    <a:srgbClr val="000000">
                      <a:alpha val="49411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05" name="Google Shape;842;p23">
                  <a:extLst>
                    <a:ext uri="{FF2B5EF4-FFF2-40B4-BE49-F238E27FC236}">
                      <a16:creationId xmlns:a16="http://schemas.microsoft.com/office/drawing/2014/main" id="{E02E2C04-F12C-F34E-A00F-A9EDCED9E50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1746771" y="964628"/>
                  <a:ext cx="320040" cy="32918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7150" dist="28575" dir="5400000" algn="bl" rotWithShape="0">
                    <a:srgbClr val="000000">
                      <a:alpha val="49411"/>
                    </a:srgbClr>
                  </a:outerShdw>
                </a:effectLst>
              </p:spPr>
            </p:pic>
          </p:grpSp>
          <p:cxnSp>
            <p:nvCxnSpPr>
              <p:cNvPr id="103" name="Google Shape;843;p23">
                <a:extLst>
                  <a:ext uri="{FF2B5EF4-FFF2-40B4-BE49-F238E27FC236}">
                    <a16:creationId xmlns:a16="http://schemas.microsoft.com/office/drawing/2014/main" id="{5FC7CB2E-9F6E-784C-914F-4A1A232AD586}"/>
                  </a:ext>
                </a:extLst>
              </p:cNvPr>
              <p:cNvCxnSpPr/>
              <p:nvPr/>
            </p:nvCxnSpPr>
            <p:spPr>
              <a:xfrm>
                <a:off x="2456875" y="1271600"/>
                <a:ext cx="252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96" name="Google Shape;844;p23">
              <a:extLst>
                <a:ext uri="{FF2B5EF4-FFF2-40B4-BE49-F238E27FC236}">
                  <a16:creationId xmlns:a16="http://schemas.microsoft.com/office/drawing/2014/main" id="{846D38D8-1F87-B34F-839F-0A8266FDB421}"/>
                </a:ext>
              </a:extLst>
            </p:cNvPr>
            <p:cNvGrpSpPr/>
            <p:nvPr/>
          </p:nvGrpSpPr>
          <p:grpSpPr>
            <a:xfrm>
              <a:off x="3553657" y="4366200"/>
              <a:ext cx="3496200" cy="1582200"/>
              <a:chOff x="3553657" y="4366200"/>
              <a:chExt cx="3496200" cy="1582200"/>
            </a:xfrm>
          </p:grpSpPr>
          <p:sp>
            <p:nvSpPr>
              <p:cNvPr id="97" name="Google Shape;845;p23">
                <a:extLst>
                  <a:ext uri="{FF2B5EF4-FFF2-40B4-BE49-F238E27FC236}">
                    <a16:creationId xmlns:a16="http://schemas.microsoft.com/office/drawing/2014/main" id="{8555363E-9C9D-A243-87CD-36426238E0E6}"/>
                  </a:ext>
                </a:extLst>
              </p:cNvPr>
              <p:cNvSpPr txBox="1"/>
              <p:nvPr/>
            </p:nvSpPr>
            <p:spPr>
              <a:xfrm>
                <a:off x="4817557" y="5490600"/>
                <a:ext cx="18465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" sz="800" b="1" i="1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Default mapping</a:t>
                </a:r>
                <a:r>
                  <a:rPr lang="en" sz="800" b="0" i="1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 rules for each </a:t>
                </a:r>
                <a:r>
                  <a:rPr lang="en" sz="800" b="1" i="1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DLB</a:t>
                </a:r>
                <a:endParaRPr sz="800" b="1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  <p:cxnSp>
            <p:nvCxnSpPr>
              <p:cNvPr id="98" name="Google Shape;846;p23">
                <a:extLst>
                  <a:ext uri="{FF2B5EF4-FFF2-40B4-BE49-F238E27FC236}">
                    <a16:creationId xmlns:a16="http://schemas.microsoft.com/office/drawing/2014/main" id="{08B8FE68-2BF2-BA43-9EF0-1054DF448A6B}"/>
                  </a:ext>
                </a:extLst>
              </p:cNvPr>
              <p:cNvCxnSpPr>
                <a:stCxn id="97" idx="1"/>
              </p:cNvCxnSpPr>
              <p:nvPr/>
            </p:nvCxnSpPr>
            <p:spPr>
              <a:xfrm rot="10800000">
                <a:off x="3553657" y="5416800"/>
                <a:ext cx="1263900" cy="185400"/>
              </a:xfrm>
              <a:prstGeom prst="curvedConnector3">
                <a:avLst>
                  <a:gd name="adj1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99" name="Google Shape;847;p23">
                <a:extLst>
                  <a:ext uri="{FF2B5EF4-FFF2-40B4-BE49-F238E27FC236}">
                    <a16:creationId xmlns:a16="http://schemas.microsoft.com/office/drawing/2014/main" id="{0E888C68-6171-4248-BC29-00BC10A7A750}"/>
                  </a:ext>
                </a:extLst>
              </p:cNvPr>
              <p:cNvCxnSpPr>
                <a:stCxn id="97" idx="2"/>
                <a:endCxn id="104" idx="0"/>
              </p:cNvCxnSpPr>
              <p:nvPr/>
            </p:nvCxnSpPr>
            <p:spPr>
              <a:xfrm rot="-5400000" flipH="1">
                <a:off x="6230557" y="5224050"/>
                <a:ext cx="234600" cy="1214100"/>
              </a:xfrm>
              <a:prstGeom prst="curvedConnector3">
                <a:avLst>
                  <a:gd name="adj1" fmla="val 50031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00" name="Google Shape;848;p23">
                <a:extLst>
                  <a:ext uri="{FF2B5EF4-FFF2-40B4-BE49-F238E27FC236}">
                    <a16:creationId xmlns:a16="http://schemas.microsoft.com/office/drawing/2014/main" id="{EF67D894-A4E9-7A49-85D0-7762D1D7CB8D}"/>
                  </a:ext>
                </a:extLst>
              </p:cNvPr>
              <p:cNvCxnSpPr>
                <a:stCxn id="97" idx="3"/>
              </p:cNvCxnSpPr>
              <p:nvPr/>
            </p:nvCxnSpPr>
            <p:spPr>
              <a:xfrm rot="10800000" flipH="1">
                <a:off x="6664057" y="4366200"/>
                <a:ext cx="385800" cy="1236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1" name="Google Shape;849;p23">
                <a:extLst>
                  <a:ext uri="{FF2B5EF4-FFF2-40B4-BE49-F238E27FC236}">
                    <a16:creationId xmlns:a16="http://schemas.microsoft.com/office/drawing/2014/main" id="{9802741E-72CA-DB47-94F2-A9F3C3A5583E}"/>
                  </a:ext>
                </a:extLst>
              </p:cNvPr>
              <p:cNvSpPr/>
              <p:nvPr/>
            </p:nvSpPr>
            <p:spPr>
              <a:xfrm>
                <a:off x="4741714" y="5239409"/>
                <a:ext cx="271200" cy="272100"/>
              </a:xfrm>
              <a:prstGeom prst="ellipse">
                <a:avLst/>
              </a:prstGeom>
              <a:gradFill>
                <a:gsLst>
                  <a:gs pos="0">
                    <a:srgbClr val="51AB2A"/>
                  </a:gs>
                  <a:gs pos="100000">
                    <a:srgbClr val="203E13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38100" dir="5400000" algn="bl" rotWithShape="0">
                  <a:srgbClr val="000000">
                    <a:alpha val="49411"/>
                  </a:srgbClr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" sz="1200" b="1" i="0" u="none" strike="noStrike" cap="none">
                    <a:solidFill>
                      <a:schemeClr val="lt1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3</a:t>
                </a:r>
                <a:endParaRPr sz="1200" b="1" i="0" u="none" strike="noStrike" cap="none">
                  <a:solidFill>
                    <a:schemeClr val="lt1"/>
                  </a:solidFill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</p:grpSp>
      </p:grpSp>
      <p:grpSp>
        <p:nvGrpSpPr>
          <p:cNvPr id="106" name="Google Shape;850;p23">
            <a:extLst>
              <a:ext uri="{FF2B5EF4-FFF2-40B4-BE49-F238E27FC236}">
                <a16:creationId xmlns:a16="http://schemas.microsoft.com/office/drawing/2014/main" id="{44C756EA-3590-C34D-A796-C3F287449CA1}"/>
              </a:ext>
            </a:extLst>
          </p:cNvPr>
          <p:cNvGrpSpPr/>
          <p:nvPr/>
        </p:nvGrpSpPr>
        <p:grpSpPr>
          <a:xfrm>
            <a:off x="5069972" y="2200884"/>
            <a:ext cx="5406834" cy="544141"/>
            <a:chOff x="5069972" y="2200884"/>
            <a:chExt cx="5406834" cy="544141"/>
          </a:xfrm>
        </p:grpSpPr>
        <p:sp>
          <p:nvSpPr>
            <p:cNvPr id="107" name="Google Shape;851;p23">
              <a:extLst>
                <a:ext uri="{FF2B5EF4-FFF2-40B4-BE49-F238E27FC236}">
                  <a16:creationId xmlns:a16="http://schemas.microsoft.com/office/drawing/2014/main" id="{A1384585-A399-6846-967D-BE172D6A657D}"/>
                </a:ext>
              </a:extLst>
            </p:cNvPr>
            <p:cNvSpPr txBox="1"/>
            <p:nvPr/>
          </p:nvSpPr>
          <p:spPr>
            <a:xfrm>
              <a:off x="5403506" y="2200886"/>
              <a:ext cx="5073300" cy="39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37160" marR="0" lvl="0" indent="-13716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Salesforce Sans"/>
                <a:buChar char="●"/>
              </a:pP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All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applications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within the 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VPC 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should be 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exposed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on either port 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8091 for HTTP 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or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8092 for HTTPS</a:t>
              </a:r>
              <a:endParaRPr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marL="137160" marR="0" lvl="0" indent="-137160" algn="l" rtl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000000"/>
                </a:buClr>
                <a:buSzPts val="800"/>
                <a:buFont typeface="Salesforce Sans"/>
                <a:buChar char="●"/>
              </a:pP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All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applications 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have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internal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addresses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from the 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10.100.1.0/24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pool.</a:t>
              </a:r>
              <a:endParaRPr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08" name="Google Shape;852;p23">
              <a:extLst>
                <a:ext uri="{FF2B5EF4-FFF2-40B4-BE49-F238E27FC236}">
                  <a16:creationId xmlns:a16="http://schemas.microsoft.com/office/drawing/2014/main" id="{65BCE682-6577-D94D-9D5A-85EF9A9E4C1A}"/>
                </a:ext>
              </a:extLst>
            </p:cNvPr>
            <p:cNvSpPr/>
            <p:nvPr/>
          </p:nvSpPr>
          <p:spPr>
            <a:xfrm rot="5400000">
              <a:off x="7726075" y="124975"/>
              <a:ext cx="118800" cy="5121300"/>
            </a:xfrm>
            <a:prstGeom prst="leftBrace">
              <a:avLst>
                <a:gd name="adj1" fmla="val 50000"/>
                <a:gd name="adj2" fmla="val 5116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853;p23">
              <a:extLst>
                <a:ext uri="{FF2B5EF4-FFF2-40B4-BE49-F238E27FC236}">
                  <a16:creationId xmlns:a16="http://schemas.microsoft.com/office/drawing/2014/main" id="{C9C072F4-9DE7-4B4A-84AE-5AAE00928EEF}"/>
                </a:ext>
              </a:extLst>
            </p:cNvPr>
            <p:cNvSpPr/>
            <p:nvPr/>
          </p:nvSpPr>
          <p:spPr>
            <a:xfrm>
              <a:off x="5069972" y="2200884"/>
              <a:ext cx="271200" cy="272100"/>
            </a:xfrm>
            <a:prstGeom prst="ellipse">
              <a:avLst/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  <a:effectLst>
              <a:outerShdw blurRad="57150" dist="3810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chemeClr val="lt1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1</a:t>
              </a:r>
              <a:endParaRPr sz="12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aphicFrame>
        <p:nvGraphicFramePr>
          <p:cNvPr id="110" name="Google Shape;854;p23">
            <a:extLst>
              <a:ext uri="{FF2B5EF4-FFF2-40B4-BE49-F238E27FC236}">
                <a16:creationId xmlns:a16="http://schemas.microsoft.com/office/drawing/2014/main" id="{EF82B7E1-6A71-2047-8902-556D798854C9}"/>
              </a:ext>
            </a:extLst>
          </p:cNvPr>
          <p:cNvGraphicFramePr/>
          <p:nvPr/>
        </p:nvGraphicFramePr>
        <p:xfrm>
          <a:off x="5236632" y="5979834"/>
          <a:ext cx="3541725" cy="223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i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/{app}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i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mule-worker-internal-{app}</a:t>
                      </a: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.us-e2.cloudhub.io:</a:t>
                      </a:r>
                      <a:r>
                        <a:rPr lang="en" sz="800" b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8091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Google Shape;855;p23">
            <a:extLst>
              <a:ext uri="{FF2B5EF4-FFF2-40B4-BE49-F238E27FC236}">
                <a16:creationId xmlns:a16="http://schemas.microsoft.com/office/drawing/2014/main" id="{607F7188-129F-8D43-965D-5953C483C71D}"/>
              </a:ext>
            </a:extLst>
          </p:cNvPr>
          <p:cNvGrpSpPr/>
          <p:nvPr/>
        </p:nvGrpSpPr>
        <p:grpSpPr>
          <a:xfrm>
            <a:off x="777426" y="3514079"/>
            <a:ext cx="7491990" cy="2122395"/>
            <a:chOff x="777426" y="3514079"/>
            <a:chExt cx="7491990" cy="2122395"/>
          </a:xfrm>
        </p:grpSpPr>
        <p:cxnSp>
          <p:nvCxnSpPr>
            <p:cNvPr id="112" name="Google Shape;856;p23">
              <a:extLst>
                <a:ext uri="{FF2B5EF4-FFF2-40B4-BE49-F238E27FC236}">
                  <a16:creationId xmlns:a16="http://schemas.microsoft.com/office/drawing/2014/main" id="{2A3A7E38-0F1B-6741-992C-56DBDCA976DC}"/>
                </a:ext>
              </a:extLst>
            </p:cNvPr>
            <p:cNvCxnSpPr>
              <a:stCxn id="120" idx="3"/>
              <a:endCxn id="130" idx="1"/>
            </p:cNvCxnSpPr>
            <p:nvPr/>
          </p:nvCxnSpPr>
          <p:spPr>
            <a:xfrm>
              <a:off x="1362476" y="4319693"/>
              <a:ext cx="2914200" cy="2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triangle" w="med" len="med"/>
            </a:ln>
          </p:spPr>
        </p:cxnSp>
        <p:pic>
          <p:nvPicPr>
            <p:cNvPr id="113" name="Google Shape;859;p23">
              <a:extLst>
                <a:ext uri="{FF2B5EF4-FFF2-40B4-BE49-F238E27FC236}">
                  <a16:creationId xmlns:a16="http://schemas.microsoft.com/office/drawing/2014/main" id="{6B010357-9F98-1B48-8686-68685F5B3538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181684" y="4109574"/>
              <a:ext cx="273406" cy="356616"/>
            </a:xfrm>
            <a:prstGeom prst="rect">
              <a:avLst/>
            </a:prstGeom>
            <a:noFill/>
            <a:ln>
              <a:noFill/>
            </a:ln>
            <a:effectLst>
              <a:outerShdw blurRad="57150" dist="47625" dir="5400000" algn="bl" rotWithShape="0">
                <a:srgbClr val="000000">
                  <a:alpha val="49803"/>
                </a:srgbClr>
              </a:outerShdw>
            </a:effectLst>
          </p:spPr>
        </p:pic>
        <p:grpSp>
          <p:nvGrpSpPr>
            <p:cNvPr id="114" name="Google Shape;860;p23">
              <a:extLst>
                <a:ext uri="{FF2B5EF4-FFF2-40B4-BE49-F238E27FC236}">
                  <a16:creationId xmlns:a16="http://schemas.microsoft.com/office/drawing/2014/main" id="{3A514A76-E7B3-5A47-A9BE-58661A430DB5}"/>
                </a:ext>
              </a:extLst>
            </p:cNvPr>
            <p:cNvGrpSpPr/>
            <p:nvPr/>
          </p:nvGrpSpPr>
          <p:grpSpPr>
            <a:xfrm>
              <a:off x="3471752" y="4076651"/>
              <a:ext cx="1744412" cy="1113335"/>
              <a:chOff x="3471752" y="4076651"/>
              <a:chExt cx="1744412" cy="1113335"/>
            </a:xfrm>
          </p:grpSpPr>
          <p:cxnSp>
            <p:nvCxnSpPr>
              <p:cNvPr id="126" name="Google Shape;861;p23">
                <a:extLst>
                  <a:ext uri="{FF2B5EF4-FFF2-40B4-BE49-F238E27FC236}">
                    <a16:creationId xmlns:a16="http://schemas.microsoft.com/office/drawing/2014/main" id="{E2363A93-AAC9-FC40-B9D0-B6F203CCF2EC}"/>
                  </a:ext>
                </a:extLst>
              </p:cNvPr>
              <p:cNvCxnSpPr/>
              <p:nvPr/>
            </p:nvCxnSpPr>
            <p:spPr>
              <a:xfrm rot="10800000" flipH="1">
                <a:off x="3471752" y="4571386"/>
                <a:ext cx="812400" cy="6186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27" name="Google Shape;862;p23">
                <a:extLst>
                  <a:ext uri="{FF2B5EF4-FFF2-40B4-BE49-F238E27FC236}">
                    <a16:creationId xmlns:a16="http://schemas.microsoft.com/office/drawing/2014/main" id="{7B08BFB0-E3DB-FB47-8D21-830CC5AE7C42}"/>
                  </a:ext>
                </a:extLst>
              </p:cNvPr>
              <p:cNvCxnSpPr>
                <a:stCxn id="130" idx="3"/>
                <a:endCxn id="70" idx="1"/>
              </p:cNvCxnSpPr>
              <p:nvPr/>
            </p:nvCxnSpPr>
            <p:spPr>
              <a:xfrm rot="10800000" flipH="1">
                <a:off x="4660564" y="4076651"/>
                <a:ext cx="555600" cy="245100"/>
              </a:xfrm>
              <a:prstGeom prst="curvedConnector3">
                <a:avLst>
                  <a:gd name="adj1" fmla="val 4999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pic>
            <p:nvPicPr>
              <p:cNvPr id="128" name="Google Shape;863;p23">
                <a:extLst>
                  <a:ext uri="{FF2B5EF4-FFF2-40B4-BE49-F238E27FC236}">
                    <a16:creationId xmlns:a16="http://schemas.microsoft.com/office/drawing/2014/main" id="{B83B9CA6-9F32-1248-B28E-B1CDA9D071E3}"/>
                  </a:ext>
                </a:extLst>
              </p:cNvPr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3684304" y="4694963"/>
                <a:ext cx="271200" cy="34867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47625" dir="5400000" algn="bl" rotWithShape="0">
                  <a:srgbClr val="000000">
                    <a:alpha val="49803"/>
                  </a:srgbClr>
                </a:outerShdw>
              </a:effectLst>
            </p:spPr>
          </p:pic>
        </p:grpSp>
        <p:grpSp>
          <p:nvGrpSpPr>
            <p:cNvPr id="115" name="Google Shape;864;p23">
              <a:extLst>
                <a:ext uri="{FF2B5EF4-FFF2-40B4-BE49-F238E27FC236}">
                  <a16:creationId xmlns:a16="http://schemas.microsoft.com/office/drawing/2014/main" id="{3B47D402-512A-0843-A1B4-AF4BE9101349}"/>
                </a:ext>
              </a:extLst>
            </p:cNvPr>
            <p:cNvGrpSpPr/>
            <p:nvPr/>
          </p:nvGrpSpPr>
          <p:grpSpPr>
            <a:xfrm>
              <a:off x="777426" y="3514079"/>
              <a:ext cx="7491990" cy="2122395"/>
              <a:chOff x="777426" y="3514079"/>
              <a:chExt cx="7491990" cy="2122395"/>
            </a:xfrm>
          </p:grpSpPr>
          <p:grpSp>
            <p:nvGrpSpPr>
              <p:cNvPr id="116" name="Google Shape;865;p23">
                <a:extLst>
                  <a:ext uri="{FF2B5EF4-FFF2-40B4-BE49-F238E27FC236}">
                    <a16:creationId xmlns:a16="http://schemas.microsoft.com/office/drawing/2014/main" id="{BB887C81-E038-D54F-B280-E9A05B248A7D}"/>
                  </a:ext>
                </a:extLst>
              </p:cNvPr>
              <p:cNvGrpSpPr/>
              <p:nvPr/>
            </p:nvGrpSpPr>
            <p:grpSpPr>
              <a:xfrm>
                <a:off x="777426" y="3514079"/>
                <a:ext cx="7220682" cy="2122395"/>
                <a:chOff x="777426" y="3514079"/>
                <a:chExt cx="7220682" cy="2122395"/>
              </a:xfrm>
            </p:grpSpPr>
            <p:pic>
              <p:nvPicPr>
                <p:cNvPr id="119" name="Google Shape;834;p23">
                  <a:extLst>
                    <a:ext uri="{FF2B5EF4-FFF2-40B4-BE49-F238E27FC236}">
                      <a16:creationId xmlns:a16="http://schemas.microsoft.com/office/drawing/2014/main" id="{C09CC1A7-4910-4544-86F0-A47D9DF2FEF3}"/>
                    </a:ext>
                  </a:extLst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6906300" y="3785844"/>
                  <a:ext cx="585216" cy="59436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7150" dist="47625" dir="5400000" algn="bl" rotWithShape="0">
                    <a:srgbClr val="000000">
                      <a:alpha val="49411"/>
                    </a:srgbClr>
                  </a:outerShdw>
                </a:effectLst>
              </p:spPr>
            </p:pic>
            <p:pic>
              <p:nvPicPr>
                <p:cNvPr id="120" name="Google Shape;857;p23">
                  <a:extLst>
                    <a:ext uri="{FF2B5EF4-FFF2-40B4-BE49-F238E27FC236}">
                      <a16:creationId xmlns:a16="http://schemas.microsoft.com/office/drawing/2014/main" id="{46302838-AA1D-4645-977D-4A4A57269D9F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777426" y="4020918"/>
                  <a:ext cx="585050" cy="597551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7150" dist="47625" dir="5400000" algn="bl" rotWithShape="0">
                    <a:srgbClr val="000000">
                      <a:alpha val="49411"/>
                    </a:srgbClr>
                  </a:outerShdw>
                </a:effectLst>
              </p:spPr>
            </p:pic>
            <p:grpSp>
              <p:nvGrpSpPr>
                <p:cNvPr id="121" name="Google Shape;866;p23">
                  <a:extLst>
                    <a:ext uri="{FF2B5EF4-FFF2-40B4-BE49-F238E27FC236}">
                      <a16:creationId xmlns:a16="http://schemas.microsoft.com/office/drawing/2014/main" id="{275AA158-4D6D-E74E-AA70-030086FD734C}"/>
                    </a:ext>
                  </a:extLst>
                </p:cNvPr>
                <p:cNvGrpSpPr/>
                <p:nvPr/>
              </p:nvGrpSpPr>
              <p:grpSpPr>
                <a:xfrm>
                  <a:off x="2990952" y="4967088"/>
                  <a:ext cx="585216" cy="669386"/>
                  <a:chOff x="6881900" y="2939650"/>
                  <a:chExt cx="585216" cy="669386"/>
                </a:xfrm>
              </p:grpSpPr>
              <p:pic>
                <p:nvPicPr>
                  <p:cNvPr id="124" name="Google Shape;867;p23">
                    <a:extLst>
                      <a:ext uri="{FF2B5EF4-FFF2-40B4-BE49-F238E27FC236}">
                        <a16:creationId xmlns:a16="http://schemas.microsoft.com/office/drawing/2014/main" id="{6711331D-F072-A74F-9E0D-F137639C64A4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9">
                    <a:alphaModFix/>
                  </a:blip>
                  <a:srcRect/>
                  <a:stretch/>
                </p:blipFill>
                <p:spPr>
                  <a:xfrm>
                    <a:off x="6881900" y="3014676"/>
                    <a:ext cx="585216" cy="59436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dist="47625" dir="5400000" algn="bl" rotWithShape="0">
                      <a:srgbClr val="000000">
                        <a:alpha val="49411"/>
                      </a:srgbClr>
                    </a:outerShdw>
                  </a:effectLst>
                </p:spPr>
              </p:pic>
              <p:pic>
                <p:nvPicPr>
                  <p:cNvPr id="125" name="Google Shape;868;p23">
                    <a:extLst>
                      <a:ext uri="{FF2B5EF4-FFF2-40B4-BE49-F238E27FC236}">
                        <a16:creationId xmlns:a16="http://schemas.microsoft.com/office/drawing/2014/main" id="{131571A8-8D2D-6D49-8F62-095D25C0DB3A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13">
                    <a:alphaModFix/>
                  </a:blip>
                  <a:srcRect/>
                  <a:stretch/>
                </p:blipFill>
                <p:spPr>
                  <a:xfrm>
                    <a:off x="6975675" y="2939650"/>
                    <a:ext cx="203325" cy="24757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22" name="Google Shape;869;p23">
                  <a:extLst>
                    <a:ext uri="{FF2B5EF4-FFF2-40B4-BE49-F238E27FC236}">
                      <a16:creationId xmlns:a16="http://schemas.microsoft.com/office/drawing/2014/main" id="{1BBC7EE7-2830-3541-B4BE-15F40BEA77B0}"/>
                    </a:ext>
                  </a:extLst>
                </p:cNvPr>
                <p:cNvSpPr txBox="1"/>
                <p:nvPr/>
              </p:nvSpPr>
              <p:spPr>
                <a:xfrm>
                  <a:off x="6399708" y="3514079"/>
                  <a:ext cx="1598400" cy="268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1" i="0" u="none" strike="noStrike" cap="none">
                      <a:solidFill>
                        <a:srgbClr val="000000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Internal/Private DLB</a:t>
                  </a:r>
                  <a:endParaRPr sz="800" b="1" i="0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0" i="0" u="none" strike="noStrike" cap="none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[</a:t>
                  </a:r>
                  <a:r>
                    <a:rPr lang="en" sz="800" b="1" i="0" u="none" strike="noStrike" cap="none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int-dlb</a:t>
                  </a:r>
                  <a:r>
                    <a:rPr lang="en" sz="800" b="0" i="0" u="none" strike="noStrike" cap="none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.lb.anypointdns.net]</a:t>
                  </a:r>
                  <a:endParaRPr sz="8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123" name="Google Shape;870;p23">
                  <a:extLst>
                    <a:ext uri="{FF2B5EF4-FFF2-40B4-BE49-F238E27FC236}">
                      <a16:creationId xmlns:a16="http://schemas.microsoft.com/office/drawing/2014/main" id="{CBB62734-CFD4-E24F-A9EE-63C9615FF845}"/>
                    </a:ext>
                  </a:extLst>
                </p:cNvPr>
                <p:cNvSpPr txBox="1"/>
                <p:nvPr/>
              </p:nvSpPr>
              <p:spPr>
                <a:xfrm>
                  <a:off x="1355597" y="5150374"/>
                  <a:ext cx="1598400" cy="268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1" i="0" u="none" strike="noStrike" cap="none">
                      <a:solidFill>
                        <a:srgbClr val="000000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External/Public DLB</a:t>
                  </a:r>
                  <a:endParaRPr sz="800" b="1" i="0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0" i="0" u="none" strike="noStrike" cap="none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[</a:t>
                  </a:r>
                  <a:r>
                    <a:rPr lang="en" sz="800" b="1" i="0" u="none" strike="noStrike" cap="none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ext-dlb</a:t>
                  </a:r>
                  <a:r>
                    <a:rPr lang="en" sz="800" b="0" i="0" u="none" strike="noStrike" cap="none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.lb.anypointdns.net]</a:t>
                  </a:r>
                  <a:endParaRPr sz="8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</p:grpSp>
          <p:cxnSp>
            <p:nvCxnSpPr>
              <p:cNvPr id="117" name="Google Shape;871;p23">
                <a:extLst>
                  <a:ext uri="{FF2B5EF4-FFF2-40B4-BE49-F238E27FC236}">
                    <a16:creationId xmlns:a16="http://schemas.microsoft.com/office/drawing/2014/main" id="{8B7C2C38-F490-B446-9936-555747326054}"/>
                  </a:ext>
                </a:extLst>
              </p:cNvPr>
              <p:cNvCxnSpPr>
                <a:stCxn id="70" idx="3"/>
                <a:endCxn id="119" idx="1"/>
              </p:cNvCxnSpPr>
              <p:nvPr/>
            </p:nvCxnSpPr>
            <p:spPr>
              <a:xfrm>
                <a:off x="6122950" y="4076728"/>
                <a:ext cx="783300" cy="6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18" name="Google Shape;872;p23">
                <a:extLst>
                  <a:ext uri="{FF2B5EF4-FFF2-40B4-BE49-F238E27FC236}">
                    <a16:creationId xmlns:a16="http://schemas.microsoft.com/office/drawing/2014/main" id="{04831303-B2BD-6649-96DA-92EEFB1E1E9B}"/>
                  </a:ext>
                </a:extLst>
              </p:cNvPr>
              <p:cNvCxnSpPr>
                <a:stCxn id="119" idx="3"/>
                <a:endCxn id="35" idx="1"/>
              </p:cNvCxnSpPr>
              <p:nvPr/>
            </p:nvCxnSpPr>
            <p:spPr>
              <a:xfrm rot="10800000" flipH="1">
                <a:off x="7491516" y="4076724"/>
                <a:ext cx="777900" cy="6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</p:grpSp>
      </p:grpSp>
      <p:grpSp>
        <p:nvGrpSpPr>
          <p:cNvPr id="129" name="Google Shape;873;p23">
            <a:extLst>
              <a:ext uri="{FF2B5EF4-FFF2-40B4-BE49-F238E27FC236}">
                <a16:creationId xmlns:a16="http://schemas.microsoft.com/office/drawing/2014/main" id="{7798A941-96AD-C647-B447-9AB93F2C660B}"/>
              </a:ext>
            </a:extLst>
          </p:cNvPr>
          <p:cNvGrpSpPr/>
          <p:nvPr/>
        </p:nvGrpSpPr>
        <p:grpSpPr>
          <a:xfrm>
            <a:off x="2395937" y="2617882"/>
            <a:ext cx="2264627" cy="2186044"/>
            <a:chOff x="2395937" y="2617882"/>
            <a:chExt cx="2264627" cy="2186044"/>
          </a:xfrm>
        </p:grpSpPr>
        <p:pic>
          <p:nvPicPr>
            <p:cNvPr id="130" name="Google Shape;858;p23">
              <a:extLst>
                <a:ext uri="{FF2B5EF4-FFF2-40B4-BE49-F238E27FC236}">
                  <a16:creationId xmlns:a16="http://schemas.microsoft.com/office/drawing/2014/main" id="{45B9AAC6-3521-D644-889F-0B5F47E14963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276614" y="3839575"/>
              <a:ext cx="383950" cy="964351"/>
            </a:xfrm>
            <a:prstGeom prst="rect">
              <a:avLst/>
            </a:prstGeom>
            <a:noFill/>
            <a:ln>
              <a:noFill/>
            </a:ln>
            <a:effectLst>
              <a:outerShdw blurRad="57150" dist="38100" dir="5400000" algn="bl" rotWithShape="0">
                <a:srgbClr val="000000">
                  <a:alpha val="49411"/>
                </a:srgbClr>
              </a:outerShdw>
            </a:effectLst>
          </p:spPr>
        </p:pic>
        <p:grpSp>
          <p:nvGrpSpPr>
            <p:cNvPr id="131" name="Google Shape;874;p23">
              <a:extLst>
                <a:ext uri="{FF2B5EF4-FFF2-40B4-BE49-F238E27FC236}">
                  <a16:creationId xmlns:a16="http://schemas.microsoft.com/office/drawing/2014/main" id="{791A7128-5383-D546-B7B5-BBEB23A5A5D4}"/>
                </a:ext>
              </a:extLst>
            </p:cNvPr>
            <p:cNvGrpSpPr/>
            <p:nvPr/>
          </p:nvGrpSpPr>
          <p:grpSpPr>
            <a:xfrm>
              <a:off x="2419179" y="2617882"/>
              <a:ext cx="1846529" cy="744834"/>
              <a:chOff x="9850425" y="5321750"/>
              <a:chExt cx="1846529" cy="744834"/>
            </a:xfrm>
          </p:grpSpPr>
          <p:sp>
            <p:nvSpPr>
              <p:cNvPr id="136" name="Google Shape;875;p23">
                <a:extLst>
                  <a:ext uri="{FF2B5EF4-FFF2-40B4-BE49-F238E27FC236}">
                    <a16:creationId xmlns:a16="http://schemas.microsoft.com/office/drawing/2014/main" id="{E5994D0A-8740-CB43-9152-B43FF1328ED1}"/>
                  </a:ext>
                </a:extLst>
              </p:cNvPr>
              <p:cNvSpPr/>
              <p:nvPr/>
            </p:nvSpPr>
            <p:spPr>
              <a:xfrm>
                <a:off x="10022036" y="5450930"/>
                <a:ext cx="1674918" cy="615654"/>
              </a:xfrm>
              <a:prstGeom prst="flowChartDocument">
                <a:avLst/>
              </a:prstGeom>
              <a:solidFill>
                <a:srgbClr val="FFE599"/>
              </a:solidFill>
              <a:ln>
                <a:noFill/>
              </a:ln>
              <a:effectLst>
                <a:outerShdw blurRad="57150" dist="66675" dir="5400000" algn="bl" rotWithShape="0">
                  <a:srgbClr val="000000">
                    <a:alpha val="4941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7" name="Google Shape;876;p23">
                <a:extLst>
                  <a:ext uri="{FF2B5EF4-FFF2-40B4-BE49-F238E27FC236}">
                    <a16:creationId xmlns:a16="http://schemas.microsoft.com/office/drawing/2014/main" id="{1F994050-5581-804D-B207-1F0FB85CE0D1}"/>
                  </a:ext>
                </a:extLst>
              </p:cNvPr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9850425" y="5321750"/>
                <a:ext cx="281150" cy="223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38100" dir="5400000" algn="bl" rotWithShape="0">
                  <a:srgbClr val="000000">
                    <a:alpha val="49411"/>
                  </a:srgbClr>
                </a:outerShdw>
              </a:effectLst>
            </p:spPr>
          </p:pic>
        </p:grpSp>
        <p:sp>
          <p:nvSpPr>
            <p:cNvPr id="132" name="Google Shape;877;p23">
              <a:extLst>
                <a:ext uri="{FF2B5EF4-FFF2-40B4-BE49-F238E27FC236}">
                  <a16:creationId xmlns:a16="http://schemas.microsoft.com/office/drawing/2014/main" id="{E895FE82-8D53-EB46-B76F-3541728A0483}"/>
                </a:ext>
              </a:extLst>
            </p:cNvPr>
            <p:cNvSpPr txBox="1"/>
            <p:nvPr/>
          </p:nvSpPr>
          <p:spPr>
            <a:xfrm>
              <a:off x="2667140" y="3576756"/>
              <a:ext cx="14430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Firewall rules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for the customer VPC to allow traffic from 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only within the VPC</a:t>
              </a:r>
              <a:endParaRPr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cxnSp>
          <p:nvCxnSpPr>
            <p:cNvPr id="133" name="Google Shape;878;p23">
              <a:extLst>
                <a:ext uri="{FF2B5EF4-FFF2-40B4-BE49-F238E27FC236}">
                  <a16:creationId xmlns:a16="http://schemas.microsoft.com/office/drawing/2014/main" id="{DA5781EB-8802-7549-98FF-51F07E692ACC}"/>
                </a:ext>
              </a:extLst>
            </p:cNvPr>
            <p:cNvCxnSpPr>
              <a:stCxn id="132" idx="2"/>
            </p:cNvCxnSpPr>
            <p:nvPr/>
          </p:nvCxnSpPr>
          <p:spPr>
            <a:xfrm rot="-5400000" flipH="1">
              <a:off x="3747440" y="3665556"/>
              <a:ext cx="144900" cy="8625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4" name="Google Shape;879;p23">
              <a:extLst>
                <a:ext uri="{FF2B5EF4-FFF2-40B4-BE49-F238E27FC236}">
                  <a16:creationId xmlns:a16="http://schemas.microsoft.com/office/drawing/2014/main" id="{79E6F6A0-BB4D-504C-8630-1725F779CAB6}"/>
                </a:ext>
              </a:extLst>
            </p:cNvPr>
            <p:cNvSpPr/>
            <p:nvPr/>
          </p:nvSpPr>
          <p:spPr>
            <a:xfrm>
              <a:off x="2395937" y="3549240"/>
              <a:ext cx="271200" cy="272100"/>
            </a:xfrm>
            <a:prstGeom prst="ellipse">
              <a:avLst/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  <a:effectLst>
              <a:outerShdw blurRad="57150" dist="3810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chemeClr val="lt1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2</a:t>
              </a:r>
              <a:endParaRPr sz="12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cxnSp>
          <p:nvCxnSpPr>
            <p:cNvPr id="135" name="Google Shape;880;p23">
              <a:extLst>
                <a:ext uri="{FF2B5EF4-FFF2-40B4-BE49-F238E27FC236}">
                  <a16:creationId xmlns:a16="http://schemas.microsoft.com/office/drawing/2014/main" id="{5DE38067-16A7-7D4E-BBE3-34C2B7F67977}"/>
                </a:ext>
              </a:extLst>
            </p:cNvPr>
            <p:cNvCxnSpPr>
              <a:stCxn id="132" idx="0"/>
            </p:cNvCxnSpPr>
            <p:nvPr/>
          </p:nvCxnSpPr>
          <p:spPr>
            <a:xfrm rot="-5400000">
              <a:off x="3303740" y="3408756"/>
              <a:ext cx="252900" cy="831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aphicFrame>
        <p:nvGraphicFramePr>
          <p:cNvPr id="138" name="Google Shape;881;p23">
            <a:extLst>
              <a:ext uri="{FF2B5EF4-FFF2-40B4-BE49-F238E27FC236}">
                <a16:creationId xmlns:a16="http://schemas.microsoft.com/office/drawing/2014/main" id="{50257BEC-DDED-F44C-8C45-9DE38F47183F}"/>
              </a:ext>
            </a:extLst>
          </p:cNvPr>
          <p:cNvGraphicFramePr/>
          <p:nvPr/>
        </p:nvGraphicFramePr>
        <p:xfrm>
          <a:off x="2719845" y="2766892"/>
          <a:ext cx="1510375" cy="447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Source CIDR</a:t>
                      </a:r>
                      <a:endParaRPr sz="800" b="1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Dest. Port</a:t>
                      </a:r>
                      <a:endParaRPr sz="800" b="1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10.100.1.0/24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8091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8287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10.100.1.0/24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8092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8287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9" name="Google Shape;882;p23">
            <a:extLst>
              <a:ext uri="{FF2B5EF4-FFF2-40B4-BE49-F238E27FC236}">
                <a16:creationId xmlns:a16="http://schemas.microsoft.com/office/drawing/2014/main" id="{1D4FC0F2-0E7D-8D41-91E8-6518E5A2F841}"/>
              </a:ext>
            </a:extLst>
          </p:cNvPr>
          <p:cNvGraphicFramePr/>
          <p:nvPr/>
        </p:nvGraphicFramePr>
        <p:xfrm>
          <a:off x="3682266" y="5693681"/>
          <a:ext cx="906850" cy="3375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Whitelisted CIDR</a:t>
                      </a:r>
                      <a:endParaRPr sz="800" b="1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0.0.0.0/0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0" name="Google Shape;883;p23">
            <a:extLst>
              <a:ext uri="{FF2B5EF4-FFF2-40B4-BE49-F238E27FC236}">
                <a16:creationId xmlns:a16="http://schemas.microsoft.com/office/drawing/2014/main" id="{6830A43C-50A6-9A45-A22D-3CF651D3BC98}"/>
              </a:ext>
            </a:extLst>
          </p:cNvPr>
          <p:cNvGraphicFramePr/>
          <p:nvPr/>
        </p:nvGraphicFramePr>
        <p:xfrm>
          <a:off x="9301678" y="5617251"/>
          <a:ext cx="906850" cy="328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Whitelisted CIDR</a:t>
                      </a:r>
                      <a:endParaRPr sz="800" b="1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10.100.1.0/24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1" name="Google Shape;884;p23">
            <a:extLst>
              <a:ext uri="{FF2B5EF4-FFF2-40B4-BE49-F238E27FC236}">
                <a16:creationId xmlns:a16="http://schemas.microsoft.com/office/drawing/2014/main" id="{BDFD9E03-B363-BA42-AEBC-D78FC9EB43EA}"/>
              </a:ext>
            </a:extLst>
          </p:cNvPr>
          <p:cNvSpPr txBox="1"/>
          <p:nvPr/>
        </p:nvSpPr>
        <p:spPr>
          <a:xfrm>
            <a:off x="569025" y="3684345"/>
            <a:ext cx="11454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Shared DLB</a:t>
            </a:r>
            <a:endParaRPr sz="800" b="1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us-e1</a:t>
            </a:r>
            <a:r>
              <a:rPr lang="en" sz="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.cloudhub.io]</a:t>
            </a:r>
            <a:endParaRPr sz="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7324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9;p24">
            <a:extLst>
              <a:ext uri="{FF2B5EF4-FFF2-40B4-BE49-F238E27FC236}">
                <a16:creationId xmlns:a16="http://schemas.microsoft.com/office/drawing/2014/main" id="{7737C02C-C5AA-5B4B-A4E6-A582E6825A8E}"/>
              </a:ext>
            </a:extLst>
          </p:cNvPr>
          <p:cNvSpPr txBox="1">
            <a:spLocks/>
          </p:cNvSpPr>
          <p:nvPr/>
        </p:nvSpPr>
        <p:spPr>
          <a:xfrm>
            <a:off x="10707675" y="6470525"/>
            <a:ext cx="9144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mtClean="0"/>
              <a:pPr algn="r">
                <a:buClr>
                  <a:srgbClr val="000000"/>
                </a:buClr>
                <a:buSzPts val="1200"/>
                <a:buFont typeface="Arial"/>
                <a:buNone/>
              </a:pPr>
              <a:t>11</a:t>
            </a:fld>
            <a:endParaRPr lang="en"/>
          </a:p>
        </p:txBody>
      </p:sp>
      <p:sp>
        <p:nvSpPr>
          <p:cNvPr id="5" name="Google Shape;890;p24">
            <a:extLst>
              <a:ext uri="{FF2B5EF4-FFF2-40B4-BE49-F238E27FC236}">
                <a16:creationId xmlns:a16="http://schemas.microsoft.com/office/drawing/2014/main" id="{A4BCC3A3-F246-CA4B-B177-747B2E62E3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6925" y="64000"/>
            <a:ext cx="88626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Sequence Diagram - Multiple DLBs</a:t>
            </a:r>
            <a:endParaRPr/>
          </a:p>
        </p:txBody>
      </p:sp>
      <p:pic>
        <p:nvPicPr>
          <p:cNvPr id="6" name="Google Shape;891;p24">
            <a:extLst>
              <a:ext uri="{FF2B5EF4-FFF2-40B4-BE49-F238E27FC236}">
                <a16:creationId xmlns:a16="http://schemas.microsoft.com/office/drawing/2014/main" id="{BBDC83E7-9805-0449-AD96-AE8F5E12CC4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5" y="1202925"/>
            <a:ext cx="12097579" cy="5105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9045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28B0-DD28-6244-8EFC-6B704EAC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Decision points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20171A-46C1-DB43-853D-D2D824B01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91907"/>
              </p:ext>
            </p:extLst>
          </p:nvPr>
        </p:nvGraphicFramePr>
        <p:xfrm>
          <a:off x="603890" y="914169"/>
          <a:ext cx="11191870" cy="5577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0535">
                  <a:extLst>
                    <a:ext uri="{9D8B030D-6E8A-4147-A177-3AD203B41FA5}">
                      <a16:colId xmlns:a16="http://schemas.microsoft.com/office/drawing/2014/main" val="3756404996"/>
                    </a:ext>
                  </a:extLst>
                </a:gridCol>
                <a:gridCol w="2666213">
                  <a:extLst>
                    <a:ext uri="{9D8B030D-6E8A-4147-A177-3AD203B41FA5}">
                      <a16:colId xmlns:a16="http://schemas.microsoft.com/office/drawing/2014/main" val="4088695835"/>
                    </a:ext>
                  </a:extLst>
                </a:gridCol>
                <a:gridCol w="2238374">
                  <a:extLst>
                    <a:ext uri="{9D8B030D-6E8A-4147-A177-3AD203B41FA5}">
                      <a16:colId xmlns:a16="http://schemas.microsoft.com/office/drawing/2014/main" val="2859548143"/>
                    </a:ext>
                  </a:extLst>
                </a:gridCol>
                <a:gridCol w="2238374">
                  <a:extLst>
                    <a:ext uri="{9D8B030D-6E8A-4147-A177-3AD203B41FA5}">
                      <a16:colId xmlns:a16="http://schemas.microsoft.com/office/drawing/2014/main" val="3668129457"/>
                    </a:ext>
                  </a:extLst>
                </a:gridCol>
                <a:gridCol w="2238374">
                  <a:extLst>
                    <a:ext uri="{9D8B030D-6E8A-4147-A177-3AD203B41FA5}">
                      <a16:colId xmlns:a16="http://schemas.microsoft.com/office/drawing/2014/main" val="322871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Recommended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PSEG’s 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7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Single Region</a:t>
                      </a:r>
                    </a:p>
                    <a:p>
                      <a:r>
                        <a:rPr lang="en-US" sz="1400" dirty="0"/>
                        <a:t>Multi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 in sync with PSEG’s AWS </a:t>
                      </a:r>
                      <a:r>
                        <a:rPr lang="en-US" sz="1400" dirty="0" err="1"/>
                        <a:t>impl</a:t>
                      </a:r>
                      <a:r>
                        <a:rPr lang="en-US" sz="1400" dirty="0"/>
                        <a:t>. and/or security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Single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PSEG’s AWS </a:t>
                      </a:r>
                      <a:r>
                        <a:rPr lang="en-US" sz="1400" dirty="0" err="1"/>
                        <a:t>impl</a:t>
                      </a:r>
                      <a:r>
                        <a:rPr lang="en-US" sz="1400" dirty="0"/>
                        <a:t>. is single regions and it meets their security needs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2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Choice of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</a:t>
                      </a:r>
                      <a:r>
                        <a:rPr lang="en-US" sz="1400" dirty="0" err="1"/>
                        <a:t>docs.mulesoft.com</a:t>
                      </a:r>
                      <a:r>
                        <a:rPr lang="en-US" sz="1400" dirty="0"/>
                        <a:t>/runtime-manager/</a:t>
                      </a:r>
                      <a:r>
                        <a:rPr lang="en-US" sz="1400" dirty="0" err="1"/>
                        <a:t>cloudhub-networking-guide#regional-services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Be in sync with PSEG’s AWS </a:t>
                      </a:r>
                      <a:r>
                        <a:rPr lang="en-US" sz="1400" dirty="0" err="1"/>
                        <a:t>impl</a:t>
                      </a:r>
                      <a:r>
                        <a:rPr lang="en-US" sz="1400" dirty="0"/>
                        <a:t>. and/or security requirements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 East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PSEG’s AWS </a:t>
                      </a:r>
                      <a:r>
                        <a:rPr lang="en-US" sz="1400" dirty="0" err="1"/>
                        <a:t>impl</a:t>
                      </a:r>
                      <a:r>
                        <a:rPr lang="en-US" sz="1400" dirty="0"/>
                        <a:t>. Is in US East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37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VPC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Single</a:t>
                      </a:r>
                    </a:p>
                    <a:p>
                      <a:r>
                        <a:rPr lang="en-US" sz="1400" dirty="0"/>
                        <a:t>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 recommend a minimum of 2 VPC(1 for prod &amp; 1 for non prod)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38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VPC Connectivity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VPN</a:t>
                      </a:r>
                    </a:p>
                    <a:p>
                      <a:r>
                        <a:rPr lang="en-US" sz="1400" dirty="0"/>
                        <a:t>AWS Peering</a:t>
                      </a:r>
                    </a:p>
                    <a:p>
                      <a:r>
                        <a:rPr lang="en-US" sz="1400" dirty="0"/>
                        <a:t>AWS Direct 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Based on PSEG’s requirements &amp; Infrastructure supported by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Based on current LI infrastructure VPN is chosen. There is a desire to move to Direct 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25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Balancer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Share Load Balancer</a:t>
                      </a:r>
                    </a:p>
                    <a:p>
                      <a:r>
                        <a:rPr lang="en-US" sz="1400" dirty="0"/>
                        <a:t>Single Dedicated Load Balancer(DLB)</a:t>
                      </a:r>
                    </a:p>
                    <a:p>
                      <a:r>
                        <a:rPr lang="en-US" sz="1400" dirty="0"/>
                        <a:t>Multiple Dedicated Load Balancer (DLB)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Based on PSEG’s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Single Dedicated Load Balancer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recommend a minimum single DLB, if the customers has many customer facing APIs and security segregation requirements we recommend multiple DLB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461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21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EA0B-5E26-CD4C-84DC-12692078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CloudHub Architecture – Infrastructure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098F3-F7D2-3A4D-AD8A-C8982E90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AWS Regions</a:t>
            </a:r>
          </a:p>
          <a:p>
            <a:pPr marL="516636" lvl="1" indent="-342900">
              <a:buFont typeface="Arial" panose="020B0604020202020204" pitchFamily="34" charset="0"/>
              <a:buChar char="•"/>
            </a:pPr>
            <a:r>
              <a:rPr lang="en-US" dirty="0"/>
              <a:t>Choice of Regions</a:t>
            </a:r>
          </a:p>
          <a:p>
            <a:pPr marL="516636" lvl="1" indent="-342900">
              <a:buFont typeface="Arial" panose="020B0604020202020204" pitchFamily="34" charset="0"/>
              <a:buChar char="•"/>
            </a:pPr>
            <a:r>
              <a:rPr lang="en-US" dirty="0"/>
              <a:t>Single vs Multi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VPC Connectivity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Load Balancer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Workers</a:t>
            </a:r>
          </a:p>
          <a:p>
            <a:pPr marL="516636" lvl="1" indent="-342900">
              <a:buFont typeface="Arial" panose="020B0604020202020204" pitchFamily="34" charset="0"/>
              <a:buChar char="•"/>
            </a:pPr>
            <a:r>
              <a:rPr lang="en-US" dirty="0"/>
              <a:t>Single worker will not support HA</a:t>
            </a:r>
          </a:p>
          <a:p>
            <a:pPr marL="516636" lvl="1" indent="-342900">
              <a:buFont typeface="Arial" panose="020B0604020202020204" pitchFamily="34" charset="0"/>
              <a:buChar char="•"/>
            </a:pPr>
            <a:r>
              <a:rPr lang="en-US" dirty="0"/>
              <a:t>Multiple worker will support HA</a:t>
            </a:r>
          </a:p>
          <a:p>
            <a:pPr marL="745236" lvl="2" indent="-342900">
              <a:buFont typeface="Arial" panose="020B0604020202020204" pitchFamily="34" charset="0"/>
              <a:buChar char="•"/>
            </a:pPr>
            <a:r>
              <a:rPr lang="en-US" dirty="0"/>
              <a:t>Single Region Multi Worker</a:t>
            </a:r>
          </a:p>
          <a:p>
            <a:pPr marL="745236" lvl="2" indent="-342900">
              <a:buFont typeface="Arial" panose="020B0604020202020204" pitchFamily="34" charset="0"/>
              <a:buChar char="•"/>
            </a:pPr>
            <a:r>
              <a:rPr lang="en-US" dirty="0"/>
              <a:t>Multi Region Multi Worker</a:t>
            </a:r>
          </a:p>
        </p:txBody>
      </p:sp>
    </p:spTree>
    <p:extLst>
      <p:ext uri="{BB962C8B-B14F-4D97-AF65-F5344CB8AC3E}">
        <p14:creationId xmlns:p14="http://schemas.microsoft.com/office/powerpoint/2010/main" val="187279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;p10">
            <a:extLst>
              <a:ext uri="{FF2B5EF4-FFF2-40B4-BE49-F238E27FC236}">
                <a16:creationId xmlns:a16="http://schemas.microsoft.com/office/drawing/2014/main" id="{9DCEA951-A04F-A740-983C-8C528D98D43D}"/>
              </a:ext>
            </a:extLst>
          </p:cNvPr>
          <p:cNvSpPr txBox="1">
            <a:spLocks/>
          </p:cNvSpPr>
          <p:nvPr/>
        </p:nvSpPr>
        <p:spPr>
          <a:xfrm>
            <a:off x="10707675" y="6470525"/>
            <a:ext cx="9144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mtClean="0"/>
              <a:pPr algn="r">
                <a:buClr>
                  <a:srgbClr val="000000"/>
                </a:buClr>
                <a:buSzPts val="1200"/>
                <a:buFont typeface="Arial"/>
                <a:buNone/>
              </a:pPr>
              <a:t>3</a:t>
            </a:fld>
            <a:endParaRPr lang="en"/>
          </a:p>
        </p:txBody>
      </p:sp>
      <p:sp>
        <p:nvSpPr>
          <p:cNvPr id="5" name="Google Shape;183;p10">
            <a:extLst>
              <a:ext uri="{FF2B5EF4-FFF2-40B4-BE49-F238E27FC236}">
                <a16:creationId xmlns:a16="http://schemas.microsoft.com/office/drawing/2014/main" id="{37E9AB0B-DC3C-104B-8A4E-ACFCBA93076E}"/>
              </a:ext>
            </a:extLst>
          </p:cNvPr>
          <p:cNvSpPr txBox="1"/>
          <p:nvPr/>
        </p:nvSpPr>
        <p:spPr>
          <a:xfrm>
            <a:off x="311400" y="4620950"/>
            <a:ext cx="21378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Each customer application in CloudHub is deployed to its own </a:t>
            </a: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dedicated virtual host</a:t>
            </a: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.</a:t>
            </a:r>
            <a:endParaRPr sz="8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6" name="Google Shape;184;p10">
            <a:extLst>
              <a:ext uri="{FF2B5EF4-FFF2-40B4-BE49-F238E27FC236}">
                <a16:creationId xmlns:a16="http://schemas.microsoft.com/office/drawing/2014/main" id="{7DB52918-2B35-7C43-B639-EFE913186CB1}"/>
              </a:ext>
            </a:extLst>
          </p:cNvPr>
          <p:cNvSpPr/>
          <p:nvPr/>
        </p:nvSpPr>
        <p:spPr>
          <a:xfrm>
            <a:off x="2878670" y="1371948"/>
            <a:ext cx="5975700" cy="50397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blurRad="57150" dist="571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Host Platform</a:t>
            </a:r>
            <a:endParaRPr sz="800" b="1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7" name="Google Shape;185;p10">
            <a:extLst>
              <a:ext uri="{FF2B5EF4-FFF2-40B4-BE49-F238E27FC236}">
                <a16:creationId xmlns:a16="http://schemas.microsoft.com/office/drawing/2014/main" id="{9E619F30-CA7E-5F4A-A5F6-08B61A6DD4A3}"/>
              </a:ext>
            </a:extLst>
          </p:cNvPr>
          <p:cNvSpPr/>
          <p:nvPr/>
        </p:nvSpPr>
        <p:spPr>
          <a:xfrm>
            <a:off x="3164310" y="1623695"/>
            <a:ext cx="5390100" cy="44538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dist="571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AWS Xen Hypervisor </a:t>
            </a:r>
            <a:endParaRPr sz="800" b="1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8" name="Google Shape;186;p10">
            <a:extLst>
              <a:ext uri="{FF2B5EF4-FFF2-40B4-BE49-F238E27FC236}">
                <a16:creationId xmlns:a16="http://schemas.microsoft.com/office/drawing/2014/main" id="{1B721820-F43A-C24C-9ECB-B0961C1016F7}"/>
              </a:ext>
            </a:extLst>
          </p:cNvPr>
          <p:cNvSpPr/>
          <p:nvPr/>
        </p:nvSpPr>
        <p:spPr>
          <a:xfrm>
            <a:off x="186000" y="4376100"/>
            <a:ext cx="271200" cy="272100"/>
          </a:xfrm>
          <a:prstGeom prst="ellipse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  <a:effectLst>
            <a:outerShdw blurRad="57150" dist="3810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1</a:t>
            </a:r>
            <a:endParaRPr sz="1200" b="1" i="0" u="none" strike="noStrike" cap="none">
              <a:solidFill>
                <a:schemeClr val="lt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9" name="Google Shape;187;p10">
            <a:extLst>
              <a:ext uri="{FF2B5EF4-FFF2-40B4-BE49-F238E27FC236}">
                <a16:creationId xmlns:a16="http://schemas.microsoft.com/office/drawing/2014/main" id="{51E55B01-2CB1-CA40-BDB2-23A7FA951EA3}"/>
              </a:ext>
            </a:extLst>
          </p:cNvPr>
          <p:cNvSpPr txBox="1"/>
          <p:nvPr/>
        </p:nvSpPr>
        <p:spPr>
          <a:xfrm>
            <a:off x="9326500" y="4588550"/>
            <a:ext cx="2760600" cy="1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Salesforce Sans"/>
              <a:buChar char="●"/>
            </a:pP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Each CloudHub instance employs a heavily </a:t>
            </a: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customized and pruned AMI</a:t>
            </a: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 devoid of all unnecessary packages and services. </a:t>
            </a:r>
            <a:endParaRPr sz="800" b="0" i="1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marL="228600" marR="0" lvl="0" indent="-14224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800"/>
              <a:buFont typeface="Salesforce Sans"/>
              <a:buChar char="●"/>
            </a:pP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Images are continually </a:t>
            </a: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scanned for known vulnerabilities</a:t>
            </a: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 and applications are periodically redeployed to ensure they are executing on hosts with the latest, most up to date, OS and packages.</a:t>
            </a:r>
            <a:endParaRPr sz="8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0" name="Google Shape;188;p10">
            <a:extLst>
              <a:ext uri="{FF2B5EF4-FFF2-40B4-BE49-F238E27FC236}">
                <a16:creationId xmlns:a16="http://schemas.microsoft.com/office/drawing/2014/main" id="{050FDC94-7E16-9C4B-A4B2-8FDEB3062E5C}"/>
              </a:ext>
            </a:extLst>
          </p:cNvPr>
          <p:cNvSpPr/>
          <p:nvPr/>
        </p:nvSpPr>
        <p:spPr>
          <a:xfrm>
            <a:off x="9326500" y="4800600"/>
            <a:ext cx="117000" cy="882300"/>
          </a:xfrm>
          <a:prstGeom prst="leftBrace">
            <a:avLst>
              <a:gd name="adj1" fmla="val 50000"/>
              <a:gd name="adj2" fmla="val 496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89;p10">
            <a:extLst>
              <a:ext uri="{FF2B5EF4-FFF2-40B4-BE49-F238E27FC236}">
                <a16:creationId xmlns:a16="http://schemas.microsoft.com/office/drawing/2014/main" id="{C0B33626-2498-4442-A9F1-C534BDED3B1C}"/>
              </a:ext>
            </a:extLst>
          </p:cNvPr>
          <p:cNvCxnSpPr>
            <a:stCxn id="10" idx="1"/>
          </p:cNvCxnSpPr>
          <p:nvPr/>
        </p:nvCxnSpPr>
        <p:spPr>
          <a:xfrm rot="10800000">
            <a:off x="7443700" y="4810191"/>
            <a:ext cx="1882800" cy="428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" name="Google Shape;190;p10">
            <a:extLst>
              <a:ext uri="{FF2B5EF4-FFF2-40B4-BE49-F238E27FC236}">
                <a16:creationId xmlns:a16="http://schemas.microsoft.com/office/drawing/2014/main" id="{72A10BBA-AE07-1D4E-A1FB-152188E8497F}"/>
              </a:ext>
            </a:extLst>
          </p:cNvPr>
          <p:cNvSpPr/>
          <p:nvPr/>
        </p:nvSpPr>
        <p:spPr>
          <a:xfrm>
            <a:off x="9220200" y="4452300"/>
            <a:ext cx="271200" cy="272100"/>
          </a:xfrm>
          <a:prstGeom prst="ellipse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  <a:effectLst>
            <a:outerShdw blurRad="57150" dist="3810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2</a:t>
            </a:r>
            <a:endParaRPr sz="1200" b="1" i="0" u="none" strike="noStrike" cap="none">
              <a:solidFill>
                <a:schemeClr val="lt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3" name="Google Shape;191;p10">
            <a:extLst>
              <a:ext uri="{FF2B5EF4-FFF2-40B4-BE49-F238E27FC236}">
                <a16:creationId xmlns:a16="http://schemas.microsoft.com/office/drawing/2014/main" id="{D8E9A669-3D96-934C-8EF6-0E63B6D0DD97}"/>
              </a:ext>
            </a:extLst>
          </p:cNvPr>
          <p:cNvSpPr txBox="1"/>
          <p:nvPr/>
        </p:nvSpPr>
        <p:spPr>
          <a:xfrm>
            <a:off x="9367750" y="4007200"/>
            <a:ext cx="26181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The Mule </a:t>
            </a: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runtime</a:t>
            </a: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 executes as an </a:t>
            </a: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unprivileged user</a:t>
            </a: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 on the host and only </a:t>
            </a: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executes a single application</a:t>
            </a:r>
            <a:endParaRPr sz="8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4" name="Google Shape;192;p10">
            <a:extLst>
              <a:ext uri="{FF2B5EF4-FFF2-40B4-BE49-F238E27FC236}">
                <a16:creationId xmlns:a16="http://schemas.microsoft.com/office/drawing/2014/main" id="{6B4B4D87-C558-784F-A874-D76C3F2BA0AF}"/>
              </a:ext>
            </a:extLst>
          </p:cNvPr>
          <p:cNvSpPr/>
          <p:nvPr/>
        </p:nvSpPr>
        <p:spPr>
          <a:xfrm>
            <a:off x="9296400" y="3690300"/>
            <a:ext cx="271200" cy="272100"/>
          </a:xfrm>
          <a:prstGeom prst="ellipse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  <a:effectLst>
            <a:outerShdw blurRad="57150" dist="3810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3</a:t>
            </a:r>
            <a:endParaRPr sz="1200" b="1" i="0" u="none" strike="noStrike" cap="none">
              <a:solidFill>
                <a:schemeClr val="lt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5" name="Google Shape;193;p10">
            <a:extLst>
              <a:ext uri="{FF2B5EF4-FFF2-40B4-BE49-F238E27FC236}">
                <a16:creationId xmlns:a16="http://schemas.microsoft.com/office/drawing/2014/main" id="{118A38D1-2BE5-9A47-8563-E88BBA53B55B}"/>
              </a:ext>
            </a:extLst>
          </p:cNvPr>
          <p:cNvSpPr txBox="1"/>
          <p:nvPr/>
        </p:nvSpPr>
        <p:spPr>
          <a:xfrm>
            <a:off x="9326500" y="6089175"/>
            <a:ext cx="26181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An </a:t>
            </a: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AWS firewall </a:t>
            </a: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is implemented in the </a:t>
            </a: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hypervisor</a:t>
            </a: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 to gate network traffic</a:t>
            </a:r>
            <a:endParaRPr sz="8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cxnSp>
        <p:nvCxnSpPr>
          <p:cNvPr id="16" name="Google Shape;194;p10">
            <a:extLst>
              <a:ext uri="{FF2B5EF4-FFF2-40B4-BE49-F238E27FC236}">
                <a16:creationId xmlns:a16="http://schemas.microsoft.com/office/drawing/2014/main" id="{11094D8D-CE04-9746-8DD8-7D7F8EC946DC}"/>
              </a:ext>
            </a:extLst>
          </p:cNvPr>
          <p:cNvCxnSpPr>
            <a:stCxn id="15" idx="1"/>
            <a:endCxn id="40" idx="3"/>
          </p:cNvCxnSpPr>
          <p:nvPr/>
        </p:nvCxnSpPr>
        <p:spPr>
          <a:xfrm rot="10800000">
            <a:off x="8664400" y="6064875"/>
            <a:ext cx="662100" cy="218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" name="Google Shape;196;p10">
            <a:extLst>
              <a:ext uri="{FF2B5EF4-FFF2-40B4-BE49-F238E27FC236}">
                <a16:creationId xmlns:a16="http://schemas.microsoft.com/office/drawing/2014/main" id="{D7B7FDDF-06C8-154B-A866-978646FCA50E}"/>
              </a:ext>
            </a:extLst>
          </p:cNvPr>
          <p:cNvSpPr/>
          <p:nvPr/>
        </p:nvSpPr>
        <p:spPr>
          <a:xfrm>
            <a:off x="9253800" y="5867400"/>
            <a:ext cx="271200" cy="272100"/>
          </a:xfrm>
          <a:prstGeom prst="ellipse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  <a:effectLst>
            <a:outerShdw blurRad="57150" dist="3810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5</a:t>
            </a:r>
            <a:endParaRPr sz="1200" b="1" i="0" u="none" strike="noStrike" cap="none">
              <a:solidFill>
                <a:schemeClr val="lt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8" name="Google Shape;197;p10">
            <a:extLst>
              <a:ext uri="{FF2B5EF4-FFF2-40B4-BE49-F238E27FC236}">
                <a16:creationId xmlns:a16="http://schemas.microsoft.com/office/drawing/2014/main" id="{2B22CB77-CDC4-4942-AC49-2090E1D7805E}"/>
              </a:ext>
            </a:extLst>
          </p:cNvPr>
          <p:cNvSpPr txBox="1"/>
          <p:nvPr/>
        </p:nvSpPr>
        <p:spPr>
          <a:xfrm>
            <a:off x="155700" y="1524350"/>
            <a:ext cx="23862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Each AMI is associated with a customer </a:t>
            </a: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security group</a:t>
            </a:r>
            <a:endParaRPr sz="8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cxnSp>
        <p:nvCxnSpPr>
          <p:cNvPr id="19" name="Google Shape;198;p10">
            <a:extLst>
              <a:ext uri="{FF2B5EF4-FFF2-40B4-BE49-F238E27FC236}">
                <a16:creationId xmlns:a16="http://schemas.microsoft.com/office/drawing/2014/main" id="{1AB0DDF6-E88D-CE46-B5C3-073DBB018994}"/>
              </a:ext>
            </a:extLst>
          </p:cNvPr>
          <p:cNvCxnSpPr>
            <a:stCxn id="18" idx="3"/>
            <a:endCxn id="39" idx="1"/>
          </p:cNvCxnSpPr>
          <p:nvPr/>
        </p:nvCxnSpPr>
        <p:spPr>
          <a:xfrm>
            <a:off x="2541900" y="1675850"/>
            <a:ext cx="872400" cy="3480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200;p10">
            <a:extLst>
              <a:ext uri="{FF2B5EF4-FFF2-40B4-BE49-F238E27FC236}">
                <a16:creationId xmlns:a16="http://schemas.microsoft.com/office/drawing/2014/main" id="{73947DC4-AA8D-7044-9C40-90BFE4B522D0}"/>
              </a:ext>
            </a:extLst>
          </p:cNvPr>
          <p:cNvSpPr/>
          <p:nvPr/>
        </p:nvSpPr>
        <p:spPr>
          <a:xfrm>
            <a:off x="115725" y="1251900"/>
            <a:ext cx="271200" cy="272100"/>
          </a:xfrm>
          <a:prstGeom prst="ellipse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  <a:effectLst>
            <a:outerShdw blurRad="57150" dist="3810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4</a:t>
            </a:r>
            <a:endParaRPr sz="1200" b="1" i="0" u="none" strike="noStrike" cap="none">
              <a:solidFill>
                <a:schemeClr val="lt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21" name="Google Shape;201;p10">
            <a:extLst>
              <a:ext uri="{FF2B5EF4-FFF2-40B4-BE49-F238E27FC236}">
                <a16:creationId xmlns:a16="http://schemas.microsoft.com/office/drawing/2014/main" id="{E6D1BAD5-400B-1248-97D2-EFB716A55110}"/>
              </a:ext>
            </a:extLst>
          </p:cNvPr>
          <p:cNvSpPr txBox="1"/>
          <p:nvPr/>
        </p:nvSpPr>
        <p:spPr>
          <a:xfrm>
            <a:off x="9196150" y="2400300"/>
            <a:ext cx="28788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 Mule application can employ a variety of </a:t>
            </a: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authentication</a:t>
            </a: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 mechanisms (e.g., </a:t>
            </a: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mutual SSL, OAuth, JWT, ...) </a:t>
            </a: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for greater security </a:t>
            </a:r>
            <a:endParaRPr sz="8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22" name="Google Shape;202;p10">
            <a:extLst>
              <a:ext uri="{FF2B5EF4-FFF2-40B4-BE49-F238E27FC236}">
                <a16:creationId xmlns:a16="http://schemas.microsoft.com/office/drawing/2014/main" id="{932B571C-12E4-7E43-BC69-96CE90BCB488}"/>
              </a:ext>
            </a:extLst>
          </p:cNvPr>
          <p:cNvSpPr txBox="1"/>
          <p:nvPr/>
        </p:nvSpPr>
        <p:spPr>
          <a:xfrm>
            <a:off x="9206800" y="3200400"/>
            <a:ext cx="30000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The Mule runtime has an </a:t>
            </a: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embedded API gateway</a:t>
            </a: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 which can execute API policies to govern access to the API</a:t>
            </a:r>
            <a:endParaRPr sz="8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23" name="Google Shape;203;p10">
            <a:extLst>
              <a:ext uri="{FF2B5EF4-FFF2-40B4-BE49-F238E27FC236}">
                <a16:creationId xmlns:a16="http://schemas.microsoft.com/office/drawing/2014/main" id="{DFA7B651-F7C2-E146-8E41-078638496CC5}"/>
              </a:ext>
            </a:extLst>
          </p:cNvPr>
          <p:cNvSpPr/>
          <p:nvPr/>
        </p:nvSpPr>
        <p:spPr>
          <a:xfrm>
            <a:off x="9177600" y="2971800"/>
            <a:ext cx="271200" cy="272100"/>
          </a:xfrm>
          <a:prstGeom prst="ellipse">
            <a:avLst/>
          </a:prstGeom>
          <a:gradFill>
            <a:gsLst>
              <a:gs pos="0">
                <a:srgbClr val="22C0FF"/>
              </a:gs>
              <a:gs pos="100000">
                <a:srgbClr val="066F9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3810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7</a:t>
            </a:r>
            <a:endParaRPr sz="1200" b="1" i="0" u="none" strike="noStrike" cap="none">
              <a:solidFill>
                <a:schemeClr val="lt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24" name="Google Shape;204;p10">
            <a:extLst>
              <a:ext uri="{FF2B5EF4-FFF2-40B4-BE49-F238E27FC236}">
                <a16:creationId xmlns:a16="http://schemas.microsoft.com/office/drawing/2014/main" id="{5E2B784B-9EAC-5B42-BF90-376CE5AF795C}"/>
              </a:ext>
            </a:extLst>
          </p:cNvPr>
          <p:cNvSpPr/>
          <p:nvPr/>
        </p:nvSpPr>
        <p:spPr>
          <a:xfrm>
            <a:off x="9144000" y="2166300"/>
            <a:ext cx="271200" cy="272100"/>
          </a:xfrm>
          <a:prstGeom prst="ellipse">
            <a:avLst/>
          </a:prstGeom>
          <a:gradFill>
            <a:gsLst>
              <a:gs pos="0">
                <a:srgbClr val="22C0FF"/>
              </a:gs>
              <a:gs pos="100000">
                <a:srgbClr val="066F9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3810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6</a:t>
            </a:r>
            <a:endParaRPr sz="1200" b="1" i="0" u="none" strike="noStrike" cap="none">
              <a:solidFill>
                <a:schemeClr val="lt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25" name="Google Shape;205;p10">
            <a:extLst>
              <a:ext uri="{FF2B5EF4-FFF2-40B4-BE49-F238E27FC236}">
                <a16:creationId xmlns:a16="http://schemas.microsoft.com/office/drawing/2014/main" id="{C665A196-E82D-7041-BEE4-66DDB4ED9C79}"/>
              </a:ext>
            </a:extLst>
          </p:cNvPr>
          <p:cNvSpPr txBox="1"/>
          <p:nvPr/>
        </p:nvSpPr>
        <p:spPr>
          <a:xfrm>
            <a:off x="9067800" y="1447800"/>
            <a:ext cx="3000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1" u="none" strike="noStrike" cap="none">
                <a:solidFill>
                  <a:srgbClr val="58595A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Anypoint VPN can create a </a:t>
            </a:r>
            <a:r>
              <a:rPr lang="en" sz="800" b="1" i="1" u="none" strike="noStrike" cap="none">
                <a:solidFill>
                  <a:srgbClr val="58595A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secure connection </a:t>
            </a:r>
            <a:r>
              <a:rPr lang="en" sz="800" b="0" i="1" u="none" strike="noStrike" cap="none">
                <a:solidFill>
                  <a:srgbClr val="58595A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between your Anypoint Virtual Private Cloud (VPC) and your </a:t>
            </a:r>
            <a:r>
              <a:rPr lang="en" sz="800" b="1" i="1" u="none" strike="noStrike" cap="none">
                <a:solidFill>
                  <a:srgbClr val="58595A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on-premise network (intranet)</a:t>
            </a:r>
            <a:endParaRPr sz="8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26" name="Google Shape;206;p10">
            <a:extLst>
              <a:ext uri="{FF2B5EF4-FFF2-40B4-BE49-F238E27FC236}">
                <a16:creationId xmlns:a16="http://schemas.microsoft.com/office/drawing/2014/main" id="{CCCD9C9B-96C5-7049-9329-915B7EFCC810}"/>
              </a:ext>
            </a:extLst>
          </p:cNvPr>
          <p:cNvSpPr/>
          <p:nvPr/>
        </p:nvSpPr>
        <p:spPr>
          <a:xfrm>
            <a:off x="9025200" y="1219200"/>
            <a:ext cx="271200" cy="272100"/>
          </a:xfrm>
          <a:prstGeom prst="ellipse">
            <a:avLst/>
          </a:prstGeom>
          <a:gradFill>
            <a:gsLst>
              <a:gs pos="0">
                <a:srgbClr val="22C0FF"/>
              </a:gs>
              <a:gs pos="100000">
                <a:srgbClr val="066F9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3810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11</a:t>
            </a:r>
            <a:endParaRPr sz="1200" b="1" i="0" u="none" strike="noStrike" cap="none">
              <a:solidFill>
                <a:schemeClr val="lt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cxnSp>
        <p:nvCxnSpPr>
          <p:cNvPr id="27" name="Google Shape;207;p10">
            <a:extLst>
              <a:ext uri="{FF2B5EF4-FFF2-40B4-BE49-F238E27FC236}">
                <a16:creationId xmlns:a16="http://schemas.microsoft.com/office/drawing/2014/main" id="{5866908E-40BE-8E45-83BB-80FD02CBCB83}"/>
              </a:ext>
            </a:extLst>
          </p:cNvPr>
          <p:cNvCxnSpPr>
            <a:stCxn id="25" idx="1"/>
            <a:endCxn id="43" idx="3"/>
          </p:cNvCxnSpPr>
          <p:nvPr/>
        </p:nvCxnSpPr>
        <p:spPr>
          <a:xfrm flipH="1">
            <a:off x="8118000" y="1714500"/>
            <a:ext cx="949800" cy="581700"/>
          </a:xfrm>
          <a:prstGeom prst="curvedConnector3">
            <a:avLst>
              <a:gd name="adj1" fmla="val 49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" name="Google Shape;209;p10">
            <a:extLst>
              <a:ext uri="{FF2B5EF4-FFF2-40B4-BE49-F238E27FC236}">
                <a16:creationId xmlns:a16="http://schemas.microsoft.com/office/drawing/2014/main" id="{DD7B4716-0FF8-9741-86F1-48F9391985D5}"/>
              </a:ext>
            </a:extLst>
          </p:cNvPr>
          <p:cNvSpPr txBox="1"/>
          <p:nvPr/>
        </p:nvSpPr>
        <p:spPr>
          <a:xfrm>
            <a:off x="228600" y="5638800"/>
            <a:ext cx="220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Each </a:t>
            </a: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VPC</a:t>
            </a: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 has its own </a:t>
            </a: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firewall</a:t>
            </a: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 to gate inbound access</a:t>
            </a:r>
            <a:endParaRPr sz="8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29" name="Google Shape;210;p10">
            <a:extLst>
              <a:ext uri="{FF2B5EF4-FFF2-40B4-BE49-F238E27FC236}">
                <a16:creationId xmlns:a16="http://schemas.microsoft.com/office/drawing/2014/main" id="{6369D4C7-8033-6C42-9A56-198455E8514B}"/>
              </a:ext>
            </a:extLst>
          </p:cNvPr>
          <p:cNvSpPr/>
          <p:nvPr/>
        </p:nvSpPr>
        <p:spPr>
          <a:xfrm>
            <a:off x="152400" y="5366700"/>
            <a:ext cx="271200" cy="272100"/>
          </a:xfrm>
          <a:prstGeom prst="ellipse">
            <a:avLst/>
          </a:prstGeom>
          <a:gradFill>
            <a:gsLst>
              <a:gs pos="0">
                <a:srgbClr val="22C0FF"/>
              </a:gs>
              <a:gs pos="100000">
                <a:srgbClr val="066F99"/>
              </a:gs>
            </a:gsLst>
            <a:lin ang="5400012" scaled="0"/>
          </a:gradFill>
          <a:ln>
            <a:noFill/>
          </a:ln>
          <a:effectLst>
            <a:outerShdw blurRad="57150" dist="3810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9</a:t>
            </a:r>
            <a:endParaRPr sz="1200" b="1" i="0" u="none" strike="noStrike" cap="none">
              <a:solidFill>
                <a:schemeClr val="lt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cxnSp>
        <p:nvCxnSpPr>
          <p:cNvPr id="30" name="Google Shape;211;p10">
            <a:extLst>
              <a:ext uri="{FF2B5EF4-FFF2-40B4-BE49-F238E27FC236}">
                <a16:creationId xmlns:a16="http://schemas.microsoft.com/office/drawing/2014/main" id="{07B4B2B5-3089-4B44-9BFE-079C652112A9}"/>
              </a:ext>
            </a:extLst>
          </p:cNvPr>
          <p:cNvCxnSpPr>
            <a:stCxn id="28" idx="3"/>
            <a:endCxn id="56" idx="1"/>
          </p:cNvCxnSpPr>
          <p:nvPr/>
        </p:nvCxnSpPr>
        <p:spPr>
          <a:xfrm rot="10800000" flipH="1">
            <a:off x="2438400" y="5220900"/>
            <a:ext cx="1624800" cy="5703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" name="Google Shape;213;p10">
            <a:extLst>
              <a:ext uri="{FF2B5EF4-FFF2-40B4-BE49-F238E27FC236}">
                <a16:creationId xmlns:a16="http://schemas.microsoft.com/office/drawing/2014/main" id="{7D880FD4-FFF7-264A-8FC4-68C164753DDC}"/>
              </a:ext>
            </a:extLst>
          </p:cNvPr>
          <p:cNvSpPr txBox="1"/>
          <p:nvPr/>
        </p:nvSpPr>
        <p:spPr>
          <a:xfrm>
            <a:off x="457200" y="3657600"/>
            <a:ext cx="2057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 VPC can add one or more </a:t>
            </a: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dedicated load balancers</a:t>
            </a: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 to further control access to resources</a:t>
            </a:r>
            <a:endParaRPr sz="8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32" name="Google Shape;214;p10">
            <a:extLst>
              <a:ext uri="{FF2B5EF4-FFF2-40B4-BE49-F238E27FC236}">
                <a16:creationId xmlns:a16="http://schemas.microsoft.com/office/drawing/2014/main" id="{73716F0E-EB75-E145-AAAC-2FAB80E1F6D2}"/>
              </a:ext>
            </a:extLst>
          </p:cNvPr>
          <p:cNvSpPr/>
          <p:nvPr/>
        </p:nvSpPr>
        <p:spPr>
          <a:xfrm>
            <a:off x="262200" y="3505200"/>
            <a:ext cx="271200" cy="272100"/>
          </a:xfrm>
          <a:prstGeom prst="ellipse">
            <a:avLst/>
          </a:prstGeom>
          <a:gradFill>
            <a:gsLst>
              <a:gs pos="0">
                <a:srgbClr val="22C0FF"/>
              </a:gs>
              <a:gs pos="100000">
                <a:srgbClr val="066F9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3810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10</a:t>
            </a:r>
            <a:endParaRPr sz="1200" b="1" i="0" u="none" strike="noStrike" cap="none">
              <a:solidFill>
                <a:schemeClr val="lt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33" name="Google Shape;215;p10">
            <a:extLst>
              <a:ext uri="{FF2B5EF4-FFF2-40B4-BE49-F238E27FC236}">
                <a16:creationId xmlns:a16="http://schemas.microsoft.com/office/drawing/2014/main" id="{E4C0B78B-5E9F-4141-8275-8C0815F7C18F}"/>
              </a:ext>
            </a:extLst>
          </p:cNvPr>
          <p:cNvSpPr txBox="1"/>
          <p:nvPr/>
        </p:nvSpPr>
        <p:spPr>
          <a:xfrm>
            <a:off x="228600" y="2667000"/>
            <a:ext cx="2133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Anypoint Virtual Private Cloud (</a:t>
            </a: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VPC</a:t>
            </a: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) allows customers to create a virtual, </a:t>
            </a: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private, and isolated network segment</a:t>
            </a:r>
            <a:endParaRPr sz="8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cxnSp>
        <p:nvCxnSpPr>
          <p:cNvPr id="34" name="Google Shape;216;p10">
            <a:extLst>
              <a:ext uri="{FF2B5EF4-FFF2-40B4-BE49-F238E27FC236}">
                <a16:creationId xmlns:a16="http://schemas.microsoft.com/office/drawing/2014/main" id="{1A5CA20E-030E-F543-B205-5693187448C8}"/>
              </a:ext>
            </a:extLst>
          </p:cNvPr>
          <p:cNvCxnSpPr>
            <a:stCxn id="33" idx="3"/>
            <a:endCxn id="46" idx="1"/>
          </p:cNvCxnSpPr>
          <p:nvPr/>
        </p:nvCxnSpPr>
        <p:spPr>
          <a:xfrm rot="10800000" flipH="1">
            <a:off x="2362200" y="2525400"/>
            <a:ext cx="1947300" cy="4083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" name="Google Shape;218;p10">
            <a:extLst>
              <a:ext uri="{FF2B5EF4-FFF2-40B4-BE49-F238E27FC236}">
                <a16:creationId xmlns:a16="http://schemas.microsoft.com/office/drawing/2014/main" id="{EC00BA94-466F-0C44-B801-28FCAA02B9CF}"/>
              </a:ext>
            </a:extLst>
          </p:cNvPr>
          <p:cNvSpPr/>
          <p:nvPr/>
        </p:nvSpPr>
        <p:spPr>
          <a:xfrm>
            <a:off x="152400" y="2438400"/>
            <a:ext cx="271200" cy="272100"/>
          </a:xfrm>
          <a:prstGeom prst="ellipse">
            <a:avLst/>
          </a:prstGeom>
          <a:gradFill>
            <a:gsLst>
              <a:gs pos="0">
                <a:srgbClr val="22C0FF"/>
              </a:gs>
              <a:gs pos="100000">
                <a:srgbClr val="066F9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3810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8</a:t>
            </a:r>
            <a:endParaRPr sz="1200" b="1" i="0" u="none" strike="noStrike" cap="none">
              <a:solidFill>
                <a:schemeClr val="lt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36" name="Google Shape;219;p10">
            <a:extLst>
              <a:ext uri="{FF2B5EF4-FFF2-40B4-BE49-F238E27FC236}">
                <a16:creationId xmlns:a16="http://schemas.microsoft.com/office/drawing/2014/main" id="{E1B1D2C5-FB4E-B54F-AF8A-17EFE095ADC8}"/>
              </a:ext>
            </a:extLst>
          </p:cNvPr>
          <p:cNvSpPr txBox="1">
            <a:spLocks/>
          </p:cNvSpPr>
          <p:nvPr/>
        </p:nvSpPr>
        <p:spPr>
          <a:xfrm>
            <a:off x="566925" y="64000"/>
            <a:ext cx="8862600" cy="987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none" baseline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3000"/>
            </a:pPr>
            <a:r>
              <a:rPr lang="en-US" dirty="0"/>
              <a:t>CloudHub Worker Perimeters</a:t>
            </a:r>
            <a:br>
              <a:rPr lang="en-US" dirty="0"/>
            </a:br>
            <a:endParaRPr lang="en-US" dirty="0"/>
          </a:p>
        </p:txBody>
      </p:sp>
      <p:grpSp>
        <p:nvGrpSpPr>
          <p:cNvPr id="37" name="Google Shape;220;p10">
            <a:extLst>
              <a:ext uri="{FF2B5EF4-FFF2-40B4-BE49-F238E27FC236}">
                <a16:creationId xmlns:a16="http://schemas.microsoft.com/office/drawing/2014/main" id="{7939B4D1-412F-B24A-A279-534DBF40C4D0}"/>
              </a:ext>
            </a:extLst>
          </p:cNvPr>
          <p:cNvGrpSpPr/>
          <p:nvPr/>
        </p:nvGrpSpPr>
        <p:grpSpPr>
          <a:xfrm>
            <a:off x="3414335" y="1801076"/>
            <a:ext cx="4889970" cy="3950445"/>
            <a:chOff x="3414335" y="1801076"/>
            <a:chExt cx="4889970" cy="3950445"/>
          </a:xfrm>
        </p:grpSpPr>
        <p:sp>
          <p:nvSpPr>
            <p:cNvPr id="38" name="Google Shape;221;p10">
              <a:extLst>
                <a:ext uri="{FF2B5EF4-FFF2-40B4-BE49-F238E27FC236}">
                  <a16:creationId xmlns:a16="http://schemas.microsoft.com/office/drawing/2014/main" id="{F0E1772C-991D-0348-92D4-17F65796FA92}"/>
                </a:ext>
              </a:extLst>
            </p:cNvPr>
            <p:cNvSpPr/>
            <p:nvPr/>
          </p:nvSpPr>
          <p:spPr>
            <a:xfrm>
              <a:off x="3414335" y="1884115"/>
              <a:ext cx="4889970" cy="386740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" name="Google Shape;199;p10">
              <a:extLst>
                <a:ext uri="{FF2B5EF4-FFF2-40B4-BE49-F238E27FC236}">
                  <a16:creationId xmlns:a16="http://schemas.microsoft.com/office/drawing/2014/main" id="{EBB87D28-3E08-AF4F-85C3-6587F873795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414335" y="1801076"/>
              <a:ext cx="439835" cy="44567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</p:pic>
      </p:grpSp>
      <p:pic>
        <p:nvPicPr>
          <p:cNvPr id="40" name="Google Shape;195;p10">
            <a:extLst>
              <a:ext uri="{FF2B5EF4-FFF2-40B4-BE49-F238E27FC236}">
                <a16:creationId xmlns:a16="http://schemas.microsoft.com/office/drawing/2014/main" id="{D7B2F9E4-C3D9-F24B-860F-727CA3187A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8109" y="5921477"/>
            <a:ext cx="546292" cy="286555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49411"/>
              </a:srgbClr>
            </a:outerShdw>
          </a:effectLst>
        </p:spPr>
      </p:pic>
      <p:grpSp>
        <p:nvGrpSpPr>
          <p:cNvPr id="41" name="Google Shape;222;p10">
            <a:extLst>
              <a:ext uri="{FF2B5EF4-FFF2-40B4-BE49-F238E27FC236}">
                <a16:creationId xmlns:a16="http://schemas.microsoft.com/office/drawing/2014/main" id="{1043FB3C-03A5-3B49-A266-C31044117CC5}"/>
              </a:ext>
            </a:extLst>
          </p:cNvPr>
          <p:cNvGrpSpPr/>
          <p:nvPr/>
        </p:nvGrpSpPr>
        <p:grpSpPr>
          <a:xfrm>
            <a:off x="3782296" y="2094059"/>
            <a:ext cx="4335808" cy="3432310"/>
            <a:chOff x="3782296" y="2094059"/>
            <a:chExt cx="4335808" cy="3432310"/>
          </a:xfrm>
        </p:grpSpPr>
        <p:sp>
          <p:nvSpPr>
            <p:cNvPr id="42" name="Google Shape;223;p10">
              <a:extLst>
                <a:ext uri="{FF2B5EF4-FFF2-40B4-BE49-F238E27FC236}">
                  <a16:creationId xmlns:a16="http://schemas.microsoft.com/office/drawing/2014/main" id="{C23E5B5B-F832-5A49-BF5F-1D91693099BA}"/>
                </a:ext>
              </a:extLst>
            </p:cNvPr>
            <p:cNvSpPr/>
            <p:nvPr/>
          </p:nvSpPr>
          <p:spPr>
            <a:xfrm>
              <a:off x="3782296" y="2241344"/>
              <a:ext cx="4259895" cy="3285025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" name="Google Shape;208;p10">
              <a:extLst>
                <a:ext uri="{FF2B5EF4-FFF2-40B4-BE49-F238E27FC236}">
                  <a16:creationId xmlns:a16="http://schemas.microsoft.com/office/drawing/2014/main" id="{0884FE1A-9D63-5741-9674-78C3821AF96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601581" y="2094059"/>
              <a:ext cx="516523" cy="404068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</p:pic>
      </p:grpSp>
      <p:grpSp>
        <p:nvGrpSpPr>
          <p:cNvPr id="44" name="Google Shape;224;p10">
            <a:extLst>
              <a:ext uri="{FF2B5EF4-FFF2-40B4-BE49-F238E27FC236}">
                <a16:creationId xmlns:a16="http://schemas.microsoft.com/office/drawing/2014/main" id="{AB71BFB9-597A-F94B-BAC3-6D2BAE968278}"/>
              </a:ext>
            </a:extLst>
          </p:cNvPr>
          <p:cNvGrpSpPr/>
          <p:nvPr/>
        </p:nvGrpSpPr>
        <p:grpSpPr>
          <a:xfrm>
            <a:off x="4165122" y="2357910"/>
            <a:ext cx="3594600" cy="2958625"/>
            <a:chOff x="4165122" y="2357910"/>
            <a:chExt cx="3594600" cy="2958625"/>
          </a:xfrm>
        </p:grpSpPr>
        <p:sp>
          <p:nvSpPr>
            <p:cNvPr id="45" name="Google Shape;225;p10">
              <a:extLst>
                <a:ext uri="{FF2B5EF4-FFF2-40B4-BE49-F238E27FC236}">
                  <a16:creationId xmlns:a16="http://schemas.microsoft.com/office/drawing/2014/main" id="{EF748840-8F06-EA4D-9308-F59D0D51F35D}"/>
                </a:ext>
              </a:extLst>
            </p:cNvPr>
            <p:cNvSpPr/>
            <p:nvPr/>
          </p:nvSpPr>
          <p:spPr>
            <a:xfrm>
              <a:off x="4165122" y="2536435"/>
              <a:ext cx="3594600" cy="2780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" name="Google Shape;217;p10">
              <a:extLst>
                <a:ext uri="{FF2B5EF4-FFF2-40B4-BE49-F238E27FC236}">
                  <a16:creationId xmlns:a16="http://schemas.microsoft.com/office/drawing/2014/main" id="{EC085D29-2EB5-184F-895D-3CFFC62A9E9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309354" y="2357910"/>
              <a:ext cx="504466" cy="33522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</p:pic>
      </p:grpSp>
      <p:sp>
        <p:nvSpPr>
          <p:cNvPr id="47" name="Google Shape;226;p10">
            <a:extLst>
              <a:ext uri="{FF2B5EF4-FFF2-40B4-BE49-F238E27FC236}">
                <a16:creationId xmlns:a16="http://schemas.microsoft.com/office/drawing/2014/main" id="{C22FC4CD-F891-B445-85C6-DBDF5B4F813A}"/>
              </a:ext>
            </a:extLst>
          </p:cNvPr>
          <p:cNvSpPr/>
          <p:nvPr/>
        </p:nvSpPr>
        <p:spPr>
          <a:xfrm>
            <a:off x="4631254" y="2777188"/>
            <a:ext cx="2788700" cy="2312638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dist="571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Mule Customized AMI</a:t>
            </a:r>
            <a:endParaRPr sz="800" b="1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48" name="Google Shape;227;p10">
            <a:extLst>
              <a:ext uri="{FF2B5EF4-FFF2-40B4-BE49-F238E27FC236}">
                <a16:creationId xmlns:a16="http://schemas.microsoft.com/office/drawing/2014/main" id="{567B91E3-8F6D-BC4B-B182-9F9EB9F0A1B2}"/>
              </a:ext>
            </a:extLst>
          </p:cNvPr>
          <p:cNvSpPr/>
          <p:nvPr/>
        </p:nvSpPr>
        <p:spPr>
          <a:xfrm>
            <a:off x="4840457" y="3108249"/>
            <a:ext cx="2273336" cy="1672407"/>
          </a:xfrm>
          <a:prstGeom prst="rect">
            <a:avLst/>
          </a:prstGeom>
          <a:solidFill>
            <a:srgbClr val="9FC5E8"/>
          </a:solidFill>
          <a:ln>
            <a:noFill/>
          </a:ln>
          <a:effectLst>
            <a:outerShdw blurRad="57150" dist="571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Mule Runtime</a:t>
            </a:r>
            <a:endParaRPr sz="800" b="1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pic>
        <p:nvPicPr>
          <p:cNvPr id="49" name="Google Shape;228;p10">
            <a:extLst>
              <a:ext uri="{FF2B5EF4-FFF2-40B4-BE49-F238E27FC236}">
                <a16:creationId xmlns:a16="http://schemas.microsoft.com/office/drawing/2014/main" id="{EAFD06EC-B5BB-CB42-84EC-401CB9D57BA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73215" y="2822894"/>
            <a:ext cx="236382" cy="23101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229;p10">
            <a:extLst>
              <a:ext uri="{FF2B5EF4-FFF2-40B4-BE49-F238E27FC236}">
                <a16:creationId xmlns:a16="http://schemas.microsoft.com/office/drawing/2014/main" id="{B9E19201-9DD1-8F41-99EA-90D3DEE97801}"/>
              </a:ext>
            </a:extLst>
          </p:cNvPr>
          <p:cNvSpPr/>
          <p:nvPr/>
        </p:nvSpPr>
        <p:spPr>
          <a:xfrm>
            <a:off x="5212757" y="3343688"/>
            <a:ext cx="1605117" cy="1126563"/>
          </a:xfrm>
          <a:prstGeom prst="rect">
            <a:avLst/>
          </a:prstGeom>
          <a:gradFill>
            <a:gsLst>
              <a:gs pos="0">
                <a:srgbClr val="D2E594"/>
              </a:gs>
              <a:gs pos="100000">
                <a:srgbClr val="9FBE3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571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Mule API Gateway</a:t>
            </a:r>
            <a:endParaRPr sz="800" b="1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51" name="Google Shape;230;p10">
            <a:extLst>
              <a:ext uri="{FF2B5EF4-FFF2-40B4-BE49-F238E27FC236}">
                <a16:creationId xmlns:a16="http://schemas.microsoft.com/office/drawing/2014/main" id="{80217BD9-B1BC-7C43-902B-518820BA94FA}"/>
              </a:ext>
            </a:extLst>
          </p:cNvPr>
          <p:cNvSpPr/>
          <p:nvPr/>
        </p:nvSpPr>
        <p:spPr>
          <a:xfrm>
            <a:off x="5474894" y="3538253"/>
            <a:ext cx="1101447" cy="615873"/>
          </a:xfrm>
          <a:prstGeom prst="rect">
            <a:avLst/>
          </a:prstGeom>
          <a:gradFill>
            <a:gsLst>
              <a:gs pos="0">
                <a:srgbClr val="22C0FF"/>
              </a:gs>
              <a:gs pos="100000">
                <a:srgbClr val="066F99"/>
              </a:gs>
            </a:gsLst>
            <a:lin ang="5400012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Mule API</a:t>
            </a:r>
            <a:endParaRPr sz="900" b="1" i="0" u="none" strike="noStrike" cap="none">
              <a:solidFill>
                <a:schemeClr val="lt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cxnSp>
        <p:nvCxnSpPr>
          <p:cNvPr id="52" name="Google Shape;231;p10">
            <a:extLst>
              <a:ext uri="{FF2B5EF4-FFF2-40B4-BE49-F238E27FC236}">
                <a16:creationId xmlns:a16="http://schemas.microsoft.com/office/drawing/2014/main" id="{A0527314-F7DE-E349-8C5F-9F054291B30F}"/>
              </a:ext>
            </a:extLst>
          </p:cNvPr>
          <p:cNvCxnSpPr>
            <a:stCxn id="13" idx="1"/>
          </p:cNvCxnSpPr>
          <p:nvPr/>
        </p:nvCxnSpPr>
        <p:spPr>
          <a:xfrm flipH="1">
            <a:off x="7129450" y="4137700"/>
            <a:ext cx="2238300" cy="272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3" name="Google Shape;232;p10">
            <a:extLst>
              <a:ext uri="{FF2B5EF4-FFF2-40B4-BE49-F238E27FC236}">
                <a16:creationId xmlns:a16="http://schemas.microsoft.com/office/drawing/2014/main" id="{154720DB-AAB6-8145-A011-79312A26104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76340" y="4322837"/>
            <a:ext cx="351662" cy="3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233;p10">
            <a:extLst>
              <a:ext uri="{FF2B5EF4-FFF2-40B4-BE49-F238E27FC236}">
                <a16:creationId xmlns:a16="http://schemas.microsoft.com/office/drawing/2014/main" id="{B5B0395B-54F7-8942-9936-AA30FA1F3690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64809" y="3403014"/>
            <a:ext cx="300606" cy="30990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234;p10">
            <a:extLst>
              <a:ext uri="{FF2B5EF4-FFF2-40B4-BE49-F238E27FC236}">
                <a16:creationId xmlns:a16="http://schemas.microsoft.com/office/drawing/2014/main" id="{EE292E36-1F42-DC42-AFE1-C5F54A2D7CC5}"/>
              </a:ext>
            </a:extLst>
          </p:cNvPr>
          <p:cNvSpPr/>
          <p:nvPr/>
        </p:nvSpPr>
        <p:spPr>
          <a:xfrm>
            <a:off x="4419600" y="2814875"/>
            <a:ext cx="184102" cy="2272484"/>
          </a:xfrm>
          <a:prstGeom prst="leftBrace">
            <a:avLst>
              <a:gd name="adj1" fmla="val 50000"/>
              <a:gd name="adj2" fmla="val 49608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212;p10">
            <a:extLst>
              <a:ext uri="{FF2B5EF4-FFF2-40B4-BE49-F238E27FC236}">
                <a16:creationId xmlns:a16="http://schemas.microsoft.com/office/drawing/2014/main" id="{4034C9D1-158E-4B45-8A1A-82ABD8AE85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3296" y="5105400"/>
            <a:ext cx="439842" cy="231010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49411"/>
              </a:srgbClr>
            </a:outerShdw>
          </a:effectLst>
        </p:spPr>
      </p:pic>
      <p:pic>
        <p:nvPicPr>
          <p:cNvPr id="57" name="Google Shape;235;p10">
            <a:extLst>
              <a:ext uri="{FF2B5EF4-FFF2-40B4-BE49-F238E27FC236}">
                <a16:creationId xmlns:a16="http://schemas.microsoft.com/office/drawing/2014/main" id="{CFE49D1F-B92D-E94C-BDC7-042928BC3F19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34757" y="3311353"/>
            <a:ext cx="439841" cy="44663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  <p:cxnSp>
        <p:nvCxnSpPr>
          <p:cNvPr id="58" name="Google Shape;236;p10">
            <a:extLst>
              <a:ext uri="{FF2B5EF4-FFF2-40B4-BE49-F238E27FC236}">
                <a16:creationId xmlns:a16="http://schemas.microsoft.com/office/drawing/2014/main" id="{02179732-9419-BA43-AA44-9A7DE16CA27C}"/>
              </a:ext>
            </a:extLst>
          </p:cNvPr>
          <p:cNvCxnSpPr>
            <a:stCxn id="31" idx="3"/>
            <a:endCxn id="57" idx="1"/>
          </p:cNvCxnSpPr>
          <p:nvPr/>
        </p:nvCxnSpPr>
        <p:spPr>
          <a:xfrm rot="10800000" flipH="1">
            <a:off x="2514600" y="3534600"/>
            <a:ext cx="1420200" cy="3897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" name="Google Shape;237;p10">
            <a:extLst>
              <a:ext uri="{FF2B5EF4-FFF2-40B4-BE49-F238E27FC236}">
                <a16:creationId xmlns:a16="http://schemas.microsoft.com/office/drawing/2014/main" id="{1CCC1CE6-FBA5-D649-B79A-F5EF262DF5FA}"/>
              </a:ext>
            </a:extLst>
          </p:cNvPr>
          <p:cNvCxnSpPr>
            <a:stCxn id="21" idx="1"/>
            <a:endCxn id="54" idx="3"/>
          </p:cNvCxnSpPr>
          <p:nvPr/>
        </p:nvCxnSpPr>
        <p:spPr>
          <a:xfrm flipH="1">
            <a:off x="6665350" y="2655000"/>
            <a:ext cx="2530800" cy="9030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" name="Google Shape;238;p10">
            <a:extLst>
              <a:ext uri="{FF2B5EF4-FFF2-40B4-BE49-F238E27FC236}">
                <a16:creationId xmlns:a16="http://schemas.microsoft.com/office/drawing/2014/main" id="{6A8E2433-2760-2E43-BFE3-84743C6372B4}"/>
              </a:ext>
            </a:extLst>
          </p:cNvPr>
          <p:cNvCxnSpPr>
            <a:stCxn id="22" idx="1"/>
            <a:endCxn id="53" idx="0"/>
          </p:cNvCxnSpPr>
          <p:nvPr/>
        </p:nvCxnSpPr>
        <p:spPr>
          <a:xfrm flipH="1">
            <a:off x="6752200" y="3412500"/>
            <a:ext cx="2454600" cy="910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" name="Google Shape;239;p10">
            <a:extLst>
              <a:ext uri="{FF2B5EF4-FFF2-40B4-BE49-F238E27FC236}">
                <a16:creationId xmlns:a16="http://schemas.microsoft.com/office/drawing/2014/main" id="{E8929A2C-70E3-6F49-938F-81E49C8DC8A7}"/>
              </a:ext>
            </a:extLst>
          </p:cNvPr>
          <p:cNvCxnSpPr>
            <a:stCxn id="5" idx="3"/>
            <a:endCxn id="55" idx="1"/>
          </p:cNvCxnSpPr>
          <p:nvPr/>
        </p:nvCxnSpPr>
        <p:spPr>
          <a:xfrm rot="10800000" flipH="1">
            <a:off x="2449200" y="3942350"/>
            <a:ext cx="1970400" cy="872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51385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9;p12">
            <a:extLst>
              <a:ext uri="{FF2B5EF4-FFF2-40B4-BE49-F238E27FC236}">
                <a16:creationId xmlns:a16="http://schemas.microsoft.com/office/drawing/2014/main" id="{D9BBBE47-25F7-924C-8249-92BBD0C146B4}"/>
              </a:ext>
            </a:extLst>
          </p:cNvPr>
          <p:cNvSpPr txBox="1">
            <a:spLocks/>
          </p:cNvSpPr>
          <p:nvPr/>
        </p:nvSpPr>
        <p:spPr>
          <a:xfrm>
            <a:off x="6478625" y="1284049"/>
            <a:ext cx="5246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indent="317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400" b="0" kern="1200">
                <a:solidFill>
                  <a:srgbClr val="3C536F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Tx/>
              <a:buSzPct val="80000"/>
              <a:buFont typeface="Lucida Grande"/>
              <a:buChar char="●"/>
              <a:defRPr sz="2000" kern="1200">
                <a:solidFill>
                  <a:srgbClr val="3C536F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Tx/>
              <a:buSzPct val="80000"/>
              <a:buFont typeface="Lucida Grande"/>
              <a:buChar char="●"/>
              <a:defRPr sz="1800" kern="1200">
                <a:solidFill>
                  <a:srgbClr val="3C536F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Tx/>
              <a:buSzPct val="80000"/>
              <a:buFont typeface="Lucida Grande"/>
              <a:buChar char="●"/>
              <a:defRPr sz="1600" kern="1200">
                <a:solidFill>
                  <a:srgbClr val="3C536F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Tx/>
              <a:buSzPct val="80000"/>
              <a:buFont typeface="Lucida Grande"/>
              <a:buChar char="●"/>
              <a:defRPr sz="1400" kern="1200">
                <a:solidFill>
                  <a:srgbClr val="3C536F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Aft>
                <a:spcPts val="0"/>
              </a:spcAft>
              <a:buSzPts val="1800"/>
              <a:buFont typeface="Arial" pitchFamily="34" charset="0"/>
              <a:buChar char="●"/>
            </a:pPr>
            <a:r>
              <a:rPr lang="en-US" sz="1800"/>
              <a:t>A </a:t>
            </a:r>
            <a:r>
              <a:rPr lang="en-US" sz="1800" b="1">
                <a:solidFill>
                  <a:schemeClr val="dk1"/>
                </a:solidFill>
              </a:rPr>
              <a:t>logical segmentation </a:t>
            </a:r>
            <a:r>
              <a:rPr lang="en-US" sz="1800"/>
              <a:t>of your CloudHub worker </a:t>
            </a:r>
            <a:r>
              <a:rPr lang="en-US" sz="1800">
                <a:solidFill>
                  <a:schemeClr val="dk1"/>
                </a:solidFill>
              </a:rPr>
              <a:t>IP network</a:t>
            </a:r>
            <a:r>
              <a:rPr lang="en-US" sz="1800" baseline="30000">
                <a:solidFill>
                  <a:schemeClr val="dk1"/>
                </a:solidFill>
              </a:rPr>
              <a:t>*</a:t>
            </a:r>
            <a:endParaRPr lang="en-US" sz="1800" baseline="30000"/>
          </a:p>
        </p:txBody>
      </p:sp>
      <p:sp>
        <p:nvSpPr>
          <p:cNvPr id="5" name="Google Shape;250;p12">
            <a:extLst>
              <a:ext uri="{FF2B5EF4-FFF2-40B4-BE49-F238E27FC236}">
                <a16:creationId xmlns:a16="http://schemas.microsoft.com/office/drawing/2014/main" id="{EC6CAC0A-A0E7-C648-83D4-4EAC022AF3EE}"/>
              </a:ext>
            </a:extLst>
          </p:cNvPr>
          <p:cNvSpPr txBox="1"/>
          <p:nvPr/>
        </p:nvSpPr>
        <p:spPr>
          <a:xfrm>
            <a:off x="6478625" y="1942482"/>
            <a:ext cx="52461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A"/>
              </a:buClr>
              <a:buSzPts val="1600"/>
              <a:buFont typeface="Salesforce Sans"/>
              <a:buChar char="○"/>
            </a:pPr>
            <a:r>
              <a:rPr lang="en" sz="1200" b="0" i="0" u="none" strike="noStrike" cap="non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 </a:t>
            </a:r>
            <a:r>
              <a:rPr lang="en" sz="1200" b="1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IPv4 IP </a:t>
            </a:r>
            <a:r>
              <a:rPr lang="en" sz="1200" b="0" i="0" u="none" strike="noStrike" cap="non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address is </a:t>
            </a:r>
            <a:r>
              <a:rPr lang="en" sz="1200" b="1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32-bits long</a:t>
            </a:r>
            <a:endParaRPr sz="1600" b="0" i="0" u="none" strike="noStrike" cap="none">
              <a:solidFill>
                <a:schemeClr val="dk2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6" name="Google Shape;251;p12">
            <a:extLst>
              <a:ext uri="{FF2B5EF4-FFF2-40B4-BE49-F238E27FC236}">
                <a16:creationId xmlns:a16="http://schemas.microsoft.com/office/drawing/2014/main" id="{1D351F22-F1C6-E541-A115-3360CF70951C}"/>
              </a:ext>
            </a:extLst>
          </p:cNvPr>
          <p:cNvSpPr txBox="1"/>
          <p:nvPr/>
        </p:nvSpPr>
        <p:spPr>
          <a:xfrm>
            <a:off x="6478625" y="2356136"/>
            <a:ext cx="51978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A"/>
              </a:buClr>
              <a:buSzPts val="1600"/>
              <a:buFont typeface="Salesforce Sans"/>
              <a:buChar char="○"/>
            </a:pPr>
            <a:r>
              <a:rPr lang="en" sz="1200" b="1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Minimum segmentation</a:t>
            </a:r>
            <a:r>
              <a:rPr lang="en" sz="1200" b="1" i="0" u="none" strike="noStrike" cap="none" baseline="3000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**</a:t>
            </a:r>
            <a:r>
              <a:rPr lang="en" sz="1200" b="1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r>
              <a:rPr lang="en" sz="1200" b="0" i="0" u="none" strike="noStrike" cap="none">
                <a:solidFill>
                  <a:srgbClr val="424145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of a VPC is a </a:t>
            </a:r>
            <a:r>
              <a:rPr lang="en" sz="1200" b="1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24-bit subnet </a:t>
            </a:r>
            <a:r>
              <a:rPr lang="en" sz="1200" b="0" i="0" u="none" strike="noStrike" cap="non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(e.g., 10.1.1.0/24) for an availability of </a:t>
            </a:r>
            <a:r>
              <a:rPr lang="en" sz="1200" b="1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256 IP addresses</a:t>
            </a:r>
            <a:r>
              <a:rPr lang="en" sz="1200" b="0" i="0" u="none" strike="noStrike" cap="non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.</a:t>
            </a:r>
            <a:endParaRPr sz="1600" b="0" i="0" u="none" strike="noStrike" cap="none">
              <a:solidFill>
                <a:schemeClr val="dk2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7" name="Google Shape;252;p12">
            <a:extLst>
              <a:ext uri="{FF2B5EF4-FFF2-40B4-BE49-F238E27FC236}">
                <a16:creationId xmlns:a16="http://schemas.microsoft.com/office/drawing/2014/main" id="{83C8FBA0-955F-1F4D-8C3B-A37CDC33F0A8}"/>
              </a:ext>
            </a:extLst>
          </p:cNvPr>
          <p:cNvSpPr txBox="1"/>
          <p:nvPr/>
        </p:nvSpPr>
        <p:spPr>
          <a:xfrm>
            <a:off x="6478625" y="2925789"/>
            <a:ext cx="51978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A"/>
              </a:buClr>
              <a:buSzPts val="1600"/>
              <a:buFont typeface="Salesforce Sans"/>
              <a:buChar char="○"/>
            </a:pPr>
            <a:r>
              <a:rPr lang="en" sz="1200" b="1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Maximum segmentation</a:t>
            </a:r>
            <a:r>
              <a:rPr lang="en" sz="1200" b="0" i="0" u="none" strike="noStrike" cap="non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 of a VPC is a </a:t>
            </a:r>
            <a:r>
              <a:rPr lang="en" sz="1200" b="1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16-bit subnet </a:t>
            </a:r>
            <a:r>
              <a:rPr lang="en" sz="1200" b="0" i="0" u="none" strike="noStrike" cap="non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(e.g., 10.1.0.0/16) for availability of </a:t>
            </a:r>
            <a:r>
              <a:rPr lang="en" sz="1200" b="1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64K IP addresses</a:t>
            </a:r>
            <a:r>
              <a:rPr lang="en" sz="1200" b="0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8" name="Google Shape;253;p12">
            <a:extLst>
              <a:ext uri="{FF2B5EF4-FFF2-40B4-BE49-F238E27FC236}">
                <a16:creationId xmlns:a16="http://schemas.microsoft.com/office/drawing/2014/main" id="{501EDBF9-692D-FE49-A56C-4A46DDCC0E79}"/>
              </a:ext>
            </a:extLst>
          </p:cNvPr>
          <p:cNvSpPr txBox="1">
            <a:spLocks/>
          </p:cNvSpPr>
          <p:nvPr/>
        </p:nvSpPr>
        <p:spPr>
          <a:xfrm>
            <a:off x="6478625" y="3610538"/>
            <a:ext cx="5246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indent="317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400" b="0" kern="1200">
                <a:solidFill>
                  <a:srgbClr val="3C536F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Tx/>
              <a:buSzPct val="80000"/>
              <a:buFont typeface="Lucida Grande"/>
              <a:buChar char="●"/>
              <a:defRPr sz="2000" kern="1200">
                <a:solidFill>
                  <a:srgbClr val="3C536F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Tx/>
              <a:buSzPct val="80000"/>
              <a:buFont typeface="Lucida Grande"/>
              <a:buChar char="●"/>
              <a:defRPr sz="1800" kern="1200">
                <a:solidFill>
                  <a:srgbClr val="3C536F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Tx/>
              <a:buSzPct val="80000"/>
              <a:buFont typeface="Lucida Grande"/>
              <a:buChar char="●"/>
              <a:defRPr sz="1600" kern="1200">
                <a:solidFill>
                  <a:srgbClr val="3C536F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Tx/>
              <a:buSzPct val="80000"/>
              <a:buFont typeface="Lucida Grande"/>
              <a:buChar char="●"/>
              <a:defRPr sz="1400" kern="1200">
                <a:solidFill>
                  <a:srgbClr val="3C536F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Aft>
                <a:spcPts val="0"/>
              </a:spcAft>
              <a:buSzPts val="1800"/>
              <a:buFont typeface="Arial" pitchFamily="34" charset="0"/>
              <a:buChar char="●"/>
            </a:pPr>
            <a:r>
              <a:rPr lang="en-US" sz="1800"/>
              <a:t>A </a:t>
            </a:r>
            <a:r>
              <a:rPr lang="en-US" sz="1800" b="1">
                <a:solidFill>
                  <a:schemeClr val="dk1"/>
                </a:solidFill>
              </a:rPr>
              <a:t>private</a:t>
            </a:r>
            <a:r>
              <a:rPr lang="en-US" sz="1800"/>
              <a:t>, </a:t>
            </a:r>
            <a:r>
              <a:rPr lang="en-US" sz="1800" b="1">
                <a:solidFill>
                  <a:schemeClr val="dk1"/>
                </a:solidFill>
              </a:rPr>
              <a:t>fault-tolerant</a:t>
            </a:r>
            <a:r>
              <a:rPr lang="en-US" sz="1800"/>
              <a:t> and </a:t>
            </a:r>
            <a:r>
              <a:rPr lang="en-US" sz="1800" b="1">
                <a:solidFill>
                  <a:schemeClr val="dk1"/>
                </a:solidFill>
              </a:rPr>
              <a:t>secure network </a:t>
            </a:r>
            <a:r>
              <a:rPr lang="en-US" sz="1800"/>
              <a:t>for hosting your CloudHub workers.</a:t>
            </a:r>
          </a:p>
        </p:txBody>
      </p:sp>
      <p:sp>
        <p:nvSpPr>
          <p:cNvPr id="9" name="Google Shape;254;p12">
            <a:extLst>
              <a:ext uri="{FF2B5EF4-FFF2-40B4-BE49-F238E27FC236}">
                <a16:creationId xmlns:a16="http://schemas.microsoft.com/office/drawing/2014/main" id="{FCCF2296-ADB7-9F40-AA60-AEFD93CD0B49}"/>
              </a:ext>
            </a:extLst>
          </p:cNvPr>
          <p:cNvSpPr txBox="1"/>
          <p:nvPr/>
        </p:nvSpPr>
        <p:spPr>
          <a:xfrm>
            <a:off x="6478625" y="4275153"/>
            <a:ext cx="5148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A"/>
              </a:buClr>
              <a:buSzPts val="1600"/>
              <a:buFont typeface="Salesforce Sans"/>
              <a:buChar char="○"/>
            </a:pPr>
            <a:r>
              <a:rPr lang="en" sz="1200" b="0" i="0" u="none" strike="noStrike" cap="non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Each VPC has its </a:t>
            </a:r>
            <a:r>
              <a:rPr lang="en" sz="1200" b="1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own firewall </a:t>
            </a:r>
            <a:r>
              <a:rPr lang="en" sz="1200" b="0" i="0" u="none" strike="noStrike" cap="non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to gate access</a:t>
            </a:r>
            <a:endParaRPr sz="14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0" name="Google Shape;255;p12">
            <a:extLst>
              <a:ext uri="{FF2B5EF4-FFF2-40B4-BE49-F238E27FC236}">
                <a16:creationId xmlns:a16="http://schemas.microsoft.com/office/drawing/2014/main" id="{D381CED4-0182-784C-AC77-EECEE69B47D3}"/>
              </a:ext>
            </a:extLst>
          </p:cNvPr>
          <p:cNvSpPr txBox="1"/>
          <p:nvPr/>
        </p:nvSpPr>
        <p:spPr>
          <a:xfrm>
            <a:off x="6478625" y="4645928"/>
            <a:ext cx="5148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A"/>
              </a:buClr>
              <a:buSzPts val="1600"/>
              <a:buFont typeface="Salesforce Sans"/>
              <a:buChar char="○"/>
            </a:pPr>
            <a:r>
              <a:rPr lang="en" sz="1200" b="0" i="0" u="none" strike="noStrike" cap="non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 VPC can </a:t>
            </a:r>
            <a:r>
              <a:rPr lang="en" sz="1200" b="1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span</a:t>
            </a:r>
            <a:r>
              <a:rPr lang="en" sz="1200" b="0" i="0" u="none" strike="noStrike" cap="non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 across a maximum of </a:t>
            </a:r>
            <a:r>
              <a:rPr lang="en" sz="1200" b="1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4 availability zones</a:t>
            </a:r>
            <a:endParaRPr sz="1200" b="0" i="0" u="none" strike="noStrike" cap="none">
              <a:solidFill>
                <a:schemeClr val="dk2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1" name="Google Shape;256;p12">
            <a:extLst>
              <a:ext uri="{FF2B5EF4-FFF2-40B4-BE49-F238E27FC236}">
                <a16:creationId xmlns:a16="http://schemas.microsoft.com/office/drawing/2014/main" id="{89916B14-FB92-9340-8ED9-E388672310F1}"/>
              </a:ext>
            </a:extLst>
          </p:cNvPr>
          <p:cNvSpPr txBox="1">
            <a:spLocks/>
          </p:cNvSpPr>
          <p:nvPr/>
        </p:nvSpPr>
        <p:spPr>
          <a:xfrm>
            <a:off x="6478625" y="5150102"/>
            <a:ext cx="5246100" cy="1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indent="317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400" b="0" kern="1200">
                <a:solidFill>
                  <a:srgbClr val="3C536F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Tx/>
              <a:buSzPct val="80000"/>
              <a:buFont typeface="Lucida Grande"/>
              <a:buChar char="●"/>
              <a:defRPr sz="2000" kern="1200">
                <a:solidFill>
                  <a:srgbClr val="3C536F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Tx/>
              <a:buSzPct val="80000"/>
              <a:buFont typeface="Lucida Grande"/>
              <a:buChar char="●"/>
              <a:defRPr sz="1800" kern="1200">
                <a:solidFill>
                  <a:srgbClr val="3C536F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Tx/>
              <a:buSzPct val="80000"/>
              <a:buFont typeface="Lucida Grande"/>
              <a:buChar char="●"/>
              <a:defRPr sz="1600" kern="1200">
                <a:solidFill>
                  <a:srgbClr val="3C536F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Tx/>
              <a:buSzPct val="80000"/>
              <a:buFont typeface="Lucida Grande"/>
              <a:buChar char="●"/>
              <a:defRPr sz="1400" kern="1200">
                <a:solidFill>
                  <a:srgbClr val="3C536F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0200">
              <a:spcAft>
                <a:spcPts val="0"/>
              </a:spcAft>
              <a:buClr>
                <a:srgbClr val="58595A"/>
              </a:buClr>
              <a:buSzPts val="1600"/>
              <a:buFont typeface="Arial"/>
              <a:buChar char="●"/>
            </a:pPr>
            <a:r>
              <a:rPr lang="en-US" sz="1800"/>
              <a:t>Facilitates the </a:t>
            </a:r>
            <a:r>
              <a:rPr lang="en-US" sz="1800" b="1">
                <a:solidFill>
                  <a:schemeClr val="dk1"/>
                </a:solidFill>
              </a:rPr>
              <a:t>extension</a:t>
            </a:r>
            <a:r>
              <a:rPr lang="en-US" sz="1800"/>
              <a:t> of a corporate network and allows CloudHub workers to </a:t>
            </a:r>
            <a:r>
              <a:rPr lang="en-US" sz="1800" b="1">
                <a:solidFill>
                  <a:schemeClr val="dk1"/>
                </a:solidFill>
              </a:rPr>
              <a:t>access secure resources </a:t>
            </a:r>
            <a:r>
              <a:rPr lang="en-US" sz="1800"/>
              <a:t>behind a corporate firewall.</a:t>
            </a:r>
          </a:p>
        </p:txBody>
      </p:sp>
      <p:grpSp>
        <p:nvGrpSpPr>
          <p:cNvPr id="12" name="Google Shape;257;p12">
            <a:extLst>
              <a:ext uri="{FF2B5EF4-FFF2-40B4-BE49-F238E27FC236}">
                <a16:creationId xmlns:a16="http://schemas.microsoft.com/office/drawing/2014/main" id="{A32AFD39-D2BF-9147-8C34-E10540BF9FBA}"/>
              </a:ext>
            </a:extLst>
          </p:cNvPr>
          <p:cNvGrpSpPr/>
          <p:nvPr/>
        </p:nvGrpSpPr>
        <p:grpSpPr>
          <a:xfrm>
            <a:off x="108750" y="1079075"/>
            <a:ext cx="6290400" cy="5554200"/>
            <a:chOff x="108750" y="1079075"/>
            <a:chExt cx="6290400" cy="5554200"/>
          </a:xfrm>
        </p:grpSpPr>
        <p:sp>
          <p:nvSpPr>
            <p:cNvPr id="13" name="Google Shape;258;p12">
              <a:extLst>
                <a:ext uri="{FF2B5EF4-FFF2-40B4-BE49-F238E27FC236}">
                  <a16:creationId xmlns:a16="http://schemas.microsoft.com/office/drawing/2014/main" id="{F3AA7999-10AE-664C-85AB-501B31209A3B}"/>
                </a:ext>
              </a:extLst>
            </p:cNvPr>
            <p:cNvSpPr/>
            <p:nvPr/>
          </p:nvSpPr>
          <p:spPr>
            <a:xfrm>
              <a:off x="108750" y="1079075"/>
              <a:ext cx="6290400" cy="5554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  <a:effectLst>
              <a:outerShdw blurRad="57150" dist="571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grpSp>
          <p:nvGrpSpPr>
            <p:cNvPr id="14" name="Google Shape;259;p12">
              <a:extLst>
                <a:ext uri="{FF2B5EF4-FFF2-40B4-BE49-F238E27FC236}">
                  <a16:creationId xmlns:a16="http://schemas.microsoft.com/office/drawing/2014/main" id="{6EFC96FA-543C-2341-8533-933A21477D58}"/>
                </a:ext>
              </a:extLst>
            </p:cNvPr>
            <p:cNvGrpSpPr/>
            <p:nvPr/>
          </p:nvGrpSpPr>
          <p:grpSpPr>
            <a:xfrm>
              <a:off x="2538521" y="1172189"/>
              <a:ext cx="1493564" cy="456834"/>
              <a:chOff x="2169400" y="1172124"/>
              <a:chExt cx="1912374" cy="584935"/>
            </a:xfrm>
          </p:grpSpPr>
          <p:pic>
            <p:nvPicPr>
              <p:cNvPr id="15" name="Google Shape;260;p12">
                <a:extLst>
                  <a:ext uri="{FF2B5EF4-FFF2-40B4-BE49-F238E27FC236}">
                    <a16:creationId xmlns:a16="http://schemas.microsoft.com/office/drawing/2014/main" id="{51DE6E45-C53D-F343-AE72-CE452E8EA747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169400" y="1172124"/>
                <a:ext cx="591000" cy="58493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Google Shape;261;p12">
                <a:extLst>
                  <a:ext uri="{FF2B5EF4-FFF2-40B4-BE49-F238E27FC236}">
                    <a16:creationId xmlns:a16="http://schemas.microsoft.com/office/drawing/2014/main" id="{465480BB-7C9A-2A4C-86EA-D4853889D6BB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53574" y="1279307"/>
                <a:ext cx="1328200" cy="4108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" name="Google Shape;262;p12">
            <a:extLst>
              <a:ext uri="{FF2B5EF4-FFF2-40B4-BE49-F238E27FC236}">
                <a16:creationId xmlns:a16="http://schemas.microsoft.com/office/drawing/2014/main" id="{01FEE18C-FD1F-C04E-AF47-71ECF128D0EB}"/>
              </a:ext>
            </a:extLst>
          </p:cNvPr>
          <p:cNvGrpSpPr/>
          <p:nvPr/>
        </p:nvGrpSpPr>
        <p:grpSpPr>
          <a:xfrm>
            <a:off x="272400" y="1753048"/>
            <a:ext cx="5917700" cy="4696102"/>
            <a:chOff x="272400" y="1753048"/>
            <a:chExt cx="5917700" cy="4696102"/>
          </a:xfrm>
        </p:grpSpPr>
        <p:sp>
          <p:nvSpPr>
            <p:cNvPr id="18" name="Google Shape;263;p12">
              <a:extLst>
                <a:ext uri="{FF2B5EF4-FFF2-40B4-BE49-F238E27FC236}">
                  <a16:creationId xmlns:a16="http://schemas.microsoft.com/office/drawing/2014/main" id="{DA014619-6890-0947-8A3C-8CFD1873CCC3}"/>
                </a:ext>
              </a:extLst>
            </p:cNvPr>
            <p:cNvSpPr/>
            <p:nvPr/>
          </p:nvSpPr>
          <p:spPr>
            <a:xfrm>
              <a:off x="309500" y="1773350"/>
              <a:ext cx="5880600" cy="46758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  <a:effectLst>
              <a:outerShdw blurRad="57150" dist="571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pic>
          <p:nvPicPr>
            <p:cNvPr id="19" name="Google Shape;264;p12">
              <a:extLst>
                <a:ext uri="{FF2B5EF4-FFF2-40B4-BE49-F238E27FC236}">
                  <a16:creationId xmlns:a16="http://schemas.microsoft.com/office/drawing/2014/main" id="{7825ED17-56DC-9E43-BD58-8D6F5B4FC9F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72400" y="1753048"/>
              <a:ext cx="454675" cy="4508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65;p12">
            <a:extLst>
              <a:ext uri="{FF2B5EF4-FFF2-40B4-BE49-F238E27FC236}">
                <a16:creationId xmlns:a16="http://schemas.microsoft.com/office/drawing/2014/main" id="{74A8720B-7E1E-A740-ACF1-EF5A888C0200}"/>
              </a:ext>
            </a:extLst>
          </p:cNvPr>
          <p:cNvSpPr/>
          <p:nvPr/>
        </p:nvSpPr>
        <p:spPr>
          <a:xfrm>
            <a:off x="1697025" y="2427650"/>
            <a:ext cx="1087200" cy="3747600"/>
          </a:xfrm>
          <a:prstGeom prst="rect">
            <a:avLst/>
          </a:prstGeom>
          <a:solidFill>
            <a:srgbClr val="3D85C6"/>
          </a:solidFill>
          <a:ln>
            <a:noFill/>
          </a:ln>
          <a:effectLst>
            <a:outerShdw blurRad="57150" dist="571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Availability Zone 1</a:t>
            </a:r>
            <a:endParaRPr sz="800" b="1" i="0" u="none" strike="noStrike" cap="none">
              <a:solidFill>
                <a:schemeClr val="lt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21" name="Google Shape;266;p12">
            <a:extLst>
              <a:ext uri="{FF2B5EF4-FFF2-40B4-BE49-F238E27FC236}">
                <a16:creationId xmlns:a16="http://schemas.microsoft.com/office/drawing/2014/main" id="{29D45D77-B919-4E43-A24D-A1B95ABD6CCF}"/>
              </a:ext>
            </a:extLst>
          </p:cNvPr>
          <p:cNvSpPr/>
          <p:nvPr/>
        </p:nvSpPr>
        <p:spPr>
          <a:xfrm>
            <a:off x="3001548" y="2427650"/>
            <a:ext cx="1087200" cy="3747600"/>
          </a:xfrm>
          <a:prstGeom prst="rect">
            <a:avLst/>
          </a:prstGeom>
          <a:solidFill>
            <a:srgbClr val="3D85C6"/>
          </a:solidFill>
          <a:ln>
            <a:noFill/>
          </a:ln>
          <a:effectLst>
            <a:outerShdw blurRad="57150" dist="571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Availability Zone 2</a:t>
            </a:r>
            <a:endParaRPr sz="800" b="1" i="0" u="none" strike="noStrike" cap="none">
              <a:solidFill>
                <a:schemeClr val="lt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22" name="Google Shape;267;p12">
            <a:extLst>
              <a:ext uri="{FF2B5EF4-FFF2-40B4-BE49-F238E27FC236}">
                <a16:creationId xmlns:a16="http://schemas.microsoft.com/office/drawing/2014/main" id="{8173493E-D66B-0346-A01F-0908A09BECF6}"/>
              </a:ext>
            </a:extLst>
          </p:cNvPr>
          <p:cNvSpPr/>
          <p:nvPr/>
        </p:nvSpPr>
        <p:spPr>
          <a:xfrm>
            <a:off x="4719837" y="2427650"/>
            <a:ext cx="1087200" cy="3747600"/>
          </a:xfrm>
          <a:prstGeom prst="rect">
            <a:avLst/>
          </a:prstGeom>
          <a:solidFill>
            <a:srgbClr val="3D85C6"/>
          </a:solidFill>
          <a:ln>
            <a:noFill/>
          </a:ln>
          <a:effectLst>
            <a:outerShdw blurRad="57150" dist="571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Availability Zone 4</a:t>
            </a:r>
            <a:endParaRPr sz="800" b="1" i="0" u="none" strike="noStrike" cap="none">
              <a:solidFill>
                <a:schemeClr val="lt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pic>
        <p:nvPicPr>
          <p:cNvPr id="23" name="Google Shape;268;p12">
            <a:extLst>
              <a:ext uri="{FF2B5EF4-FFF2-40B4-BE49-F238E27FC236}">
                <a16:creationId xmlns:a16="http://schemas.microsoft.com/office/drawing/2014/main" id="{EE67C1FE-00D6-974D-A613-2911C4A3585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16588" y="2662532"/>
            <a:ext cx="371037" cy="5151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69;p12">
            <a:extLst>
              <a:ext uri="{FF2B5EF4-FFF2-40B4-BE49-F238E27FC236}">
                <a16:creationId xmlns:a16="http://schemas.microsoft.com/office/drawing/2014/main" id="{B688227F-3A5F-5941-B470-2AF810EE3254}"/>
              </a:ext>
            </a:extLst>
          </p:cNvPr>
          <p:cNvSpPr txBox="1"/>
          <p:nvPr/>
        </p:nvSpPr>
        <p:spPr>
          <a:xfrm>
            <a:off x="384775" y="4248450"/>
            <a:ext cx="11208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Each VPC has its own </a:t>
            </a: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firewall</a:t>
            </a: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 to gate access</a:t>
            </a:r>
            <a:endParaRPr sz="8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cxnSp>
        <p:nvCxnSpPr>
          <p:cNvPr id="25" name="Google Shape;270;p12">
            <a:extLst>
              <a:ext uri="{FF2B5EF4-FFF2-40B4-BE49-F238E27FC236}">
                <a16:creationId xmlns:a16="http://schemas.microsoft.com/office/drawing/2014/main" id="{22CFF57C-8737-E74A-9DEA-0AEDCF8DD0BA}"/>
              </a:ext>
            </a:extLst>
          </p:cNvPr>
          <p:cNvCxnSpPr>
            <a:stCxn id="24" idx="0"/>
            <a:endCxn id="71" idx="1"/>
          </p:cNvCxnSpPr>
          <p:nvPr/>
        </p:nvCxnSpPr>
        <p:spPr>
          <a:xfrm rot="-5400000">
            <a:off x="792625" y="3722100"/>
            <a:ext cx="678900" cy="373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" name="Google Shape;272;p12">
            <a:extLst>
              <a:ext uri="{FF2B5EF4-FFF2-40B4-BE49-F238E27FC236}">
                <a16:creationId xmlns:a16="http://schemas.microsoft.com/office/drawing/2014/main" id="{1DE34704-6A71-1649-973C-608C505C1446}"/>
              </a:ext>
            </a:extLst>
          </p:cNvPr>
          <p:cNvCxnSpPr>
            <a:stCxn id="24" idx="2"/>
            <a:endCxn id="49" idx="1"/>
          </p:cNvCxnSpPr>
          <p:nvPr/>
        </p:nvCxnSpPr>
        <p:spPr>
          <a:xfrm rot="-5400000" flipH="1">
            <a:off x="797275" y="4756050"/>
            <a:ext cx="669600" cy="373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" name="Google Shape;274;p12">
            <a:extLst>
              <a:ext uri="{FF2B5EF4-FFF2-40B4-BE49-F238E27FC236}">
                <a16:creationId xmlns:a16="http://schemas.microsoft.com/office/drawing/2014/main" id="{52A4CB1D-580D-BD4E-A032-CA63F2A06289}"/>
              </a:ext>
            </a:extLst>
          </p:cNvPr>
          <p:cNvSpPr txBox="1"/>
          <p:nvPr/>
        </p:nvSpPr>
        <p:spPr>
          <a:xfrm>
            <a:off x="676650" y="1848875"/>
            <a:ext cx="6942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205CA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Region</a:t>
            </a:r>
            <a:endParaRPr sz="1200" b="1" i="0" u="none" strike="noStrike" cap="none">
              <a:solidFill>
                <a:srgbClr val="205CA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cxnSp>
        <p:nvCxnSpPr>
          <p:cNvPr id="28" name="Google Shape;275;p12">
            <a:extLst>
              <a:ext uri="{FF2B5EF4-FFF2-40B4-BE49-F238E27FC236}">
                <a16:creationId xmlns:a16="http://schemas.microsoft.com/office/drawing/2014/main" id="{763AB4C5-F029-7347-8844-16E02892AEB4}"/>
              </a:ext>
            </a:extLst>
          </p:cNvPr>
          <p:cNvCxnSpPr>
            <a:stCxn id="72" idx="2"/>
            <a:endCxn id="52" idx="1"/>
          </p:cNvCxnSpPr>
          <p:nvPr/>
        </p:nvCxnSpPr>
        <p:spPr>
          <a:xfrm rot="-5400000" flipH="1">
            <a:off x="1154425" y="2572125"/>
            <a:ext cx="76200" cy="586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" name="Google Shape;278;p12">
            <a:extLst>
              <a:ext uri="{FF2B5EF4-FFF2-40B4-BE49-F238E27FC236}">
                <a16:creationId xmlns:a16="http://schemas.microsoft.com/office/drawing/2014/main" id="{0DF75D05-32BB-2A48-946B-1FE72FD015D1}"/>
              </a:ext>
            </a:extLst>
          </p:cNvPr>
          <p:cNvGrpSpPr/>
          <p:nvPr/>
        </p:nvGrpSpPr>
        <p:grpSpPr>
          <a:xfrm>
            <a:off x="1451700" y="4478634"/>
            <a:ext cx="4526400" cy="1427476"/>
            <a:chOff x="1299300" y="2770349"/>
            <a:chExt cx="4526400" cy="1427476"/>
          </a:xfrm>
        </p:grpSpPr>
        <p:sp>
          <p:nvSpPr>
            <p:cNvPr id="30" name="Google Shape;279;p12">
              <a:extLst>
                <a:ext uri="{FF2B5EF4-FFF2-40B4-BE49-F238E27FC236}">
                  <a16:creationId xmlns:a16="http://schemas.microsoft.com/office/drawing/2014/main" id="{365C67F5-26E6-E444-B099-E552912DB6F1}"/>
                </a:ext>
              </a:extLst>
            </p:cNvPr>
            <p:cNvSpPr/>
            <p:nvPr/>
          </p:nvSpPr>
          <p:spPr>
            <a:xfrm>
              <a:off x="1299300" y="2907225"/>
              <a:ext cx="4526400" cy="1290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DECDB"/>
                </a:gs>
                <a:gs pos="100000">
                  <a:srgbClr val="F0A96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571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" name="Google Shape;280;p12">
              <a:extLst>
                <a:ext uri="{FF2B5EF4-FFF2-40B4-BE49-F238E27FC236}">
                  <a16:creationId xmlns:a16="http://schemas.microsoft.com/office/drawing/2014/main" id="{7693C9F4-08F2-1642-926D-E0582E213889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333475" y="2770349"/>
              <a:ext cx="398050" cy="2660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" name="Google Shape;281;p12">
            <a:extLst>
              <a:ext uri="{FF2B5EF4-FFF2-40B4-BE49-F238E27FC236}">
                <a16:creationId xmlns:a16="http://schemas.microsoft.com/office/drawing/2014/main" id="{BFE4D9B7-D3EE-3F49-985B-D3A095BA939E}"/>
              </a:ext>
            </a:extLst>
          </p:cNvPr>
          <p:cNvGrpSpPr/>
          <p:nvPr/>
        </p:nvGrpSpPr>
        <p:grpSpPr>
          <a:xfrm>
            <a:off x="1827266" y="4981560"/>
            <a:ext cx="3767884" cy="883715"/>
            <a:chOff x="1827266" y="4981560"/>
            <a:chExt cx="3767884" cy="883715"/>
          </a:xfrm>
        </p:grpSpPr>
        <p:grpSp>
          <p:nvGrpSpPr>
            <p:cNvPr id="33" name="Google Shape;282;p12">
              <a:extLst>
                <a:ext uri="{FF2B5EF4-FFF2-40B4-BE49-F238E27FC236}">
                  <a16:creationId xmlns:a16="http://schemas.microsoft.com/office/drawing/2014/main" id="{AF1FD11D-F92E-1641-8537-DA25F112B3D8}"/>
                </a:ext>
              </a:extLst>
            </p:cNvPr>
            <p:cNvGrpSpPr/>
            <p:nvPr/>
          </p:nvGrpSpPr>
          <p:grpSpPr>
            <a:xfrm>
              <a:off x="1827266" y="4981560"/>
              <a:ext cx="853209" cy="883714"/>
              <a:chOff x="1505700" y="2951091"/>
              <a:chExt cx="870000" cy="901106"/>
            </a:xfrm>
          </p:grpSpPr>
          <p:grpSp>
            <p:nvGrpSpPr>
              <p:cNvPr id="45" name="Google Shape;283;p12">
                <a:extLst>
                  <a:ext uri="{FF2B5EF4-FFF2-40B4-BE49-F238E27FC236}">
                    <a16:creationId xmlns:a16="http://schemas.microsoft.com/office/drawing/2014/main" id="{923F9DA3-D1E3-2045-9299-69A93D9EF60A}"/>
                  </a:ext>
                </a:extLst>
              </p:cNvPr>
              <p:cNvGrpSpPr/>
              <p:nvPr/>
            </p:nvGrpSpPr>
            <p:grpSpPr>
              <a:xfrm>
                <a:off x="1618272" y="2951091"/>
                <a:ext cx="661605" cy="718759"/>
                <a:chOff x="2778687" y="2593511"/>
                <a:chExt cx="854125" cy="892425"/>
              </a:xfrm>
            </p:grpSpPr>
            <p:pic>
              <p:nvPicPr>
                <p:cNvPr id="47" name="Google Shape;284;p12">
                  <a:extLst>
                    <a:ext uri="{FF2B5EF4-FFF2-40B4-BE49-F238E27FC236}">
                      <a16:creationId xmlns:a16="http://schemas.microsoft.com/office/drawing/2014/main" id="{922BAD81-7708-AB43-9349-6278B30E30A3}"/>
                    </a:ext>
                  </a:extLst>
                </p:cNvPr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2778687" y="2593511"/>
                  <a:ext cx="854125" cy="8924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" name="Google Shape;285;p12">
                  <a:extLst>
                    <a:ext uri="{FF2B5EF4-FFF2-40B4-BE49-F238E27FC236}">
                      <a16:creationId xmlns:a16="http://schemas.microsoft.com/office/drawing/2014/main" id="{A015A09B-FC27-D648-B441-86D46FD4A04E}"/>
                    </a:ext>
                  </a:extLst>
                </p:cNvPr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3022502" y="2859579"/>
                  <a:ext cx="366495" cy="36028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46" name="Google Shape;286;p12">
                <a:extLst>
                  <a:ext uri="{FF2B5EF4-FFF2-40B4-BE49-F238E27FC236}">
                    <a16:creationId xmlns:a16="http://schemas.microsoft.com/office/drawing/2014/main" id="{B561FE34-E7EC-2F45-8964-856D5187DEAD}"/>
                  </a:ext>
                </a:extLst>
              </p:cNvPr>
              <p:cNvSpPr txBox="1"/>
              <p:nvPr/>
            </p:nvSpPr>
            <p:spPr>
              <a:xfrm>
                <a:off x="1505700" y="3668297"/>
                <a:ext cx="870000" cy="1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" sz="800" b="1" i="0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Mule Worker</a:t>
                </a:r>
                <a:endParaRPr sz="800" b="1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</p:grpSp>
        <p:grpSp>
          <p:nvGrpSpPr>
            <p:cNvPr id="34" name="Google Shape;287;p12">
              <a:extLst>
                <a:ext uri="{FF2B5EF4-FFF2-40B4-BE49-F238E27FC236}">
                  <a16:creationId xmlns:a16="http://schemas.microsoft.com/office/drawing/2014/main" id="{8CBCC05D-3AB3-F444-AC39-D4AEE8CE888D}"/>
                </a:ext>
              </a:extLst>
            </p:cNvPr>
            <p:cNvGrpSpPr/>
            <p:nvPr/>
          </p:nvGrpSpPr>
          <p:grpSpPr>
            <a:xfrm>
              <a:off x="3000191" y="4981560"/>
              <a:ext cx="853209" cy="883715"/>
              <a:chOff x="1505700" y="2957744"/>
              <a:chExt cx="870000" cy="901107"/>
            </a:xfrm>
          </p:grpSpPr>
          <p:grpSp>
            <p:nvGrpSpPr>
              <p:cNvPr id="41" name="Google Shape;288;p12">
                <a:extLst>
                  <a:ext uri="{FF2B5EF4-FFF2-40B4-BE49-F238E27FC236}">
                    <a16:creationId xmlns:a16="http://schemas.microsoft.com/office/drawing/2014/main" id="{7517CDA2-9B3F-C549-A87A-810A403FE3D2}"/>
                  </a:ext>
                </a:extLst>
              </p:cNvPr>
              <p:cNvGrpSpPr/>
              <p:nvPr/>
            </p:nvGrpSpPr>
            <p:grpSpPr>
              <a:xfrm>
                <a:off x="1618272" y="2957744"/>
                <a:ext cx="661605" cy="718759"/>
                <a:chOff x="2778687" y="2601772"/>
                <a:chExt cx="854125" cy="892425"/>
              </a:xfrm>
            </p:grpSpPr>
            <p:pic>
              <p:nvPicPr>
                <p:cNvPr id="43" name="Google Shape;289;p12">
                  <a:extLst>
                    <a:ext uri="{FF2B5EF4-FFF2-40B4-BE49-F238E27FC236}">
                      <a16:creationId xmlns:a16="http://schemas.microsoft.com/office/drawing/2014/main" id="{611F1324-A651-5547-B983-072CC7CD964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2778687" y="2601772"/>
                  <a:ext cx="854125" cy="8924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4" name="Google Shape;290;p12">
                  <a:extLst>
                    <a:ext uri="{FF2B5EF4-FFF2-40B4-BE49-F238E27FC236}">
                      <a16:creationId xmlns:a16="http://schemas.microsoft.com/office/drawing/2014/main" id="{D022669D-E236-024F-954B-295C120624B7}"/>
                    </a:ext>
                  </a:extLst>
                </p:cNvPr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3022502" y="2867840"/>
                  <a:ext cx="366495" cy="36028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42" name="Google Shape;291;p12">
                <a:extLst>
                  <a:ext uri="{FF2B5EF4-FFF2-40B4-BE49-F238E27FC236}">
                    <a16:creationId xmlns:a16="http://schemas.microsoft.com/office/drawing/2014/main" id="{F7D76E4A-4477-7941-8C7E-616004E7EC81}"/>
                  </a:ext>
                </a:extLst>
              </p:cNvPr>
              <p:cNvSpPr txBox="1"/>
              <p:nvPr/>
            </p:nvSpPr>
            <p:spPr>
              <a:xfrm>
                <a:off x="1505700" y="3674951"/>
                <a:ext cx="870000" cy="1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" sz="800" b="1" i="0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Mule Worker</a:t>
                </a:r>
                <a:endParaRPr sz="800" b="1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</p:grpSp>
        <p:grpSp>
          <p:nvGrpSpPr>
            <p:cNvPr id="35" name="Google Shape;292;p12">
              <a:extLst>
                <a:ext uri="{FF2B5EF4-FFF2-40B4-BE49-F238E27FC236}">
                  <a16:creationId xmlns:a16="http://schemas.microsoft.com/office/drawing/2014/main" id="{F6883345-6052-9244-AB6F-0BC2B79CB59A}"/>
                </a:ext>
              </a:extLst>
            </p:cNvPr>
            <p:cNvGrpSpPr/>
            <p:nvPr/>
          </p:nvGrpSpPr>
          <p:grpSpPr>
            <a:xfrm>
              <a:off x="4741941" y="4981560"/>
              <a:ext cx="853209" cy="883715"/>
              <a:chOff x="1505700" y="2947343"/>
              <a:chExt cx="870000" cy="901107"/>
            </a:xfrm>
          </p:grpSpPr>
          <p:grpSp>
            <p:nvGrpSpPr>
              <p:cNvPr id="37" name="Google Shape;293;p12">
                <a:extLst>
                  <a:ext uri="{FF2B5EF4-FFF2-40B4-BE49-F238E27FC236}">
                    <a16:creationId xmlns:a16="http://schemas.microsoft.com/office/drawing/2014/main" id="{D790A92D-CEFE-B049-A0A9-18B00D66737A}"/>
                  </a:ext>
                </a:extLst>
              </p:cNvPr>
              <p:cNvGrpSpPr/>
              <p:nvPr/>
            </p:nvGrpSpPr>
            <p:grpSpPr>
              <a:xfrm>
                <a:off x="1618272" y="2947343"/>
                <a:ext cx="661605" cy="718759"/>
                <a:chOff x="2778687" y="2588858"/>
                <a:chExt cx="854125" cy="892425"/>
              </a:xfrm>
            </p:grpSpPr>
            <p:pic>
              <p:nvPicPr>
                <p:cNvPr id="39" name="Google Shape;294;p12">
                  <a:extLst>
                    <a:ext uri="{FF2B5EF4-FFF2-40B4-BE49-F238E27FC236}">
                      <a16:creationId xmlns:a16="http://schemas.microsoft.com/office/drawing/2014/main" id="{E2F716FB-30E2-B44F-BD1B-FD98D57F4F1F}"/>
                    </a:ext>
                  </a:extLst>
                </p:cNvPr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2778687" y="2588858"/>
                  <a:ext cx="854125" cy="8924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" name="Google Shape;295;p12">
                  <a:extLst>
                    <a:ext uri="{FF2B5EF4-FFF2-40B4-BE49-F238E27FC236}">
                      <a16:creationId xmlns:a16="http://schemas.microsoft.com/office/drawing/2014/main" id="{F1A03061-83D0-6947-BAAF-C41B3F182509}"/>
                    </a:ext>
                  </a:extLst>
                </p:cNvPr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3022502" y="2854926"/>
                  <a:ext cx="366495" cy="36028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8" name="Google Shape;296;p12">
                <a:extLst>
                  <a:ext uri="{FF2B5EF4-FFF2-40B4-BE49-F238E27FC236}">
                    <a16:creationId xmlns:a16="http://schemas.microsoft.com/office/drawing/2014/main" id="{A764EA1F-D6DF-064B-A67A-F03E09A28119}"/>
                  </a:ext>
                </a:extLst>
              </p:cNvPr>
              <p:cNvSpPr txBox="1"/>
              <p:nvPr/>
            </p:nvSpPr>
            <p:spPr>
              <a:xfrm>
                <a:off x="1505700" y="3664550"/>
                <a:ext cx="870000" cy="1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" sz="800" b="1" i="0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Mule Worker</a:t>
                </a:r>
                <a:endParaRPr sz="800" b="1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</p:grpSp>
        <p:pic>
          <p:nvPicPr>
            <p:cNvPr id="36" name="Google Shape;297;p12">
              <a:extLst>
                <a:ext uri="{FF2B5EF4-FFF2-40B4-BE49-F238E27FC236}">
                  <a16:creationId xmlns:a16="http://schemas.microsoft.com/office/drawing/2014/main" id="{337467D5-4460-874D-8493-4B3FAAD8A4F3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008388" y="5291842"/>
              <a:ext cx="460312" cy="639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" name="Google Shape;273;p12">
            <a:extLst>
              <a:ext uri="{FF2B5EF4-FFF2-40B4-BE49-F238E27FC236}">
                <a16:creationId xmlns:a16="http://schemas.microsoft.com/office/drawing/2014/main" id="{AA94BAF9-67E9-C543-B0E2-126B253D3A5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9125" y="5029135"/>
            <a:ext cx="340800" cy="497225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49411"/>
              </a:srgbClr>
            </a:outerShdw>
          </a:effectLst>
        </p:spPr>
      </p:pic>
      <p:grpSp>
        <p:nvGrpSpPr>
          <p:cNvPr id="50" name="Google Shape;298;p12">
            <a:extLst>
              <a:ext uri="{FF2B5EF4-FFF2-40B4-BE49-F238E27FC236}">
                <a16:creationId xmlns:a16="http://schemas.microsoft.com/office/drawing/2014/main" id="{6DA95CEC-1E85-2545-A9C1-FF76A7D12070}"/>
              </a:ext>
            </a:extLst>
          </p:cNvPr>
          <p:cNvGrpSpPr/>
          <p:nvPr/>
        </p:nvGrpSpPr>
        <p:grpSpPr>
          <a:xfrm>
            <a:off x="1465700" y="2770349"/>
            <a:ext cx="4526400" cy="1454476"/>
            <a:chOff x="1313300" y="2770349"/>
            <a:chExt cx="4526400" cy="1454476"/>
          </a:xfrm>
        </p:grpSpPr>
        <p:sp>
          <p:nvSpPr>
            <p:cNvPr id="51" name="Google Shape;299;p12">
              <a:extLst>
                <a:ext uri="{FF2B5EF4-FFF2-40B4-BE49-F238E27FC236}">
                  <a16:creationId xmlns:a16="http://schemas.microsoft.com/office/drawing/2014/main" id="{C6770481-0030-9447-87FB-C64D9A47C252}"/>
                </a:ext>
              </a:extLst>
            </p:cNvPr>
            <p:cNvSpPr/>
            <p:nvPr/>
          </p:nvSpPr>
          <p:spPr>
            <a:xfrm>
              <a:off x="1313300" y="2907225"/>
              <a:ext cx="4526400" cy="13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DECDB"/>
                </a:gs>
                <a:gs pos="100000">
                  <a:srgbClr val="F0A96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571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" name="Google Shape;277;p12">
              <a:extLst>
                <a:ext uri="{FF2B5EF4-FFF2-40B4-BE49-F238E27FC236}">
                  <a16:creationId xmlns:a16="http://schemas.microsoft.com/office/drawing/2014/main" id="{5613DF69-30AA-4943-AC8E-7F3EE2AD4E8B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333475" y="2770349"/>
              <a:ext cx="398050" cy="2660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" name="Google Shape;300;p12">
            <a:extLst>
              <a:ext uri="{FF2B5EF4-FFF2-40B4-BE49-F238E27FC236}">
                <a16:creationId xmlns:a16="http://schemas.microsoft.com/office/drawing/2014/main" id="{0543B9BB-6E27-C24C-B9F5-896CE67DE765}"/>
              </a:ext>
            </a:extLst>
          </p:cNvPr>
          <p:cNvGrpSpPr/>
          <p:nvPr/>
        </p:nvGrpSpPr>
        <p:grpSpPr>
          <a:xfrm>
            <a:off x="1835641" y="3329750"/>
            <a:ext cx="3767884" cy="878365"/>
            <a:chOff x="1835641" y="3329750"/>
            <a:chExt cx="3767884" cy="878365"/>
          </a:xfrm>
        </p:grpSpPr>
        <p:grpSp>
          <p:nvGrpSpPr>
            <p:cNvPr id="54" name="Google Shape;301;p12">
              <a:extLst>
                <a:ext uri="{FF2B5EF4-FFF2-40B4-BE49-F238E27FC236}">
                  <a16:creationId xmlns:a16="http://schemas.microsoft.com/office/drawing/2014/main" id="{5604B56A-ABFF-F340-B38B-FCE0743A0FE7}"/>
                </a:ext>
              </a:extLst>
            </p:cNvPr>
            <p:cNvGrpSpPr/>
            <p:nvPr/>
          </p:nvGrpSpPr>
          <p:grpSpPr>
            <a:xfrm>
              <a:off x="1835641" y="3329750"/>
              <a:ext cx="3767884" cy="878365"/>
              <a:chOff x="1835641" y="3329750"/>
              <a:chExt cx="3767884" cy="878365"/>
            </a:xfrm>
          </p:grpSpPr>
          <p:grpSp>
            <p:nvGrpSpPr>
              <p:cNvPr id="56" name="Google Shape;302;p12">
                <a:extLst>
                  <a:ext uri="{FF2B5EF4-FFF2-40B4-BE49-F238E27FC236}">
                    <a16:creationId xmlns:a16="http://schemas.microsoft.com/office/drawing/2014/main" id="{FFE19EF5-2BD3-4A47-94F3-F818FFFC8405}"/>
                  </a:ext>
                </a:extLst>
              </p:cNvPr>
              <p:cNvGrpSpPr/>
              <p:nvPr/>
            </p:nvGrpSpPr>
            <p:grpSpPr>
              <a:xfrm>
                <a:off x="1835641" y="3329750"/>
                <a:ext cx="853209" cy="878365"/>
                <a:chOff x="1514240" y="3008677"/>
                <a:chExt cx="870000" cy="895651"/>
              </a:xfrm>
            </p:grpSpPr>
            <p:grpSp>
              <p:nvGrpSpPr>
                <p:cNvPr id="67" name="Google Shape;303;p12">
                  <a:extLst>
                    <a:ext uri="{FF2B5EF4-FFF2-40B4-BE49-F238E27FC236}">
                      <a16:creationId xmlns:a16="http://schemas.microsoft.com/office/drawing/2014/main" id="{ACE23DF1-D613-0443-90DB-37B28ACD93AD}"/>
                    </a:ext>
                  </a:extLst>
                </p:cNvPr>
                <p:cNvGrpSpPr/>
                <p:nvPr/>
              </p:nvGrpSpPr>
              <p:grpSpPr>
                <a:xfrm>
                  <a:off x="1626812" y="3008677"/>
                  <a:ext cx="661605" cy="718759"/>
                  <a:chOff x="2789712" y="2665011"/>
                  <a:chExt cx="854125" cy="892425"/>
                </a:xfrm>
              </p:grpSpPr>
              <p:pic>
                <p:nvPicPr>
                  <p:cNvPr id="69" name="Google Shape;304;p12">
                    <a:extLst>
                      <a:ext uri="{FF2B5EF4-FFF2-40B4-BE49-F238E27FC236}">
                        <a16:creationId xmlns:a16="http://schemas.microsoft.com/office/drawing/2014/main" id="{94C2979F-60B9-7242-99CD-55942A1FECF5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/>
                  <a:stretch/>
                </p:blipFill>
                <p:spPr>
                  <a:xfrm>
                    <a:off x="2789712" y="2665011"/>
                    <a:ext cx="854125" cy="892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70" name="Google Shape;305;p12">
                    <a:extLst>
                      <a:ext uri="{FF2B5EF4-FFF2-40B4-BE49-F238E27FC236}">
                        <a16:creationId xmlns:a16="http://schemas.microsoft.com/office/drawing/2014/main" id="{F47A2103-EBB0-6248-8275-DE22D21EFF01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/>
                  <a:stretch/>
                </p:blipFill>
                <p:spPr>
                  <a:xfrm>
                    <a:off x="3033527" y="2944310"/>
                    <a:ext cx="366495" cy="36028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68" name="Google Shape;306;p12">
                  <a:extLst>
                    <a:ext uri="{FF2B5EF4-FFF2-40B4-BE49-F238E27FC236}">
                      <a16:creationId xmlns:a16="http://schemas.microsoft.com/office/drawing/2014/main" id="{A8C03A8B-D4E8-CA43-87F6-10B3BF67A1ED}"/>
                    </a:ext>
                  </a:extLst>
                </p:cNvPr>
                <p:cNvSpPr txBox="1"/>
                <p:nvPr/>
              </p:nvSpPr>
              <p:spPr>
                <a:xfrm>
                  <a:off x="1514240" y="3720428"/>
                  <a:ext cx="870000" cy="183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1" i="0" u="none" strike="noStrike" cap="none">
                      <a:solidFill>
                        <a:srgbClr val="000000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Mule Worker</a:t>
                  </a:r>
                  <a:endParaRPr sz="800" b="1" i="0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</p:grpSp>
          <p:grpSp>
            <p:nvGrpSpPr>
              <p:cNvPr id="57" name="Google Shape;307;p12">
                <a:extLst>
                  <a:ext uri="{FF2B5EF4-FFF2-40B4-BE49-F238E27FC236}">
                    <a16:creationId xmlns:a16="http://schemas.microsoft.com/office/drawing/2014/main" id="{7095B3C2-81D7-9E4A-98D6-7A751CCB0787}"/>
                  </a:ext>
                </a:extLst>
              </p:cNvPr>
              <p:cNvGrpSpPr/>
              <p:nvPr/>
            </p:nvGrpSpPr>
            <p:grpSpPr>
              <a:xfrm>
                <a:off x="3008566" y="3329750"/>
                <a:ext cx="853209" cy="878365"/>
                <a:chOff x="1514240" y="3015331"/>
                <a:chExt cx="870000" cy="895651"/>
              </a:xfrm>
            </p:grpSpPr>
            <p:grpSp>
              <p:nvGrpSpPr>
                <p:cNvPr id="63" name="Google Shape;308;p12">
                  <a:extLst>
                    <a:ext uri="{FF2B5EF4-FFF2-40B4-BE49-F238E27FC236}">
                      <a16:creationId xmlns:a16="http://schemas.microsoft.com/office/drawing/2014/main" id="{FE350496-98B7-C740-927E-CF854EB9F710}"/>
                    </a:ext>
                  </a:extLst>
                </p:cNvPr>
                <p:cNvGrpSpPr/>
                <p:nvPr/>
              </p:nvGrpSpPr>
              <p:grpSpPr>
                <a:xfrm>
                  <a:off x="1626812" y="3015331"/>
                  <a:ext cx="661605" cy="718759"/>
                  <a:chOff x="2789712" y="2673272"/>
                  <a:chExt cx="854125" cy="892425"/>
                </a:xfrm>
              </p:grpSpPr>
              <p:pic>
                <p:nvPicPr>
                  <p:cNvPr id="65" name="Google Shape;309;p12">
                    <a:extLst>
                      <a:ext uri="{FF2B5EF4-FFF2-40B4-BE49-F238E27FC236}">
                        <a16:creationId xmlns:a16="http://schemas.microsoft.com/office/drawing/2014/main" id="{9D650038-FDFD-4C49-BEC6-DDBF768FF8FB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/>
                  <a:stretch/>
                </p:blipFill>
                <p:spPr>
                  <a:xfrm>
                    <a:off x="2789712" y="2673272"/>
                    <a:ext cx="854125" cy="892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6" name="Google Shape;310;p12">
                    <a:extLst>
                      <a:ext uri="{FF2B5EF4-FFF2-40B4-BE49-F238E27FC236}">
                        <a16:creationId xmlns:a16="http://schemas.microsoft.com/office/drawing/2014/main" id="{71CE14F8-ADA1-C64D-821B-F1A4E0612E1F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/>
                  <a:stretch/>
                </p:blipFill>
                <p:spPr>
                  <a:xfrm>
                    <a:off x="3033527" y="2926110"/>
                    <a:ext cx="366495" cy="36028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64" name="Google Shape;311;p12">
                  <a:extLst>
                    <a:ext uri="{FF2B5EF4-FFF2-40B4-BE49-F238E27FC236}">
                      <a16:creationId xmlns:a16="http://schemas.microsoft.com/office/drawing/2014/main" id="{3FAEC9D3-BE05-BC45-A467-8100F31F3D70}"/>
                    </a:ext>
                  </a:extLst>
                </p:cNvPr>
                <p:cNvSpPr txBox="1"/>
                <p:nvPr/>
              </p:nvSpPr>
              <p:spPr>
                <a:xfrm>
                  <a:off x="1514240" y="3727082"/>
                  <a:ext cx="870000" cy="183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1" i="0" u="none" strike="noStrike" cap="none">
                      <a:solidFill>
                        <a:srgbClr val="000000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Mule Worker</a:t>
                  </a:r>
                  <a:endParaRPr sz="800" b="1" i="0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</p:grpSp>
          <p:grpSp>
            <p:nvGrpSpPr>
              <p:cNvPr id="58" name="Google Shape;312;p12">
                <a:extLst>
                  <a:ext uri="{FF2B5EF4-FFF2-40B4-BE49-F238E27FC236}">
                    <a16:creationId xmlns:a16="http://schemas.microsoft.com/office/drawing/2014/main" id="{EC724D73-CF04-1743-97DC-500095961FF7}"/>
                  </a:ext>
                </a:extLst>
              </p:cNvPr>
              <p:cNvGrpSpPr/>
              <p:nvPr/>
            </p:nvGrpSpPr>
            <p:grpSpPr>
              <a:xfrm>
                <a:off x="4750316" y="3329750"/>
                <a:ext cx="853209" cy="878365"/>
                <a:chOff x="1514240" y="3004930"/>
                <a:chExt cx="870000" cy="895651"/>
              </a:xfrm>
            </p:grpSpPr>
            <p:grpSp>
              <p:nvGrpSpPr>
                <p:cNvPr id="59" name="Google Shape;313;p12">
                  <a:extLst>
                    <a:ext uri="{FF2B5EF4-FFF2-40B4-BE49-F238E27FC236}">
                      <a16:creationId xmlns:a16="http://schemas.microsoft.com/office/drawing/2014/main" id="{16450171-C5B3-6B4D-A471-EE1DB41690A3}"/>
                    </a:ext>
                  </a:extLst>
                </p:cNvPr>
                <p:cNvGrpSpPr/>
                <p:nvPr/>
              </p:nvGrpSpPr>
              <p:grpSpPr>
                <a:xfrm>
                  <a:off x="1618272" y="3004930"/>
                  <a:ext cx="661605" cy="718759"/>
                  <a:chOff x="2778687" y="2660359"/>
                  <a:chExt cx="854125" cy="892425"/>
                </a:xfrm>
              </p:grpSpPr>
              <p:pic>
                <p:nvPicPr>
                  <p:cNvPr id="61" name="Google Shape;314;p12">
                    <a:extLst>
                      <a:ext uri="{FF2B5EF4-FFF2-40B4-BE49-F238E27FC236}">
                        <a16:creationId xmlns:a16="http://schemas.microsoft.com/office/drawing/2014/main" id="{B100EC95-8D46-6645-ABD4-4B9C3FE56D69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/>
                  <a:stretch/>
                </p:blipFill>
                <p:spPr>
                  <a:xfrm>
                    <a:off x="2778687" y="2660359"/>
                    <a:ext cx="854125" cy="892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2" name="Google Shape;315;p12">
                    <a:extLst>
                      <a:ext uri="{FF2B5EF4-FFF2-40B4-BE49-F238E27FC236}">
                        <a16:creationId xmlns:a16="http://schemas.microsoft.com/office/drawing/2014/main" id="{CB34B34A-602B-5948-A872-BB9DA5367400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/>
                  <a:stretch/>
                </p:blipFill>
                <p:spPr>
                  <a:xfrm>
                    <a:off x="3022502" y="2939657"/>
                    <a:ext cx="366495" cy="36028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60" name="Google Shape;316;p12">
                  <a:extLst>
                    <a:ext uri="{FF2B5EF4-FFF2-40B4-BE49-F238E27FC236}">
                      <a16:creationId xmlns:a16="http://schemas.microsoft.com/office/drawing/2014/main" id="{E86F8B30-FE12-3145-BB7E-F386F2BE957C}"/>
                    </a:ext>
                  </a:extLst>
                </p:cNvPr>
                <p:cNvSpPr txBox="1"/>
                <p:nvPr/>
              </p:nvSpPr>
              <p:spPr>
                <a:xfrm>
                  <a:off x="1514240" y="3716681"/>
                  <a:ext cx="870000" cy="183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1" i="0" u="none" strike="noStrike" cap="none">
                      <a:solidFill>
                        <a:srgbClr val="000000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Mule Worker</a:t>
                  </a:r>
                  <a:endParaRPr sz="800" b="1" i="0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</p:grpSp>
        </p:grpSp>
        <p:pic>
          <p:nvPicPr>
            <p:cNvPr id="55" name="Google Shape;317;p12">
              <a:extLst>
                <a:ext uri="{FF2B5EF4-FFF2-40B4-BE49-F238E27FC236}">
                  <a16:creationId xmlns:a16="http://schemas.microsoft.com/office/drawing/2014/main" id="{321DDB8E-CEA9-1941-B532-ABBCC9A21529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008388" y="3660691"/>
              <a:ext cx="460312" cy="639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1" name="Google Shape;271;p12">
            <a:extLst>
              <a:ext uri="{FF2B5EF4-FFF2-40B4-BE49-F238E27FC236}">
                <a16:creationId xmlns:a16="http://schemas.microsoft.com/office/drawing/2014/main" id="{9AC4E7AA-556F-F744-BC00-1E6B069233FE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9125" y="3320850"/>
            <a:ext cx="340800" cy="497225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49411"/>
              </a:srgbClr>
            </a:outerShdw>
          </a:effectLst>
        </p:spPr>
      </p:pic>
      <p:sp>
        <p:nvSpPr>
          <p:cNvPr id="72" name="Google Shape;276;p12">
            <a:extLst>
              <a:ext uri="{FF2B5EF4-FFF2-40B4-BE49-F238E27FC236}">
                <a16:creationId xmlns:a16="http://schemas.microsoft.com/office/drawing/2014/main" id="{71013149-DA7E-E744-9D04-CCFF0F5D49AB}"/>
              </a:ext>
            </a:extLst>
          </p:cNvPr>
          <p:cNvSpPr txBox="1"/>
          <p:nvPr/>
        </p:nvSpPr>
        <p:spPr>
          <a:xfrm>
            <a:off x="460075" y="2484375"/>
            <a:ext cx="878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 VPC is created with-in an </a:t>
            </a: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AWS</a:t>
            </a: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Region</a:t>
            </a:r>
            <a:endParaRPr sz="8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cxnSp>
        <p:nvCxnSpPr>
          <p:cNvPr id="73" name="Google Shape;318;p12">
            <a:extLst>
              <a:ext uri="{FF2B5EF4-FFF2-40B4-BE49-F238E27FC236}">
                <a16:creationId xmlns:a16="http://schemas.microsoft.com/office/drawing/2014/main" id="{EDC053F2-2593-C443-B87F-32EE591E361D}"/>
              </a:ext>
            </a:extLst>
          </p:cNvPr>
          <p:cNvCxnSpPr>
            <a:stCxn id="72" idx="0"/>
            <a:endCxn id="27" idx="2"/>
          </p:cNvCxnSpPr>
          <p:nvPr/>
        </p:nvCxnSpPr>
        <p:spPr>
          <a:xfrm rot="-5400000">
            <a:off x="773425" y="2234025"/>
            <a:ext cx="376200" cy="124500"/>
          </a:xfrm>
          <a:prstGeom prst="curved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4" name="Google Shape;319;p12">
            <a:extLst>
              <a:ext uri="{FF2B5EF4-FFF2-40B4-BE49-F238E27FC236}">
                <a16:creationId xmlns:a16="http://schemas.microsoft.com/office/drawing/2014/main" id="{B2E147AB-1968-FC41-8930-524BCC43ED14}"/>
              </a:ext>
            </a:extLst>
          </p:cNvPr>
          <p:cNvSpPr/>
          <p:nvPr/>
        </p:nvSpPr>
        <p:spPr>
          <a:xfrm rot="5400000">
            <a:off x="3699475" y="332300"/>
            <a:ext cx="184200" cy="3993900"/>
          </a:xfrm>
          <a:prstGeom prst="leftBrace">
            <a:avLst>
              <a:gd name="adj1" fmla="val 50000"/>
              <a:gd name="adj2" fmla="val 49608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320;p12">
            <a:extLst>
              <a:ext uri="{FF2B5EF4-FFF2-40B4-BE49-F238E27FC236}">
                <a16:creationId xmlns:a16="http://schemas.microsoft.com/office/drawing/2014/main" id="{4A7F3A64-D646-0142-A043-1538058ADB3E}"/>
              </a:ext>
            </a:extLst>
          </p:cNvPr>
          <p:cNvSpPr txBox="1"/>
          <p:nvPr/>
        </p:nvSpPr>
        <p:spPr>
          <a:xfrm>
            <a:off x="4215925" y="1914650"/>
            <a:ext cx="18318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 VPC can span up to </a:t>
            </a: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4 Availability Zones </a:t>
            </a:r>
            <a:endParaRPr sz="800" b="1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cxnSp>
        <p:nvCxnSpPr>
          <p:cNvPr id="76" name="Google Shape;321;p12">
            <a:extLst>
              <a:ext uri="{FF2B5EF4-FFF2-40B4-BE49-F238E27FC236}">
                <a16:creationId xmlns:a16="http://schemas.microsoft.com/office/drawing/2014/main" id="{52675989-FB53-AC4D-9A08-93E9D782A6A7}"/>
              </a:ext>
            </a:extLst>
          </p:cNvPr>
          <p:cNvCxnSpPr>
            <a:stCxn id="75" idx="1"/>
            <a:endCxn id="74" idx="1"/>
          </p:cNvCxnSpPr>
          <p:nvPr/>
        </p:nvCxnSpPr>
        <p:spPr>
          <a:xfrm flipH="1">
            <a:off x="3807325" y="2036000"/>
            <a:ext cx="408600" cy="201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" name="Google Shape;322;p12">
            <a:extLst>
              <a:ext uri="{FF2B5EF4-FFF2-40B4-BE49-F238E27FC236}">
                <a16:creationId xmlns:a16="http://schemas.microsoft.com/office/drawing/2014/main" id="{F8620D8D-E703-044C-AFF9-ABCA4960B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95475" y="4691660"/>
            <a:ext cx="18339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800" i="1">
                <a:solidFill>
                  <a:srgbClr val="000000"/>
                </a:solidFill>
              </a:rPr>
              <a:t>A VPC </a:t>
            </a:r>
            <a:r>
              <a:rPr lang="en" sz="800" b="1" i="1">
                <a:solidFill>
                  <a:srgbClr val="000000"/>
                </a:solidFill>
              </a:rPr>
              <a:t>can</a:t>
            </a:r>
            <a:r>
              <a:rPr lang="en" sz="800" i="1">
                <a:solidFill>
                  <a:srgbClr val="000000"/>
                </a:solidFill>
              </a:rPr>
              <a:t> have a </a:t>
            </a:r>
            <a:r>
              <a:rPr lang="en" sz="800" b="1" i="1">
                <a:solidFill>
                  <a:srgbClr val="000000"/>
                </a:solidFill>
              </a:rPr>
              <a:t>maximum</a:t>
            </a:r>
            <a:r>
              <a:rPr lang="en" sz="800" i="1">
                <a:solidFill>
                  <a:srgbClr val="000000"/>
                </a:solidFill>
              </a:rPr>
              <a:t> of </a:t>
            </a:r>
            <a:r>
              <a:rPr lang="en" sz="800" b="1" i="1">
                <a:solidFill>
                  <a:srgbClr val="000000"/>
                </a:solidFill>
              </a:rPr>
              <a:t>64K IP addresses</a:t>
            </a:r>
            <a:endParaRPr sz="800"/>
          </a:p>
        </p:txBody>
      </p:sp>
      <p:cxnSp>
        <p:nvCxnSpPr>
          <p:cNvPr id="78" name="Google Shape;323;p12">
            <a:extLst>
              <a:ext uri="{FF2B5EF4-FFF2-40B4-BE49-F238E27FC236}">
                <a16:creationId xmlns:a16="http://schemas.microsoft.com/office/drawing/2014/main" id="{7458E8CD-1885-B948-8066-578E825ED608}"/>
              </a:ext>
            </a:extLst>
          </p:cNvPr>
          <p:cNvCxnSpPr>
            <a:stCxn id="82" idx="1"/>
            <a:endCxn id="81" idx="3"/>
          </p:cNvCxnSpPr>
          <p:nvPr/>
        </p:nvCxnSpPr>
        <p:spPr>
          <a:xfrm rot="10800000">
            <a:off x="3319975" y="3114475"/>
            <a:ext cx="55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9" name="Google Shape;326;p12">
            <a:extLst>
              <a:ext uri="{FF2B5EF4-FFF2-40B4-BE49-F238E27FC236}">
                <a16:creationId xmlns:a16="http://schemas.microsoft.com/office/drawing/2014/main" id="{79C1731C-41F3-DD41-9499-85435B3E13F0}"/>
              </a:ext>
            </a:extLst>
          </p:cNvPr>
          <p:cNvSpPr txBox="1"/>
          <p:nvPr/>
        </p:nvSpPr>
        <p:spPr>
          <a:xfrm>
            <a:off x="1616250" y="4732610"/>
            <a:ext cx="1826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Non-Production VPC - [10.1.0.0/16]</a:t>
            </a:r>
            <a:endParaRPr sz="800" b="1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cxnSp>
        <p:nvCxnSpPr>
          <p:cNvPr id="80" name="Google Shape;327;p12">
            <a:extLst>
              <a:ext uri="{FF2B5EF4-FFF2-40B4-BE49-F238E27FC236}">
                <a16:creationId xmlns:a16="http://schemas.microsoft.com/office/drawing/2014/main" id="{B133801A-4A9B-1242-8734-D34554E60CF4}"/>
              </a:ext>
            </a:extLst>
          </p:cNvPr>
          <p:cNvCxnSpPr>
            <a:stCxn id="77" idx="1"/>
            <a:endCxn id="79" idx="3"/>
          </p:cNvCxnSpPr>
          <p:nvPr/>
        </p:nvCxnSpPr>
        <p:spPr>
          <a:xfrm rot="10800000">
            <a:off x="3442575" y="4822760"/>
            <a:ext cx="55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1" name="Google Shape;325;p12">
            <a:extLst>
              <a:ext uri="{FF2B5EF4-FFF2-40B4-BE49-F238E27FC236}">
                <a16:creationId xmlns:a16="http://schemas.microsoft.com/office/drawing/2014/main" id="{EE75B352-7063-0F4E-AEB7-08FBA380C78F}"/>
              </a:ext>
            </a:extLst>
          </p:cNvPr>
          <p:cNvSpPr txBox="1"/>
          <p:nvPr/>
        </p:nvSpPr>
        <p:spPr>
          <a:xfrm>
            <a:off x="1642316" y="3024325"/>
            <a:ext cx="1677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Production VPC - [10.1.1.0/24]</a:t>
            </a:r>
            <a:endParaRPr sz="800" b="1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82" name="Google Shape;324;p12">
            <a:extLst>
              <a:ext uri="{FF2B5EF4-FFF2-40B4-BE49-F238E27FC236}">
                <a16:creationId xmlns:a16="http://schemas.microsoft.com/office/drawing/2014/main" id="{C4AA82E2-040C-5642-852E-6B7AFC97A418}"/>
              </a:ext>
            </a:extLst>
          </p:cNvPr>
          <p:cNvSpPr txBox="1">
            <a:spLocks/>
          </p:cNvSpPr>
          <p:nvPr/>
        </p:nvSpPr>
        <p:spPr>
          <a:xfrm>
            <a:off x="3872875" y="2983375"/>
            <a:ext cx="1833900" cy="262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0" bIns="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none" baseline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3000"/>
            </a:pPr>
            <a:r>
              <a:rPr lang="en-US" sz="800" i="1">
                <a:solidFill>
                  <a:srgbClr val="000000"/>
                </a:solidFill>
              </a:rPr>
              <a:t>A VPC </a:t>
            </a:r>
            <a:r>
              <a:rPr lang="en-US" sz="800" b="1" i="1">
                <a:solidFill>
                  <a:srgbClr val="000000"/>
                </a:solidFill>
              </a:rPr>
              <a:t>must</a:t>
            </a:r>
            <a:r>
              <a:rPr lang="en-US" sz="800" i="1">
                <a:solidFill>
                  <a:srgbClr val="000000"/>
                </a:solidFill>
              </a:rPr>
              <a:t> have </a:t>
            </a:r>
            <a:r>
              <a:rPr lang="en-US" sz="800" b="1" i="1">
                <a:solidFill>
                  <a:srgbClr val="000000"/>
                </a:solidFill>
              </a:rPr>
              <a:t>minimum</a:t>
            </a:r>
            <a:r>
              <a:rPr lang="en-US" sz="800" i="1">
                <a:solidFill>
                  <a:srgbClr val="000000"/>
                </a:solidFill>
              </a:rPr>
              <a:t> of </a:t>
            </a:r>
            <a:r>
              <a:rPr lang="en-US" sz="800" b="1" i="1">
                <a:solidFill>
                  <a:srgbClr val="000000"/>
                </a:solidFill>
              </a:rPr>
              <a:t>256 IP addresses</a:t>
            </a:r>
            <a:endParaRPr lang="en-US" sz="800"/>
          </a:p>
        </p:txBody>
      </p:sp>
      <p:sp>
        <p:nvSpPr>
          <p:cNvPr id="83" name="Google Shape;328;p12">
            <a:extLst>
              <a:ext uri="{FF2B5EF4-FFF2-40B4-BE49-F238E27FC236}">
                <a16:creationId xmlns:a16="http://schemas.microsoft.com/office/drawing/2014/main" id="{736EF5A3-9465-2A49-8327-22EE1CF66D36}"/>
              </a:ext>
            </a:extLst>
          </p:cNvPr>
          <p:cNvSpPr txBox="1"/>
          <p:nvPr/>
        </p:nvSpPr>
        <p:spPr>
          <a:xfrm>
            <a:off x="6613364" y="6447269"/>
            <a:ext cx="51849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baseline="30000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* See </a:t>
            </a:r>
            <a:r>
              <a:rPr lang="en" sz="1600" b="1" i="0" u="none" strike="noStrike" cap="none" baseline="30000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Appendix A</a:t>
            </a:r>
            <a:r>
              <a:rPr lang="en" sz="1600" b="0" i="0" u="none" strike="noStrike" cap="none" baseline="30000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 for more details on IP addressing</a:t>
            </a:r>
            <a:endParaRPr sz="1600" b="0" i="0" u="none" strike="noStrike" cap="none" baseline="30000">
              <a:solidFill>
                <a:schemeClr val="dk2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baseline="30000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** </a:t>
            </a:r>
            <a:r>
              <a:rPr lang="en" sz="1600" b="1" i="0" u="none" strike="noStrike" cap="none" baseline="30000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Not recommended </a:t>
            </a:r>
            <a:r>
              <a:rPr lang="en" sz="1600" b="0" i="0" u="none" strike="noStrike" cap="none" baseline="30000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for Production</a:t>
            </a:r>
            <a:endParaRPr sz="1600" b="0" i="0" u="none" strike="noStrike" cap="none" baseline="30000">
              <a:solidFill>
                <a:schemeClr val="dk2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84" name="Google Shape;329;p12">
            <a:extLst>
              <a:ext uri="{FF2B5EF4-FFF2-40B4-BE49-F238E27FC236}">
                <a16:creationId xmlns:a16="http://schemas.microsoft.com/office/drawing/2014/main" id="{77A954CF-C1E9-8543-8BB7-8AEED2498B4F}"/>
              </a:ext>
            </a:extLst>
          </p:cNvPr>
          <p:cNvSpPr txBox="1">
            <a:spLocks/>
          </p:cNvSpPr>
          <p:nvPr/>
        </p:nvSpPr>
        <p:spPr>
          <a:xfrm>
            <a:off x="566925" y="64000"/>
            <a:ext cx="8862600" cy="987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350" tIns="91350" rIns="91350" bIns="9135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none" baseline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3000"/>
            </a:pPr>
            <a:r>
              <a:rPr lang="en-US"/>
              <a:t>Virtual Private Cloud (VPC)</a:t>
            </a:r>
          </a:p>
        </p:txBody>
      </p:sp>
    </p:spTree>
    <p:extLst>
      <p:ext uri="{BB962C8B-B14F-4D97-AF65-F5344CB8AC3E}">
        <p14:creationId xmlns:p14="http://schemas.microsoft.com/office/powerpoint/2010/main" val="13136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4;p13">
            <a:extLst>
              <a:ext uri="{FF2B5EF4-FFF2-40B4-BE49-F238E27FC236}">
                <a16:creationId xmlns:a16="http://schemas.microsoft.com/office/drawing/2014/main" id="{09E86375-36AF-534F-9D0D-5BCE90677D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6925" y="64000"/>
            <a:ext cx="88626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91350" rIns="91350" bIns="913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VPN Connectivity Options</a:t>
            </a:r>
            <a:endParaRPr dirty="0"/>
          </a:p>
        </p:txBody>
      </p:sp>
      <p:sp>
        <p:nvSpPr>
          <p:cNvPr id="5" name="Google Shape;335;p13">
            <a:extLst>
              <a:ext uri="{FF2B5EF4-FFF2-40B4-BE49-F238E27FC236}">
                <a16:creationId xmlns:a16="http://schemas.microsoft.com/office/drawing/2014/main" id="{E1143635-C8D2-2448-BD2E-8B258DC24552}"/>
              </a:ext>
            </a:extLst>
          </p:cNvPr>
          <p:cNvSpPr txBox="1">
            <a:spLocks/>
          </p:cNvSpPr>
          <p:nvPr/>
        </p:nvSpPr>
        <p:spPr>
          <a:xfrm>
            <a:off x="566925" y="1273457"/>
            <a:ext cx="110460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indent="317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400" b="0" kern="1200">
                <a:solidFill>
                  <a:srgbClr val="3C536F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Tx/>
              <a:buSzPct val="80000"/>
              <a:buFont typeface="Lucida Grande"/>
              <a:buChar char="●"/>
              <a:defRPr sz="2000" kern="1200">
                <a:solidFill>
                  <a:srgbClr val="3C536F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Tx/>
              <a:buSzPct val="80000"/>
              <a:buFont typeface="Lucida Grande"/>
              <a:buChar char="●"/>
              <a:defRPr sz="1800" kern="1200">
                <a:solidFill>
                  <a:srgbClr val="3C536F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Tx/>
              <a:buSzPct val="80000"/>
              <a:buFont typeface="Lucida Grande"/>
              <a:buChar char="●"/>
              <a:defRPr sz="1600" kern="1200">
                <a:solidFill>
                  <a:srgbClr val="3C536F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Tx/>
              <a:buSzPct val="80000"/>
              <a:buFont typeface="Lucida Grande"/>
              <a:buChar char="●"/>
              <a:defRPr sz="1400" kern="1200">
                <a:solidFill>
                  <a:srgbClr val="3C536F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rgbClr val="58595A"/>
              </a:buClr>
              <a:buSzPts val="1800"/>
              <a:buFont typeface="Arial"/>
              <a:buChar char="•"/>
            </a:pPr>
            <a:r>
              <a:rPr lang="en-US"/>
              <a:t>There are </a:t>
            </a:r>
            <a:r>
              <a:rPr lang="en-US" b="1">
                <a:solidFill>
                  <a:schemeClr val="dk1"/>
                </a:solidFill>
              </a:rPr>
              <a:t>3 primary methods </a:t>
            </a:r>
            <a:r>
              <a:rPr lang="en-US"/>
              <a:t>for connecting an Anypoint VPC to on-premises/customer managed data centers:</a:t>
            </a:r>
          </a:p>
          <a:p>
            <a:pPr marL="882903" lvl="1" indent="-285747">
              <a:spcBef>
                <a:spcPts val="900"/>
              </a:spcBef>
              <a:buClr>
                <a:srgbClr val="58595A"/>
              </a:buClr>
              <a:buSzPts val="1400"/>
              <a:buFont typeface="Lucida Grande"/>
              <a:buChar char="○"/>
            </a:pPr>
            <a:r>
              <a:rPr lang="en-US" b="1">
                <a:solidFill>
                  <a:schemeClr val="dk1"/>
                </a:solidFill>
              </a:rPr>
              <a:t>VPC peering </a:t>
            </a:r>
            <a:r>
              <a:rPr lang="en-US"/>
              <a:t>to an AWS VPC within the same AWS region as the Anypoint VPC</a:t>
            </a:r>
          </a:p>
          <a:p>
            <a:pPr marL="882903" lvl="1" indent="-285747">
              <a:spcBef>
                <a:spcPts val="900"/>
              </a:spcBef>
              <a:buClr>
                <a:srgbClr val="58595A"/>
              </a:buClr>
              <a:buSzPts val="1400"/>
              <a:buFont typeface="Lucida Grande"/>
              <a:buChar char="○"/>
            </a:pPr>
            <a:r>
              <a:rPr lang="en-US"/>
              <a:t>AWS </a:t>
            </a:r>
            <a:r>
              <a:rPr lang="en-US" b="1">
                <a:solidFill>
                  <a:schemeClr val="dk1"/>
                </a:solidFill>
              </a:rPr>
              <a:t>Direct Connect</a:t>
            </a:r>
            <a:endParaRPr lang="en-US"/>
          </a:p>
          <a:p>
            <a:pPr marL="882903" lvl="1" indent="-285747">
              <a:spcBef>
                <a:spcPts val="900"/>
              </a:spcBef>
              <a:buClr>
                <a:srgbClr val="58595A"/>
              </a:buClr>
              <a:buSzPts val="1400"/>
              <a:buFont typeface="Lucida Grande"/>
              <a:buChar char="○"/>
            </a:pPr>
            <a:r>
              <a:rPr lang="en-US"/>
              <a:t>Secured </a:t>
            </a:r>
            <a:r>
              <a:rPr lang="en-US" b="1">
                <a:solidFill>
                  <a:schemeClr val="dk1"/>
                </a:solidFill>
              </a:rPr>
              <a:t>VPN</a:t>
            </a:r>
            <a:r>
              <a:rPr lang="en-US"/>
              <a:t> Connection</a:t>
            </a:r>
            <a:r>
              <a:rPr lang="en-US" baseline="30000"/>
              <a:t>**</a:t>
            </a:r>
          </a:p>
          <a:p>
            <a:pPr marL="101600" indent="0">
              <a:spcBef>
                <a:spcPts val="900"/>
              </a:spcBef>
              <a:spcAft>
                <a:spcPts val="900"/>
              </a:spcAft>
              <a:buSzPts val="2000"/>
            </a:pPr>
            <a:endParaRPr lang="en-US"/>
          </a:p>
        </p:txBody>
      </p:sp>
      <p:grpSp>
        <p:nvGrpSpPr>
          <p:cNvPr id="6" name="Google Shape;336;p13">
            <a:extLst>
              <a:ext uri="{FF2B5EF4-FFF2-40B4-BE49-F238E27FC236}">
                <a16:creationId xmlns:a16="http://schemas.microsoft.com/office/drawing/2014/main" id="{896BF138-F608-3245-A839-85151C75C7FA}"/>
              </a:ext>
            </a:extLst>
          </p:cNvPr>
          <p:cNvGrpSpPr/>
          <p:nvPr/>
        </p:nvGrpSpPr>
        <p:grpSpPr>
          <a:xfrm>
            <a:off x="436025" y="3775075"/>
            <a:ext cx="5353500" cy="2409000"/>
            <a:chOff x="436025" y="3775075"/>
            <a:chExt cx="5353500" cy="2409000"/>
          </a:xfrm>
        </p:grpSpPr>
        <p:sp>
          <p:nvSpPr>
            <p:cNvPr id="7" name="Google Shape;337;p13">
              <a:extLst>
                <a:ext uri="{FF2B5EF4-FFF2-40B4-BE49-F238E27FC236}">
                  <a16:creationId xmlns:a16="http://schemas.microsoft.com/office/drawing/2014/main" id="{270C93FB-FB8F-9D4C-A069-56933F78AF2C}"/>
                </a:ext>
              </a:extLst>
            </p:cNvPr>
            <p:cNvSpPr/>
            <p:nvPr/>
          </p:nvSpPr>
          <p:spPr>
            <a:xfrm>
              <a:off x="436025" y="3775075"/>
              <a:ext cx="5353500" cy="24090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  <a:effectLst>
              <a:outerShdw blurRad="57150" dist="571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grpSp>
          <p:nvGrpSpPr>
            <p:cNvPr id="8" name="Google Shape;338;p13">
              <a:extLst>
                <a:ext uri="{FF2B5EF4-FFF2-40B4-BE49-F238E27FC236}">
                  <a16:creationId xmlns:a16="http://schemas.microsoft.com/office/drawing/2014/main" id="{5A35608E-6907-D649-91B0-B24B5BCC45EF}"/>
                </a:ext>
              </a:extLst>
            </p:cNvPr>
            <p:cNvGrpSpPr/>
            <p:nvPr/>
          </p:nvGrpSpPr>
          <p:grpSpPr>
            <a:xfrm>
              <a:off x="2265568" y="3851464"/>
              <a:ext cx="1493564" cy="456834"/>
              <a:chOff x="2169400" y="1172124"/>
              <a:chExt cx="1912374" cy="584935"/>
            </a:xfrm>
          </p:grpSpPr>
          <p:pic>
            <p:nvPicPr>
              <p:cNvPr id="34" name="Google Shape;339;p13">
                <a:extLst>
                  <a:ext uri="{FF2B5EF4-FFF2-40B4-BE49-F238E27FC236}">
                    <a16:creationId xmlns:a16="http://schemas.microsoft.com/office/drawing/2014/main" id="{75891588-35C9-394A-A076-2C9880C5187D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169400" y="1172124"/>
                <a:ext cx="591000" cy="58493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40;p13">
                <a:extLst>
                  <a:ext uri="{FF2B5EF4-FFF2-40B4-BE49-F238E27FC236}">
                    <a16:creationId xmlns:a16="http://schemas.microsoft.com/office/drawing/2014/main" id="{6EFD6101-CDF3-A045-9EAC-D47AE6D18DA4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53574" y="1279307"/>
                <a:ext cx="1328200" cy="4108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" name="Google Shape;341;p13">
              <a:extLst>
                <a:ext uri="{FF2B5EF4-FFF2-40B4-BE49-F238E27FC236}">
                  <a16:creationId xmlns:a16="http://schemas.microsoft.com/office/drawing/2014/main" id="{01357726-4831-224F-8BAF-DBC9622F90AC}"/>
                </a:ext>
              </a:extLst>
            </p:cNvPr>
            <p:cNvGrpSpPr/>
            <p:nvPr/>
          </p:nvGrpSpPr>
          <p:grpSpPr>
            <a:xfrm>
              <a:off x="856100" y="4370549"/>
              <a:ext cx="4526400" cy="1621276"/>
              <a:chOff x="1313300" y="2770349"/>
              <a:chExt cx="4526400" cy="1621276"/>
            </a:xfrm>
          </p:grpSpPr>
          <p:sp>
            <p:nvSpPr>
              <p:cNvPr id="32" name="Google Shape;342;p13">
                <a:extLst>
                  <a:ext uri="{FF2B5EF4-FFF2-40B4-BE49-F238E27FC236}">
                    <a16:creationId xmlns:a16="http://schemas.microsoft.com/office/drawing/2014/main" id="{958EA0F4-209D-CC40-9CD0-8AD2ABBCC998}"/>
                  </a:ext>
                </a:extLst>
              </p:cNvPr>
              <p:cNvSpPr/>
              <p:nvPr/>
            </p:nvSpPr>
            <p:spPr>
              <a:xfrm>
                <a:off x="1313300" y="2907225"/>
                <a:ext cx="4526400" cy="14844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DECDB"/>
                  </a:gs>
                  <a:gs pos="100000">
                    <a:srgbClr val="F0A963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57150" dir="5400000" algn="bl" rotWithShape="0">
                  <a:srgbClr val="000000">
                    <a:alpha val="4941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3" name="Google Shape;343;p13">
                <a:extLst>
                  <a:ext uri="{FF2B5EF4-FFF2-40B4-BE49-F238E27FC236}">
                    <a16:creationId xmlns:a16="http://schemas.microsoft.com/office/drawing/2014/main" id="{9DDE46CF-75E0-5F46-8135-BB192E9275E2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333475" y="2770349"/>
                <a:ext cx="398050" cy="2660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" name="Google Shape;344;p13">
              <a:extLst>
                <a:ext uri="{FF2B5EF4-FFF2-40B4-BE49-F238E27FC236}">
                  <a16:creationId xmlns:a16="http://schemas.microsoft.com/office/drawing/2014/main" id="{3685ED58-E726-C745-A404-8CBEB55681A4}"/>
                </a:ext>
              </a:extLst>
            </p:cNvPr>
            <p:cNvGrpSpPr/>
            <p:nvPr/>
          </p:nvGrpSpPr>
          <p:grpSpPr>
            <a:xfrm>
              <a:off x="1226041" y="4929950"/>
              <a:ext cx="3615484" cy="878365"/>
              <a:chOff x="1835641" y="3329750"/>
              <a:chExt cx="3615484" cy="878365"/>
            </a:xfrm>
          </p:grpSpPr>
          <p:grpSp>
            <p:nvGrpSpPr>
              <p:cNvPr id="15" name="Google Shape;345;p13">
                <a:extLst>
                  <a:ext uri="{FF2B5EF4-FFF2-40B4-BE49-F238E27FC236}">
                    <a16:creationId xmlns:a16="http://schemas.microsoft.com/office/drawing/2014/main" id="{0BE45401-7A41-A64C-8218-0405449CA549}"/>
                  </a:ext>
                </a:extLst>
              </p:cNvPr>
              <p:cNvGrpSpPr/>
              <p:nvPr/>
            </p:nvGrpSpPr>
            <p:grpSpPr>
              <a:xfrm>
                <a:off x="1835641" y="3329750"/>
                <a:ext cx="3615484" cy="878365"/>
                <a:chOff x="1835641" y="3329750"/>
                <a:chExt cx="3615484" cy="878365"/>
              </a:xfrm>
            </p:grpSpPr>
            <p:grpSp>
              <p:nvGrpSpPr>
                <p:cNvPr id="17" name="Google Shape;346;p13">
                  <a:extLst>
                    <a:ext uri="{FF2B5EF4-FFF2-40B4-BE49-F238E27FC236}">
                      <a16:creationId xmlns:a16="http://schemas.microsoft.com/office/drawing/2014/main" id="{6B417DCE-F1CB-274C-B468-E9A62F27A9FA}"/>
                    </a:ext>
                  </a:extLst>
                </p:cNvPr>
                <p:cNvGrpSpPr/>
                <p:nvPr/>
              </p:nvGrpSpPr>
              <p:grpSpPr>
                <a:xfrm>
                  <a:off x="1835641" y="3329750"/>
                  <a:ext cx="853209" cy="878365"/>
                  <a:chOff x="1514240" y="3008677"/>
                  <a:chExt cx="870000" cy="895651"/>
                </a:xfrm>
              </p:grpSpPr>
              <p:grpSp>
                <p:nvGrpSpPr>
                  <p:cNvPr id="28" name="Google Shape;347;p13">
                    <a:extLst>
                      <a:ext uri="{FF2B5EF4-FFF2-40B4-BE49-F238E27FC236}">
                        <a16:creationId xmlns:a16="http://schemas.microsoft.com/office/drawing/2014/main" id="{A5FF302B-12DF-3E4D-B73A-2E65694E1196}"/>
                      </a:ext>
                    </a:extLst>
                  </p:cNvPr>
                  <p:cNvGrpSpPr/>
                  <p:nvPr/>
                </p:nvGrpSpPr>
                <p:grpSpPr>
                  <a:xfrm>
                    <a:off x="1626812" y="3008677"/>
                    <a:ext cx="661605" cy="718759"/>
                    <a:chOff x="2789712" y="2665011"/>
                    <a:chExt cx="854125" cy="892425"/>
                  </a:xfrm>
                </p:grpSpPr>
                <p:pic>
                  <p:nvPicPr>
                    <p:cNvPr id="30" name="Google Shape;348;p13">
                      <a:extLst>
                        <a:ext uri="{FF2B5EF4-FFF2-40B4-BE49-F238E27FC236}">
                          <a16:creationId xmlns:a16="http://schemas.microsoft.com/office/drawing/2014/main" id="{846290F0-EAB3-924D-90F0-54F9138C689D}"/>
                        </a:ext>
                      </a:extLst>
                    </p:cNvPr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/>
                    <a:stretch/>
                  </p:blipFill>
                  <p:spPr>
                    <a:xfrm>
                      <a:off x="2789712" y="2665011"/>
                      <a:ext cx="854125" cy="8924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31" name="Google Shape;349;p13">
                      <a:extLst>
                        <a:ext uri="{FF2B5EF4-FFF2-40B4-BE49-F238E27FC236}">
                          <a16:creationId xmlns:a16="http://schemas.microsoft.com/office/drawing/2014/main" id="{8CCD8E90-AA37-584B-A60E-2E519A02F77C}"/>
                        </a:ext>
                      </a:extLst>
                    </p:cNvPr>
                    <p:cNvPicPr preferRelativeResize="0"/>
                    <p:nvPr/>
                  </p:nvPicPr>
                  <p:blipFill rotWithShape="1">
                    <a:blip r:embed="rId6">
                      <a:alphaModFix/>
                    </a:blip>
                    <a:srcRect/>
                    <a:stretch/>
                  </p:blipFill>
                  <p:spPr>
                    <a:xfrm>
                      <a:off x="3033527" y="2931079"/>
                      <a:ext cx="366495" cy="3602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sp>
                <p:nvSpPr>
                  <p:cNvPr id="29" name="Google Shape;350;p13">
                    <a:extLst>
                      <a:ext uri="{FF2B5EF4-FFF2-40B4-BE49-F238E27FC236}">
                        <a16:creationId xmlns:a16="http://schemas.microsoft.com/office/drawing/2014/main" id="{A2D1A8EC-F84A-344E-BC45-2E71CD395695}"/>
                      </a:ext>
                    </a:extLst>
                  </p:cNvPr>
                  <p:cNvSpPr txBox="1"/>
                  <p:nvPr/>
                </p:nvSpPr>
                <p:spPr>
                  <a:xfrm>
                    <a:off x="1514240" y="3720428"/>
                    <a:ext cx="870000" cy="18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r>
                      <a:rPr lang="en" sz="800" b="1" i="0" u="none" strike="noStrike" cap="none">
                        <a:solidFill>
                          <a:srgbClr val="000000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Mule Worker</a:t>
                    </a:r>
                    <a:endParaRPr sz="800" b="1" i="0" u="none" strike="noStrike" cap="none">
                      <a:solidFill>
                        <a:srgbClr val="000000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</p:txBody>
              </p:sp>
            </p:grpSp>
            <p:grpSp>
              <p:nvGrpSpPr>
                <p:cNvPr id="18" name="Google Shape;351;p13">
                  <a:extLst>
                    <a:ext uri="{FF2B5EF4-FFF2-40B4-BE49-F238E27FC236}">
                      <a16:creationId xmlns:a16="http://schemas.microsoft.com/office/drawing/2014/main" id="{2E44C9F4-D700-1642-AEAA-3AC89489B1C7}"/>
                    </a:ext>
                  </a:extLst>
                </p:cNvPr>
                <p:cNvGrpSpPr/>
                <p:nvPr/>
              </p:nvGrpSpPr>
              <p:grpSpPr>
                <a:xfrm>
                  <a:off x="3008566" y="3329750"/>
                  <a:ext cx="853209" cy="878365"/>
                  <a:chOff x="1514240" y="3015331"/>
                  <a:chExt cx="870000" cy="895651"/>
                </a:xfrm>
              </p:grpSpPr>
              <p:grpSp>
                <p:nvGrpSpPr>
                  <p:cNvPr id="24" name="Google Shape;352;p13">
                    <a:extLst>
                      <a:ext uri="{FF2B5EF4-FFF2-40B4-BE49-F238E27FC236}">
                        <a16:creationId xmlns:a16="http://schemas.microsoft.com/office/drawing/2014/main" id="{A9FD6B3E-C416-D143-AECE-0D67722C2F7D}"/>
                      </a:ext>
                    </a:extLst>
                  </p:cNvPr>
                  <p:cNvGrpSpPr/>
                  <p:nvPr/>
                </p:nvGrpSpPr>
                <p:grpSpPr>
                  <a:xfrm>
                    <a:off x="1626812" y="3015331"/>
                    <a:ext cx="661605" cy="718759"/>
                    <a:chOff x="2789712" y="2673272"/>
                    <a:chExt cx="854125" cy="892425"/>
                  </a:xfrm>
                </p:grpSpPr>
                <p:pic>
                  <p:nvPicPr>
                    <p:cNvPr id="26" name="Google Shape;353;p13">
                      <a:extLst>
                        <a:ext uri="{FF2B5EF4-FFF2-40B4-BE49-F238E27FC236}">
                          <a16:creationId xmlns:a16="http://schemas.microsoft.com/office/drawing/2014/main" id="{4604F34D-B276-2C43-8DB3-F67974963A3C}"/>
                        </a:ext>
                      </a:extLst>
                    </p:cNvPr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/>
                    <a:stretch/>
                  </p:blipFill>
                  <p:spPr>
                    <a:xfrm>
                      <a:off x="2789712" y="2673272"/>
                      <a:ext cx="854125" cy="8924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27" name="Google Shape;354;p13">
                      <a:extLst>
                        <a:ext uri="{FF2B5EF4-FFF2-40B4-BE49-F238E27FC236}">
                          <a16:creationId xmlns:a16="http://schemas.microsoft.com/office/drawing/2014/main" id="{D853926D-2E22-464B-8897-9C6BD22DC681}"/>
                        </a:ext>
                      </a:extLst>
                    </p:cNvPr>
                    <p:cNvPicPr preferRelativeResize="0"/>
                    <p:nvPr/>
                  </p:nvPicPr>
                  <p:blipFill rotWithShape="1">
                    <a:blip r:embed="rId6">
                      <a:alphaModFix/>
                    </a:blip>
                    <a:srcRect/>
                    <a:stretch/>
                  </p:blipFill>
                  <p:spPr>
                    <a:xfrm>
                      <a:off x="3033527" y="2939340"/>
                      <a:ext cx="366495" cy="3602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sp>
                <p:nvSpPr>
                  <p:cNvPr id="25" name="Google Shape;355;p13">
                    <a:extLst>
                      <a:ext uri="{FF2B5EF4-FFF2-40B4-BE49-F238E27FC236}">
                        <a16:creationId xmlns:a16="http://schemas.microsoft.com/office/drawing/2014/main" id="{ACEA36B6-CA68-5046-88EB-398E856D2035}"/>
                      </a:ext>
                    </a:extLst>
                  </p:cNvPr>
                  <p:cNvSpPr txBox="1"/>
                  <p:nvPr/>
                </p:nvSpPr>
                <p:spPr>
                  <a:xfrm>
                    <a:off x="1514240" y="3727082"/>
                    <a:ext cx="870000" cy="18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r>
                      <a:rPr lang="en" sz="800" b="1" i="0" u="none" strike="noStrike" cap="none">
                        <a:solidFill>
                          <a:srgbClr val="000000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Mule Worker</a:t>
                    </a:r>
                    <a:endParaRPr sz="800" b="1" i="0" u="none" strike="noStrike" cap="none">
                      <a:solidFill>
                        <a:srgbClr val="000000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</p:txBody>
              </p:sp>
            </p:grpSp>
            <p:grpSp>
              <p:nvGrpSpPr>
                <p:cNvPr id="19" name="Google Shape;356;p13">
                  <a:extLst>
                    <a:ext uri="{FF2B5EF4-FFF2-40B4-BE49-F238E27FC236}">
                      <a16:creationId xmlns:a16="http://schemas.microsoft.com/office/drawing/2014/main" id="{16558D99-5B51-6C4D-946C-AB33ABDE3B4C}"/>
                    </a:ext>
                  </a:extLst>
                </p:cNvPr>
                <p:cNvGrpSpPr/>
                <p:nvPr/>
              </p:nvGrpSpPr>
              <p:grpSpPr>
                <a:xfrm>
                  <a:off x="4597916" y="3329750"/>
                  <a:ext cx="853209" cy="878365"/>
                  <a:chOff x="1358841" y="3004930"/>
                  <a:chExt cx="870000" cy="895651"/>
                </a:xfrm>
              </p:grpSpPr>
              <p:grpSp>
                <p:nvGrpSpPr>
                  <p:cNvPr id="20" name="Google Shape;357;p13">
                    <a:extLst>
                      <a:ext uri="{FF2B5EF4-FFF2-40B4-BE49-F238E27FC236}">
                        <a16:creationId xmlns:a16="http://schemas.microsoft.com/office/drawing/2014/main" id="{057FCF0D-E6FA-1840-9B11-D7F9DD2674E6}"/>
                      </a:ext>
                    </a:extLst>
                  </p:cNvPr>
                  <p:cNvGrpSpPr/>
                  <p:nvPr/>
                </p:nvGrpSpPr>
                <p:grpSpPr>
                  <a:xfrm>
                    <a:off x="1462873" y="3004930"/>
                    <a:ext cx="661605" cy="718759"/>
                    <a:chOff x="2578068" y="2660359"/>
                    <a:chExt cx="854125" cy="892425"/>
                  </a:xfrm>
                </p:grpSpPr>
                <p:pic>
                  <p:nvPicPr>
                    <p:cNvPr id="22" name="Google Shape;358;p13">
                      <a:extLst>
                        <a:ext uri="{FF2B5EF4-FFF2-40B4-BE49-F238E27FC236}">
                          <a16:creationId xmlns:a16="http://schemas.microsoft.com/office/drawing/2014/main" id="{BBF07C46-1929-2F44-A5BA-A37113A692EB}"/>
                        </a:ext>
                      </a:extLst>
                    </p:cNvPr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/>
                    <a:stretch/>
                  </p:blipFill>
                  <p:spPr>
                    <a:xfrm>
                      <a:off x="2578068" y="2660359"/>
                      <a:ext cx="854125" cy="8924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23" name="Google Shape;359;p13">
                      <a:extLst>
                        <a:ext uri="{FF2B5EF4-FFF2-40B4-BE49-F238E27FC236}">
                          <a16:creationId xmlns:a16="http://schemas.microsoft.com/office/drawing/2014/main" id="{6165D124-E717-304C-89B8-96EC4E94D0F1}"/>
                        </a:ext>
                      </a:extLst>
                    </p:cNvPr>
                    <p:cNvPicPr preferRelativeResize="0"/>
                    <p:nvPr/>
                  </p:nvPicPr>
                  <p:blipFill rotWithShape="1">
                    <a:blip r:embed="rId6">
                      <a:alphaModFix/>
                    </a:blip>
                    <a:srcRect/>
                    <a:stretch/>
                  </p:blipFill>
                  <p:spPr>
                    <a:xfrm>
                      <a:off x="2821884" y="2926427"/>
                      <a:ext cx="366495" cy="3602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sp>
                <p:nvSpPr>
                  <p:cNvPr id="21" name="Google Shape;360;p13">
                    <a:extLst>
                      <a:ext uri="{FF2B5EF4-FFF2-40B4-BE49-F238E27FC236}">
                        <a16:creationId xmlns:a16="http://schemas.microsoft.com/office/drawing/2014/main" id="{4C699ECF-F961-2744-8759-31968EE2E0C6}"/>
                      </a:ext>
                    </a:extLst>
                  </p:cNvPr>
                  <p:cNvSpPr txBox="1"/>
                  <p:nvPr/>
                </p:nvSpPr>
                <p:spPr>
                  <a:xfrm>
                    <a:off x="1358841" y="3716681"/>
                    <a:ext cx="870000" cy="18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r>
                      <a:rPr lang="en" sz="800" b="1" i="0" u="none" strike="noStrike" cap="none">
                        <a:solidFill>
                          <a:srgbClr val="000000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Mule Worker</a:t>
                    </a:r>
                    <a:endParaRPr sz="800" b="1" i="0" u="none" strike="noStrike" cap="none">
                      <a:solidFill>
                        <a:srgbClr val="000000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</p:txBody>
              </p:sp>
            </p:grpSp>
          </p:grpSp>
          <p:pic>
            <p:nvPicPr>
              <p:cNvPr id="16" name="Google Shape;361;p13">
                <a:extLst>
                  <a:ext uri="{FF2B5EF4-FFF2-40B4-BE49-F238E27FC236}">
                    <a16:creationId xmlns:a16="http://schemas.microsoft.com/office/drawing/2014/main" id="{17209EF2-AE0D-D54A-91FE-845515E29DC5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4008388" y="3660691"/>
                <a:ext cx="460312" cy="639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" name="Google Shape;362;p13">
              <a:extLst>
                <a:ext uri="{FF2B5EF4-FFF2-40B4-BE49-F238E27FC236}">
                  <a16:creationId xmlns:a16="http://schemas.microsoft.com/office/drawing/2014/main" id="{08D32134-16D8-734C-8914-55740F20CFBA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09525" y="4921050"/>
              <a:ext cx="340800" cy="4972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38100" dir="5400000" algn="bl" rotWithShape="0">
                <a:srgbClr val="000000">
                  <a:alpha val="49411"/>
                </a:srgbClr>
              </a:outerShdw>
            </a:effectLst>
          </p:spPr>
        </p:pic>
        <p:sp>
          <p:nvSpPr>
            <p:cNvPr id="12" name="Google Shape;363;p13">
              <a:extLst>
                <a:ext uri="{FF2B5EF4-FFF2-40B4-BE49-F238E27FC236}">
                  <a16:creationId xmlns:a16="http://schemas.microsoft.com/office/drawing/2014/main" id="{242829FB-CAFC-0046-AFA5-ECEEC2F9B294}"/>
                </a:ext>
              </a:extLst>
            </p:cNvPr>
            <p:cNvSpPr txBox="1"/>
            <p:nvPr/>
          </p:nvSpPr>
          <p:spPr>
            <a:xfrm>
              <a:off x="1261316" y="4624525"/>
              <a:ext cx="1677600" cy="1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b="1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Production VPC - [10.100.1.0/24]</a:t>
              </a:r>
              <a:endParaRPr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3" name="Google Shape;364;p13">
              <a:extLst>
                <a:ext uri="{FF2B5EF4-FFF2-40B4-BE49-F238E27FC236}">
                  <a16:creationId xmlns:a16="http://schemas.microsoft.com/office/drawing/2014/main" id="{4126E03C-9C49-114C-92A7-75104357839F}"/>
                </a:ext>
              </a:extLst>
            </p:cNvPr>
            <p:cNvSpPr txBox="1"/>
            <p:nvPr/>
          </p:nvSpPr>
          <p:spPr>
            <a:xfrm>
              <a:off x="528025" y="3857800"/>
              <a:ext cx="14220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Make sure VPC IP address range 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does not overlap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with on-premise IP addresses</a:t>
              </a:r>
              <a:endParaRPr sz="800" b="0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cxnSp>
          <p:nvCxnSpPr>
            <p:cNvPr id="14" name="Google Shape;365;p13">
              <a:extLst>
                <a:ext uri="{FF2B5EF4-FFF2-40B4-BE49-F238E27FC236}">
                  <a16:creationId xmlns:a16="http://schemas.microsoft.com/office/drawing/2014/main" id="{3BEB1615-B9CE-6841-A987-7C70A091B042}"/>
                </a:ext>
              </a:extLst>
            </p:cNvPr>
            <p:cNvCxnSpPr>
              <a:stCxn id="13" idx="3"/>
              <a:endCxn id="12" idx="0"/>
            </p:cNvCxnSpPr>
            <p:nvPr/>
          </p:nvCxnSpPr>
          <p:spPr>
            <a:xfrm>
              <a:off x="1950025" y="4071100"/>
              <a:ext cx="150000" cy="5535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6" name="Google Shape;366;p13">
            <a:extLst>
              <a:ext uri="{FF2B5EF4-FFF2-40B4-BE49-F238E27FC236}">
                <a16:creationId xmlns:a16="http://schemas.microsoft.com/office/drawing/2014/main" id="{80AADD49-BDA5-BE4F-B3A1-86200723060F}"/>
              </a:ext>
            </a:extLst>
          </p:cNvPr>
          <p:cNvGrpSpPr/>
          <p:nvPr/>
        </p:nvGrpSpPr>
        <p:grpSpPr>
          <a:xfrm>
            <a:off x="9126100" y="3501371"/>
            <a:ext cx="2556600" cy="2850154"/>
            <a:chOff x="9126100" y="3501371"/>
            <a:chExt cx="2556600" cy="2850154"/>
          </a:xfrm>
        </p:grpSpPr>
        <p:sp>
          <p:nvSpPr>
            <p:cNvPr id="37" name="Google Shape;367;p13">
              <a:extLst>
                <a:ext uri="{FF2B5EF4-FFF2-40B4-BE49-F238E27FC236}">
                  <a16:creationId xmlns:a16="http://schemas.microsoft.com/office/drawing/2014/main" id="{C2381C87-CE1C-DA47-877F-C3DFCED35B8A}"/>
                </a:ext>
              </a:extLst>
            </p:cNvPr>
            <p:cNvSpPr/>
            <p:nvPr/>
          </p:nvSpPr>
          <p:spPr>
            <a:xfrm>
              <a:off x="9126100" y="3691425"/>
              <a:ext cx="2556600" cy="26601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2E594"/>
                </a:gs>
                <a:gs pos="100000">
                  <a:srgbClr val="9FBE3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571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91425" tIns="91425" rIns="91425" bIns="4570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Corporate Data Center</a:t>
              </a:r>
              <a:endParaRPr sz="12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38" name="Google Shape;368;p13">
              <a:extLst>
                <a:ext uri="{FF2B5EF4-FFF2-40B4-BE49-F238E27FC236}">
                  <a16:creationId xmlns:a16="http://schemas.microsoft.com/office/drawing/2014/main" id="{3E66769D-3D15-4541-9634-70140C01A734}"/>
                </a:ext>
              </a:extLst>
            </p:cNvPr>
            <p:cNvSpPr/>
            <p:nvPr/>
          </p:nvSpPr>
          <p:spPr>
            <a:xfrm>
              <a:off x="9820400" y="4067850"/>
              <a:ext cx="1555800" cy="1698000"/>
            </a:xfrm>
            <a:prstGeom prst="rect">
              <a:avLst/>
            </a:prstGeom>
            <a:solidFill>
              <a:srgbClr val="CFE2F3">
                <a:alpha val="4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" name="Google Shape;369;p13">
              <a:extLst>
                <a:ext uri="{FF2B5EF4-FFF2-40B4-BE49-F238E27FC236}">
                  <a16:creationId xmlns:a16="http://schemas.microsoft.com/office/drawing/2014/main" id="{A899AE9F-90AE-9040-B6E0-0EF7669FF95A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635850" y="4959829"/>
              <a:ext cx="402025" cy="2916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370;p13">
              <a:extLst>
                <a:ext uri="{FF2B5EF4-FFF2-40B4-BE49-F238E27FC236}">
                  <a16:creationId xmlns:a16="http://schemas.microsoft.com/office/drawing/2014/main" id="{9D8620D6-294F-B64B-B05F-7823DEBDF5A4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319525" y="3501371"/>
              <a:ext cx="338118" cy="44937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</p:pic>
        <p:sp>
          <p:nvSpPr>
            <p:cNvPr id="41" name="Google Shape;371;p13">
              <a:extLst>
                <a:ext uri="{FF2B5EF4-FFF2-40B4-BE49-F238E27FC236}">
                  <a16:creationId xmlns:a16="http://schemas.microsoft.com/office/drawing/2014/main" id="{AAAEB639-0087-B141-8229-45FA6A6A8AF9}"/>
                </a:ext>
              </a:extLst>
            </p:cNvPr>
            <p:cNvSpPr txBox="1"/>
            <p:nvPr/>
          </p:nvSpPr>
          <p:spPr>
            <a:xfrm>
              <a:off x="10202491" y="4124475"/>
              <a:ext cx="889500" cy="1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1" i="0" u="none" strike="noStrike" cap="none">
                  <a:solidFill>
                    <a:srgbClr val="00A0DF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Secure Zone</a:t>
              </a:r>
              <a:endParaRPr sz="1000" b="1" i="0" u="none" strike="noStrike" cap="none">
                <a:solidFill>
                  <a:srgbClr val="00A0DF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pic>
          <p:nvPicPr>
            <p:cNvPr id="42" name="Google Shape;372;p13">
              <a:extLst>
                <a:ext uri="{FF2B5EF4-FFF2-40B4-BE49-F238E27FC236}">
                  <a16:creationId xmlns:a16="http://schemas.microsoft.com/office/drawing/2014/main" id="{99880361-EAB2-B440-AA20-7A364487D185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815850" y="4053125"/>
              <a:ext cx="302105" cy="30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373;p13">
              <a:extLst>
                <a:ext uri="{FF2B5EF4-FFF2-40B4-BE49-F238E27FC236}">
                  <a16:creationId xmlns:a16="http://schemas.microsoft.com/office/drawing/2014/main" id="{2B63A068-9555-ED48-BFBB-772F3FF00C26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0286337" y="4597937"/>
              <a:ext cx="366228" cy="4904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374;p13">
              <a:extLst>
                <a:ext uri="{FF2B5EF4-FFF2-40B4-BE49-F238E27FC236}">
                  <a16:creationId xmlns:a16="http://schemas.microsoft.com/office/drawing/2014/main" id="{86B50935-A17B-C14D-80FB-56441B07526D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0622787" y="5110012"/>
              <a:ext cx="366228" cy="4904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375;p13">
              <a:extLst>
                <a:ext uri="{FF2B5EF4-FFF2-40B4-BE49-F238E27FC236}">
                  <a16:creationId xmlns:a16="http://schemas.microsoft.com/office/drawing/2014/main" id="{0DA8BFF5-78D2-0E48-8C4C-8EA2C7CC2D07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0805825" y="4511525"/>
              <a:ext cx="357967" cy="451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376;p13">
              <a:extLst>
                <a:ext uri="{FF2B5EF4-FFF2-40B4-BE49-F238E27FC236}">
                  <a16:creationId xmlns:a16="http://schemas.microsoft.com/office/drawing/2014/main" id="{D8E8E533-613C-FE4D-BA6F-1340B605FBFD}"/>
                </a:ext>
              </a:extLst>
            </p:cNvPr>
            <p:cNvSpPr txBox="1"/>
            <p:nvPr/>
          </p:nvSpPr>
          <p:spPr>
            <a:xfrm>
              <a:off x="9585316" y="5246250"/>
              <a:ext cx="513000" cy="1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b="1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Firewall</a:t>
              </a:r>
              <a:endParaRPr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47" name="Google Shape;377;p13">
            <a:extLst>
              <a:ext uri="{FF2B5EF4-FFF2-40B4-BE49-F238E27FC236}">
                <a16:creationId xmlns:a16="http://schemas.microsoft.com/office/drawing/2014/main" id="{659A79FD-643F-7849-87FE-4527D2B47641}"/>
              </a:ext>
            </a:extLst>
          </p:cNvPr>
          <p:cNvGrpSpPr/>
          <p:nvPr/>
        </p:nvGrpSpPr>
        <p:grpSpPr>
          <a:xfrm>
            <a:off x="5101716" y="4991681"/>
            <a:ext cx="563100" cy="874494"/>
            <a:chOff x="5101716" y="4991681"/>
            <a:chExt cx="563100" cy="874494"/>
          </a:xfrm>
        </p:grpSpPr>
        <p:pic>
          <p:nvPicPr>
            <p:cNvPr id="48" name="Google Shape;378;p13">
              <a:extLst>
                <a:ext uri="{FF2B5EF4-FFF2-40B4-BE49-F238E27FC236}">
                  <a16:creationId xmlns:a16="http://schemas.microsoft.com/office/drawing/2014/main" id="{991354F6-884E-D14C-8D18-B4177982363E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153575" y="4991681"/>
              <a:ext cx="418399" cy="42561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</p:pic>
        <p:sp>
          <p:nvSpPr>
            <p:cNvPr id="49" name="Google Shape;379;p13">
              <a:extLst>
                <a:ext uri="{FF2B5EF4-FFF2-40B4-BE49-F238E27FC236}">
                  <a16:creationId xmlns:a16="http://schemas.microsoft.com/office/drawing/2014/main" id="{649CAE95-C866-9F4B-9229-D6B999DB7299}"/>
                </a:ext>
              </a:extLst>
            </p:cNvPr>
            <p:cNvSpPr txBox="1"/>
            <p:nvPr/>
          </p:nvSpPr>
          <p:spPr>
            <a:xfrm>
              <a:off x="5101716" y="5447975"/>
              <a:ext cx="563100" cy="4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b="1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Virtual</a:t>
              </a:r>
              <a:endParaRPr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b="1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Private</a:t>
              </a:r>
              <a:endParaRPr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b="1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Gateway</a:t>
              </a:r>
              <a:endParaRPr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50" name="Google Shape;380;p13">
            <a:extLst>
              <a:ext uri="{FF2B5EF4-FFF2-40B4-BE49-F238E27FC236}">
                <a16:creationId xmlns:a16="http://schemas.microsoft.com/office/drawing/2014/main" id="{1BFCA4DE-21B8-6349-978B-9B55FA0CC29B}"/>
              </a:ext>
            </a:extLst>
          </p:cNvPr>
          <p:cNvGrpSpPr/>
          <p:nvPr/>
        </p:nvGrpSpPr>
        <p:grpSpPr>
          <a:xfrm>
            <a:off x="5362775" y="3119875"/>
            <a:ext cx="3653700" cy="1871895"/>
            <a:chOff x="5362775" y="3119875"/>
            <a:chExt cx="3653700" cy="1871895"/>
          </a:xfrm>
        </p:grpSpPr>
        <p:sp>
          <p:nvSpPr>
            <p:cNvPr id="51" name="Google Shape;381;p13">
              <a:extLst>
                <a:ext uri="{FF2B5EF4-FFF2-40B4-BE49-F238E27FC236}">
                  <a16:creationId xmlns:a16="http://schemas.microsoft.com/office/drawing/2014/main" id="{BFE7B4F5-7586-AD49-9BB3-3C64CBF097EA}"/>
                </a:ext>
              </a:extLst>
            </p:cNvPr>
            <p:cNvSpPr txBox="1"/>
            <p:nvPr/>
          </p:nvSpPr>
          <p:spPr>
            <a:xfrm>
              <a:off x="6147275" y="3119875"/>
              <a:ext cx="2869200" cy="8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74320" marR="0" lvl="0" indent="-18796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Salesforce Sans"/>
                <a:buChar char="●"/>
              </a:pP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Each 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VPC has its own VGW 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(Virtual Private Gateway) </a:t>
              </a:r>
              <a:endParaRPr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marL="274320" marR="0" lvl="0" indent="-18796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Salesforce Sans"/>
                <a:buChar char="●"/>
              </a:pP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A 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VGW 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can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support 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up to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10 VPN connections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</a:t>
              </a:r>
              <a:endParaRPr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marL="274320" marR="0" lvl="0" indent="-187960" algn="l" rtl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 typeface="Salesforce Sans"/>
                <a:buChar char="●"/>
              </a:pP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A 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VGW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can support a 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maximum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throughput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of 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1.25 Gbps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(bandwidth is 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shared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across all VPN connections terminating on a VGW)</a:t>
              </a:r>
              <a:endParaRPr sz="800" b="0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52" name="Google Shape;382;p13">
              <a:extLst>
                <a:ext uri="{FF2B5EF4-FFF2-40B4-BE49-F238E27FC236}">
                  <a16:creationId xmlns:a16="http://schemas.microsoft.com/office/drawing/2014/main" id="{3FC7692F-E8BD-4B4C-8883-A55E642EBB49}"/>
                </a:ext>
              </a:extLst>
            </p:cNvPr>
            <p:cNvSpPr/>
            <p:nvPr/>
          </p:nvSpPr>
          <p:spPr>
            <a:xfrm>
              <a:off x="6080375" y="3203525"/>
              <a:ext cx="103500" cy="719400"/>
            </a:xfrm>
            <a:prstGeom prst="leftBrace">
              <a:avLst>
                <a:gd name="adj1" fmla="val 50000"/>
                <a:gd name="adj2" fmla="val 5116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" name="Google Shape;383;p13">
              <a:extLst>
                <a:ext uri="{FF2B5EF4-FFF2-40B4-BE49-F238E27FC236}">
                  <a16:creationId xmlns:a16="http://schemas.microsoft.com/office/drawing/2014/main" id="{F8DD2070-49E4-954B-BB12-E069C29AE20F}"/>
                </a:ext>
              </a:extLst>
            </p:cNvPr>
            <p:cNvCxnSpPr>
              <a:stCxn id="52" idx="1"/>
              <a:endCxn id="48" idx="0"/>
            </p:cNvCxnSpPr>
            <p:nvPr/>
          </p:nvCxnSpPr>
          <p:spPr>
            <a:xfrm flipH="1">
              <a:off x="5362775" y="3571570"/>
              <a:ext cx="717600" cy="14202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4" name="Google Shape;384;p13">
            <a:extLst>
              <a:ext uri="{FF2B5EF4-FFF2-40B4-BE49-F238E27FC236}">
                <a16:creationId xmlns:a16="http://schemas.microsoft.com/office/drawing/2014/main" id="{BD65D080-744E-A44E-BF08-F81736EA21C9}"/>
              </a:ext>
            </a:extLst>
          </p:cNvPr>
          <p:cNvGrpSpPr/>
          <p:nvPr/>
        </p:nvGrpSpPr>
        <p:grpSpPr>
          <a:xfrm>
            <a:off x="5577074" y="4220750"/>
            <a:ext cx="3348000" cy="1837950"/>
            <a:chOff x="5577074" y="4220750"/>
            <a:chExt cx="3348000" cy="1837950"/>
          </a:xfrm>
        </p:grpSpPr>
        <p:cxnSp>
          <p:nvCxnSpPr>
            <p:cNvPr id="55" name="Google Shape;385;p13">
              <a:extLst>
                <a:ext uri="{FF2B5EF4-FFF2-40B4-BE49-F238E27FC236}">
                  <a16:creationId xmlns:a16="http://schemas.microsoft.com/office/drawing/2014/main" id="{D061984C-F451-B04C-A44E-F9BC701DAE65}"/>
                </a:ext>
              </a:extLst>
            </p:cNvPr>
            <p:cNvCxnSpPr/>
            <p:nvPr/>
          </p:nvCxnSpPr>
          <p:spPr>
            <a:xfrm>
              <a:off x="5577074" y="5161737"/>
              <a:ext cx="3348000" cy="0"/>
            </a:xfrm>
            <a:prstGeom prst="straightConnector1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6" name="Google Shape;386;p13">
              <a:extLst>
                <a:ext uri="{FF2B5EF4-FFF2-40B4-BE49-F238E27FC236}">
                  <a16:creationId xmlns:a16="http://schemas.microsoft.com/office/drawing/2014/main" id="{970CA3BF-C207-2D48-A1CC-984F87150477}"/>
                </a:ext>
              </a:extLst>
            </p:cNvPr>
            <p:cNvCxnSpPr/>
            <p:nvPr/>
          </p:nvCxnSpPr>
          <p:spPr>
            <a:xfrm>
              <a:off x="5577074" y="5289987"/>
              <a:ext cx="3348000" cy="0"/>
            </a:xfrm>
            <a:prstGeom prst="straightConnector1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57" name="Google Shape;387;p13">
              <a:extLst>
                <a:ext uri="{FF2B5EF4-FFF2-40B4-BE49-F238E27FC236}">
                  <a16:creationId xmlns:a16="http://schemas.microsoft.com/office/drawing/2014/main" id="{CD1D5EAC-4662-1143-AF27-81029174AB0B}"/>
                </a:ext>
              </a:extLst>
            </p:cNvPr>
            <p:cNvSpPr/>
            <p:nvPr/>
          </p:nvSpPr>
          <p:spPr>
            <a:xfrm rot="896474">
              <a:off x="6892645" y="4912650"/>
              <a:ext cx="225732" cy="618912"/>
            </a:xfrm>
            <a:prstGeom prst="ellipse">
              <a:avLst/>
            </a:prstGeom>
            <a:noFill/>
            <a:ln w="9525" cap="flat" cmpd="sng">
              <a:solidFill>
                <a:srgbClr val="00044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388;p13">
              <a:extLst>
                <a:ext uri="{FF2B5EF4-FFF2-40B4-BE49-F238E27FC236}">
                  <a16:creationId xmlns:a16="http://schemas.microsoft.com/office/drawing/2014/main" id="{C7007026-1F59-3C44-AB83-0D447D4E23A7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8039547" y="4220750"/>
              <a:ext cx="582837" cy="482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Google Shape;389;p13">
              <a:extLst>
                <a:ext uri="{FF2B5EF4-FFF2-40B4-BE49-F238E27FC236}">
                  <a16:creationId xmlns:a16="http://schemas.microsoft.com/office/drawing/2014/main" id="{153CABE6-19A2-2042-B07F-A76DAEC465F4}"/>
                </a:ext>
              </a:extLst>
            </p:cNvPr>
            <p:cNvSpPr txBox="1"/>
            <p:nvPr/>
          </p:nvSpPr>
          <p:spPr>
            <a:xfrm>
              <a:off x="7954166" y="4770400"/>
              <a:ext cx="7536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b="1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Anypoint VPN Connection</a:t>
              </a:r>
              <a:endParaRPr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cxnSp>
          <p:nvCxnSpPr>
            <p:cNvPr id="60" name="Google Shape;390;p13">
              <a:extLst>
                <a:ext uri="{FF2B5EF4-FFF2-40B4-BE49-F238E27FC236}">
                  <a16:creationId xmlns:a16="http://schemas.microsoft.com/office/drawing/2014/main" id="{AEB13345-EAD7-5342-8CBA-B5DBFF018B00}"/>
                </a:ext>
              </a:extLst>
            </p:cNvPr>
            <p:cNvCxnSpPr>
              <a:stCxn id="58" idx="1"/>
              <a:endCxn id="57" idx="0"/>
            </p:cNvCxnSpPr>
            <p:nvPr/>
          </p:nvCxnSpPr>
          <p:spPr>
            <a:xfrm flipH="1">
              <a:off x="7085247" y="4462175"/>
              <a:ext cx="954300" cy="4608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1" name="Google Shape;391;p13">
              <a:extLst>
                <a:ext uri="{FF2B5EF4-FFF2-40B4-BE49-F238E27FC236}">
                  <a16:creationId xmlns:a16="http://schemas.microsoft.com/office/drawing/2014/main" id="{A0ABA1A4-DAF2-D749-A433-040C46E16D49}"/>
                </a:ext>
              </a:extLst>
            </p:cNvPr>
            <p:cNvSpPr txBox="1"/>
            <p:nvPr/>
          </p:nvSpPr>
          <p:spPr>
            <a:xfrm>
              <a:off x="6332225" y="5774300"/>
              <a:ext cx="20493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Each 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VPN connection supports two IPSec tunnels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in an active/passive config</a:t>
              </a:r>
              <a:endParaRPr sz="800" b="0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cxnSp>
          <p:nvCxnSpPr>
            <p:cNvPr id="62" name="Google Shape;392;p13">
              <a:extLst>
                <a:ext uri="{FF2B5EF4-FFF2-40B4-BE49-F238E27FC236}">
                  <a16:creationId xmlns:a16="http://schemas.microsoft.com/office/drawing/2014/main" id="{DF76B1A6-363E-6B49-8717-B33BF3168842}"/>
                </a:ext>
              </a:extLst>
            </p:cNvPr>
            <p:cNvCxnSpPr>
              <a:stCxn id="61" idx="0"/>
              <a:endCxn id="57" idx="5"/>
            </p:cNvCxnSpPr>
            <p:nvPr/>
          </p:nvCxnSpPr>
          <p:spPr>
            <a:xfrm rot="5400000" flipH="1">
              <a:off x="7031525" y="5448950"/>
              <a:ext cx="320100" cy="330600"/>
            </a:xfrm>
            <a:prstGeom prst="curvedConnector3">
              <a:avLst>
                <a:gd name="adj1" fmla="val 3933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3" name="Google Shape;393;p13">
            <a:extLst>
              <a:ext uri="{FF2B5EF4-FFF2-40B4-BE49-F238E27FC236}">
                <a16:creationId xmlns:a16="http://schemas.microsoft.com/office/drawing/2014/main" id="{0676E33B-D80C-1849-A218-1C71DE89CFBE}"/>
              </a:ext>
            </a:extLst>
          </p:cNvPr>
          <p:cNvGrpSpPr/>
          <p:nvPr/>
        </p:nvGrpSpPr>
        <p:grpSpPr>
          <a:xfrm>
            <a:off x="5383266" y="5741075"/>
            <a:ext cx="3762409" cy="719100"/>
            <a:chOff x="5383266" y="5741075"/>
            <a:chExt cx="3762409" cy="719100"/>
          </a:xfrm>
        </p:grpSpPr>
        <p:sp>
          <p:nvSpPr>
            <p:cNvPr id="64" name="Google Shape;394;p13">
              <a:extLst>
                <a:ext uri="{FF2B5EF4-FFF2-40B4-BE49-F238E27FC236}">
                  <a16:creationId xmlns:a16="http://schemas.microsoft.com/office/drawing/2014/main" id="{0750C540-EBFA-244C-82DC-91C6E1C61260}"/>
                </a:ext>
              </a:extLst>
            </p:cNvPr>
            <p:cNvSpPr txBox="1"/>
            <p:nvPr/>
          </p:nvSpPr>
          <p:spPr>
            <a:xfrm>
              <a:off x="6400075" y="6184175"/>
              <a:ext cx="20913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b="0" i="1" u="none" strike="noStrike" cap="none">
                  <a:solidFill>
                    <a:srgbClr val="323031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Each VPN gateway must expose a </a:t>
              </a:r>
              <a:r>
                <a:rPr lang="en" sz="800" b="1" i="1" u="none" strike="noStrike" cap="none">
                  <a:solidFill>
                    <a:srgbClr val="323031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public IP address</a:t>
              </a:r>
              <a:endParaRPr sz="800" b="0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cxnSp>
          <p:nvCxnSpPr>
            <p:cNvPr id="65" name="Google Shape;395;p13">
              <a:extLst>
                <a:ext uri="{FF2B5EF4-FFF2-40B4-BE49-F238E27FC236}">
                  <a16:creationId xmlns:a16="http://schemas.microsoft.com/office/drawing/2014/main" id="{25DB350E-093B-2B4F-85E7-0B2FCFD6879E}"/>
                </a:ext>
              </a:extLst>
            </p:cNvPr>
            <p:cNvCxnSpPr>
              <a:endCxn id="49" idx="2"/>
            </p:cNvCxnSpPr>
            <p:nvPr/>
          </p:nvCxnSpPr>
          <p:spPr>
            <a:xfrm rot="10800000">
              <a:off x="5383266" y="5866175"/>
              <a:ext cx="940500" cy="4893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6" name="Google Shape;396;p13">
              <a:extLst>
                <a:ext uri="{FF2B5EF4-FFF2-40B4-BE49-F238E27FC236}">
                  <a16:creationId xmlns:a16="http://schemas.microsoft.com/office/drawing/2014/main" id="{1D2BFEF3-7319-DC4F-BE85-02597E7BC23F}"/>
                </a:ext>
              </a:extLst>
            </p:cNvPr>
            <p:cNvCxnSpPr>
              <a:stCxn id="64" idx="3"/>
              <a:endCxn id="69" idx="2"/>
            </p:cNvCxnSpPr>
            <p:nvPr/>
          </p:nvCxnSpPr>
          <p:spPr>
            <a:xfrm rot="10800000" flipH="1">
              <a:off x="8491375" y="5741075"/>
              <a:ext cx="654300" cy="5811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7" name="Google Shape;398;p13">
            <a:extLst>
              <a:ext uri="{FF2B5EF4-FFF2-40B4-BE49-F238E27FC236}">
                <a16:creationId xmlns:a16="http://schemas.microsoft.com/office/drawing/2014/main" id="{407FC8C6-36FB-B84B-B7B1-980031B2A303}"/>
              </a:ext>
            </a:extLst>
          </p:cNvPr>
          <p:cNvGrpSpPr/>
          <p:nvPr/>
        </p:nvGrpSpPr>
        <p:grpSpPr>
          <a:xfrm>
            <a:off x="8864091" y="4989604"/>
            <a:ext cx="563100" cy="751371"/>
            <a:chOff x="8864091" y="4989604"/>
            <a:chExt cx="563100" cy="751371"/>
          </a:xfrm>
        </p:grpSpPr>
        <p:pic>
          <p:nvPicPr>
            <p:cNvPr id="68" name="Google Shape;399;p13">
              <a:extLst>
                <a:ext uri="{FF2B5EF4-FFF2-40B4-BE49-F238E27FC236}">
                  <a16:creationId xmlns:a16="http://schemas.microsoft.com/office/drawing/2014/main" id="{D03CD79A-E707-2540-B0CE-1B031FE7C87B}"/>
                </a:ext>
              </a:extLst>
            </p:cNvPr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8919867" y="4989604"/>
              <a:ext cx="420624" cy="429768"/>
            </a:xfrm>
            <a:prstGeom prst="rect">
              <a:avLst/>
            </a:prstGeom>
            <a:noFill/>
            <a:ln>
              <a:noFill/>
            </a:ln>
            <a:effectLst>
              <a:outerShdw blurRad="57150" dist="28575" dir="5400000" algn="bl" rotWithShape="0">
                <a:srgbClr val="000000">
                  <a:alpha val="49411"/>
                </a:srgbClr>
              </a:outerShdw>
            </a:effectLst>
          </p:spPr>
        </p:pic>
        <p:sp>
          <p:nvSpPr>
            <p:cNvPr id="69" name="Google Shape;397;p13">
              <a:extLst>
                <a:ext uri="{FF2B5EF4-FFF2-40B4-BE49-F238E27FC236}">
                  <a16:creationId xmlns:a16="http://schemas.microsoft.com/office/drawing/2014/main" id="{7E1F220C-2906-9449-977B-B32339A78A9A}"/>
                </a:ext>
              </a:extLst>
            </p:cNvPr>
            <p:cNvSpPr txBox="1"/>
            <p:nvPr/>
          </p:nvSpPr>
          <p:spPr>
            <a:xfrm>
              <a:off x="8864091" y="5454475"/>
              <a:ext cx="563100" cy="28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b="1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Customer Gateway</a:t>
              </a:r>
              <a:endParaRPr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sp>
        <p:nvSpPr>
          <p:cNvPr id="70" name="Google Shape;400;p13">
            <a:extLst>
              <a:ext uri="{FF2B5EF4-FFF2-40B4-BE49-F238E27FC236}">
                <a16:creationId xmlns:a16="http://schemas.microsoft.com/office/drawing/2014/main" id="{0BBDE00A-ECDA-FB4C-9481-B2E36CC8D549}"/>
              </a:ext>
            </a:extLst>
          </p:cNvPr>
          <p:cNvSpPr txBox="1"/>
          <p:nvPr/>
        </p:nvSpPr>
        <p:spPr>
          <a:xfrm>
            <a:off x="350300" y="3348769"/>
            <a:ext cx="52791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baseline="30000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** </a:t>
            </a:r>
            <a:r>
              <a:rPr lang="en" sz="900" b="0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Most commonly used connectivity option between a VPC and customer managed data centers</a:t>
            </a:r>
            <a:endParaRPr sz="9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71228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1;p26">
            <a:extLst>
              <a:ext uri="{FF2B5EF4-FFF2-40B4-BE49-F238E27FC236}">
                <a16:creationId xmlns:a16="http://schemas.microsoft.com/office/drawing/2014/main" id="{2EA97ACC-1F07-7143-AB70-37619B04BF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6925" y="230450"/>
            <a:ext cx="8862600" cy="106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91350" rIns="91350" bIns="913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Virtual Private Network (VPN)</a:t>
            </a:r>
            <a:endParaRPr/>
          </a:p>
        </p:txBody>
      </p:sp>
      <p:sp>
        <p:nvSpPr>
          <p:cNvPr id="5" name="Google Shape;902;p26">
            <a:extLst>
              <a:ext uri="{FF2B5EF4-FFF2-40B4-BE49-F238E27FC236}">
                <a16:creationId xmlns:a16="http://schemas.microsoft.com/office/drawing/2014/main" id="{309C3CCD-0239-F54C-82C0-FBB33E440A4B}"/>
              </a:ext>
            </a:extLst>
          </p:cNvPr>
          <p:cNvSpPr txBox="1">
            <a:spLocks/>
          </p:cNvSpPr>
          <p:nvPr/>
        </p:nvSpPr>
        <p:spPr>
          <a:xfrm>
            <a:off x="566925" y="883578"/>
            <a:ext cx="11046000" cy="558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indent="317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400" b="0" kern="1200">
                <a:solidFill>
                  <a:srgbClr val="3C536F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Tx/>
              <a:buSzPct val="80000"/>
              <a:buFont typeface="Lucida Grande"/>
              <a:buChar char="●"/>
              <a:defRPr sz="2000" kern="1200">
                <a:solidFill>
                  <a:srgbClr val="3C536F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Tx/>
              <a:buSzPct val="80000"/>
              <a:buFont typeface="Lucida Grande"/>
              <a:buChar char="●"/>
              <a:defRPr sz="1800" kern="1200">
                <a:solidFill>
                  <a:srgbClr val="3C536F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Tx/>
              <a:buSzPct val="80000"/>
              <a:buFont typeface="Lucida Grande"/>
              <a:buChar char="●"/>
              <a:defRPr sz="1600" kern="1200">
                <a:solidFill>
                  <a:srgbClr val="3C536F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Tx/>
              <a:buSzPct val="80000"/>
              <a:buFont typeface="Lucida Grande"/>
              <a:buChar char="●"/>
              <a:defRPr sz="1400" kern="1200">
                <a:solidFill>
                  <a:srgbClr val="3C536F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55600">
              <a:spcBef>
                <a:spcPts val="1200"/>
              </a:spcBef>
              <a:spcAft>
                <a:spcPts val="0"/>
              </a:spcAft>
              <a:buSzPts val="2000"/>
              <a:buFont typeface="Arial" pitchFamily="34" charset="0"/>
              <a:buChar char="●"/>
            </a:pPr>
            <a:r>
              <a:rPr lang="en-US" dirty="0"/>
              <a:t>An </a:t>
            </a:r>
            <a:r>
              <a:rPr lang="en-US" dirty="0" err="1"/>
              <a:t>Anypoint</a:t>
            </a:r>
            <a:r>
              <a:rPr lang="en-US" dirty="0"/>
              <a:t> </a:t>
            </a:r>
            <a:r>
              <a:rPr lang="en-US" b="1" dirty="0">
                <a:solidFill>
                  <a:schemeClr val="dk1"/>
                </a:solidFill>
              </a:rPr>
              <a:t>VPN</a:t>
            </a:r>
            <a:r>
              <a:rPr lang="en-US" dirty="0"/>
              <a:t> provides a </a:t>
            </a:r>
            <a:r>
              <a:rPr lang="en-US" b="1" dirty="0">
                <a:solidFill>
                  <a:schemeClr val="dk1"/>
                </a:solidFill>
              </a:rPr>
              <a:t>secure, private connection</a:t>
            </a:r>
            <a:r>
              <a:rPr lang="en-US" dirty="0"/>
              <a:t> between your MuleSoft Virtual Private Cloud (VPC) and your on-premises network. </a:t>
            </a:r>
          </a:p>
          <a:p>
            <a:pPr marL="914400" lvl="1" indent="-330200">
              <a:spcBef>
                <a:spcPts val="1200"/>
              </a:spcBef>
              <a:buSzPts val="1600"/>
              <a:buFont typeface="Lucida Grande"/>
              <a:buChar char="○"/>
            </a:pPr>
            <a:r>
              <a:rPr lang="en-US" sz="1600" dirty="0"/>
              <a:t>A VPN allows you to </a:t>
            </a:r>
            <a:r>
              <a:rPr lang="en-US" sz="1600" b="1" dirty="0">
                <a:solidFill>
                  <a:schemeClr val="dk1"/>
                </a:solidFill>
              </a:rPr>
              <a:t>extend your corporate network</a:t>
            </a:r>
            <a:r>
              <a:rPr lang="en-US" sz="1600" dirty="0"/>
              <a:t> to include your VPC</a:t>
            </a:r>
          </a:p>
          <a:p>
            <a:pPr marL="914400" lvl="1" indent="-330200">
              <a:spcBef>
                <a:spcPts val="1200"/>
              </a:spcBef>
              <a:buSzPts val="1600"/>
              <a:buFont typeface="Lucida Grande"/>
              <a:buChar char="○"/>
            </a:pPr>
            <a:r>
              <a:rPr lang="en-US" sz="1600" dirty="0"/>
              <a:t>A VPN allows CloudHub workers and corporate systems to seamlessly communicate using </a:t>
            </a:r>
            <a:r>
              <a:rPr lang="en-US" sz="1600" b="1" dirty="0">
                <a:solidFill>
                  <a:schemeClr val="dk1"/>
                </a:solidFill>
              </a:rPr>
              <a:t>private IP addresses</a:t>
            </a:r>
          </a:p>
          <a:p>
            <a:pPr marL="914400" lvl="1" indent="-330200">
              <a:spcBef>
                <a:spcPts val="1200"/>
              </a:spcBef>
              <a:buSzPts val="1600"/>
              <a:buFont typeface="Lucida Grande"/>
              <a:buChar char="○"/>
            </a:pPr>
            <a:r>
              <a:rPr lang="en-US" sz="1600" dirty="0"/>
              <a:t>A VPN can only be associated to a single VPC</a:t>
            </a:r>
          </a:p>
          <a:p>
            <a:pPr marL="457200" indent="-355600">
              <a:spcBef>
                <a:spcPts val="1200"/>
              </a:spcBef>
              <a:spcAft>
                <a:spcPts val="0"/>
              </a:spcAft>
              <a:buSzPts val="2000"/>
              <a:buFont typeface="Arial" pitchFamily="34" charset="0"/>
              <a:buChar char="●"/>
            </a:pPr>
            <a:r>
              <a:rPr lang="en-US" dirty="0"/>
              <a:t>A </a:t>
            </a:r>
            <a:r>
              <a:rPr lang="en-US" b="1" dirty="0">
                <a:solidFill>
                  <a:schemeClr val="dk1"/>
                </a:solidFill>
              </a:rPr>
              <a:t>Virtual Private Gateway</a:t>
            </a:r>
            <a:r>
              <a:rPr lang="en-US" dirty="0"/>
              <a:t> (VGW) </a:t>
            </a:r>
            <a:r>
              <a:rPr lang="en-US" b="1" dirty="0">
                <a:solidFill>
                  <a:schemeClr val="dk1"/>
                </a:solidFill>
              </a:rPr>
              <a:t>terminates</a:t>
            </a:r>
            <a:r>
              <a:rPr lang="en-US" dirty="0"/>
              <a:t> the VPN connection on the MuleSoft side</a:t>
            </a:r>
          </a:p>
          <a:p>
            <a:pPr marL="914400" lvl="1" indent="-330200">
              <a:spcBef>
                <a:spcPts val="1200"/>
              </a:spcBef>
              <a:buSzPts val="1600"/>
              <a:buFont typeface="Lucida Grande"/>
              <a:buChar char="○"/>
            </a:pPr>
            <a:r>
              <a:rPr lang="en-US" sz="1600" dirty="0"/>
              <a:t>Each VPC has its own VGW </a:t>
            </a:r>
          </a:p>
          <a:p>
            <a:pPr marL="914400" lvl="1" indent="-330200">
              <a:spcBef>
                <a:spcPts val="1200"/>
              </a:spcBef>
              <a:buSzPts val="1600"/>
              <a:buFont typeface="Lucida Grande"/>
              <a:buChar char="○"/>
            </a:pPr>
            <a:r>
              <a:rPr lang="en-US" sz="1600" dirty="0"/>
              <a:t>A VGW can support up to </a:t>
            </a:r>
            <a:r>
              <a:rPr lang="en-US" sz="1600" b="1" dirty="0">
                <a:solidFill>
                  <a:schemeClr val="dk1"/>
                </a:solidFill>
              </a:rPr>
              <a:t>10 VPN connections </a:t>
            </a:r>
          </a:p>
          <a:p>
            <a:pPr marL="1371600" lvl="2" indent="-317500">
              <a:spcBef>
                <a:spcPts val="1200"/>
              </a:spcBef>
              <a:buSzPts val="1400"/>
              <a:buFont typeface="Lucida Grande"/>
              <a:buChar char="■"/>
            </a:pPr>
            <a:r>
              <a:rPr lang="en-US" sz="1400" dirty="0"/>
              <a:t>The number of VPNs you can create depends on the VPN entitlements available to your account. </a:t>
            </a:r>
          </a:p>
          <a:p>
            <a:pPr marL="914400" lvl="1" indent="-330200">
              <a:spcBef>
                <a:spcPts val="1200"/>
              </a:spcBef>
              <a:buSzPts val="1600"/>
              <a:buFont typeface="Lucida Grande"/>
              <a:buChar char="○"/>
            </a:pPr>
            <a:r>
              <a:rPr lang="en-US" sz="1600" dirty="0"/>
              <a:t>A VGW can support a </a:t>
            </a:r>
            <a:r>
              <a:rPr lang="en-US" sz="1600" b="1" dirty="0">
                <a:solidFill>
                  <a:schemeClr val="dk1"/>
                </a:solidFill>
              </a:rPr>
              <a:t>maximum throughput of 1.25 Gbps</a:t>
            </a:r>
            <a:r>
              <a:rPr lang="en-US" sz="1600" dirty="0"/>
              <a:t> </a:t>
            </a:r>
          </a:p>
          <a:p>
            <a:pPr marL="1371600" lvl="2" indent="-317500">
              <a:spcBef>
                <a:spcPts val="1200"/>
              </a:spcBef>
              <a:buSzPts val="1400"/>
              <a:buFont typeface="Lucida Grande"/>
              <a:buChar char="■"/>
            </a:pPr>
            <a:r>
              <a:rPr lang="en-US" sz="1400" b="1" dirty="0">
                <a:solidFill>
                  <a:schemeClr val="dk1"/>
                </a:solidFill>
              </a:rPr>
              <a:t>Bandwidth is shared</a:t>
            </a:r>
            <a:r>
              <a:rPr lang="en-US" sz="1400" dirty="0"/>
              <a:t> across all VPN connections terminating on a VGW</a:t>
            </a:r>
          </a:p>
          <a:p>
            <a:pPr marL="457200" indent="-355600">
              <a:spcBef>
                <a:spcPts val="1200"/>
              </a:spcBef>
              <a:spcAft>
                <a:spcPts val="1200"/>
              </a:spcAft>
              <a:buSzPts val="2000"/>
              <a:buFont typeface="Arial" pitchFamily="34" charset="0"/>
              <a:buChar char="●"/>
            </a:pPr>
            <a:r>
              <a:rPr lang="en-US" dirty="0"/>
              <a:t>Each VPN connection supports </a:t>
            </a:r>
            <a:r>
              <a:rPr lang="en-US" b="1" dirty="0">
                <a:solidFill>
                  <a:schemeClr val="dk1"/>
                </a:solidFill>
              </a:rPr>
              <a:t>two </a:t>
            </a:r>
            <a:r>
              <a:rPr lang="en-US" b="1" dirty="0" err="1">
                <a:solidFill>
                  <a:schemeClr val="dk1"/>
                </a:solidFill>
              </a:rPr>
              <a:t>IPSec</a:t>
            </a:r>
            <a:r>
              <a:rPr lang="en-US" b="1" dirty="0">
                <a:solidFill>
                  <a:schemeClr val="dk1"/>
                </a:solidFill>
              </a:rPr>
              <a:t> tunnels</a:t>
            </a:r>
            <a:r>
              <a:rPr lang="en-US" dirty="0"/>
              <a:t> in an </a:t>
            </a:r>
            <a:r>
              <a:rPr lang="en-US" i="1" dirty="0"/>
              <a:t>active/passive</a:t>
            </a:r>
            <a:r>
              <a:rPr lang="en-US" dirty="0"/>
              <a:t> config</a:t>
            </a:r>
          </a:p>
        </p:txBody>
      </p:sp>
      <p:sp>
        <p:nvSpPr>
          <p:cNvPr id="6" name="Google Shape;903;p26">
            <a:extLst>
              <a:ext uri="{FF2B5EF4-FFF2-40B4-BE49-F238E27FC236}">
                <a16:creationId xmlns:a16="http://schemas.microsoft.com/office/drawing/2014/main" id="{CA5A4D9B-3174-8647-BFF6-B44BF5B9C901}"/>
              </a:ext>
            </a:extLst>
          </p:cNvPr>
          <p:cNvSpPr/>
          <p:nvPr/>
        </p:nvSpPr>
        <p:spPr>
          <a:xfrm>
            <a:off x="5972562" y="3252397"/>
            <a:ext cx="234300" cy="33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9"/>
              <a:buFont typeface="Arial"/>
              <a:buNone/>
            </a:pPr>
            <a:r>
              <a:rPr lang="en"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640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9;p27">
            <a:extLst>
              <a:ext uri="{FF2B5EF4-FFF2-40B4-BE49-F238E27FC236}">
                <a16:creationId xmlns:a16="http://schemas.microsoft.com/office/drawing/2014/main" id="{DBBCA0EE-B9AD-7149-8B65-3CFB8603C7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6925" y="64000"/>
            <a:ext cx="88626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Anypoint VPN Architecture</a:t>
            </a:r>
            <a:endParaRPr/>
          </a:p>
        </p:txBody>
      </p:sp>
      <p:sp>
        <p:nvSpPr>
          <p:cNvPr id="5" name="Google Shape;910;p27">
            <a:extLst>
              <a:ext uri="{FF2B5EF4-FFF2-40B4-BE49-F238E27FC236}">
                <a16:creationId xmlns:a16="http://schemas.microsoft.com/office/drawing/2014/main" id="{3B7EF38C-26B5-6845-B58B-93CE1693880C}"/>
              </a:ext>
            </a:extLst>
          </p:cNvPr>
          <p:cNvSpPr txBox="1">
            <a:spLocks/>
          </p:cNvSpPr>
          <p:nvPr/>
        </p:nvSpPr>
        <p:spPr>
          <a:xfrm>
            <a:off x="10869600" y="6470525"/>
            <a:ext cx="9144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SzPts val="1200"/>
            </a:pPr>
            <a:fld id="{00000000-1234-1234-1234-123412341234}" type="slidenum">
              <a:rPr lang="en" smtClean="0"/>
              <a:pPr algn="r">
                <a:buSzPts val="1200"/>
              </a:pPr>
              <a:t>7</a:t>
            </a:fld>
            <a:endParaRPr lang="en"/>
          </a:p>
        </p:txBody>
      </p:sp>
      <p:sp>
        <p:nvSpPr>
          <p:cNvPr id="6" name="Google Shape;911;p27">
            <a:extLst>
              <a:ext uri="{FF2B5EF4-FFF2-40B4-BE49-F238E27FC236}">
                <a16:creationId xmlns:a16="http://schemas.microsoft.com/office/drawing/2014/main" id="{2085BB45-F10C-1742-90E0-C1318B0221B4}"/>
              </a:ext>
            </a:extLst>
          </p:cNvPr>
          <p:cNvSpPr/>
          <p:nvPr/>
        </p:nvSpPr>
        <p:spPr>
          <a:xfrm>
            <a:off x="178850" y="2343150"/>
            <a:ext cx="5353500" cy="29148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dist="571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grpSp>
        <p:nvGrpSpPr>
          <p:cNvPr id="7" name="Google Shape;912;p27">
            <a:extLst>
              <a:ext uri="{FF2B5EF4-FFF2-40B4-BE49-F238E27FC236}">
                <a16:creationId xmlns:a16="http://schemas.microsoft.com/office/drawing/2014/main" id="{6818DFE3-3E4E-5B41-B5F1-1E943C85E726}"/>
              </a:ext>
            </a:extLst>
          </p:cNvPr>
          <p:cNvGrpSpPr/>
          <p:nvPr/>
        </p:nvGrpSpPr>
        <p:grpSpPr>
          <a:xfrm>
            <a:off x="2008393" y="2394139"/>
            <a:ext cx="1493564" cy="456834"/>
            <a:chOff x="2169400" y="1172124"/>
            <a:chExt cx="1912374" cy="584935"/>
          </a:xfrm>
        </p:grpSpPr>
        <p:pic>
          <p:nvPicPr>
            <p:cNvPr id="8" name="Google Shape;913;p27">
              <a:extLst>
                <a:ext uri="{FF2B5EF4-FFF2-40B4-BE49-F238E27FC236}">
                  <a16:creationId xmlns:a16="http://schemas.microsoft.com/office/drawing/2014/main" id="{9FCFFB7C-2EC8-A04C-9D01-0BA1DE5D128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69400" y="1172124"/>
              <a:ext cx="591000" cy="584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914;p27">
              <a:extLst>
                <a:ext uri="{FF2B5EF4-FFF2-40B4-BE49-F238E27FC236}">
                  <a16:creationId xmlns:a16="http://schemas.microsoft.com/office/drawing/2014/main" id="{BC58B296-977A-8247-ADA7-A654971AC66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53574" y="1279307"/>
              <a:ext cx="1328200" cy="4108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oogle Shape;915;p27">
            <a:extLst>
              <a:ext uri="{FF2B5EF4-FFF2-40B4-BE49-F238E27FC236}">
                <a16:creationId xmlns:a16="http://schemas.microsoft.com/office/drawing/2014/main" id="{995383F3-5C81-AE42-83CB-724F7EB461A1}"/>
              </a:ext>
            </a:extLst>
          </p:cNvPr>
          <p:cNvGrpSpPr/>
          <p:nvPr/>
        </p:nvGrpSpPr>
        <p:grpSpPr>
          <a:xfrm>
            <a:off x="598925" y="3160874"/>
            <a:ext cx="4526400" cy="1621276"/>
            <a:chOff x="1313300" y="2770349"/>
            <a:chExt cx="4526400" cy="1621276"/>
          </a:xfrm>
        </p:grpSpPr>
        <p:sp>
          <p:nvSpPr>
            <p:cNvPr id="11" name="Google Shape;916;p27">
              <a:extLst>
                <a:ext uri="{FF2B5EF4-FFF2-40B4-BE49-F238E27FC236}">
                  <a16:creationId xmlns:a16="http://schemas.microsoft.com/office/drawing/2014/main" id="{86693CD6-A99F-E84C-AB25-24FAEB121BF0}"/>
                </a:ext>
              </a:extLst>
            </p:cNvPr>
            <p:cNvSpPr/>
            <p:nvPr/>
          </p:nvSpPr>
          <p:spPr>
            <a:xfrm>
              <a:off x="1313300" y="2907225"/>
              <a:ext cx="4526400" cy="1484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DECDB"/>
                </a:gs>
                <a:gs pos="100000">
                  <a:srgbClr val="F0A96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571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Google Shape;917;p27">
              <a:extLst>
                <a:ext uri="{FF2B5EF4-FFF2-40B4-BE49-F238E27FC236}">
                  <a16:creationId xmlns:a16="http://schemas.microsoft.com/office/drawing/2014/main" id="{41FFB3A6-AE9F-1045-B1FA-EE43342914F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33475" y="2770349"/>
              <a:ext cx="398050" cy="2660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oogle Shape;918;p27">
            <a:extLst>
              <a:ext uri="{FF2B5EF4-FFF2-40B4-BE49-F238E27FC236}">
                <a16:creationId xmlns:a16="http://schemas.microsoft.com/office/drawing/2014/main" id="{3005DFBE-B530-5F41-BA49-1ED910269023}"/>
              </a:ext>
            </a:extLst>
          </p:cNvPr>
          <p:cNvGrpSpPr/>
          <p:nvPr/>
        </p:nvGrpSpPr>
        <p:grpSpPr>
          <a:xfrm>
            <a:off x="968866" y="3720275"/>
            <a:ext cx="3615484" cy="878365"/>
            <a:chOff x="1835641" y="3329750"/>
            <a:chExt cx="3615484" cy="878365"/>
          </a:xfrm>
        </p:grpSpPr>
        <p:grpSp>
          <p:nvGrpSpPr>
            <p:cNvPr id="14" name="Google Shape;919;p27">
              <a:extLst>
                <a:ext uri="{FF2B5EF4-FFF2-40B4-BE49-F238E27FC236}">
                  <a16:creationId xmlns:a16="http://schemas.microsoft.com/office/drawing/2014/main" id="{7A50544D-020E-0D43-9970-882F5DBBFE8B}"/>
                </a:ext>
              </a:extLst>
            </p:cNvPr>
            <p:cNvGrpSpPr/>
            <p:nvPr/>
          </p:nvGrpSpPr>
          <p:grpSpPr>
            <a:xfrm>
              <a:off x="1835641" y="3329750"/>
              <a:ext cx="3615484" cy="878365"/>
              <a:chOff x="1835641" y="3329750"/>
              <a:chExt cx="3615484" cy="878365"/>
            </a:xfrm>
          </p:grpSpPr>
          <p:grpSp>
            <p:nvGrpSpPr>
              <p:cNvPr id="16" name="Google Shape;920;p27">
                <a:extLst>
                  <a:ext uri="{FF2B5EF4-FFF2-40B4-BE49-F238E27FC236}">
                    <a16:creationId xmlns:a16="http://schemas.microsoft.com/office/drawing/2014/main" id="{E1EDCFD9-1AEE-B144-8915-C71128387347}"/>
                  </a:ext>
                </a:extLst>
              </p:cNvPr>
              <p:cNvGrpSpPr/>
              <p:nvPr/>
            </p:nvGrpSpPr>
            <p:grpSpPr>
              <a:xfrm>
                <a:off x="1835641" y="3329750"/>
                <a:ext cx="853209" cy="878365"/>
                <a:chOff x="1514240" y="3008677"/>
                <a:chExt cx="870000" cy="895651"/>
              </a:xfrm>
            </p:grpSpPr>
            <p:grpSp>
              <p:nvGrpSpPr>
                <p:cNvPr id="27" name="Google Shape;921;p27">
                  <a:extLst>
                    <a:ext uri="{FF2B5EF4-FFF2-40B4-BE49-F238E27FC236}">
                      <a16:creationId xmlns:a16="http://schemas.microsoft.com/office/drawing/2014/main" id="{8082C33A-A8C9-9D48-A058-F8F5F50AB561}"/>
                    </a:ext>
                  </a:extLst>
                </p:cNvPr>
                <p:cNvGrpSpPr/>
                <p:nvPr/>
              </p:nvGrpSpPr>
              <p:grpSpPr>
                <a:xfrm>
                  <a:off x="1626813" y="3008677"/>
                  <a:ext cx="661605" cy="718759"/>
                  <a:chOff x="2789712" y="2665011"/>
                  <a:chExt cx="854125" cy="892425"/>
                </a:xfrm>
              </p:grpSpPr>
              <p:pic>
                <p:nvPicPr>
                  <p:cNvPr id="29" name="Google Shape;922;p27">
                    <a:extLst>
                      <a:ext uri="{FF2B5EF4-FFF2-40B4-BE49-F238E27FC236}">
                        <a16:creationId xmlns:a16="http://schemas.microsoft.com/office/drawing/2014/main" id="{95B2CA6B-014F-124E-AAA7-01113EFDB294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/>
                  <a:stretch/>
                </p:blipFill>
                <p:spPr>
                  <a:xfrm>
                    <a:off x="2789712" y="2665011"/>
                    <a:ext cx="854125" cy="892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30" name="Google Shape;923;p27">
                    <a:extLst>
                      <a:ext uri="{FF2B5EF4-FFF2-40B4-BE49-F238E27FC236}">
                        <a16:creationId xmlns:a16="http://schemas.microsoft.com/office/drawing/2014/main" id="{C9D71D7E-8ADA-4D42-A4EC-B61BEE42F66E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/>
                  <a:stretch/>
                </p:blipFill>
                <p:spPr>
                  <a:xfrm>
                    <a:off x="3033527" y="2931079"/>
                    <a:ext cx="366495" cy="36028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28" name="Google Shape;924;p27">
                  <a:extLst>
                    <a:ext uri="{FF2B5EF4-FFF2-40B4-BE49-F238E27FC236}">
                      <a16:creationId xmlns:a16="http://schemas.microsoft.com/office/drawing/2014/main" id="{153F4E67-59A0-9444-A7B6-77951DBD98AC}"/>
                    </a:ext>
                  </a:extLst>
                </p:cNvPr>
                <p:cNvSpPr txBox="1"/>
                <p:nvPr/>
              </p:nvSpPr>
              <p:spPr>
                <a:xfrm>
                  <a:off x="1514240" y="3720428"/>
                  <a:ext cx="870000" cy="183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1" i="0" u="none" strike="noStrike" cap="none">
                      <a:solidFill>
                        <a:srgbClr val="000000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Mule Worker</a:t>
                  </a:r>
                  <a:endParaRPr sz="800" b="1" i="0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</p:grpSp>
          <p:grpSp>
            <p:nvGrpSpPr>
              <p:cNvPr id="17" name="Google Shape;925;p27">
                <a:extLst>
                  <a:ext uri="{FF2B5EF4-FFF2-40B4-BE49-F238E27FC236}">
                    <a16:creationId xmlns:a16="http://schemas.microsoft.com/office/drawing/2014/main" id="{A998655B-3ACC-F749-BBFD-7D2C404D0E7C}"/>
                  </a:ext>
                </a:extLst>
              </p:cNvPr>
              <p:cNvGrpSpPr/>
              <p:nvPr/>
            </p:nvGrpSpPr>
            <p:grpSpPr>
              <a:xfrm>
                <a:off x="3008566" y="3329750"/>
                <a:ext cx="853209" cy="878365"/>
                <a:chOff x="1514240" y="3015331"/>
                <a:chExt cx="870000" cy="895651"/>
              </a:xfrm>
            </p:grpSpPr>
            <p:grpSp>
              <p:nvGrpSpPr>
                <p:cNvPr id="23" name="Google Shape;926;p27">
                  <a:extLst>
                    <a:ext uri="{FF2B5EF4-FFF2-40B4-BE49-F238E27FC236}">
                      <a16:creationId xmlns:a16="http://schemas.microsoft.com/office/drawing/2014/main" id="{85BD5872-0395-2441-BBF1-84E686217044}"/>
                    </a:ext>
                  </a:extLst>
                </p:cNvPr>
                <p:cNvGrpSpPr/>
                <p:nvPr/>
              </p:nvGrpSpPr>
              <p:grpSpPr>
                <a:xfrm>
                  <a:off x="1626813" y="3015331"/>
                  <a:ext cx="661605" cy="718759"/>
                  <a:chOff x="2789712" y="2673272"/>
                  <a:chExt cx="854125" cy="892425"/>
                </a:xfrm>
              </p:grpSpPr>
              <p:pic>
                <p:nvPicPr>
                  <p:cNvPr id="25" name="Google Shape;927;p27">
                    <a:extLst>
                      <a:ext uri="{FF2B5EF4-FFF2-40B4-BE49-F238E27FC236}">
                        <a16:creationId xmlns:a16="http://schemas.microsoft.com/office/drawing/2014/main" id="{073D3BB6-CE66-884D-90B3-0996484BB661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/>
                  <a:stretch/>
                </p:blipFill>
                <p:spPr>
                  <a:xfrm>
                    <a:off x="2789712" y="2673272"/>
                    <a:ext cx="854125" cy="892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6" name="Google Shape;928;p27">
                    <a:extLst>
                      <a:ext uri="{FF2B5EF4-FFF2-40B4-BE49-F238E27FC236}">
                        <a16:creationId xmlns:a16="http://schemas.microsoft.com/office/drawing/2014/main" id="{39F71673-93F6-5548-9221-BE84BE4FA3BA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/>
                  <a:stretch/>
                </p:blipFill>
                <p:spPr>
                  <a:xfrm>
                    <a:off x="3033527" y="2939340"/>
                    <a:ext cx="366495" cy="36028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24" name="Google Shape;929;p27">
                  <a:extLst>
                    <a:ext uri="{FF2B5EF4-FFF2-40B4-BE49-F238E27FC236}">
                      <a16:creationId xmlns:a16="http://schemas.microsoft.com/office/drawing/2014/main" id="{B289CCC9-02AD-6A46-A73C-DEFBB7F6A117}"/>
                    </a:ext>
                  </a:extLst>
                </p:cNvPr>
                <p:cNvSpPr txBox="1"/>
                <p:nvPr/>
              </p:nvSpPr>
              <p:spPr>
                <a:xfrm>
                  <a:off x="1514240" y="3727082"/>
                  <a:ext cx="870000" cy="183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1" i="0" u="none" strike="noStrike" cap="none">
                      <a:solidFill>
                        <a:srgbClr val="000000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Mule Worker</a:t>
                  </a:r>
                  <a:endParaRPr sz="800" b="1" i="0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</p:grpSp>
          <p:grpSp>
            <p:nvGrpSpPr>
              <p:cNvPr id="18" name="Google Shape;930;p27">
                <a:extLst>
                  <a:ext uri="{FF2B5EF4-FFF2-40B4-BE49-F238E27FC236}">
                    <a16:creationId xmlns:a16="http://schemas.microsoft.com/office/drawing/2014/main" id="{37AD9DF8-428E-E248-9A9F-9EFCCBBA048D}"/>
                  </a:ext>
                </a:extLst>
              </p:cNvPr>
              <p:cNvGrpSpPr/>
              <p:nvPr/>
            </p:nvGrpSpPr>
            <p:grpSpPr>
              <a:xfrm>
                <a:off x="4597916" y="3329750"/>
                <a:ext cx="853209" cy="878365"/>
                <a:chOff x="1358841" y="3004930"/>
                <a:chExt cx="870000" cy="895651"/>
              </a:xfrm>
            </p:grpSpPr>
            <p:grpSp>
              <p:nvGrpSpPr>
                <p:cNvPr id="19" name="Google Shape;931;p27">
                  <a:extLst>
                    <a:ext uri="{FF2B5EF4-FFF2-40B4-BE49-F238E27FC236}">
                      <a16:creationId xmlns:a16="http://schemas.microsoft.com/office/drawing/2014/main" id="{ABF68E94-49CB-3048-AD0C-A51BFE07D8D9}"/>
                    </a:ext>
                  </a:extLst>
                </p:cNvPr>
                <p:cNvGrpSpPr/>
                <p:nvPr/>
              </p:nvGrpSpPr>
              <p:grpSpPr>
                <a:xfrm>
                  <a:off x="1462874" y="3004930"/>
                  <a:ext cx="661605" cy="718759"/>
                  <a:chOff x="2578068" y="2660359"/>
                  <a:chExt cx="854125" cy="892425"/>
                </a:xfrm>
              </p:grpSpPr>
              <p:pic>
                <p:nvPicPr>
                  <p:cNvPr id="21" name="Google Shape;932;p27">
                    <a:extLst>
                      <a:ext uri="{FF2B5EF4-FFF2-40B4-BE49-F238E27FC236}">
                        <a16:creationId xmlns:a16="http://schemas.microsoft.com/office/drawing/2014/main" id="{B7979BD6-C069-AB48-9C1F-8E49A1E213E9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/>
                  <a:stretch/>
                </p:blipFill>
                <p:spPr>
                  <a:xfrm>
                    <a:off x="2578068" y="2660359"/>
                    <a:ext cx="854125" cy="892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2" name="Google Shape;933;p27">
                    <a:extLst>
                      <a:ext uri="{FF2B5EF4-FFF2-40B4-BE49-F238E27FC236}">
                        <a16:creationId xmlns:a16="http://schemas.microsoft.com/office/drawing/2014/main" id="{07FA35AA-95B5-5845-AAF3-E8CEF212C822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/>
                  <a:stretch/>
                </p:blipFill>
                <p:spPr>
                  <a:xfrm>
                    <a:off x="2821884" y="2926427"/>
                    <a:ext cx="366495" cy="36028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20" name="Google Shape;934;p27">
                  <a:extLst>
                    <a:ext uri="{FF2B5EF4-FFF2-40B4-BE49-F238E27FC236}">
                      <a16:creationId xmlns:a16="http://schemas.microsoft.com/office/drawing/2014/main" id="{3ACB1326-A5C8-5743-93D0-610D7175B133}"/>
                    </a:ext>
                  </a:extLst>
                </p:cNvPr>
                <p:cNvSpPr txBox="1"/>
                <p:nvPr/>
              </p:nvSpPr>
              <p:spPr>
                <a:xfrm>
                  <a:off x="1358841" y="3716681"/>
                  <a:ext cx="870000" cy="183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1" i="0" u="none" strike="noStrike" cap="none">
                      <a:solidFill>
                        <a:srgbClr val="000000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Mule Worker</a:t>
                  </a:r>
                  <a:endParaRPr sz="800" b="1" i="0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</p:grpSp>
        </p:grpSp>
        <p:pic>
          <p:nvPicPr>
            <p:cNvPr id="15" name="Google Shape;935;p27">
              <a:extLst>
                <a:ext uri="{FF2B5EF4-FFF2-40B4-BE49-F238E27FC236}">
                  <a16:creationId xmlns:a16="http://schemas.microsoft.com/office/drawing/2014/main" id="{4612A6C1-944B-8C48-828C-3DCB11CDD2D3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008388" y="3660691"/>
              <a:ext cx="460312" cy="639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" name="Google Shape;936;p27">
            <a:extLst>
              <a:ext uri="{FF2B5EF4-FFF2-40B4-BE49-F238E27FC236}">
                <a16:creationId xmlns:a16="http://schemas.microsoft.com/office/drawing/2014/main" id="{77761432-112B-3D47-BF89-9C7B4D8762D4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2350" y="3711375"/>
            <a:ext cx="340800" cy="497225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49411"/>
              </a:srgbClr>
            </a:outerShdw>
          </a:effectLst>
        </p:spPr>
      </p:pic>
      <p:sp>
        <p:nvSpPr>
          <p:cNvPr id="32" name="Google Shape;937;p27">
            <a:extLst>
              <a:ext uri="{FF2B5EF4-FFF2-40B4-BE49-F238E27FC236}">
                <a16:creationId xmlns:a16="http://schemas.microsoft.com/office/drawing/2014/main" id="{E7EAC7EC-709B-A849-A83C-46F7CDE78B18}"/>
              </a:ext>
            </a:extLst>
          </p:cNvPr>
          <p:cNvSpPr txBox="1"/>
          <p:nvPr/>
        </p:nvSpPr>
        <p:spPr>
          <a:xfrm>
            <a:off x="1004151" y="3414850"/>
            <a:ext cx="19320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vpc-10-100-1-0-24 </a:t>
            </a:r>
            <a:r>
              <a:rPr lang="en" sz="800" b="0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[10.100.1.0/24]</a:t>
            </a:r>
            <a:endParaRPr sz="8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33" name="Google Shape;938;p27">
            <a:extLst>
              <a:ext uri="{FF2B5EF4-FFF2-40B4-BE49-F238E27FC236}">
                <a16:creationId xmlns:a16="http://schemas.microsoft.com/office/drawing/2014/main" id="{7440BB23-9F63-3044-AE83-4D736BD79B99}"/>
              </a:ext>
            </a:extLst>
          </p:cNvPr>
          <p:cNvSpPr/>
          <p:nvPr/>
        </p:nvSpPr>
        <p:spPr>
          <a:xfrm>
            <a:off x="8763000" y="1829650"/>
            <a:ext cx="3140100" cy="4698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2E594"/>
              </a:gs>
              <a:gs pos="100000">
                <a:srgbClr val="9FBE3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571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Corporate Data Center</a:t>
            </a:r>
            <a:endParaRPr sz="1200" b="1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pic>
        <p:nvPicPr>
          <p:cNvPr id="34" name="Google Shape;939;p27">
            <a:extLst>
              <a:ext uri="{FF2B5EF4-FFF2-40B4-BE49-F238E27FC236}">
                <a16:creationId xmlns:a16="http://schemas.microsoft.com/office/drawing/2014/main" id="{6CDC5A89-D779-604D-BD39-6DD31013C140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62325" y="1604333"/>
            <a:ext cx="338118" cy="44937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  <p:grpSp>
        <p:nvGrpSpPr>
          <p:cNvPr id="35" name="Google Shape;940;p27">
            <a:extLst>
              <a:ext uri="{FF2B5EF4-FFF2-40B4-BE49-F238E27FC236}">
                <a16:creationId xmlns:a16="http://schemas.microsoft.com/office/drawing/2014/main" id="{A3F96025-0E58-4D42-9CF9-6CBD13FA0F90}"/>
              </a:ext>
            </a:extLst>
          </p:cNvPr>
          <p:cNvGrpSpPr/>
          <p:nvPr/>
        </p:nvGrpSpPr>
        <p:grpSpPr>
          <a:xfrm>
            <a:off x="8502141" y="3798979"/>
            <a:ext cx="563100" cy="751371"/>
            <a:chOff x="8864091" y="4989604"/>
            <a:chExt cx="563100" cy="751371"/>
          </a:xfrm>
        </p:grpSpPr>
        <p:pic>
          <p:nvPicPr>
            <p:cNvPr id="36" name="Google Shape;941;p27">
              <a:extLst>
                <a:ext uri="{FF2B5EF4-FFF2-40B4-BE49-F238E27FC236}">
                  <a16:creationId xmlns:a16="http://schemas.microsoft.com/office/drawing/2014/main" id="{A126121B-104D-CE4A-943F-BB73E90BA26D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919867" y="4989604"/>
              <a:ext cx="420624" cy="429768"/>
            </a:xfrm>
            <a:prstGeom prst="rect">
              <a:avLst/>
            </a:prstGeom>
            <a:noFill/>
            <a:ln>
              <a:noFill/>
            </a:ln>
            <a:effectLst>
              <a:outerShdw blurRad="57150" dist="28575" dir="5400000" algn="bl" rotWithShape="0">
                <a:srgbClr val="000000">
                  <a:alpha val="49411"/>
                </a:srgbClr>
              </a:outerShdw>
            </a:effectLst>
          </p:spPr>
        </p:pic>
        <p:sp>
          <p:nvSpPr>
            <p:cNvPr id="37" name="Google Shape;942;p27">
              <a:extLst>
                <a:ext uri="{FF2B5EF4-FFF2-40B4-BE49-F238E27FC236}">
                  <a16:creationId xmlns:a16="http://schemas.microsoft.com/office/drawing/2014/main" id="{89A1124F-2363-A14A-B3EC-5DEB38EB8104}"/>
                </a:ext>
              </a:extLst>
            </p:cNvPr>
            <p:cNvSpPr txBox="1"/>
            <p:nvPr/>
          </p:nvSpPr>
          <p:spPr>
            <a:xfrm>
              <a:off x="8864091" y="5454475"/>
              <a:ext cx="563100" cy="28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b="1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Customer Gateway</a:t>
              </a:r>
              <a:endParaRPr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38" name="Google Shape;943;p27">
            <a:extLst>
              <a:ext uri="{FF2B5EF4-FFF2-40B4-BE49-F238E27FC236}">
                <a16:creationId xmlns:a16="http://schemas.microsoft.com/office/drawing/2014/main" id="{EEBB080F-C85D-4745-A1ED-ED686FCE9CDA}"/>
              </a:ext>
            </a:extLst>
          </p:cNvPr>
          <p:cNvGrpSpPr/>
          <p:nvPr/>
        </p:nvGrpSpPr>
        <p:grpSpPr>
          <a:xfrm>
            <a:off x="9766291" y="2057638"/>
            <a:ext cx="1790884" cy="1887037"/>
            <a:chOff x="9585316" y="1919525"/>
            <a:chExt cx="1790884" cy="1887037"/>
          </a:xfrm>
        </p:grpSpPr>
        <p:sp>
          <p:nvSpPr>
            <p:cNvPr id="39" name="Google Shape;944;p27">
              <a:extLst>
                <a:ext uri="{FF2B5EF4-FFF2-40B4-BE49-F238E27FC236}">
                  <a16:creationId xmlns:a16="http://schemas.microsoft.com/office/drawing/2014/main" id="{72E7E9AB-D013-E84D-AE5E-10CB5D3A4026}"/>
                </a:ext>
              </a:extLst>
            </p:cNvPr>
            <p:cNvSpPr/>
            <p:nvPr/>
          </p:nvSpPr>
          <p:spPr>
            <a:xfrm>
              <a:off x="9820400" y="1934262"/>
              <a:ext cx="1555800" cy="1872300"/>
            </a:xfrm>
            <a:prstGeom prst="rect">
              <a:avLst/>
            </a:prstGeom>
            <a:solidFill>
              <a:srgbClr val="CFE2F3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" name="Google Shape;945;p27">
              <a:extLst>
                <a:ext uri="{FF2B5EF4-FFF2-40B4-BE49-F238E27FC236}">
                  <a16:creationId xmlns:a16="http://schemas.microsoft.com/office/drawing/2014/main" id="{1B3C4743-7037-EA4D-8DAE-E215B65CE3EB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635850" y="2826229"/>
              <a:ext cx="402025" cy="2916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946;p27">
              <a:extLst>
                <a:ext uri="{FF2B5EF4-FFF2-40B4-BE49-F238E27FC236}">
                  <a16:creationId xmlns:a16="http://schemas.microsoft.com/office/drawing/2014/main" id="{D916C05A-6A12-6344-8E26-850CD9BA9F61}"/>
                </a:ext>
              </a:extLst>
            </p:cNvPr>
            <p:cNvSpPr txBox="1"/>
            <p:nvPr/>
          </p:nvSpPr>
          <p:spPr>
            <a:xfrm>
              <a:off x="10239757" y="1981350"/>
              <a:ext cx="889500" cy="1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1" i="0" u="none" strike="noStrike" cap="none">
                  <a:solidFill>
                    <a:srgbClr val="00A0DF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Secure Zone 1</a:t>
              </a:r>
              <a:endParaRPr sz="1000" b="1" i="0" u="none" strike="noStrike" cap="none">
                <a:solidFill>
                  <a:srgbClr val="00A0DF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pic>
          <p:nvPicPr>
            <p:cNvPr id="42" name="Google Shape;947;p27">
              <a:extLst>
                <a:ext uri="{FF2B5EF4-FFF2-40B4-BE49-F238E27FC236}">
                  <a16:creationId xmlns:a16="http://schemas.microsoft.com/office/drawing/2014/main" id="{F2298746-FE9C-CB40-A392-98CD6D594193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815850" y="1919525"/>
              <a:ext cx="302105" cy="30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948;p27">
              <a:extLst>
                <a:ext uri="{FF2B5EF4-FFF2-40B4-BE49-F238E27FC236}">
                  <a16:creationId xmlns:a16="http://schemas.microsoft.com/office/drawing/2014/main" id="{3AE9B31E-5CAE-4544-80CF-A294BF428C54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0286337" y="2573875"/>
              <a:ext cx="366228" cy="4904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949;p27">
              <a:extLst>
                <a:ext uri="{FF2B5EF4-FFF2-40B4-BE49-F238E27FC236}">
                  <a16:creationId xmlns:a16="http://schemas.microsoft.com/office/drawing/2014/main" id="{B4E74656-41CB-8A40-A713-AE717B926FC9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0622787" y="3085950"/>
              <a:ext cx="366228" cy="4904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950;p27">
              <a:extLst>
                <a:ext uri="{FF2B5EF4-FFF2-40B4-BE49-F238E27FC236}">
                  <a16:creationId xmlns:a16="http://schemas.microsoft.com/office/drawing/2014/main" id="{7D196DC7-7067-3A40-BC58-90E2F249672C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10805825" y="2487463"/>
              <a:ext cx="357967" cy="451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951;p27">
              <a:extLst>
                <a:ext uri="{FF2B5EF4-FFF2-40B4-BE49-F238E27FC236}">
                  <a16:creationId xmlns:a16="http://schemas.microsoft.com/office/drawing/2014/main" id="{9DD71E55-A93A-E944-94E7-D0C86ACD5019}"/>
                </a:ext>
              </a:extLst>
            </p:cNvPr>
            <p:cNvSpPr txBox="1"/>
            <p:nvPr/>
          </p:nvSpPr>
          <p:spPr>
            <a:xfrm>
              <a:off x="9585316" y="3115920"/>
              <a:ext cx="513000" cy="1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b="1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Firewall</a:t>
              </a:r>
              <a:endParaRPr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47" name="Google Shape;952;p27">
              <a:extLst>
                <a:ext uri="{FF2B5EF4-FFF2-40B4-BE49-F238E27FC236}">
                  <a16:creationId xmlns:a16="http://schemas.microsoft.com/office/drawing/2014/main" id="{1CB51066-79ED-7345-810A-B30E4C77C5A9}"/>
                </a:ext>
              </a:extLst>
            </p:cNvPr>
            <p:cNvSpPr txBox="1"/>
            <p:nvPr/>
          </p:nvSpPr>
          <p:spPr>
            <a:xfrm>
              <a:off x="10209157" y="2153450"/>
              <a:ext cx="950700" cy="1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b="0" i="0" u="none" strike="noStrike" cap="none">
                  <a:solidFill>
                    <a:schemeClr val="dk1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[10.10.3.0/24]</a:t>
              </a:r>
              <a:endParaRPr sz="800" b="0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48" name="Google Shape;953;p27">
            <a:extLst>
              <a:ext uri="{FF2B5EF4-FFF2-40B4-BE49-F238E27FC236}">
                <a16:creationId xmlns:a16="http://schemas.microsoft.com/office/drawing/2014/main" id="{03EC98FF-D45F-6444-AB7B-E63C2BCB91DB}"/>
              </a:ext>
            </a:extLst>
          </p:cNvPr>
          <p:cNvGrpSpPr/>
          <p:nvPr/>
        </p:nvGrpSpPr>
        <p:grpSpPr>
          <a:xfrm>
            <a:off x="9766291" y="4157900"/>
            <a:ext cx="1790884" cy="1872337"/>
            <a:chOff x="9585316" y="3848338"/>
            <a:chExt cx="1790884" cy="1872337"/>
          </a:xfrm>
        </p:grpSpPr>
        <p:grpSp>
          <p:nvGrpSpPr>
            <p:cNvPr id="49" name="Google Shape;954;p27">
              <a:extLst>
                <a:ext uri="{FF2B5EF4-FFF2-40B4-BE49-F238E27FC236}">
                  <a16:creationId xmlns:a16="http://schemas.microsoft.com/office/drawing/2014/main" id="{97A0C54F-ED50-604D-870C-0544195238F1}"/>
                </a:ext>
              </a:extLst>
            </p:cNvPr>
            <p:cNvGrpSpPr/>
            <p:nvPr/>
          </p:nvGrpSpPr>
          <p:grpSpPr>
            <a:xfrm>
              <a:off x="9585316" y="3848338"/>
              <a:ext cx="1790884" cy="1872337"/>
              <a:chOff x="9585316" y="1919525"/>
              <a:chExt cx="1790884" cy="1872337"/>
            </a:xfrm>
          </p:grpSpPr>
          <p:sp>
            <p:nvSpPr>
              <p:cNvPr id="51" name="Google Shape;955;p27">
                <a:extLst>
                  <a:ext uri="{FF2B5EF4-FFF2-40B4-BE49-F238E27FC236}">
                    <a16:creationId xmlns:a16="http://schemas.microsoft.com/office/drawing/2014/main" id="{27168612-27FE-744A-9F3C-9C36C43EA8AA}"/>
                  </a:ext>
                </a:extLst>
              </p:cNvPr>
              <p:cNvSpPr/>
              <p:nvPr/>
            </p:nvSpPr>
            <p:spPr>
              <a:xfrm>
                <a:off x="9820400" y="1934262"/>
                <a:ext cx="1555800" cy="1857600"/>
              </a:xfrm>
              <a:prstGeom prst="rect">
                <a:avLst/>
              </a:prstGeom>
              <a:solidFill>
                <a:srgbClr val="CFE2F3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2" name="Google Shape;956;p27">
                <a:extLst>
                  <a:ext uri="{FF2B5EF4-FFF2-40B4-BE49-F238E27FC236}">
                    <a16:creationId xmlns:a16="http://schemas.microsoft.com/office/drawing/2014/main" id="{C98D990E-0667-0D45-8444-9D59F7243683}"/>
                  </a:ext>
                </a:extLst>
              </p:cNvPr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9635850" y="2826229"/>
                <a:ext cx="402025" cy="29163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Google Shape;957;p27">
                <a:extLst>
                  <a:ext uri="{FF2B5EF4-FFF2-40B4-BE49-F238E27FC236}">
                    <a16:creationId xmlns:a16="http://schemas.microsoft.com/office/drawing/2014/main" id="{3366A268-03DC-964A-AE0E-70C82CDAAA95}"/>
                  </a:ext>
                </a:extLst>
              </p:cNvPr>
              <p:cNvSpPr txBox="1"/>
              <p:nvPr/>
            </p:nvSpPr>
            <p:spPr>
              <a:xfrm>
                <a:off x="10239757" y="1981350"/>
                <a:ext cx="889500" cy="18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" sz="1000" b="1" i="0" u="none" strike="noStrike" cap="none">
                    <a:solidFill>
                      <a:srgbClr val="00A0DF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Secure Zone 2</a:t>
                </a:r>
                <a:endParaRPr sz="1000" b="1" i="0" u="none" strike="noStrike" cap="none">
                  <a:solidFill>
                    <a:srgbClr val="00A0DF"/>
                  </a:solidFill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  <p:pic>
            <p:nvPicPr>
              <p:cNvPr id="54" name="Google Shape;958;p27">
                <a:extLst>
                  <a:ext uri="{FF2B5EF4-FFF2-40B4-BE49-F238E27FC236}">
                    <a16:creationId xmlns:a16="http://schemas.microsoft.com/office/drawing/2014/main" id="{BF9E15EE-CD39-ED4F-AC7A-A4BEA49CF2A4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9815850" y="1919525"/>
                <a:ext cx="302105" cy="307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959;p27">
                <a:extLst>
                  <a:ext uri="{FF2B5EF4-FFF2-40B4-BE49-F238E27FC236}">
                    <a16:creationId xmlns:a16="http://schemas.microsoft.com/office/drawing/2014/main" id="{DB18DAD2-47A6-3348-9E44-14AD4785793E}"/>
                  </a:ext>
                </a:extLst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10286337" y="2573875"/>
                <a:ext cx="366228" cy="4904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960;p27">
                <a:extLst>
                  <a:ext uri="{FF2B5EF4-FFF2-40B4-BE49-F238E27FC236}">
                    <a16:creationId xmlns:a16="http://schemas.microsoft.com/office/drawing/2014/main" id="{139B4247-D8FC-9948-84D1-385E516D9CDB}"/>
                  </a:ext>
                </a:extLst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10622787" y="3085950"/>
                <a:ext cx="366228" cy="4904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" name="Google Shape;961;p27">
                <a:extLst>
                  <a:ext uri="{FF2B5EF4-FFF2-40B4-BE49-F238E27FC236}">
                    <a16:creationId xmlns:a16="http://schemas.microsoft.com/office/drawing/2014/main" id="{322F79FE-7BA0-984B-B3EB-6154DAB4678E}"/>
                  </a:ext>
                </a:extLst>
              </p:cNvPr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10805825" y="2487463"/>
                <a:ext cx="357967" cy="4513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" name="Google Shape;962;p27">
                <a:extLst>
                  <a:ext uri="{FF2B5EF4-FFF2-40B4-BE49-F238E27FC236}">
                    <a16:creationId xmlns:a16="http://schemas.microsoft.com/office/drawing/2014/main" id="{F0730ABE-ED57-3141-9E2D-96B76F28EFBA}"/>
                  </a:ext>
                </a:extLst>
              </p:cNvPr>
              <p:cNvSpPr txBox="1"/>
              <p:nvPr/>
            </p:nvSpPr>
            <p:spPr>
              <a:xfrm>
                <a:off x="9585316" y="3115920"/>
                <a:ext cx="513000" cy="18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" sz="800" b="1" i="0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Firewall</a:t>
                </a:r>
                <a:endParaRPr sz="800" b="1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  <p:sp>
            <p:nvSpPr>
              <p:cNvPr id="59" name="Google Shape;963;p27">
                <a:extLst>
                  <a:ext uri="{FF2B5EF4-FFF2-40B4-BE49-F238E27FC236}">
                    <a16:creationId xmlns:a16="http://schemas.microsoft.com/office/drawing/2014/main" id="{60776A79-EAA0-B546-BCE3-63BCAC661865}"/>
                  </a:ext>
                </a:extLst>
              </p:cNvPr>
              <p:cNvSpPr txBox="1"/>
              <p:nvPr/>
            </p:nvSpPr>
            <p:spPr>
              <a:xfrm>
                <a:off x="10209157" y="2153450"/>
                <a:ext cx="950700" cy="18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" sz="800" b="0" i="0" u="none" strike="noStrike" cap="none">
                    <a:solidFill>
                      <a:schemeClr val="dk1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[10.10.29.0/24]</a:t>
                </a:r>
                <a:endParaRPr sz="800" b="0" i="0" u="none" strike="noStrike" cap="none">
                  <a:solidFill>
                    <a:schemeClr val="dk1"/>
                  </a:solidFill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</p:grpSp>
        <p:sp>
          <p:nvSpPr>
            <p:cNvPr id="50" name="Google Shape;964;p27">
              <a:extLst>
                <a:ext uri="{FF2B5EF4-FFF2-40B4-BE49-F238E27FC236}">
                  <a16:creationId xmlns:a16="http://schemas.microsoft.com/office/drawing/2014/main" id="{5EB9BBC8-4D0B-8F43-8A2A-1B4C93A84048}"/>
                </a:ext>
              </a:extLst>
            </p:cNvPr>
            <p:cNvSpPr txBox="1"/>
            <p:nvPr/>
          </p:nvSpPr>
          <p:spPr>
            <a:xfrm>
              <a:off x="10313932" y="5520538"/>
              <a:ext cx="950700" cy="1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700" b="0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[10.10.29.13]</a:t>
              </a:r>
              <a:endParaRPr sz="700" b="0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sp>
        <p:nvSpPr>
          <p:cNvPr id="60" name="Google Shape;965;p27">
            <a:extLst>
              <a:ext uri="{FF2B5EF4-FFF2-40B4-BE49-F238E27FC236}">
                <a16:creationId xmlns:a16="http://schemas.microsoft.com/office/drawing/2014/main" id="{701D87E3-8FC8-944F-8E2E-85795CE353FD}"/>
              </a:ext>
            </a:extLst>
          </p:cNvPr>
          <p:cNvSpPr txBox="1"/>
          <p:nvPr/>
        </p:nvSpPr>
        <p:spPr>
          <a:xfrm>
            <a:off x="8308357" y="4559875"/>
            <a:ext cx="9507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[51.34.57.115]</a:t>
            </a:r>
            <a:endParaRPr sz="8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grpSp>
        <p:nvGrpSpPr>
          <p:cNvPr id="61" name="Google Shape;966;p27">
            <a:extLst>
              <a:ext uri="{FF2B5EF4-FFF2-40B4-BE49-F238E27FC236}">
                <a16:creationId xmlns:a16="http://schemas.microsoft.com/office/drawing/2014/main" id="{AA512C75-D796-3F45-9016-6EBB5373C318}"/>
              </a:ext>
            </a:extLst>
          </p:cNvPr>
          <p:cNvGrpSpPr/>
          <p:nvPr/>
        </p:nvGrpSpPr>
        <p:grpSpPr>
          <a:xfrm>
            <a:off x="8801607" y="2234625"/>
            <a:ext cx="950700" cy="1059600"/>
            <a:chOff x="8639682" y="2234625"/>
            <a:chExt cx="950700" cy="1059600"/>
          </a:xfrm>
        </p:grpSpPr>
        <p:sp>
          <p:nvSpPr>
            <p:cNvPr id="62" name="Google Shape;967;p27">
              <a:extLst>
                <a:ext uri="{FF2B5EF4-FFF2-40B4-BE49-F238E27FC236}">
                  <a16:creationId xmlns:a16="http://schemas.microsoft.com/office/drawing/2014/main" id="{74903010-5218-D440-81D2-7B1E8E6086B4}"/>
                </a:ext>
              </a:extLst>
            </p:cNvPr>
            <p:cNvSpPr txBox="1"/>
            <p:nvPr/>
          </p:nvSpPr>
          <p:spPr>
            <a:xfrm>
              <a:off x="8639682" y="3113925"/>
              <a:ext cx="950700" cy="1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700" b="0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[10.12.190.21]</a:t>
              </a:r>
              <a:endParaRPr sz="700" b="0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700" b="0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[10.12.190.22]</a:t>
              </a:r>
              <a:endParaRPr sz="700" b="0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63" name="Google Shape;968;p27">
              <a:extLst>
                <a:ext uri="{FF2B5EF4-FFF2-40B4-BE49-F238E27FC236}">
                  <a16:creationId xmlns:a16="http://schemas.microsoft.com/office/drawing/2014/main" id="{B2158F6A-09BD-0E4A-8750-20AC4178E96D}"/>
                </a:ext>
              </a:extLst>
            </p:cNvPr>
            <p:cNvSpPr txBox="1"/>
            <p:nvPr/>
          </p:nvSpPr>
          <p:spPr>
            <a:xfrm>
              <a:off x="8639682" y="2234625"/>
              <a:ext cx="950700" cy="1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700" b="0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DNS Servers</a:t>
              </a:r>
              <a:endParaRPr sz="700" b="0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grpSp>
          <p:nvGrpSpPr>
            <p:cNvPr id="64" name="Google Shape;969;p27">
              <a:extLst>
                <a:ext uri="{FF2B5EF4-FFF2-40B4-BE49-F238E27FC236}">
                  <a16:creationId xmlns:a16="http://schemas.microsoft.com/office/drawing/2014/main" id="{D016AE71-853D-CA46-AAA8-A07D0F15AFAA}"/>
                </a:ext>
              </a:extLst>
            </p:cNvPr>
            <p:cNvGrpSpPr/>
            <p:nvPr/>
          </p:nvGrpSpPr>
          <p:grpSpPr>
            <a:xfrm>
              <a:off x="8858831" y="2438250"/>
              <a:ext cx="569553" cy="585663"/>
              <a:chOff x="8903337" y="2457300"/>
              <a:chExt cx="569553" cy="585663"/>
            </a:xfrm>
          </p:grpSpPr>
          <p:pic>
            <p:nvPicPr>
              <p:cNvPr id="65" name="Google Shape;970;p27">
                <a:extLst>
                  <a:ext uri="{FF2B5EF4-FFF2-40B4-BE49-F238E27FC236}">
                    <a16:creationId xmlns:a16="http://schemas.microsoft.com/office/drawing/2014/main" id="{BD2F87A9-CE47-9A40-9F51-FA6F3DE6F75E}"/>
                  </a:ext>
                </a:extLst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8903337" y="2457300"/>
                <a:ext cx="366228" cy="4904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" name="Google Shape;971;p27">
                <a:extLst>
                  <a:ext uri="{FF2B5EF4-FFF2-40B4-BE49-F238E27FC236}">
                    <a16:creationId xmlns:a16="http://schemas.microsoft.com/office/drawing/2014/main" id="{D0601DAB-A294-A748-BBCC-101AADD53867}"/>
                  </a:ext>
                </a:extLst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9106662" y="2552550"/>
                <a:ext cx="366228" cy="4904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7" name="Google Shape;972;p27">
            <a:extLst>
              <a:ext uri="{FF2B5EF4-FFF2-40B4-BE49-F238E27FC236}">
                <a16:creationId xmlns:a16="http://schemas.microsoft.com/office/drawing/2014/main" id="{9A970D0D-2E50-3E43-A11B-B9BFC16DC0DD}"/>
              </a:ext>
            </a:extLst>
          </p:cNvPr>
          <p:cNvGrpSpPr/>
          <p:nvPr/>
        </p:nvGrpSpPr>
        <p:grpSpPr>
          <a:xfrm>
            <a:off x="4796916" y="3782006"/>
            <a:ext cx="563100" cy="874494"/>
            <a:chOff x="5101716" y="4991681"/>
            <a:chExt cx="563100" cy="874494"/>
          </a:xfrm>
        </p:grpSpPr>
        <p:pic>
          <p:nvPicPr>
            <p:cNvPr id="68" name="Google Shape;973;p27">
              <a:extLst>
                <a:ext uri="{FF2B5EF4-FFF2-40B4-BE49-F238E27FC236}">
                  <a16:creationId xmlns:a16="http://schemas.microsoft.com/office/drawing/2014/main" id="{3F0BCB8E-A042-2F49-B1C7-FB7B117FF5CB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153575" y="4991681"/>
              <a:ext cx="418399" cy="42561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</p:pic>
        <p:sp>
          <p:nvSpPr>
            <p:cNvPr id="69" name="Google Shape;974;p27">
              <a:extLst>
                <a:ext uri="{FF2B5EF4-FFF2-40B4-BE49-F238E27FC236}">
                  <a16:creationId xmlns:a16="http://schemas.microsoft.com/office/drawing/2014/main" id="{0511F244-C6FA-7648-AEB5-E3387E721DBD}"/>
                </a:ext>
              </a:extLst>
            </p:cNvPr>
            <p:cNvSpPr txBox="1"/>
            <p:nvPr/>
          </p:nvSpPr>
          <p:spPr>
            <a:xfrm>
              <a:off x="5101716" y="5447975"/>
              <a:ext cx="563100" cy="4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b="1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Virtual</a:t>
              </a:r>
              <a:endParaRPr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b="1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Private</a:t>
              </a:r>
              <a:endParaRPr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b="1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Gateway</a:t>
              </a:r>
              <a:endParaRPr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70" name="Google Shape;975;p27">
            <a:extLst>
              <a:ext uri="{FF2B5EF4-FFF2-40B4-BE49-F238E27FC236}">
                <a16:creationId xmlns:a16="http://schemas.microsoft.com/office/drawing/2014/main" id="{727BB0DE-AD9C-4644-8A2F-7ED35F5509D6}"/>
              </a:ext>
            </a:extLst>
          </p:cNvPr>
          <p:cNvGrpSpPr/>
          <p:nvPr/>
        </p:nvGrpSpPr>
        <p:grpSpPr>
          <a:xfrm>
            <a:off x="5269509" y="3947181"/>
            <a:ext cx="3288408" cy="132834"/>
            <a:chOff x="5572992" y="3633100"/>
            <a:chExt cx="3313257" cy="132887"/>
          </a:xfrm>
        </p:grpSpPr>
        <p:cxnSp>
          <p:nvCxnSpPr>
            <p:cNvPr id="71" name="Google Shape;976;p27">
              <a:extLst>
                <a:ext uri="{FF2B5EF4-FFF2-40B4-BE49-F238E27FC236}">
                  <a16:creationId xmlns:a16="http://schemas.microsoft.com/office/drawing/2014/main" id="{E933E593-3928-F244-906C-B98DB4DEC04C}"/>
                </a:ext>
              </a:extLst>
            </p:cNvPr>
            <p:cNvCxnSpPr/>
            <p:nvPr/>
          </p:nvCxnSpPr>
          <p:spPr>
            <a:xfrm>
              <a:off x="7627078" y="3633100"/>
              <a:ext cx="0" cy="131100"/>
            </a:xfrm>
            <a:prstGeom prst="straightConnector1">
              <a:avLst/>
            </a:prstGeom>
            <a:noFill/>
            <a:ln w="9525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2" name="Google Shape;977;p27">
              <a:extLst>
                <a:ext uri="{FF2B5EF4-FFF2-40B4-BE49-F238E27FC236}">
                  <a16:creationId xmlns:a16="http://schemas.microsoft.com/office/drawing/2014/main" id="{2002985E-7EB8-2A40-9B01-317E176F9653}"/>
                </a:ext>
              </a:extLst>
            </p:cNvPr>
            <p:cNvGrpSpPr/>
            <p:nvPr/>
          </p:nvGrpSpPr>
          <p:grpSpPr>
            <a:xfrm>
              <a:off x="5572992" y="3637737"/>
              <a:ext cx="3313257" cy="128250"/>
              <a:chOff x="5572992" y="3637737"/>
              <a:chExt cx="3313257" cy="128250"/>
            </a:xfrm>
          </p:grpSpPr>
          <p:grpSp>
            <p:nvGrpSpPr>
              <p:cNvPr id="73" name="Google Shape;978;p27">
                <a:extLst>
                  <a:ext uri="{FF2B5EF4-FFF2-40B4-BE49-F238E27FC236}">
                    <a16:creationId xmlns:a16="http://schemas.microsoft.com/office/drawing/2014/main" id="{0C81F3F5-E76A-2442-A48C-6C743352E1CC}"/>
                  </a:ext>
                </a:extLst>
              </p:cNvPr>
              <p:cNvGrpSpPr/>
              <p:nvPr/>
            </p:nvGrpSpPr>
            <p:grpSpPr>
              <a:xfrm>
                <a:off x="5572992" y="3637737"/>
                <a:ext cx="2058300" cy="128250"/>
                <a:chOff x="5572992" y="3637737"/>
                <a:chExt cx="2058300" cy="128250"/>
              </a:xfrm>
            </p:grpSpPr>
            <p:cxnSp>
              <p:nvCxnSpPr>
                <p:cNvPr id="75" name="Google Shape;979;p27">
                  <a:extLst>
                    <a:ext uri="{FF2B5EF4-FFF2-40B4-BE49-F238E27FC236}">
                      <a16:creationId xmlns:a16="http://schemas.microsoft.com/office/drawing/2014/main" id="{6C3A84CE-3889-4040-B095-8BDF653FAE43}"/>
                    </a:ext>
                  </a:extLst>
                </p:cNvPr>
                <p:cNvCxnSpPr/>
                <p:nvPr/>
              </p:nvCxnSpPr>
              <p:spPr>
                <a:xfrm>
                  <a:off x="5577074" y="3637737"/>
                  <a:ext cx="2052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3D85C6"/>
                  </a:solidFill>
                  <a:prstDash val="solid"/>
                  <a:round/>
                  <a:headEnd type="triangle" w="med" len="med"/>
                  <a:tailEnd type="none" w="sm" len="sm"/>
                </a:ln>
              </p:spPr>
            </p:cxnSp>
            <p:cxnSp>
              <p:nvCxnSpPr>
                <p:cNvPr id="76" name="Google Shape;980;p27">
                  <a:extLst>
                    <a:ext uri="{FF2B5EF4-FFF2-40B4-BE49-F238E27FC236}">
                      <a16:creationId xmlns:a16="http://schemas.microsoft.com/office/drawing/2014/main" id="{DA1FDF86-5F65-AF46-943A-5974A36F023A}"/>
                    </a:ext>
                  </a:extLst>
                </p:cNvPr>
                <p:cNvCxnSpPr/>
                <p:nvPr/>
              </p:nvCxnSpPr>
              <p:spPr>
                <a:xfrm>
                  <a:off x="5572992" y="3765987"/>
                  <a:ext cx="2058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3D85C6"/>
                  </a:solidFill>
                  <a:prstDash val="solid"/>
                  <a:round/>
                  <a:headEnd type="triangle" w="med" len="med"/>
                  <a:tailEnd type="none" w="sm" len="sm"/>
                </a:ln>
              </p:spPr>
            </p:cxnSp>
          </p:grpSp>
          <p:cxnSp>
            <p:nvCxnSpPr>
              <p:cNvPr id="74" name="Google Shape;981;p27">
                <a:extLst>
                  <a:ext uri="{FF2B5EF4-FFF2-40B4-BE49-F238E27FC236}">
                    <a16:creationId xmlns:a16="http://schemas.microsoft.com/office/drawing/2014/main" id="{BFEC000E-F34C-A348-8290-35B6CFFC4938}"/>
                  </a:ext>
                </a:extLst>
              </p:cNvPr>
              <p:cNvCxnSpPr>
                <a:stCxn id="36" idx="1"/>
              </p:cNvCxnSpPr>
              <p:nvPr/>
            </p:nvCxnSpPr>
            <p:spPr>
              <a:xfrm rot="10800000">
                <a:off x="7628049" y="3699808"/>
                <a:ext cx="1258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D85C6"/>
                </a:solidFill>
                <a:prstDash val="solid"/>
                <a:round/>
                <a:headEnd type="triangle" w="med" len="med"/>
                <a:tailEnd type="none" w="sm" len="sm"/>
              </a:ln>
            </p:spPr>
          </p:cxnSp>
        </p:grpSp>
      </p:grpSp>
      <p:sp>
        <p:nvSpPr>
          <p:cNvPr id="77" name="Google Shape;982;p27">
            <a:extLst>
              <a:ext uri="{FF2B5EF4-FFF2-40B4-BE49-F238E27FC236}">
                <a16:creationId xmlns:a16="http://schemas.microsoft.com/office/drawing/2014/main" id="{2F271587-5E7C-2944-ABB6-1B0FCF1B16CC}"/>
              </a:ext>
            </a:extLst>
          </p:cNvPr>
          <p:cNvSpPr txBox="1"/>
          <p:nvPr/>
        </p:nvSpPr>
        <p:spPr>
          <a:xfrm>
            <a:off x="5645366" y="3770575"/>
            <a:ext cx="11148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[3.85.69.183] - Tunnel 1</a:t>
            </a:r>
            <a:endParaRPr sz="7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78" name="Google Shape;983;p27">
            <a:extLst>
              <a:ext uri="{FF2B5EF4-FFF2-40B4-BE49-F238E27FC236}">
                <a16:creationId xmlns:a16="http://schemas.microsoft.com/office/drawing/2014/main" id="{7F1B99BA-A840-0541-A2E2-54C9EAA096FC}"/>
              </a:ext>
            </a:extLst>
          </p:cNvPr>
          <p:cNvSpPr txBox="1"/>
          <p:nvPr/>
        </p:nvSpPr>
        <p:spPr>
          <a:xfrm>
            <a:off x="5645366" y="4084900"/>
            <a:ext cx="11148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[3.223.106.38] - Tunnel 2</a:t>
            </a:r>
            <a:endParaRPr sz="7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79" name="Google Shape;984;p27">
            <a:extLst>
              <a:ext uri="{FF2B5EF4-FFF2-40B4-BE49-F238E27FC236}">
                <a16:creationId xmlns:a16="http://schemas.microsoft.com/office/drawing/2014/main" id="{2CABF7AA-F548-164E-A27E-55B43ACBE3B1}"/>
              </a:ext>
            </a:extLst>
          </p:cNvPr>
          <p:cNvSpPr/>
          <p:nvPr/>
        </p:nvSpPr>
        <p:spPr>
          <a:xfrm rot="896474">
            <a:off x="6966194" y="3691270"/>
            <a:ext cx="225732" cy="618835"/>
          </a:xfrm>
          <a:prstGeom prst="ellipse">
            <a:avLst/>
          </a:prstGeom>
          <a:noFill/>
          <a:ln w="9525" cap="flat" cmpd="sng">
            <a:solidFill>
              <a:srgbClr val="0004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985;p27">
            <a:extLst>
              <a:ext uri="{FF2B5EF4-FFF2-40B4-BE49-F238E27FC236}">
                <a16:creationId xmlns:a16="http://schemas.microsoft.com/office/drawing/2014/main" id="{426E4CC2-7C29-A943-9617-D1FA15E90751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677597" y="2963450"/>
            <a:ext cx="582837" cy="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986;p27">
            <a:extLst>
              <a:ext uri="{FF2B5EF4-FFF2-40B4-BE49-F238E27FC236}">
                <a16:creationId xmlns:a16="http://schemas.microsoft.com/office/drawing/2014/main" id="{9428763C-FA18-F94B-B6C2-5E628B62E674}"/>
              </a:ext>
            </a:extLst>
          </p:cNvPr>
          <p:cNvSpPr txBox="1"/>
          <p:nvPr/>
        </p:nvSpPr>
        <p:spPr>
          <a:xfrm>
            <a:off x="7592216" y="3513100"/>
            <a:ext cx="7536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Anypoint VPN Connection</a:t>
            </a:r>
            <a:endParaRPr sz="800" b="1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cxnSp>
        <p:nvCxnSpPr>
          <p:cNvPr id="82" name="Google Shape;987;p27">
            <a:extLst>
              <a:ext uri="{FF2B5EF4-FFF2-40B4-BE49-F238E27FC236}">
                <a16:creationId xmlns:a16="http://schemas.microsoft.com/office/drawing/2014/main" id="{4F8E3555-1BDC-7F49-B901-71C2D030837E}"/>
              </a:ext>
            </a:extLst>
          </p:cNvPr>
          <p:cNvCxnSpPr>
            <a:stCxn id="80" idx="1"/>
            <a:endCxn id="79" idx="0"/>
          </p:cNvCxnSpPr>
          <p:nvPr/>
        </p:nvCxnSpPr>
        <p:spPr>
          <a:xfrm flipH="1">
            <a:off x="7158897" y="3204875"/>
            <a:ext cx="518700" cy="496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3" name="Google Shape;988;p27">
            <a:extLst>
              <a:ext uri="{FF2B5EF4-FFF2-40B4-BE49-F238E27FC236}">
                <a16:creationId xmlns:a16="http://schemas.microsoft.com/office/drawing/2014/main" id="{ABF2F015-3220-E644-AC1D-13D05846C427}"/>
              </a:ext>
            </a:extLst>
          </p:cNvPr>
          <p:cNvCxnSpPr>
            <a:stCxn id="84" idx="0"/>
            <a:endCxn id="79" idx="4"/>
          </p:cNvCxnSpPr>
          <p:nvPr/>
        </p:nvCxnSpPr>
        <p:spPr>
          <a:xfrm rot="5400000" flipH="1">
            <a:off x="6931013" y="4367825"/>
            <a:ext cx="309300" cy="172800"/>
          </a:xfrm>
          <a:prstGeom prst="curvedConnector3">
            <a:avLst>
              <a:gd name="adj1" fmla="val 497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4" name="Google Shape;989;p27">
            <a:extLst>
              <a:ext uri="{FF2B5EF4-FFF2-40B4-BE49-F238E27FC236}">
                <a16:creationId xmlns:a16="http://schemas.microsoft.com/office/drawing/2014/main" id="{B1AA00A7-221E-7146-88DE-36E0C6927718}"/>
              </a:ext>
            </a:extLst>
          </p:cNvPr>
          <p:cNvSpPr txBox="1"/>
          <p:nvPr/>
        </p:nvSpPr>
        <p:spPr>
          <a:xfrm>
            <a:off x="6147413" y="4608875"/>
            <a:ext cx="20493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Each </a:t>
            </a: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VPN connection supports two IPSec tunnels</a:t>
            </a: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 in an active/passive config</a:t>
            </a:r>
            <a:endParaRPr sz="8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85" name="Google Shape;990;p27">
            <a:extLst>
              <a:ext uri="{FF2B5EF4-FFF2-40B4-BE49-F238E27FC236}">
                <a16:creationId xmlns:a16="http://schemas.microsoft.com/office/drawing/2014/main" id="{A56849F8-B4B5-7845-B8F4-189BFCCF991A}"/>
              </a:ext>
            </a:extLst>
          </p:cNvPr>
          <p:cNvSpPr txBox="1"/>
          <p:nvPr/>
        </p:nvSpPr>
        <p:spPr>
          <a:xfrm>
            <a:off x="432775" y="2667175"/>
            <a:ext cx="13794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457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Make sure VPC IP address range </a:t>
            </a: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does not overlap</a:t>
            </a: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 with on-premise IP addresses</a:t>
            </a:r>
            <a:endParaRPr sz="8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cxnSp>
        <p:nvCxnSpPr>
          <p:cNvPr id="86" name="Google Shape;991;p27">
            <a:extLst>
              <a:ext uri="{FF2B5EF4-FFF2-40B4-BE49-F238E27FC236}">
                <a16:creationId xmlns:a16="http://schemas.microsoft.com/office/drawing/2014/main" id="{C38C2D1B-28A2-7F43-9AB0-1DC0D7669DA0}"/>
              </a:ext>
            </a:extLst>
          </p:cNvPr>
          <p:cNvCxnSpPr>
            <a:stCxn id="85" idx="3"/>
          </p:cNvCxnSpPr>
          <p:nvPr/>
        </p:nvCxnSpPr>
        <p:spPr>
          <a:xfrm>
            <a:off x="1812175" y="2880475"/>
            <a:ext cx="557100" cy="574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87" name="Google Shape;992;p27">
            <a:extLst>
              <a:ext uri="{FF2B5EF4-FFF2-40B4-BE49-F238E27FC236}">
                <a16:creationId xmlns:a16="http://schemas.microsoft.com/office/drawing/2014/main" id="{67C36BDD-DFE9-1B41-A1E9-9A2EA4A34C31}"/>
              </a:ext>
            </a:extLst>
          </p:cNvPr>
          <p:cNvGrpSpPr/>
          <p:nvPr/>
        </p:nvGrpSpPr>
        <p:grpSpPr>
          <a:xfrm>
            <a:off x="5490795" y="1287050"/>
            <a:ext cx="1473488" cy="1319932"/>
            <a:chOff x="6433175" y="1439450"/>
            <a:chExt cx="1473488" cy="1319932"/>
          </a:xfrm>
        </p:grpSpPr>
        <p:sp>
          <p:nvSpPr>
            <p:cNvPr id="88" name="Google Shape;993;p27">
              <a:extLst>
                <a:ext uri="{FF2B5EF4-FFF2-40B4-BE49-F238E27FC236}">
                  <a16:creationId xmlns:a16="http://schemas.microsoft.com/office/drawing/2014/main" id="{5CCE518A-0D01-D242-80B3-655655E860F0}"/>
                </a:ext>
              </a:extLst>
            </p:cNvPr>
            <p:cNvSpPr/>
            <p:nvPr/>
          </p:nvSpPr>
          <p:spPr>
            <a:xfrm>
              <a:off x="6584905" y="1616850"/>
              <a:ext cx="1321758" cy="1142532"/>
            </a:xfrm>
            <a:prstGeom prst="flowChartDocument">
              <a:avLst/>
            </a:prstGeom>
            <a:solidFill>
              <a:srgbClr val="FFE599"/>
            </a:solidFill>
            <a:ln>
              <a:noFill/>
            </a:ln>
            <a:effectLst>
              <a:outerShdw blurRad="57150" dist="66675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9" name="Google Shape;994;p27">
              <a:extLst>
                <a:ext uri="{FF2B5EF4-FFF2-40B4-BE49-F238E27FC236}">
                  <a16:creationId xmlns:a16="http://schemas.microsoft.com/office/drawing/2014/main" id="{1F384F05-82C9-B04F-8530-E85FE5C16E21}"/>
                </a:ext>
              </a:extLst>
            </p:cNvPr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6433175" y="1439450"/>
              <a:ext cx="336900" cy="27910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90" name="Google Shape;995;p27">
            <a:extLst>
              <a:ext uri="{FF2B5EF4-FFF2-40B4-BE49-F238E27FC236}">
                <a16:creationId xmlns:a16="http://schemas.microsoft.com/office/drawing/2014/main" id="{B112D4CC-3A63-9247-9708-096718ABD16F}"/>
              </a:ext>
            </a:extLst>
          </p:cNvPr>
          <p:cNvGraphicFramePr/>
          <p:nvPr/>
        </p:nvGraphicFramePr>
        <p:xfrm>
          <a:off x="5820402" y="1491374"/>
          <a:ext cx="906850" cy="867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 Routes</a:t>
                      </a:r>
                      <a:endParaRPr sz="800" b="1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10.12.190.21/32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10.12.190.22/32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10.10.29.13/32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10.23.3.0/24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1" name="Google Shape;996;p27">
            <a:extLst>
              <a:ext uri="{FF2B5EF4-FFF2-40B4-BE49-F238E27FC236}">
                <a16:creationId xmlns:a16="http://schemas.microsoft.com/office/drawing/2014/main" id="{6C978AE5-B1CE-7B4C-B0A6-B9F47A8D78DD}"/>
              </a:ext>
            </a:extLst>
          </p:cNvPr>
          <p:cNvGrpSpPr/>
          <p:nvPr/>
        </p:nvGrpSpPr>
        <p:grpSpPr>
          <a:xfrm>
            <a:off x="4047283" y="5778350"/>
            <a:ext cx="1929849" cy="858931"/>
            <a:chOff x="2730700" y="5473550"/>
            <a:chExt cx="1929849" cy="858931"/>
          </a:xfrm>
        </p:grpSpPr>
        <p:sp>
          <p:nvSpPr>
            <p:cNvPr id="92" name="Google Shape;997;p27">
              <a:extLst>
                <a:ext uri="{FF2B5EF4-FFF2-40B4-BE49-F238E27FC236}">
                  <a16:creationId xmlns:a16="http://schemas.microsoft.com/office/drawing/2014/main" id="{61677E7B-0A53-C24A-B811-12F05D4A11F9}"/>
                </a:ext>
              </a:extLst>
            </p:cNvPr>
            <p:cNvSpPr/>
            <p:nvPr/>
          </p:nvSpPr>
          <p:spPr>
            <a:xfrm>
              <a:off x="2849875" y="5581125"/>
              <a:ext cx="1810674" cy="751356"/>
            </a:xfrm>
            <a:prstGeom prst="flowChartDocument">
              <a:avLst/>
            </a:prstGeom>
            <a:solidFill>
              <a:srgbClr val="FFE599"/>
            </a:solidFill>
            <a:ln>
              <a:noFill/>
            </a:ln>
            <a:effectLst>
              <a:outerShdw blurRad="57150" dist="66675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3" name="Google Shape;998;p27">
              <a:extLst>
                <a:ext uri="{FF2B5EF4-FFF2-40B4-BE49-F238E27FC236}">
                  <a16:creationId xmlns:a16="http://schemas.microsoft.com/office/drawing/2014/main" id="{746B0AF3-C799-9648-9CAB-38061AD761F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730700" y="5473550"/>
              <a:ext cx="298250" cy="1993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oogle Shape;999;p27">
            <a:extLst>
              <a:ext uri="{FF2B5EF4-FFF2-40B4-BE49-F238E27FC236}">
                <a16:creationId xmlns:a16="http://schemas.microsoft.com/office/drawing/2014/main" id="{A503A582-3AAD-7A49-A5B7-F41699E046F3}"/>
              </a:ext>
            </a:extLst>
          </p:cNvPr>
          <p:cNvGrpSpPr/>
          <p:nvPr/>
        </p:nvGrpSpPr>
        <p:grpSpPr>
          <a:xfrm>
            <a:off x="2314017" y="5625950"/>
            <a:ext cx="1321755" cy="858931"/>
            <a:chOff x="901900" y="5473550"/>
            <a:chExt cx="1321755" cy="858931"/>
          </a:xfrm>
        </p:grpSpPr>
        <p:sp>
          <p:nvSpPr>
            <p:cNvPr id="95" name="Google Shape;1000;p27">
              <a:extLst>
                <a:ext uri="{FF2B5EF4-FFF2-40B4-BE49-F238E27FC236}">
                  <a16:creationId xmlns:a16="http://schemas.microsoft.com/office/drawing/2014/main" id="{DD694359-E219-AF4A-A466-393237431617}"/>
                </a:ext>
              </a:extLst>
            </p:cNvPr>
            <p:cNvSpPr/>
            <p:nvPr/>
          </p:nvSpPr>
          <p:spPr>
            <a:xfrm>
              <a:off x="1021075" y="5581125"/>
              <a:ext cx="1202580" cy="751356"/>
            </a:xfrm>
            <a:prstGeom prst="flowChartDocument">
              <a:avLst/>
            </a:prstGeom>
            <a:solidFill>
              <a:srgbClr val="FFE599"/>
            </a:solidFill>
            <a:ln>
              <a:noFill/>
            </a:ln>
            <a:effectLst>
              <a:outerShdw blurRad="57150" dist="66675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1001;p27">
              <a:extLst>
                <a:ext uri="{FF2B5EF4-FFF2-40B4-BE49-F238E27FC236}">
                  <a16:creationId xmlns:a16="http://schemas.microsoft.com/office/drawing/2014/main" id="{31A97522-FE42-DA4A-BFAF-F88F5A6982D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01900" y="5473550"/>
              <a:ext cx="298250" cy="19937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97" name="Google Shape;1002;p27">
            <a:extLst>
              <a:ext uri="{FF2B5EF4-FFF2-40B4-BE49-F238E27FC236}">
                <a16:creationId xmlns:a16="http://schemas.microsoft.com/office/drawing/2014/main" id="{F9C372D1-F0A5-254D-AD7B-112B0BA72200}"/>
              </a:ext>
            </a:extLst>
          </p:cNvPr>
          <p:cNvGraphicFramePr/>
          <p:nvPr/>
        </p:nvGraphicFramePr>
        <p:xfrm>
          <a:off x="2611074" y="5760449"/>
          <a:ext cx="906850" cy="5498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Internal DNS IPs</a:t>
                      </a:r>
                      <a:endParaRPr sz="800" b="1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10.12.190.21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10.12.190.22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8" name="Google Shape;1003;p27">
            <a:extLst>
              <a:ext uri="{FF2B5EF4-FFF2-40B4-BE49-F238E27FC236}">
                <a16:creationId xmlns:a16="http://schemas.microsoft.com/office/drawing/2014/main" id="{7665BF00-DB0B-1746-8763-A3DC97DB36D0}"/>
              </a:ext>
            </a:extLst>
          </p:cNvPr>
          <p:cNvGraphicFramePr/>
          <p:nvPr/>
        </p:nvGraphicFramePr>
        <p:xfrm>
          <a:off x="4344341" y="5912849"/>
          <a:ext cx="1626850" cy="5498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2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Internal Domains to Resolve</a:t>
                      </a:r>
                      <a:endParaRPr sz="800" b="1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abc.net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subdomain.abc.com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" name="Google Shape;1004;p27">
            <a:extLst>
              <a:ext uri="{FF2B5EF4-FFF2-40B4-BE49-F238E27FC236}">
                <a16:creationId xmlns:a16="http://schemas.microsoft.com/office/drawing/2014/main" id="{D49AD96C-3D17-2C46-AD87-66398208DC9B}"/>
              </a:ext>
            </a:extLst>
          </p:cNvPr>
          <p:cNvSpPr txBox="1"/>
          <p:nvPr/>
        </p:nvSpPr>
        <p:spPr>
          <a:xfrm>
            <a:off x="2955903" y="1481150"/>
            <a:ext cx="21063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Add static routes</a:t>
            </a: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 to the VPN configuration for all destination networks and/or hosts</a:t>
            </a:r>
            <a:endParaRPr sz="8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cxnSp>
        <p:nvCxnSpPr>
          <p:cNvPr id="100" name="Google Shape;1005;p27">
            <a:extLst>
              <a:ext uri="{FF2B5EF4-FFF2-40B4-BE49-F238E27FC236}">
                <a16:creationId xmlns:a16="http://schemas.microsoft.com/office/drawing/2014/main" id="{8ED09726-4549-3F45-8CF7-8418BA6E6E81}"/>
              </a:ext>
            </a:extLst>
          </p:cNvPr>
          <p:cNvCxnSpPr>
            <a:stCxn id="99" idx="3"/>
            <a:endCxn id="88" idx="1"/>
          </p:cNvCxnSpPr>
          <p:nvPr/>
        </p:nvCxnSpPr>
        <p:spPr>
          <a:xfrm>
            <a:off x="5062203" y="1674950"/>
            <a:ext cx="580200" cy="360900"/>
          </a:xfrm>
          <a:prstGeom prst="curvedConnector3">
            <a:avLst>
              <a:gd name="adj1" fmla="val 5001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1" name="Google Shape;1006;p27">
            <a:extLst>
              <a:ext uri="{FF2B5EF4-FFF2-40B4-BE49-F238E27FC236}">
                <a16:creationId xmlns:a16="http://schemas.microsoft.com/office/drawing/2014/main" id="{38A126DE-C04B-C345-8146-DEC34E765D6C}"/>
              </a:ext>
            </a:extLst>
          </p:cNvPr>
          <p:cNvSpPr/>
          <p:nvPr/>
        </p:nvSpPr>
        <p:spPr>
          <a:xfrm>
            <a:off x="2764662" y="1248122"/>
            <a:ext cx="271200" cy="272100"/>
          </a:xfrm>
          <a:prstGeom prst="ellipse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  <a:effectLst>
            <a:outerShdw blurRad="57150" dist="3810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2</a:t>
            </a:r>
            <a:endParaRPr sz="1200" b="1" i="0" u="none" strike="noStrike" cap="none">
              <a:solidFill>
                <a:schemeClr val="lt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02" name="Google Shape;1007;p27">
            <a:extLst>
              <a:ext uri="{FF2B5EF4-FFF2-40B4-BE49-F238E27FC236}">
                <a16:creationId xmlns:a16="http://schemas.microsoft.com/office/drawing/2014/main" id="{E9D4D19E-B25B-3049-A733-D7189E745953}"/>
              </a:ext>
            </a:extLst>
          </p:cNvPr>
          <p:cNvSpPr txBox="1"/>
          <p:nvPr/>
        </p:nvSpPr>
        <p:spPr>
          <a:xfrm>
            <a:off x="477102" y="5668562"/>
            <a:ext cx="13542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Add IP addresses of Internal DNS servers </a:t>
            </a: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to the VPC configuration associated with this VPN</a:t>
            </a:r>
            <a:endParaRPr sz="8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cxnSp>
        <p:nvCxnSpPr>
          <p:cNvPr id="103" name="Google Shape;1008;p27">
            <a:extLst>
              <a:ext uri="{FF2B5EF4-FFF2-40B4-BE49-F238E27FC236}">
                <a16:creationId xmlns:a16="http://schemas.microsoft.com/office/drawing/2014/main" id="{100A2CEF-96A8-B94E-84E7-320FFE415FF8}"/>
              </a:ext>
            </a:extLst>
          </p:cNvPr>
          <p:cNvCxnSpPr>
            <a:stCxn id="102" idx="3"/>
            <a:endCxn id="95" idx="1"/>
          </p:cNvCxnSpPr>
          <p:nvPr/>
        </p:nvCxnSpPr>
        <p:spPr>
          <a:xfrm>
            <a:off x="1831302" y="5943512"/>
            <a:ext cx="601800" cy="165600"/>
          </a:xfrm>
          <a:prstGeom prst="curved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" name="Google Shape;1009;p27">
            <a:extLst>
              <a:ext uri="{FF2B5EF4-FFF2-40B4-BE49-F238E27FC236}">
                <a16:creationId xmlns:a16="http://schemas.microsoft.com/office/drawing/2014/main" id="{AB3552AF-3904-714C-8290-4975EA7190E8}"/>
              </a:ext>
            </a:extLst>
          </p:cNvPr>
          <p:cNvSpPr/>
          <p:nvPr/>
        </p:nvSpPr>
        <p:spPr>
          <a:xfrm>
            <a:off x="285860" y="5435533"/>
            <a:ext cx="271200" cy="272100"/>
          </a:xfrm>
          <a:prstGeom prst="ellipse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  <a:effectLst>
            <a:outerShdw blurRad="57150" dist="3810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4</a:t>
            </a:r>
            <a:endParaRPr sz="1200" b="1" i="0" u="none" strike="noStrike" cap="none">
              <a:solidFill>
                <a:schemeClr val="lt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05" name="Google Shape;1010;p27">
            <a:extLst>
              <a:ext uri="{FF2B5EF4-FFF2-40B4-BE49-F238E27FC236}">
                <a16:creationId xmlns:a16="http://schemas.microsoft.com/office/drawing/2014/main" id="{DF18C56A-C8DD-5A46-8737-6F1335E9BE05}"/>
              </a:ext>
            </a:extLst>
          </p:cNvPr>
          <p:cNvSpPr txBox="1"/>
          <p:nvPr/>
        </p:nvSpPr>
        <p:spPr>
          <a:xfrm>
            <a:off x="6788589" y="5807562"/>
            <a:ext cx="13542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Add domains to be resolved </a:t>
            </a:r>
            <a:r>
              <a:rPr lang="en"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by the Internal DNS servers</a:t>
            </a:r>
            <a:endParaRPr sz="8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06" name="Google Shape;1011;p27">
            <a:extLst>
              <a:ext uri="{FF2B5EF4-FFF2-40B4-BE49-F238E27FC236}">
                <a16:creationId xmlns:a16="http://schemas.microsoft.com/office/drawing/2014/main" id="{76E7B779-040A-634F-9BB1-0EA5A57D68A7}"/>
              </a:ext>
            </a:extLst>
          </p:cNvPr>
          <p:cNvSpPr/>
          <p:nvPr/>
        </p:nvSpPr>
        <p:spPr>
          <a:xfrm>
            <a:off x="6613554" y="5647463"/>
            <a:ext cx="271200" cy="272100"/>
          </a:xfrm>
          <a:prstGeom prst="ellipse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  <a:effectLst>
            <a:outerShdw blurRad="57150" dist="3810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3</a:t>
            </a:r>
            <a:endParaRPr sz="1200" b="1" i="0" u="none" strike="noStrike" cap="none">
              <a:solidFill>
                <a:schemeClr val="lt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cxnSp>
        <p:nvCxnSpPr>
          <p:cNvPr id="107" name="Google Shape;1012;p27">
            <a:extLst>
              <a:ext uri="{FF2B5EF4-FFF2-40B4-BE49-F238E27FC236}">
                <a16:creationId xmlns:a16="http://schemas.microsoft.com/office/drawing/2014/main" id="{B8E8B373-4A6C-B842-83F7-8ADCE9E5CC25}"/>
              </a:ext>
            </a:extLst>
          </p:cNvPr>
          <p:cNvCxnSpPr>
            <a:stCxn id="105" idx="1"/>
            <a:endCxn id="92" idx="3"/>
          </p:cNvCxnSpPr>
          <p:nvPr/>
        </p:nvCxnSpPr>
        <p:spPr>
          <a:xfrm flipH="1">
            <a:off x="5977089" y="6082512"/>
            <a:ext cx="811500" cy="179100"/>
          </a:xfrm>
          <a:prstGeom prst="curved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8" name="Google Shape;1013;p27">
            <a:extLst>
              <a:ext uri="{FF2B5EF4-FFF2-40B4-BE49-F238E27FC236}">
                <a16:creationId xmlns:a16="http://schemas.microsoft.com/office/drawing/2014/main" id="{E5D4116A-B8BF-E04B-9841-E4B36DC56605}"/>
              </a:ext>
            </a:extLst>
          </p:cNvPr>
          <p:cNvSpPr/>
          <p:nvPr/>
        </p:nvSpPr>
        <p:spPr>
          <a:xfrm>
            <a:off x="5829304" y="4374903"/>
            <a:ext cx="271200" cy="272100"/>
          </a:xfrm>
          <a:prstGeom prst="ellipse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  <a:effectLst>
            <a:outerShdw blurRad="57150" dist="3810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1</a:t>
            </a:r>
            <a:endParaRPr sz="1200" b="1" i="0" u="none" strike="noStrike" cap="none">
              <a:solidFill>
                <a:schemeClr val="lt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09" name="Google Shape;1014;p27">
            <a:extLst>
              <a:ext uri="{FF2B5EF4-FFF2-40B4-BE49-F238E27FC236}">
                <a16:creationId xmlns:a16="http://schemas.microsoft.com/office/drawing/2014/main" id="{2A3E26A7-7B1D-5643-BA94-BC407A252315}"/>
              </a:ext>
            </a:extLst>
          </p:cNvPr>
          <p:cNvSpPr/>
          <p:nvPr/>
        </p:nvSpPr>
        <p:spPr>
          <a:xfrm rot="10800000">
            <a:off x="6704600" y="1772475"/>
            <a:ext cx="42000" cy="234300"/>
          </a:xfrm>
          <a:prstGeom prst="leftBrace">
            <a:avLst>
              <a:gd name="adj1" fmla="val 50000"/>
              <a:gd name="adj2" fmla="val 5116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015;p27">
            <a:extLst>
              <a:ext uri="{FF2B5EF4-FFF2-40B4-BE49-F238E27FC236}">
                <a16:creationId xmlns:a16="http://schemas.microsoft.com/office/drawing/2014/main" id="{CBDFA38A-6FF5-9741-861C-EF75559DCE01}"/>
              </a:ext>
            </a:extLst>
          </p:cNvPr>
          <p:cNvSpPr/>
          <p:nvPr/>
        </p:nvSpPr>
        <p:spPr>
          <a:xfrm rot="10800000">
            <a:off x="6704600" y="2081400"/>
            <a:ext cx="42000" cy="88500"/>
          </a:xfrm>
          <a:prstGeom prst="leftBrace">
            <a:avLst>
              <a:gd name="adj1" fmla="val 50000"/>
              <a:gd name="adj2" fmla="val 5116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016;p27">
            <a:extLst>
              <a:ext uri="{FF2B5EF4-FFF2-40B4-BE49-F238E27FC236}">
                <a16:creationId xmlns:a16="http://schemas.microsoft.com/office/drawing/2014/main" id="{5FDFB5C5-E6EF-F74A-B6C1-B3B2FD21D841}"/>
              </a:ext>
            </a:extLst>
          </p:cNvPr>
          <p:cNvSpPr/>
          <p:nvPr/>
        </p:nvSpPr>
        <p:spPr>
          <a:xfrm rot="10800000">
            <a:off x="6704600" y="2233800"/>
            <a:ext cx="42000" cy="88500"/>
          </a:xfrm>
          <a:prstGeom prst="leftBrace">
            <a:avLst>
              <a:gd name="adj1" fmla="val 50000"/>
              <a:gd name="adj2" fmla="val 5116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017;p27">
            <a:extLst>
              <a:ext uri="{FF2B5EF4-FFF2-40B4-BE49-F238E27FC236}">
                <a16:creationId xmlns:a16="http://schemas.microsoft.com/office/drawing/2014/main" id="{770A2B01-2E58-654D-9D11-363791B84DA6}"/>
              </a:ext>
            </a:extLst>
          </p:cNvPr>
          <p:cNvCxnSpPr>
            <a:stCxn id="113" idx="1"/>
            <a:endCxn id="109" idx="1"/>
          </p:cNvCxnSpPr>
          <p:nvPr/>
        </p:nvCxnSpPr>
        <p:spPr>
          <a:xfrm flipH="1">
            <a:off x="6746600" y="1718225"/>
            <a:ext cx="505800" cy="168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" name="Google Shape;1018;p27">
            <a:extLst>
              <a:ext uri="{FF2B5EF4-FFF2-40B4-BE49-F238E27FC236}">
                <a16:creationId xmlns:a16="http://schemas.microsoft.com/office/drawing/2014/main" id="{C2D8458E-8A67-F24C-8BD9-CDC172987B36}"/>
              </a:ext>
            </a:extLst>
          </p:cNvPr>
          <p:cNvSpPr txBox="1"/>
          <p:nvPr/>
        </p:nvSpPr>
        <p:spPr>
          <a:xfrm>
            <a:off x="7252400" y="1635575"/>
            <a:ext cx="13218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Host routes</a:t>
            </a:r>
            <a:r>
              <a:rPr lang="en" sz="7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 to the DNS Servers</a:t>
            </a:r>
            <a:endParaRPr sz="7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cxnSp>
        <p:nvCxnSpPr>
          <p:cNvPr id="114" name="Google Shape;1019;p27">
            <a:extLst>
              <a:ext uri="{FF2B5EF4-FFF2-40B4-BE49-F238E27FC236}">
                <a16:creationId xmlns:a16="http://schemas.microsoft.com/office/drawing/2014/main" id="{86049EDF-BD00-D64E-8F6A-E35485477B1B}"/>
              </a:ext>
            </a:extLst>
          </p:cNvPr>
          <p:cNvCxnSpPr>
            <a:stCxn id="115" idx="1"/>
            <a:endCxn id="110" idx="1"/>
          </p:cNvCxnSpPr>
          <p:nvPr/>
        </p:nvCxnSpPr>
        <p:spPr>
          <a:xfrm flipH="1">
            <a:off x="6746450" y="2068975"/>
            <a:ext cx="511500" cy="55500"/>
          </a:xfrm>
          <a:prstGeom prst="curvedConnector3">
            <a:avLst>
              <a:gd name="adj1" fmla="val 499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" name="Google Shape;1020;p27">
            <a:extLst>
              <a:ext uri="{FF2B5EF4-FFF2-40B4-BE49-F238E27FC236}">
                <a16:creationId xmlns:a16="http://schemas.microsoft.com/office/drawing/2014/main" id="{A1686E6F-004A-3B46-97B2-44AA0565D02E}"/>
              </a:ext>
            </a:extLst>
          </p:cNvPr>
          <p:cNvSpPr txBox="1"/>
          <p:nvPr/>
        </p:nvSpPr>
        <p:spPr>
          <a:xfrm>
            <a:off x="7257950" y="1959325"/>
            <a:ext cx="1321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Host route</a:t>
            </a:r>
            <a:r>
              <a:rPr lang="en" sz="7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 to a specific back-end system</a:t>
            </a:r>
            <a:endParaRPr sz="7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cxnSp>
        <p:nvCxnSpPr>
          <p:cNvPr id="116" name="Google Shape;1021;p27">
            <a:extLst>
              <a:ext uri="{FF2B5EF4-FFF2-40B4-BE49-F238E27FC236}">
                <a16:creationId xmlns:a16="http://schemas.microsoft.com/office/drawing/2014/main" id="{B8DAC152-D04B-654F-999A-A6F3128B0B62}"/>
              </a:ext>
            </a:extLst>
          </p:cNvPr>
          <p:cNvCxnSpPr>
            <a:endCxn id="111" idx="1"/>
          </p:cNvCxnSpPr>
          <p:nvPr/>
        </p:nvCxnSpPr>
        <p:spPr>
          <a:xfrm rot="10800000">
            <a:off x="6746600" y="2277023"/>
            <a:ext cx="546300" cy="169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7" name="Google Shape;1022;p27">
            <a:extLst>
              <a:ext uri="{FF2B5EF4-FFF2-40B4-BE49-F238E27FC236}">
                <a16:creationId xmlns:a16="http://schemas.microsoft.com/office/drawing/2014/main" id="{12E14661-A3B8-A143-AA4C-06038CF8876F}"/>
              </a:ext>
            </a:extLst>
          </p:cNvPr>
          <p:cNvSpPr txBox="1"/>
          <p:nvPr/>
        </p:nvSpPr>
        <p:spPr>
          <a:xfrm>
            <a:off x="7308125" y="2370083"/>
            <a:ext cx="13218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Network route</a:t>
            </a:r>
            <a:r>
              <a:rPr lang="en" sz="7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 to the 10.10.3.0/24 network in Secure Zone 1</a:t>
            </a:r>
            <a:endParaRPr sz="7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18" name="Google Shape;1023;p27">
            <a:extLst>
              <a:ext uri="{FF2B5EF4-FFF2-40B4-BE49-F238E27FC236}">
                <a16:creationId xmlns:a16="http://schemas.microsoft.com/office/drawing/2014/main" id="{DE625A82-C9C9-BA47-B3A2-6720D624A949}"/>
              </a:ext>
            </a:extLst>
          </p:cNvPr>
          <p:cNvSpPr txBox="1"/>
          <p:nvPr/>
        </p:nvSpPr>
        <p:spPr>
          <a:xfrm>
            <a:off x="6065988" y="4995450"/>
            <a:ext cx="20913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1" u="none" strike="noStrike" cap="none">
                <a:solidFill>
                  <a:srgbClr val="32303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Each VPN gateway must expose a </a:t>
            </a:r>
            <a:r>
              <a:rPr lang="en" sz="800" b="1" i="1" u="none" strike="noStrike" cap="none">
                <a:solidFill>
                  <a:srgbClr val="32303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public IP address</a:t>
            </a:r>
            <a:endParaRPr sz="800" b="0" i="0" u="none" strike="noStrike" cap="none">
              <a:solidFill>
                <a:srgbClr val="00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cxnSp>
        <p:nvCxnSpPr>
          <p:cNvPr id="119" name="Google Shape;1024;p27">
            <a:extLst>
              <a:ext uri="{FF2B5EF4-FFF2-40B4-BE49-F238E27FC236}">
                <a16:creationId xmlns:a16="http://schemas.microsoft.com/office/drawing/2014/main" id="{18924DDA-C283-3446-82E7-2CCEA43DD64A}"/>
              </a:ext>
            </a:extLst>
          </p:cNvPr>
          <p:cNvCxnSpPr>
            <a:stCxn id="118" idx="1"/>
            <a:endCxn id="78" idx="1"/>
          </p:cNvCxnSpPr>
          <p:nvPr/>
        </p:nvCxnSpPr>
        <p:spPr>
          <a:xfrm rot="10800000">
            <a:off x="5645388" y="4174950"/>
            <a:ext cx="420600" cy="958500"/>
          </a:xfrm>
          <a:prstGeom prst="curvedConnector3">
            <a:avLst>
              <a:gd name="adj1" fmla="val 15662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0" name="Google Shape;1025;p27">
            <a:extLst>
              <a:ext uri="{FF2B5EF4-FFF2-40B4-BE49-F238E27FC236}">
                <a16:creationId xmlns:a16="http://schemas.microsoft.com/office/drawing/2014/main" id="{FDB2B93B-BC16-4249-91FB-8FD0F0CB7AD1}"/>
              </a:ext>
            </a:extLst>
          </p:cNvPr>
          <p:cNvCxnSpPr>
            <a:stCxn id="118" idx="3"/>
            <a:endCxn id="60" idx="2"/>
          </p:cNvCxnSpPr>
          <p:nvPr/>
        </p:nvCxnSpPr>
        <p:spPr>
          <a:xfrm rot="10800000" flipH="1">
            <a:off x="8157288" y="4740150"/>
            <a:ext cx="626400" cy="393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8665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"/>
          <p:cNvSpPr txBox="1">
            <a:spLocks noGrp="1"/>
          </p:cNvSpPr>
          <p:nvPr>
            <p:ph type="sldNum" idx="12"/>
          </p:nvPr>
        </p:nvSpPr>
        <p:spPr>
          <a:xfrm>
            <a:off x="10714025" y="6470525"/>
            <a:ext cx="9144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733" name="Google Shape;733;p21"/>
          <p:cNvSpPr txBox="1">
            <a:spLocks noGrp="1"/>
          </p:cNvSpPr>
          <p:nvPr>
            <p:ph type="title"/>
          </p:nvPr>
        </p:nvSpPr>
        <p:spPr>
          <a:xfrm>
            <a:off x="573275" y="64000"/>
            <a:ext cx="8862600" cy="631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"/>
              <a:t>Sequence Diagram - Single DLB</a:t>
            </a:r>
            <a:endParaRPr/>
          </a:p>
        </p:txBody>
      </p:sp>
      <p:pic>
        <p:nvPicPr>
          <p:cNvPr id="734" name="Google Shape;73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50" y="1219512"/>
            <a:ext cx="11874504" cy="509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90;p20">
            <a:extLst>
              <a:ext uri="{FF2B5EF4-FFF2-40B4-BE49-F238E27FC236}">
                <a16:creationId xmlns:a16="http://schemas.microsoft.com/office/drawing/2014/main" id="{695829F8-D1E0-654B-803C-80C3343752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6925" y="64000"/>
            <a:ext cx="88626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Dedicated Load Balancer Architecture</a:t>
            </a:r>
            <a:endParaRPr/>
          </a:p>
        </p:txBody>
      </p:sp>
      <p:grpSp>
        <p:nvGrpSpPr>
          <p:cNvPr id="5" name="Google Shape;591;p20">
            <a:extLst>
              <a:ext uri="{FF2B5EF4-FFF2-40B4-BE49-F238E27FC236}">
                <a16:creationId xmlns:a16="http://schemas.microsoft.com/office/drawing/2014/main" id="{4CB02472-1C33-8D41-8275-2CA6841BE456}"/>
              </a:ext>
            </a:extLst>
          </p:cNvPr>
          <p:cNvGrpSpPr/>
          <p:nvPr/>
        </p:nvGrpSpPr>
        <p:grpSpPr>
          <a:xfrm>
            <a:off x="765413" y="3546700"/>
            <a:ext cx="2650900" cy="440263"/>
            <a:chOff x="1260125" y="3375250"/>
            <a:chExt cx="2650900" cy="440263"/>
          </a:xfrm>
        </p:grpSpPr>
        <p:sp>
          <p:nvSpPr>
            <p:cNvPr id="6" name="Google Shape;592;p20">
              <a:extLst>
                <a:ext uri="{FF2B5EF4-FFF2-40B4-BE49-F238E27FC236}">
                  <a16:creationId xmlns:a16="http://schemas.microsoft.com/office/drawing/2014/main" id="{8220E8BB-CFCD-2C4C-B6D6-7203991E9960}"/>
                </a:ext>
              </a:extLst>
            </p:cNvPr>
            <p:cNvSpPr txBox="1"/>
            <p:nvPr/>
          </p:nvSpPr>
          <p:spPr>
            <a:xfrm>
              <a:off x="1571625" y="3556313"/>
              <a:ext cx="23394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http://appLucy.us-e2.cloudhub.io</a:t>
              </a:r>
              <a:endParaRPr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" name="Google Shape;593;p20">
              <a:extLst>
                <a:ext uri="{FF2B5EF4-FFF2-40B4-BE49-F238E27FC236}">
                  <a16:creationId xmlns:a16="http://schemas.microsoft.com/office/drawing/2014/main" id="{ACAC02FE-699E-4C44-9C2C-27DEE864CDB7}"/>
                </a:ext>
              </a:extLst>
            </p:cNvPr>
            <p:cNvSpPr/>
            <p:nvPr/>
          </p:nvSpPr>
          <p:spPr>
            <a:xfrm>
              <a:off x="1260125" y="3375250"/>
              <a:ext cx="271200" cy="272100"/>
            </a:xfrm>
            <a:prstGeom prst="ellipse">
              <a:avLst/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  <a:effectLst>
              <a:outerShdw blurRad="57150" dist="3810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chemeClr val="lt1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7</a:t>
              </a:r>
              <a:endParaRPr sz="12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8" name="Google Shape;594;p20">
            <a:extLst>
              <a:ext uri="{FF2B5EF4-FFF2-40B4-BE49-F238E27FC236}">
                <a16:creationId xmlns:a16="http://schemas.microsoft.com/office/drawing/2014/main" id="{7CBA94C5-11B4-D648-9D1F-5FBC231853E5}"/>
              </a:ext>
            </a:extLst>
          </p:cNvPr>
          <p:cNvGrpSpPr/>
          <p:nvPr/>
        </p:nvGrpSpPr>
        <p:grpSpPr>
          <a:xfrm>
            <a:off x="6036075" y="1107225"/>
            <a:ext cx="5910976" cy="3741183"/>
            <a:chOff x="6036075" y="1107225"/>
            <a:chExt cx="5910976" cy="3741183"/>
          </a:xfrm>
        </p:grpSpPr>
        <p:grpSp>
          <p:nvGrpSpPr>
            <p:cNvPr id="9" name="Google Shape;595;p20">
              <a:extLst>
                <a:ext uri="{FF2B5EF4-FFF2-40B4-BE49-F238E27FC236}">
                  <a16:creationId xmlns:a16="http://schemas.microsoft.com/office/drawing/2014/main" id="{01121132-22E1-EE4E-867E-D218DA2EF770}"/>
                </a:ext>
              </a:extLst>
            </p:cNvPr>
            <p:cNvGrpSpPr/>
            <p:nvPr/>
          </p:nvGrpSpPr>
          <p:grpSpPr>
            <a:xfrm>
              <a:off x="6036075" y="1107225"/>
              <a:ext cx="5910976" cy="3741183"/>
              <a:chOff x="6036075" y="1107225"/>
              <a:chExt cx="5910976" cy="3741183"/>
            </a:xfrm>
          </p:grpSpPr>
          <p:grpSp>
            <p:nvGrpSpPr>
              <p:cNvPr id="15" name="Google Shape;596;p20">
                <a:extLst>
                  <a:ext uri="{FF2B5EF4-FFF2-40B4-BE49-F238E27FC236}">
                    <a16:creationId xmlns:a16="http://schemas.microsoft.com/office/drawing/2014/main" id="{124764BA-950A-394B-8A79-89B46D885B68}"/>
                  </a:ext>
                </a:extLst>
              </p:cNvPr>
              <p:cNvGrpSpPr/>
              <p:nvPr/>
            </p:nvGrpSpPr>
            <p:grpSpPr>
              <a:xfrm>
                <a:off x="6036075" y="1107225"/>
                <a:ext cx="5910976" cy="3741183"/>
                <a:chOff x="6036075" y="1107225"/>
                <a:chExt cx="5910976" cy="3741183"/>
              </a:xfrm>
            </p:grpSpPr>
            <p:grpSp>
              <p:nvGrpSpPr>
                <p:cNvPr id="24" name="Google Shape;597;p20">
                  <a:extLst>
                    <a:ext uri="{FF2B5EF4-FFF2-40B4-BE49-F238E27FC236}">
                      <a16:creationId xmlns:a16="http://schemas.microsoft.com/office/drawing/2014/main" id="{8DB1F8E1-9CC5-2940-8C88-3A8B446870C9}"/>
                    </a:ext>
                  </a:extLst>
                </p:cNvPr>
                <p:cNvGrpSpPr/>
                <p:nvPr/>
              </p:nvGrpSpPr>
              <p:grpSpPr>
                <a:xfrm>
                  <a:off x="6036075" y="1107225"/>
                  <a:ext cx="5910976" cy="3741183"/>
                  <a:chOff x="6036075" y="1107225"/>
                  <a:chExt cx="5910976" cy="3741183"/>
                </a:xfrm>
              </p:grpSpPr>
              <p:grpSp>
                <p:nvGrpSpPr>
                  <p:cNvPr id="28" name="Google Shape;598;p20">
                    <a:extLst>
                      <a:ext uri="{FF2B5EF4-FFF2-40B4-BE49-F238E27FC236}">
                        <a16:creationId xmlns:a16="http://schemas.microsoft.com/office/drawing/2014/main" id="{12315B40-0C33-9A4E-BBD6-D6A703EB8956}"/>
                      </a:ext>
                    </a:extLst>
                  </p:cNvPr>
                  <p:cNvGrpSpPr/>
                  <p:nvPr/>
                </p:nvGrpSpPr>
                <p:grpSpPr>
                  <a:xfrm>
                    <a:off x="6036075" y="1107225"/>
                    <a:ext cx="5910976" cy="3741183"/>
                    <a:chOff x="525721" y="1137682"/>
                    <a:chExt cx="6190800" cy="3966900"/>
                  </a:xfrm>
                </p:grpSpPr>
                <p:grpSp>
                  <p:nvGrpSpPr>
                    <p:cNvPr id="32" name="Google Shape;599;p20">
                      <a:extLst>
                        <a:ext uri="{FF2B5EF4-FFF2-40B4-BE49-F238E27FC236}">
                          <a16:creationId xmlns:a16="http://schemas.microsoft.com/office/drawing/2014/main" id="{643F6DD9-304E-9B4B-84CA-6B98238E1A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38521" y="1215133"/>
                      <a:ext cx="1493564" cy="456834"/>
                      <a:chOff x="2169400" y="1227109"/>
                      <a:chExt cx="1912374" cy="584935"/>
                    </a:xfrm>
                  </p:grpSpPr>
                  <p:pic>
                    <p:nvPicPr>
                      <p:cNvPr id="34" name="Google Shape;600;p20">
                        <a:extLst>
                          <a:ext uri="{FF2B5EF4-FFF2-40B4-BE49-F238E27FC236}">
                            <a16:creationId xmlns:a16="http://schemas.microsoft.com/office/drawing/2014/main" id="{781B00AF-55A4-6A41-877C-E5CEFE80A63D}"/>
                          </a:ext>
                        </a:extLst>
                      </p:cNvPr>
                      <p:cNvPicPr preferRelativeResize="0"/>
                      <p:nvPr/>
                    </p:nvPicPr>
                    <p:blipFill rotWithShape="1">
                      <a:blip r:embed="rId2">
                        <a:alphaModFix/>
                      </a:blip>
                      <a:srcRect/>
                      <a:stretch/>
                    </p:blipFill>
                    <p:spPr>
                      <a:xfrm>
                        <a:off x="2169400" y="1227109"/>
                        <a:ext cx="591000" cy="584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35" name="Google Shape;601;p20">
                        <a:extLst>
                          <a:ext uri="{FF2B5EF4-FFF2-40B4-BE49-F238E27FC236}">
                            <a16:creationId xmlns:a16="http://schemas.microsoft.com/office/drawing/2014/main" id="{A43F3BA8-5A0E-9844-B180-66B80792798E}"/>
                          </a:ext>
                        </a:extLst>
                      </p:cNvPr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/>
                      <a:stretch/>
                    </p:blipFill>
                    <p:spPr>
                      <a:xfrm>
                        <a:off x="2753574" y="1334292"/>
                        <a:ext cx="1328200" cy="410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grpSp>
                <p:sp>
                  <p:nvSpPr>
                    <p:cNvPr id="33" name="Google Shape;602;p20">
                      <a:extLst>
                        <a:ext uri="{FF2B5EF4-FFF2-40B4-BE49-F238E27FC236}">
                          <a16:creationId xmlns:a16="http://schemas.microsoft.com/office/drawing/2014/main" id="{71AA61D1-8086-614F-B763-A02B838CD9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721" y="1137682"/>
                      <a:ext cx="6190800" cy="3966900"/>
                    </a:xfrm>
                    <a:prstGeom prst="rect">
                      <a:avLst/>
                    </a:prstGeom>
                    <a:solidFill>
                      <a:srgbClr val="CFE2F3"/>
                    </a:solidFill>
                    <a:ln>
                      <a:noFill/>
                    </a:ln>
                    <a:effectLst>
                      <a:outerShdw blurRad="57150" dist="57150" dir="5400000" algn="bl" rotWithShape="0">
                        <a:srgbClr val="000000">
                          <a:alpha val="49411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b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rgbClr val="000000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p:txBody>
                </p:sp>
              </p:grpSp>
              <p:grpSp>
                <p:nvGrpSpPr>
                  <p:cNvPr id="29" name="Google Shape;603;p20">
                    <a:extLst>
                      <a:ext uri="{FF2B5EF4-FFF2-40B4-BE49-F238E27FC236}">
                        <a16:creationId xmlns:a16="http://schemas.microsoft.com/office/drawing/2014/main" id="{7B936AD9-2EE9-AF45-8EED-43049FB2642A}"/>
                      </a:ext>
                    </a:extLst>
                  </p:cNvPr>
                  <p:cNvGrpSpPr/>
                  <p:nvPr/>
                </p:nvGrpSpPr>
                <p:grpSpPr>
                  <a:xfrm>
                    <a:off x="8145410" y="1189245"/>
                    <a:ext cx="1426057" cy="430863"/>
                    <a:chOff x="2169400" y="1227109"/>
                    <a:chExt cx="1912374" cy="584935"/>
                  </a:xfrm>
                </p:grpSpPr>
                <p:pic>
                  <p:nvPicPr>
                    <p:cNvPr id="30" name="Google Shape;604;p20">
                      <a:extLst>
                        <a:ext uri="{FF2B5EF4-FFF2-40B4-BE49-F238E27FC236}">
                          <a16:creationId xmlns:a16="http://schemas.microsoft.com/office/drawing/2014/main" id="{EE524361-CAC5-6145-AE66-72736C2485CE}"/>
                        </a:ext>
                      </a:extLst>
                    </p:cNvPr>
                    <p:cNvPicPr preferRelativeResize="0"/>
                    <p:nvPr/>
                  </p:nvPicPr>
                  <p:blipFill rotWithShape="1">
                    <a:blip r:embed="rId2">
                      <a:alphaModFix/>
                    </a:blip>
                    <a:srcRect/>
                    <a:stretch/>
                  </p:blipFill>
                  <p:spPr>
                    <a:xfrm>
                      <a:off x="2169400" y="1227109"/>
                      <a:ext cx="591000" cy="58493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31" name="Google Shape;605;p20">
                      <a:extLst>
                        <a:ext uri="{FF2B5EF4-FFF2-40B4-BE49-F238E27FC236}">
                          <a16:creationId xmlns:a16="http://schemas.microsoft.com/office/drawing/2014/main" id="{C5626882-11BE-024F-A91F-D8091837CBE4}"/>
                        </a:ext>
                      </a:extLst>
                    </p:cNvPr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/>
                    <a:stretch/>
                  </p:blipFill>
                  <p:spPr>
                    <a:xfrm>
                      <a:off x="2753574" y="1334292"/>
                      <a:ext cx="1328200" cy="4108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</p:grpSp>
            <p:sp>
              <p:nvSpPr>
                <p:cNvPr id="25" name="Google Shape;606;p20">
                  <a:extLst>
                    <a:ext uri="{FF2B5EF4-FFF2-40B4-BE49-F238E27FC236}">
                      <a16:creationId xmlns:a16="http://schemas.microsoft.com/office/drawing/2014/main" id="{F0326BFD-BE6B-CF43-9925-E490E3F06F53}"/>
                    </a:ext>
                  </a:extLst>
                </p:cNvPr>
                <p:cNvSpPr txBox="1"/>
                <p:nvPr/>
              </p:nvSpPr>
              <p:spPr>
                <a:xfrm>
                  <a:off x="8547503" y="1609146"/>
                  <a:ext cx="1014300" cy="21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" sz="1000" b="1" i="0" u="none" strike="noStrike" cap="none">
                      <a:solidFill>
                        <a:srgbClr val="434343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[</a:t>
                  </a:r>
                  <a:r>
                    <a:rPr lang="en" sz="1000" b="0" i="0" u="none" strike="noStrike" cap="none">
                      <a:solidFill>
                        <a:srgbClr val="434343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cloudhub.io</a:t>
                  </a:r>
                  <a:r>
                    <a:rPr lang="en" sz="1000" b="1" i="0" u="none" strike="noStrike" cap="none">
                      <a:solidFill>
                        <a:srgbClr val="434343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]</a:t>
                  </a:r>
                  <a:endParaRPr sz="1300" b="0" i="0" u="none" strike="noStrike" cap="none">
                    <a:solidFill>
                      <a:srgbClr val="434343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  <p:sp>
              <p:nvSpPr>
                <p:cNvPr id="26" name="Google Shape;607;p20">
                  <a:extLst>
                    <a:ext uri="{FF2B5EF4-FFF2-40B4-BE49-F238E27FC236}">
                      <a16:creationId xmlns:a16="http://schemas.microsoft.com/office/drawing/2014/main" id="{4D1DC7AE-EE33-E24B-A728-597ED3C12317}"/>
                    </a:ext>
                  </a:extLst>
                </p:cNvPr>
                <p:cNvSpPr txBox="1"/>
                <p:nvPr/>
              </p:nvSpPr>
              <p:spPr>
                <a:xfrm>
                  <a:off x="10055278" y="1629346"/>
                  <a:ext cx="1397400" cy="165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5700" tIns="0" rIns="0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1" i="1" u="none" strike="noStrike" cap="none">
                      <a:solidFill>
                        <a:srgbClr val="000000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CloudHub Domain </a:t>
                  </a:r>
                  <a:r>
                    <a:rPr lang="en" sz="800" b="0" i="1" u="none" strike="noStrike" cap="none">
                      <a:solidFill>
                        <a:srgbClr val="000000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Name</a:t>
                  </a:r>
                  <a:endParaRPr sz="800" b="0" i="0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  <p:cxnSp>
              <p:nvCxnSpPr>
                <p:cNvPr id="27" name="Google Shape;608;p20">
                  <a:extLst>
                    <a:ext uri="{FF2B5EF4-FFF2-40B4-BE49-F238E27FC236}">
                      <a16:creationId xmlns:a16="http://schemas.microsoft.com/office/drawing/2014/main" id="{314460D4-7EA1-0B41-B2D2-F0B9A12CBF12}"/>
                    </a:ext>
                  </a:extLst>
                </p:cNvPr>
                <p:cNvCxnSpPr>
                  <a:stCxn id="26" idx="1"/>
                  <a:endCxn id="25" idx="3"/>
                </p:cNvCxnSpPr>
                <p:nvPr/>
              </p:nvCxnSpPr>
              <p:spPr>
                <a:xfrm flipH="1">
                  <a:off x="9561778" y="1711996"/>
                  <a:ext cx="493500" cy="4800"/>
                </a:xfrm>
                <a:prstGeom prst="curvedConnector3">
                  <a:avLst>
                    <a:gd name="adj1" fmla="val 49997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6" name="Google Shape;609;p20">
                <a:extLst>
                  <a:ext uri="{FF2B5EF4-FFF2-40B4-BE49-F238E27FC236}">
                    <a16:creationId xmlns:a16="http://schemas.microsoft.com/office/drawing/2014/main" id="{DF329593-B29D-7941-825D-58BFB6E3B152}"/>
                  </a:ext>
                </a:extLst>
              </p:cNvPr>
              <p:cNvGrpSpPr/>
              <p:nvPr/>
            </p:nvGrpSpPr>
            <p:grpSpPr>
              <a:xfrm>
                <a:off x="6526658" y="1901667"/>
                <a:ext cx="5238071" cy="2794964"/>
                <a:chOff x="6526658" y="1901667"/>
                <a:chExt cx="5238071" cy="2794964"/>
              </a:xfrm>
            </p:grpSpPr>
            <p:grpSp>
              <p:nvGrpSpPr>
                <p:cNvPr id="17" name="Google Shape;610;p20">
                  <a:extLst>
                    <a:ext uri="{FF2B5EF4-FFF2-40B4-BE49-F238E27FC236}">
                      <a16:creationId xmlns:a16="http://schemas.microsoft.com/office/drawing/2014/main" id="{F52A7C48-6D0D-7044-9BA3-0EC145BB8E9E}"/>
                    </a:ext>
                  </a:extLst>
                </p:cNvPr>
                <p:cNvGrpSpPr/>
                <p:nvPr/>
              </p:nvGrpSpPr>
              <p:grpSpPr>
                <a:xfrm>
                  <a:off x="6526658" y="1901667"/>
                  <a:ext cx="5238071" cy="2794964"/>
                  <a:chOff x="711900" y="1956570"/>
                  <a:chExt cx="5478008" cy="3170692"/>
                </a:xfrm>
              </p:grpSpPr>
              <p:sp>
                <p:nvSpPr>
                  <p:cNvPr id="22" name="Google Shape;611;p20">
                    <a:extLst>
                      <a:ext uri="{FF2B5EF4-FFF2-40B4-BE49-F238E27FC236}">
                        <a16:creationId xmlns:a16="http://schemas.microsoft.com/office/drawing/2014/main" id="{98FCF071-2E68-2944-BA66-119CAE1B4ECD}"/>
                      </a:ext>
                    </a:extLst>
                  </p:cNvPr>
                  <p:cNvSpPr/>
                  <p:nvPr/>
                </p:nvSpPr>
                <p:spPr>
                  <a:xfrm>
                    <a:off x="731108" y="1964662"/>
                    <a:ext cx="5458800" cy="3162600"/>
                  </a:xfrm>
                  <a:prstGeom prst="rect">
                    <a:avLst/>
                  </a:prstGeom>
                  <a:solidFill>
                    <a:srgbClr val="9FC5E8"/>
                  </a:solidFill>
                  <a:ln>
                    <a:noFill/>
                  </a:ln>
                  <a:effectLst>
                    <a:outerShdw blurRad="57150" dist="57150" dir="5400000" algn="bl" rotWithShape="0">
                      <a:srgbClr val="000000">
                        <a:alpha val="49411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b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endParaRPr sz="800" b="1" i="0" u="none" strike="noStrike" cap="none">
                      <a:solidFill>
                        <a:srgbClr val="000000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</p:txBody>
              </p:sp>
              <p:pic>
                <p:nvPicPr>
                  <p:cNvPr id="23" name="Google Shape;612;p20">
                    <a:extLst>
                      <a:ext uri="{FF2B5EF4-FFF2-40B4-BE49-F238E27FC236}">
                        <a16:creationId xmlns:a16="http://schemas.microsoft.com/office/drawing/2014/main" id="{38B3632F-A714-2F40-A7F9-50AC3DCF7D1D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l="3289" t="2398" r="-3287" b="-2397"/>
                  <a:stretch/>
                </p:blipFill>
                <p:spPr>
                  <a:xfrm>
                    <a:off x="711900" y="1956570"/>
                    <a:ext cx="454675" cy="4508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8" name="Google Shape;613;p20">
                  <a:extLst>
                    <a:ext uri="{FF2B5EF4-FFF2-40B4-BE49-F238E27FC236}">
                      <a16:creationId xmlns:a16="http://schemas.microsoft.com/office/drawing/2014/main" id="{33AB08F1-DDF9-F447-91AA-6744246F1348}"/>
                    </a:ext>
                  </a:extLst>
                </p:cNvPr>
                <p:cNvSpPr txBox="1"/>
                <p:nvPr/>
              </p:nvSpPr>
              <p:spPr>
                <a:xfrm>
                  <a:off x="6882125" y="1977225"/>
                  <a:ext cx="761700" cy="25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" sz="1200" b="1" i="0" u="none" strike="noStrike" cap="none">
                      <a:solidFill>
                        <a:srgbClr val="205CA0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Region</a:t>
                  </a:r>
                  <a:r>
                    <a:rPr lang="en" sz="1200" b="1" i="0" u="none" strike="noStrike" cap="none">
                      <a:solidFill>
                        <a:srgbClr val="205CA0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 </a:t>
                  </a:r>
                  <a:endParaRPr sz="1100" b="1" i="0" u="none" strike="noStrike" cap="none">
                    <a:solidFill>
                      <a:schemeClr val="dk2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sp>
              <p:nvSpPr>
                <p:cNvPr id="19" name="Google Shape;614;p20">
                  <a:extLst>
                    <a:ext uri="{FF2B5EF4-FFF2-40B4-BE49-F238E27FC236}">
                      <a16:creationId xmlns:a16="http://schemas.microsoft.com/office/drawing/2014/main" id="{582EAC9C-868C-6E41-8220-ECBFA54A1BDA}"/>
                    </a:ext>
                  </a:extLst>
                </p:cNvPr>
                <p:cNvSpPr txBox="1"/>
                <p:nvPr/>
              </p:nvSpPr>
              <p:spPr>
                <a:xfrm>
                  <a:off x="8406275" y="2071225"/>
                  <a:ext cx="830700" cy="165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5700" tIns="0" rIns="0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1" i="1" u="none" strike="noStrike" cap="none">
                      <a:solidFill>
                        <a:srgbClr val="000000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AWS</a:t>
                  </a:r>
                  <a:r>
                    <a:rPr lang="en" sz="800" b="0" i="1" u="none" strike="noStrike" cap="none">
                      <a:solidFill>
                        <a:srgbClr val="000000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 </a:t>
                  </a:r>
                  <a:r>
                    <a:rPr lang="en" sz="800" b="1" i="1" u="none" strike="noStrike" cap="none">
                      <a:solidFill>
                        <a:srgbClr val="000000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Region</a:t>
                  </a:r>
                  <a:endParaRPr sz="800" b="0" i="0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  <p:sp>
              <p:nvSpPr>
                <p:cNvPr id="20" name="Google Shape;615;p20">
                  <a:extLst>
                    <a:ext uri="{FF2B5EF4-FFF2-40B4-BE49-F238E27FC236}">
                      <a16:creationId xmlns:a16="http://schemas.microsoft.com/office/drawing/2014/main" id="{D403644E-058E-7348-B929-BB33B667A983}"/>
                    </a:ext>
                  </a:extLst>
                </p:cNvPr>
                <p:cNvSpPr txBox="1"/>
                <p:nvPr/>
              </p:nvSpPr>
              <p:spPr>
                <a:xfrm>
                  <a:off x="7384275" y="1999800"/>
                  <a:ext cx="650100" cy="21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" sz="1000" b="1" i="0" u="none" strike="noStrike" cap="none">
                      <a:solidFill>
                        <a:srgbClr val="434343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[</a:t>
                  </a:r>
                  <a:r>
                    <a:rPr lang="en" sz="1000" b="0" i="0" u="none" strike="noStrike" cap="none">
                      <a:solidFill>
                        <a:srgbClr val="434343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us-e2</a:t>
                  </a:r>
                  <a:r>
                    <a:rPr lang="en" sz="1000" b="1" i="0" u="none" strike="noStrike" cap="none">
                      <a:solidFill>
                        <a:srgbClr val="434343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]</a:t>
                  </a:r>
                  <a:endParaRPr sz="1300" b="0" i="0" u="none" strike="noStrike" cap="none">
                    <a:solidFill>
                      <a:srgbClr val="434343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  <p:cxnSp>
              <p:nvCxnSpPr>
                <p:cNvPr id="21" name="Google Shape;616;p20">
                  <a:extLst>
                    <a:ext uri="{FF2B5EF4-FFF2-40B4-BE49-F238E27FC236}">
                      <a16:creationId xmlns:a16="http://schemas.microsoft.com/office/drawing/2014/main" id="{6332B0D6-F5FC-7B4F-BF92-F7A6CE3362A2}"/>
                    </a:ext>
                  </a:extLst>
                </p:cNvPr>
                <p:cNvCxnSpPr>
                  <a:stCxn id="19" idx="1"/>
                  <a:endCxn id="20" idx="3"/>
                </p:cNvCxnSpPr>
                <p:nvPr/>
              </p:nvCxnSpPr>
              <p:spPr>
                <a:xfrm rot="10800000">
                  <a:off x="8034275" y="2107375"/>
                  <a:ext cx="372000" cy="46500"/>
                </a:xfrm>
                <a:prstGeom prst="curvedConnector3">
                  <a:avLst>
                    <a:gd name="adj1" fmla="val 49987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</p:grpSp>
        <p:grpSp>
          <p:nvGrpSpPr>
            <p:cNvPr id="10" name="Google Shape;617;p20">
              <a:extLst>
                <a:ext uri="{FF2B5EF4-FFF2-40B4-BE49-F238E27FC236}">
                  <a16:creationId xmlns:a16="http://schemas.microsoft.com/office/drawing/2014/main" id="{BBF1E664-1612-834D-8AE7-6FE07BFE6D4F}"/>
                </a:ext>
              </a:extLst>
            </p:cNvPr>
            <p:cNvGrpSpPr/>
            <p:nvPr/>
          </p:nvGrpSpPr>
          <p:grpSpPr>
            <a:xfrm>
              <a:off x="7170076" y="2264249"/>
              <a:ext cx="4374312" cy="2297376"/>
              <a:chOff x="7170076" y="2264249"/>
              <a:chExt cx="4374312" cy="2297376"/>
            </a:xfrm>
          </p:grpSpPr>
          <p:grpSp>
            <p:nvGrpSpPr>
              <p:cNvPr id="11" name="Google Shape;618;p20">
                <a:extLst>
                  <a:ext uri="{FF2B5EF4-FFF2-40B4-BE49-F238E27FC236}">
                    <a16:creationId xmlns:a16="http://schemas.microsoft.com/office/drawing/2014/main" id="{25C9CA55-F0CA-3348-BA01-8DC7B29A8F81}"/>
                  </a:ext>
                </a:extLst>
              </p:cNvPr>
              <p:cNvGrpSpPr/>
              <p:nvPr/>
            </p:nvGrpSpPr>
            <p:grpSpPr>
              <a:xfrm>
                <a:off x="7170076" y="2264249"/>
                <a:ext cx="4374312" cy="2297376"/>
                <a:chOff x="7053718" y="2785118"/>
                <a:chExt cx="4261800" cy="2297376"/>
              </a:xfrm>
            </p:grpSpPr>
            <p:sp>
              <p:nvSpPr>
                <p:cNvPr id="13" name="Google Shape;619;p20">
                  <a:extLst>
                    <a:ext uri="{FF2B5EF4-FFF2-40B4-BE49-F238E27FC236}">
                      <a16:creationId xmlns:a16="http://schemas.microsoft.com/office/drawing/2014/main" id="{9F67ECE7-AEBF-8041-AD7D-9638E6A0F477}"/>
                    </a:ext>
                  </a:extLst>
                </p:cNvPr>
                <p:cNvSpPr/>
                <p:nvPr/>
              </p:nvSpPr>
              <p:spPr>
                <a:xfrm>
                  <a:off x="7053718" y="2885894"/>
                  <a:ext cx="4261800" cy="219660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FDECDB"/>
                    </a:gs>
                    <a:gs pos="100000">
                      <a:srgbClr val="F0A96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57150" dir="5400000" algn="bl" rotWithShape="0">
                    <a:srgbClr val="000000">
                      <a:alpha val="49411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4" name="Google Shape;620;p20">
                  <a:extLst>
                    <a:ext uri="{FF2B5EF4-FFF2-40B4-BE49-F238E27FC236}">
                      <a16:creationId xmlns:a16="http://schemas.microsoft.com/office/drawing/2014/main" id="{856E8A63-E41E-994B-B5D2-6542C78BD3AF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7135092" y="2785118"/>
                  <a:ext cx="407086" cy="27210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49411"/>
                    </a:srgbClr>
                  </a:outerShdw>
                </a:effectLst>
              </p:spPr>
            </p:pic>
          </p:grpSp>
          <p:sp>
            <p:nvSpPr>
              <p:cNvPr id="12" name="Google Shape;621;p20">
                <a:extLst>
                  <a:ext uri="{FF2B5EF4-FFF2-40B4-BE49-F238E27FC236}">
                    <a16:creationId xmlns:a16="http://schemas.microsoft.com/office/drawing/2014/main" id="{87188822-598A-F94B-926B-44ADF63726C1}"/>
                  </a:ext>
                </a:extLst>
              </p:cNvPr>
              <p:cNvSpPr txBox="1"/>
              <p:nvPr/>
            </p:nvSpPr>
            <p:spPr>
              <a:xfrm>
                <a:off x="7781791" y="2435225"/>
                <a:ext cx="2382600" cy="18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 b="1" i="0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Customer VPC </a:t>
                </a:r>
                <a:r>
                  <a:rPr lang="en" sz="11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[10.100.1.0/24]</a:t>
                </a:r>
                <a:r>
                  <a:rPr lang="en" sz="1100" b="1" i="0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 </a:t>
                </a:r>
                <a:endParaRPr sz="1100" b="1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</p:grpSp>
      </p:grpSp>
      <p:grpSp>
        <p:nvGrpSpPr>
          <p:cNvPr id="36" name="Google Shape;622;p20">
            <a:extLst>
              <a:ext uri="{FF2B5EF4-FFF2-40B4-BE49-F238E27FC236}">
                <a16:creationId xmlns:a16="http://schemas.microsoft.com/office/drawing/2014/main" id="{FF99A5CA-38BA-DD47-84F9-1A3AB48D2CAA}"/>
              </a:ext>
            </a:extLst>
          </p:cNvPr>
          <p:cNvGrpSpPr/>
          <p:nvPr/>
        </p:nvGrpSpPr>
        <p:grpSpPr>
          <a:xfrm>
            <a:off x="3208159" y="3609025"/>
            <a:ext cx="4015597" cy="3141365"/>
            <a:chOff x="3208159" y="3609025"/>
            <a:chExt cx="4015597" cy="3141365"/>
          </a:xfrm>
        </p:grpSpPr>
        <p:grpSp>
          <p:nvGrpSpPr>
            <p:cNvPr id="37" name="Google Shape;623;p20">
              <a:extLst>
                <a:ext uri="{FF2B5EF4-FFF2-40B4-BE49-F238E27FC236}">
                  <a16:creationId xmlns:a16="http://schemas.microsoft.com/office/drawing/2014/main" id="{A0C866AC-1A43-A249-B250-256E4DEC30A3}"/>
                </a:ext>
              </a:extLst>
            </p:cNvPr>
            <p:cNvGrpSpPr/>
            <p:nvPr/>
          </p:nvGrpSpPr>
          <p:grpSpPr>
            <a:xfrm>
              <a:off x="3208159" y="5584073"/>
              <a:ext cx="3900404" cy="1166317"/>
              <a:chOff x="3975001" y="5584073"/>
              <a:chExt cx="3900404" cy="1166317"/>
            </a:xfrm>
          </p:grpSpPr>
          <p:sp>
            <p:nvSpPr>
              <p:cNvPr id="42" name="Google Shape;624;p20">
                <a:extLst>
                  <a:ext uri="{FF2B5EF4-FFF2-40B4-BE49-F238E27FC236}">
                    <a16:creationId xmlns:a16="http://schemas.microsoft.com/office/drawing/2014/main" id="{912C45D7-B377-9B48-97DD-4CFBA8F31CC3}"/>
                  </a:ext>
                </a:extLst>
              </p:cNvPr>
              <p:cNvSpPr/>
              <p:nvPr/>
            </p:nvSpPr>
            <p:spPr>
              <a:xfrm>
                <a:off x="4141211" y="5745450"/>
                <a:ext cx="3734194" cy="1004940"/>
              </a:xfrm>
              <a:prstGeom prst="flowChartDocument">
                <a:avLst/>
              </a:prstGeom>
              <a:solidFill>
                <a:srgbClr val="FFE599"/>
              </a:solidFill>
              <a:ln>
                <a:noFill/>
              </a:ln>
              <a:effectLst>
                <a:outerShdw blurRad="57150" dist="66675" dir="5400000" algn="bl" rotWithShape="0">
                  <a:srgbClr val="000000">
                    <a:alpha val="4941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" name="Google Shape;625;p20">
                <a:extLst>
                  <a:ext uri="{FF2B5EF4-FFF2-40B4-BE49-F238E27FC236}">
                    <a16:creationId xmlns:a16="http://schemas.microsoft.com/office/drawing/2014/main" id="{310BE0AA-9588-9A43-92F9-17E2D3D9EC17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3975001" y="5584073"/>
                <a:ext cx="329016" cy="29130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38100" dir="5400000" algn="bl" rotWithShape="0">
                  <a:srgbClr val="000000">
                    <a:alpha val="49411"/>
                  </a:srgbClr>
                </a:outerShdw>
              </a:effectLst>
            </p:spPr>
          </p:pic>
        </p:grpSp>
        <p:sp>
          <p:nvSpPr>
            <p:cNvPr id="38" name="Google Shape;626;p20">
              <a:extLst>
                <a:ext uri="{FF2B5EF4-FFF2-40B4-BE49-F238E27FC236}">
                  <a16:creationId xmlns:a16="http://schemas.microsoft.com/office/drawing/2014/main" id="{A98761D9-82E7-A84F-A816-EB7B0B9E1A1B}"/>
                </a:ext>
              </a:extLst>
            </p:cNvPr>
            <p:cNvSpPr txBox="1"/>
            <p:nvPr/>
          </p:nvSpPr>
          <p:spPr>
            <a:xfrm>
              <a:off x="5860856" y="5250325"/>
              <a:ext cx="1362900" cy="32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DNS records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for the 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Dedicated Load Balancer</a:t>
              </a:r>
              <a:endParaRPr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cxnSp>
          <p:nvCxnSpPr>
            <p:cNvPr id="39" name="Google Shape;627;p20">
              <a:extLst>
                <a:ext uri="{FF2B5EF4-FFF2-40B4-BE49-F238E27FC236}">
                  <a16:creationId xmlns:a16="http://schemas.microsoft.com/office/drawing/2014/main" id="{4E2B1B5A-E43E-9D4E-BE21-E75A0B9AF620}"/>
                </a:ext>
              </a:extLst>
            </p:cNvPr>
            <p:cNvCxnSpPr>
              <a:stCxn id="38" idx="1"/>
              <a:endCxn id="42" idx="0"/>
            </p:cNvCxnSpPr>
            <p:nvPr/>
          </p:nvCxnSpPr>
          <p:spPr>
            <a:xfrm flipH="1">
              <a:off x="5241356" y="5412475"/>
              <a:ext cx="619500" cy="3330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0" name="Google Shape;628;p20">
              <a:extLst>
                <a:ext uri="{FF2B5EF4-FFF2-40B4-BE49-F238E27FC236}">
                  <a16:creationId xmlns:a16="http://schemas.microsoft.com/office/drawing/2014/main" id="{98344546-541E-8B4B-94AE-1BA80CE30402}"/>
                </a:ext>
              </a:extLst>
            </p:cNvPr>
            <p:cNvSpPr/>
            <p:nvPr/>
          </p:nvSpPr>
          <p:spPr>
            <a:xfrm>
              <a:off x="5647356" y="5039375"/>
              <a:ext cx="271200" cy="272100"/>
            </a:xfrm>
            <a:prstGeom prst="ellipse">
              <a:avLst/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  <a:effectLst>
              <a:outerShdw blurRad="57150" dist="3810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chemeClr val="lt1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3</a:t>
              </a:r>
              <a:endParaRPr sz="12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cxnSp>
          <p:nvCxnSpPr>
            <p:cNvPr id="41" name="Google Shape;629;p20">
              <a:extLst>
                <a:ext uri="{FF2B5EF4-FFF2-40B4-BE49-F238E27FC236}">
                  <a16:creationId xmlns:a16="http://schemas.microsoft.com/office/drawing/2014/main" id="{847AC5B4-DCD7-1245-AAA2-8075C31D1151}"/>
                </a:ext>
              </a:extLst>
            </p:cNvPr>
            <p:cNvCxnSpPr>
              <a:stCxn id="38" idx="0"/>
              <a:endCxn id="119" idx="2"/>
            </p:cNvCxnSpPr>
            <p:nvPr/>
          </p:nvCxnSpPr>
          <p:spPr>
            <a:xfrm rot="-5400000">
              <a:off x="6037706" y="4113625"/>
              <a:ext cx="1641300" cy="6321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44" name="Google Shape;631;p20">
            <a:extLst>
              <a:ext uri="{FF2B5EF4-FFF2-40B4-BE49-F238E27FC236}">
                <a16:creationId xmlns:a16="http://schemas.microsoft.com/office/drawing/2014/main" id="{23887461-25A0-D747-ACD6-9E8DDCBAE30E}"/>
              </a:ext>
            </a:extLst>
          </p:cNvPr>
          <p:cNvGrpSpPr/>
          <p:nvPr/>
        </p:nvGrpSpPr>
        <p:grpSpPr>
          <a:xfrm>
            <a:off x="-106460" y="2677888"/>
            <a:ext cx="7946176" cy="974571"/>
            <a:chOff x="-106460" y="2677888"/>
            <a:chExt cx="7946176" cy="974571"/>
          </a:xfrm>
        </p:grpSpPr>
        <p:grpSp>
          <p:nvGrpSpPr>
            <p:cNvPr id="45" name="Google Shape;632;p20">
              <a:extLst>
                <a:ext uri="{FF2B5EF4-FFF2-40B4-BE49-F238E27FC236}">
                  <a16:creationId xmlns:a16="http://schemas.microsoft.com/office/drawing/2014/main" id="{9496ED98-9D47-C047-A966-C88E14E759BE}"/>
                </a:ext>
              </a:extLst>
            </p:cNvPr>
            <p:cNvGrpSpPr/>
            <p:nvPr/>
          </p:nvGrpSpPr>
          <p:grpSpPr>
            <a:xfrm>
              <a:off x="-106460" y="2677888"/>
              <a:ext cx="1188000" cy="974571"/>
              <a:chOff x="-106460" y="2677888"/>
              <a:chExt cx="1188000" cy="974571"/>
            </a:xfrm>
          </p:grpSpPr>
          <p:pic>
            <p:nvPicPr>
              <p:cNvPr id="52" name="Google Shape;633;p20">
                <a:extLst>
                  <a:ext uri="{FF2B5EF4-FFF2-40B4-BE49-F238E27FC236}">
                    <a16:creationId xmlns:a16="http://schemas.microsoft.com/office/drawing/2014/main" id="{4EFCCD2D-1AB1-424F-81F7-D4F8FDE15B8A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133943" y="2945675"/>
                <a:ext cx="693000" cy="706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66675" dir="5400000" algn="bl" rotWithShape="0">
                  <a:srgbClr val="000000">
                    <a:alpha val="49411"/>
                  </a:srgbClr>
                </a:outerShdw>
              </a:effectLst>
            </p:spPr>
          </p:pic>
          <p:sp>
            <p:nvSpPr>
              <p:cNvPr id="53" name="Google Shape;634;p20">
                <a:extLst>
                  <a:ext uri="{FF2B5EF4-FFF2-40B4-BE49-F238E27FC236}">
                    <a16:creationId xmlns:a16="http://schemas.microsoft.com/office/drawing/2014/main" id="{8C7C7E76-866F-4343-AA6A-7B72C16DA34A}"/>
                  </a:ext>
                </a:extLst>
              </p:cNvPr>
              <p:cNvSpPr txBox="1"/>
              <p:nvPr/>
            </p:nvSpPr>
            <p:spPr>
              <a:xfrm>
                <a:off x="-106460" y="2677888"/>
                <a:ext cx="1188000" cy="18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 b="1" i="0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HTTP/S </a:t>
                </a:r>
                <a:endParaRPr sz="1100" b="1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 b="1" i="0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Client</a:t>
                </a:r>
                <a:endParaRPr sz="1100" b="1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</p:grpSp>
        <p:grpSp>
          <p:nvGrpSpPr>
            <p:cNvPr id="46" name="Google Shape;635;p20">
              <a:extLst>
                <a:ext uri="{FF2B5EF4-FFF2-40B4-BE49-F238E27FC236}">
                  <a16:creationId xmlns:a16="http://schemas.microsoft.com/office/drawing/2014/main" id="{BF40382B-2A9C-8449-B636-4BEEB4C6B4E7}"/>
                </a:ext>
              </a:extLst>
            </p:cNvPr>
            <p:cNvGrpSpPr/>
            <p:nvPr/>
          </p:nvGrpSpPr>
          <p:grpSpPr>
            <a:xfrm>
              <a:off x="1261975" y="2869067"/>
              <a:ext cx="3267925" cy="386875"/>
              <a:chOff x="1504950" y="2815500"/>
              <a:chExt cx="3267925" cy="386875"/>
            </a:xfrm>
          </p:grpSpPr>
          <p:sp>
            <p:nvSpPr>
              <p:cNvPr id="50" name="Google Shape;636;p20">
                <a:extLst>
                  <a:ext uri="{FF2B5EF4-FFF2-40B4-BE49-F238E27FC236}">
                    <a16:creationId xmlns:a16="http://schemas.microsoft.com/office/drawing/2014/main" id="{D0AF2991-CD62-C641-B268-0F0CD3AD1719}"/>
                  </a:ext>
                </a:extLst>
              </p:cNvPr>
              <p:cNvSpPr txBox="1"/>
              <p:nvPr/>
            </p:nvSpPr>
            <p:spPr>
              <a:xfrm>
                <a:off x="1826275" y="2943775"/>
                <a:ext cx="29466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" sz="10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https://my-dlb.lb.anypointdns.net/appLucy</a:t>
                </a:r>
                <a:endParaRPr sz="10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1" name="Google Shape;637;p20">
                <a:extLst>
                  <a:ext uri="{FF2B5EF4-FFF2-40B4-BE49-F238E27FC236}">
                    <a16:creationId xmlns:a16="http://schemas.microsoft.com/office/drawing/2014/main" id="{46C51784-5077-4F48-B105-89BDEDB1D722}"/>
                  </a:ext>
                </a:extLst>
              </p:cNvPr>
              <p:cNvSpPr/>
              <p:nvPr/>
            </p:nvSpPr>
            <p:spPr>
              <a:xfrm>
                <a:off x="1504950" y="2815500"/>
                <a:ext cx="271200" cy="272100"/>
              </a:xfrm>
              <a:prstGeom prst="ellipse">
                <a:avLst/>
              </a:prstGeom>
              <a:gradFill>
                <a:gsLst>
                  <a:gs pos="0">
                    <a:srgbClr val="51AB2A"/>
                  </a:gs>
                  <a:gs pos="100000">
                    <a:srgbClr val="203E13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38100" dir="5400000" algn="bl" rotWithShape="0">
                  <a:srgbClr val="000000">
                    <a:alpha val="49411"/>
                  </a:srgbClr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" sz="1200" b="1" i="0" u="none" strike="noStrike" cap="none">
                    <a:solidFill>
                      <a:schemeClr val="lt1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6</a:t>
                </a:r>
                <a:endParaRPr sz="1200" b="1" i="0" u="none" strike="noStrike" cap="none">
                  <a:solidFill>
                    <a:schemeClr val="lt1"/>
                  </a:solidFill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</p:grpSp>
        <p:grpSp>
          <p:nvGrpSpPr>
            <p:cNvPr id="47" name="Google Shape;638;p20">
              <a:extLst>
                <a:ext uri="{FF2B5EF4-FFF2-40B4-BE49-F238E27FC236}">
                  <a16:creationId xmlns:a16="http://schemas.microsoft.com/office/drawing/2014/main" id="{D99548E7-246C-5F4E-810E-8F43C0A1829D}"/>
                </a:ext>
              </a:extLst>
            </p:cNvPr>
            <p:cNvGrpSpPr/>
            <p:nvPr/>
          </p:nvGrpSpPr>
          <p:grpSpPr>
            <a:xfrm>
              <a:off x="826943" y="3214356"/>
              <a:ext cx="7012773" cy="97611"/>
              <a:chOff x="826943" y="3214356"/>
              <a:chExt cx="7012773" cy="97611"/>
            </a:xfrm>
          </p:grpSpPr>
          <p:cxnSp>
            <p:nvCxnSpPr>
              <p:cNvPr id="48" name="Google Shape;639;p20">
                <a:extLst>
                  <a:ext uri="{FF2B5EF4-FFF2-40B4-BE49-F238E27FC236}">
                    <a16:creationId xmlns:a16="http://schemas.microsoft.com/office/drawing/2014/main" id="{AB2EC285-2756-1441-B435-615DE69B62F2}"/>
                  </a:ext>
                </a:extLst>
              </p:cNvPr>
              <p:cNvCxnSpPr>
                <a:stCxn id="52" idx="3"/>
                <a:endCxn id="119" idx="1"/>
              </p:cNvCxnSpPr>
              <p:nvPr/>
            </p:nvCxnSpPr>
            <p:spPr>
              <a:xfrm>
                <a:off x="826943" y="3299067"/>
                <a:ext cx="6054900" cy="129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9" name="Google Shape;640;p20">
                <a:extLst>
                  <a:ext uri="{FF2B5EF4-FFF2-40B4-BE49-F238E27FC236}">
                    <a16:creationId xmlns:a16="http://schemas.microsoft.com/office/drawing/2014/main" id="{A595E2C8-104F-E145-ADF3-6BF54C57D8DD}"/>
                  </a:ext>
                </a:extLst>
              </p:cNvPr>
              <p:cNvCxnSpPr>
                <a:stCxn id="119" idx="3"/>
                <a:endCxn id="134" idx="1"/>
              </p:cNvCxnSpPr>
              <p:nvPr/>
            </p:nvCxnSpPr>
            <p:spPr>
              <a:xfrm rot="10800000" flipH="1">
                <a:off x="7467116" y="3214356"/>
                <a:ext cx="372600" cy="97500"/>
              </a:xfrm>
              <a:prstGeom prst="curvedConnector3">
                <a:avLst>
                  <a:gd name="adj1" fmla="val 50005"/>
                </a:avLst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54" name="Google Shape;642;p20">
            <a:extLst>
              <a:ext uri="{FF2B5EF4-FFF2-40B4-BE49-F238E27FC236}">
                <a16:creationId xmlns:a16="http://schemas.microsoft.com/office/drawing/2014/main" id="{B539D2EB-75E2-4947-B9FD-D90D8A96B61D}"/>
              </a:ext>
            </a:extLst>
          </p:cNvPr>
          <p:cNvGrpSpPr/>
          <p:nvPr/>
        </p:nvGrpSpPr>
        <p:grpSpPr>
          <a:xfrm>
            <a:off x="8288191" y="2781400"/>
            <a:ext cx="3158284" cy="1536050"/>
            <a:chOff x="8288191" y="2933800"/>
            <a:chExt cx="3158284" cy="1536050"/>
          </a:xfrm>
        </p:grpSpPr>
        <p:grpSp>
          <p:nvGrpSpPr>
            <p:cNvPr id="55" name="Google Shape;643;p20">
              <a:extLst>
                <a:ext uri="{FF2B5EF4-FFF2-40B4-BE49-F238E27FC236}">
                  <a16:creationId xmlns:a16="http://schemas.microsoft.com/office/drawing/2014/main" id="{8B6D98B1-6D2E-D14C-B8FC-63F2C0BEFE97}"/>
                </a:ext>
              </a:extLst>
            </p:cNvPr>
            <p:cNvGrpSpPr/>
            <p:nvPr/>
          </p:nvGrpSpPr>
          <p:grpSpPr>
            <a:xfrm>
              <a:off x="8288191" y="2933800"/>
              <a:ext cx="2328259" cy="941321"/>
              <a:chOff x="8059591" y="2933800"/>
              <a:chExt cx="2328259" cy="941321"/>
            </a:xfrm>
          </p:grpSpPr>
          <p:pic>
            <p:nvPicPr>
              <p:cNvPr id="65" name="Google Shape;644;p20">
                <a:extLst>
                  <a:ext uri="{FF2B5EF4-FFF2-40B4-BE49-F238E27FC236}">
                    <a16:creationId xmlns:a16="http://schemas.microsoft.com/office/drawing/2014/main" id="{92EE1CFB-DD4A-F94A-B22C-003395F2A0DB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9927538" y="3275191"/>
                <a:ext cx="460312" cy="6390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6" name="Google Shape;645;p20">
                <a:extLst>
                  <a:ext uri="{FF2B5EF4-FFF2-40B4-BE49-F238E27FC236}">
                    <a16:creationId xmlns:a16="http://schemas.microsoft.com/office/drawing/2014/main" id="{A841E982-BACD-6E40-AF10-1A033D38565E}"/>
                  </a:ext>
                </a:extLst>
              </p:cNvPr>
              <p:cNvGrpSpPr/>
              <p:nvPr/>
            </p:nvGrpSpPr>
            <p:grpSpPr>
              <a:xfrm>
                <a:off x="8059591" y="2933800"/>
                <a:ext cx="853209" cy="941321"/>
                <a:chOff x="8059591" y="2933800"/>
                <a:chExt cx="853209" cy="941321"/>
              </a:xfrm>
            </p:grpSpPr>
            <p:grpSp>
              <p:nvGrpSpPr>
                <p:cNvPr id="74" name="Google Shape;646;p20">
                  <a:extLst>
                    <a:ext uri="{FF2B5EF4-FFF2-40B4-BE49-F238E27FC236}">
                      <a16:creationId xmlns:a16="http://schemas.microsoft.com/office/drawing/2014/main" id="{3DFB8DC8-787E-CC44-BD78-C38FF3B6A4F4}"/>
                    </a:ext>
                  </a:extLst>
                </p:cNvPr>
                <p:cNvGrpSpPr/>
                <p:nvPr/>
              </p:nvGrpSpPr>
              <p:grpSpPr>
                <a:xfrm>
                  <a:off x="8059591" y="2933800"/>
                  <a:ext cx="853209" cy="941321"/>
                  <a:chOff x="1669639" y="2998021"/>
                  <a:chExt cx="870000" cy="959847"/>
                </a:xfrm>
              </p:grpSpPr>
              <p:grpSp>
                <p:nvGrpSpPr>
                  <p:cNvPr id="76" name="Google Shape;647;p20">
                    <a:extLst>
                      <a:ext uri="{FF2B5EF4-FFF2-40B4-BE49-F238E27FC236}">
                        <a16:creationId xmlns:a16="http://schemas.microsoft.com/office/drawing/2014/main" id="{A562C857-DDCC-034D-8987-04B72A35B6F9}"/>
                      </a:ext>
                    </a:extLst>
                  </p:cNvPr>
                  <p:cNvGrpSpPr/>
                  <p:nvPr/>
                </p:nvGrpSpPr>
                <p:grpSpPr>
                  <a:xfrm>
                    <a:off x="1782211" y="2998021"/>
                    <a:ext cx="661605" cy="760733"/>
                    <a:chOff x="2990330" y="2651781"/>
                    <a:chExt cx="854125" cy="944540"/>
                  </a:xfrm>
                </p:grpSpPr>
                <p:pic>
                  <p:nvPicPr>
                    <p:cNvPr id="78" name="Google Shape;648;p20">
                      <a:extLst>
                        <a:ext uri="{FF2B5EF4-FFF2-40B4-BE49-F238E27FC236}">
                          <a16:creationId xmlns:a16="http://schemas.microsoft.com/office/drawing/2014/main" id="{E2476961-A423-8E4C-95BA-6F04AAACFE44}"/>
                        </a:ext>
                      </a:extLst>
                    </p:cNvPr>
                    <p:cNvPicPr preferRelativeResize="0"/>
                    <p:nvPr/>
                  </p:nvPicPr>
                  <p:blipFill rotWithShape="1">
                    <a:blip r:embed="rId9">
                      <a:alphaModFix/>
                    </a:blip>
                    <a:srcRect/>
                    <a:stretch/>
                  </p:blipFill>
                  <p:spPr>
                    <a:xfrm>
                      <a:off x="2990330" y="2651781"/>
                      <a:ext cx="854125" cy="944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79" name="Google Shape;649;p20">
                      <a:extLst>
                        <a:ext uri="{FF2B5EF4-FFF2-40B4-BE49-F238E27FC236}">
                          <a16:creationId xmlns:a16="http://schemas.microsoft.com/office/drawing/2014/main" id="{0C44ADE0-367F-5C4E-8184-AB5FC0FA72FB}"/>
                        </a:ext>
                      </a:extLst>
                    </p:cNvPr>
                    <p:cNvPicPr preferRelativeResize="0"/>
                    <p:nvPr/>
                  </p:nvPicPr>
                  <p:blipFill rotWithShape="1">
                    <a:blip r:embed="rId10">
                      <a:alphaModFix/>
                    </a:blip>
                    <a:srcRect/>
                    <a:stretch/>
                  </p:blipFill>
                  <p:spPr>
                    <a:xfrm>
                      <a:off x="3234146" y="2847433"/>
                      <a:ext cx="366495" cy="3602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sp>
                <p:nvSpPr>
                  <p:cNvPr id="77" name="Google Shape;650;p20">
                    <a:extLst>
                      <a:ext uri="{FF2B5EF4-FFF2-40B4-BE49-F238E27FC236}">
                        <a16:creationId xmlns:a16="http://schemas.microsoft.com/office/drawing/2014/main" id="{B1877A8F-DBF4-9B4E-9FB0-AC796F956A79}"/>
                      </a:ext>
                    </a:extLst>
                  </p:cNvPr>
                  <p:cNvSpPr txBox="1"/>
                  <p:nvPr/>
                </p:nvSpPr>
                <p:spPr>
                  <a:xfrm>
                    <a:off x="1669639" y="3797368"/>
                    <a:ext cx="870000" cy="160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r>
                      <a:rPr lang="en" sz="800" b="1" i="0" u="none" strike="noStrike" cap="none">
                        <a:solidFill>
                          <a:srgbClr val="000000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Mule Worker</a:t>
                    </a:r>
                    <a:endParaRPr sz="800" b="0" i="0" u="none" strike="noStrike" cap="none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endParaRPr>
                  </a:p>
                </p:txBody>
              </p:sp>
            </p:grpSp>
            <p:sp>
              <p:nvSpPr>
                <p:cNvPr id="75" name="Google Shape;651;p20">
                  <a:extLst>
                    <a:ext uri="{FF2B5EF4-FFF2-40B4-BE49-F238E27FC236}">
                      <a16:creationId xmlns:a16="http://schemas.microsoft.com/office/drawing/2014/main" id="{C798D9C6-6FC6-914C-BEFD-446A1EA2A5CF}"/>
                    </a:ext>
                  </a:extLst>
                </p:cNvPr>
                <p:cNvSpPr txBox="1"/>
                <p:nvPr/>
              </p:nvSpPr>
              <p:spPr>
                <a:xfrm>
                  <a:off x="8181175" y="3414250"/>
                  <a:ext cx="619200" cy="19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1" i="0" u="none" strike="noStrike" cap="none">
                      <a:solidFill>
                        <a:schemeClr val="lt1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appLucy</a:t>
                  </a:r>
                  <a:endParaRPr sz="800" b="1" i="0" u="none" strike="noStrike" cap="none">
                    <a:solidFill>
                      <a:schemeClr val="lt1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</p:grpSp>
          <p:grpSp>
            <p:nvGrpSpPr>
              <p:cNvPr id="67" name="Google Shape;652;p20">
                <a:extLst>
                  <a:ext uri="{FF2B5EF4-FFF2-40B4-BE49-F238E27FC236}">
                    <a16:creationId xmlns:a16="http://schemas.microsoft.com/office/drawing/2014/main" id="{7551D712-B8D9-8248-95FE-A6CEDF2BDF69}"/>
                  </a:ext>
                </a:extLst>
              </p:cNvPr>
              <p:cNvGrpSpPr/>
              <p:nvPr/>
            </p:nvGrpSpPr>
            <p:grpSpPr>
              <a:xfrm>
                <a:off x="9080116" y="2933800"/>
                <a:ext cx="853209" cy="936084"/>
                <a:chOff x="9080116" y="2933800"/>
                <a:chExt cx="853209" cy="936084"/>
              </a:xfrm>
            </p:grpSpPr>
            <p:grpSp>
              <p:nvGrpSpPr>
                <p:cNvPr id="68" name="Google Shape;653;p20">
                  <a:extLst>
                    <a:ext uri="{FF2B5EF4-FFF2-40B4-BE49-F238E27FC236}">
                      <a16:creationId xmlns:a16="http://schemas.microsoft.com/office/drawing/2014/main" id="{1F450E34-7A90-6D4E-BB9A-AB2325F5D2B8}"/>
                    </a:ext>
                  </a:extLst>
                </p:cNvPr>
                <p:cNvGrpSpPr/>
                <p:nvPr/>
              </p:nvGrpSpPr>
              <p:grpSpPr>
                <a:xfrm>
                  <a:off x="9080116" y="2933800"/>
                  <a:ext cx="853209" cy="936084"/>
                  <a:chOff x="1514240" y="3004675"/>
                  <a:chExt cx="870000" cy="954506"/>
                </a:xfrm>
              </p:grpSpPr>
              <p:grpSp>
                <p:nvGrpSpPr>
                  <p:cNvPr id="70" name="Google Shape;654;p20">
                    <a:extLst>
                      <a:ext uri="{FF2B5EF4-FFF2-40B4-BE49-F238E27FC236}">
                        <a16:creationId xmlns:a16="http://schemas.microsoft.com/office/drawing/2014/main" id="{A23F0587-4CA2-7B4F-95A1-BC47E22616CD}"/>
                      </a:ext>
                    </a:extLst>
                  </p:cNvPr>
                  <p:cNvGrpSpPr/>
                  <p:nvPr/>
                </p:nvGrpSpPr>
                <p:grpSpPr>
                  <a:xfrm>
                    <a:off x="1626812" y="3004675"/>
                    <a:ext cx="661605" cy="760733"/>
                    <a:chOff x="2789712" y="2660042"/>
                    <a:chExt cx="854125" cy="944540"/>
                  </a:xfrm>
                </p:grpSpPr>
                <p:pic>
                  <p:nvPicPr>
                    <p:cNvPr id="72" name="Google Shape;655;p20">
                      <a:extLst>
                        <a:ext uri="{FF2B5EF4-FFF2-40B4-BE49-F238E27FC236}">
                          <a16:creationId xmlns:a16="http://schemas.microsoft.com/office/drawing/2014/main" id="{EBAA9C0D-2E6E-E44A-B808-CEF307D43823}"/>
                        </a:ext>
                      </a:extLst>
                    </p:cNvPr>
                    <p:cNvPicPr preferRelativeResize="0"/>
                    <p:nvPr/>
                  </p:nvPicPr>
                  <p:blipFill rotWithShape="1">
                    <a:blip r:embed="rId9">
                      <a:alphaModFix/>
                    </a:blip>
                    <a:srcRect/>
                    <a:stretch/>
                  </p:blipFill>
                  <p:spPr>
                    <a:xfrm>
                      <a:off x="2789712" y="2660042"/>
                      <a:ext cx="854125" cy="944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73" name="Google Shape;656;p20">
                      <a:extLst>
                        <a:ext uri="{FF2B5EF4-FFF2-40B4-BE49-F238E27FC236}">
                          <a16:creationId xmlns:a16="http://schemas.microsoft.com/office/drawing/2014/main" id="{D245B2BB-FDAD-694D-AD08-1F7553FE0C5E}"/>
                        </a:ext>
                      </a:extLst>
                    </p:cNvPr>
                    <p:cNvPicPr preferRelativeResize="0"/>
                    <p:nvPr/>
                  </p:nvPicPr>
                  <p:blipFill rotWithShape="1">
                    <a:blip r:embed="rId10">
                      <a:alphaModFix/>
                    </a:blip>
                    <a:srcRect/>
                    <a:stretch/>
                  </p:blipFill>
                  <p:spPr>
                    <a:xfrm>
                      <a:off x="3033527" y="2855694"/>
                      <a:ext cx="366495" cy="3602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sp>
                <p:nvSpPr>
                  <p:cNvPr id="71" name="Google Shape;657;p20">
                    <a:extLst>
                      <a:ext uri="{FF2B5EF4-FFF2-40B4-BE49-F238E27FC236}">
                        <a16:creationId xmlns:a16="http://schemas.microsoft.com/office/drawing/2014/main" id="{CC74327C-7591-1F43-8869-793E4BF975D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4240" y="3799581"/>
                    <a:ext cx="870000" cy="159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r>
                      <a:rPr lang="en" sz="800" b="1" i="0" u="none" strike="noStrike" cap="none">
                        <a:solidFill>
                          <a:srgbClr val="000000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Mule Worker</a:t>
                    </a:r>
                    <a:endParaRPr sz="800" b="1" i="0" u="none" strike="noStrike" cap="none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endParaRPr>
                  </a:p>
                </p:txBody>
              </p:sp>
            </p:grpSp>
            <p:sp>
              <p:nvSpPr>
                <p:cNvPr id="69" name="Google Shape;658;p20">
                  <a:extLst>
                    <a:ext uri="{FF2B5EF4-FFF2-40B4-BE49-F238E27FC236}">
                      <a16:creationId xmlns:a16="http://schemas.microsoft.com/office/drawing/2014/main" id="{B091DED2-759D-514E-B433-4972472131E1}"/>
                    </a:ext>
                  </a:extLst>
                </p:cNvPr>
                <p:cNvSpPr txBox="1"/>
                <p:nvPr/>
              </p:nvSpPr>
              <p:spPr>
                <a:xfrm>
                  <a:off x="9188275" y="3414250"/>
                  <a:ext cx="650100" cy="19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1" i="0" u="none" strike="noStrike" cap="none">
                      <a:solidFill>
                        <a:schemeClr val="lt1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appLucy</a:t>
                  </a:r>
                  <a:endParaRPr sz="800" b="1" i="0" u="none" strike="noStrike" cap="none">
                    <a:solidFill>
                      <a:schemeClr val="lt1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</p:grpSp>
        </p:grpSp>
        <p:grpSp>
          <p:nvGrpSpPr>
            <p:cNvPr id="56" name="Google Shape;659;p20">
              <a:extLst>
                <a:ext uri="{FF2B5EF4-FFF2-40B4-BE49-F238E27FC236}">
                  <a16:creationId xmlns:a16="http://schemas.microsoft.com/office/drawing/2014/main" id="{47664196-7814-B143-AF85-A62EDD35CB65}"/>
                </a:ext>
              </a:extLst>
            </p:cNvPr>
            <p:cNvGrpSpPr/>
            <p:nvPr/>
          </p:nvGrpSpPr>
          <p:grpSpPr>
            <a:xfrm>
              <a:off x="10593266" y="2933800"/>
              <a:ext cx="853209" cy="941283"/>
              <a:chOff x="10364666" y="2933800"/>
              <a:chExt cx="853209" cy="941283"/>
            </a:xfrm>
          </p:grpSpPr>
          <p:grpSp>
            <p:nvGrpSpPr>
              <p:cNvPr id="59" name="Google Shape;660;p20">
                <a:extLst>
                  <a:ext uri="{FF2B5EF4-FFF2-40B4-BE49-F238E27FC236}">
                    <a16:creationId xmlns:a16="http://schemas.microsoft.com/office/drawing/2014/main" id="{BEB9F293-0BD7-6844-AA20-159E1E01ECBE}"/>
                  </a:ext>
                </a:extLst>
              </p:cNvPr>
              <p:cNvGrpSpPr/>
              <p:nvPr/>
            </p:nvGrpSpPr>
            <p:grpSpPr>
              <a:xfrm>
                <a:off x="10364666" y="2933800"/>
                <a:ext cx="853209" cy="941283"/>
                <a:chOff x="1048042" y="2994274"/>
                <a:chExt cx="870000" cy="959807"/>
              </a:xfrm>
            </p:grpSpPr>
            <p:grpSp>
              <p:nvGrpSpPr>
                <p:cNvPr id="61" name="Google Shape;661;p20">
                  <a:extLst>
                    <a:ext uri="{FF2B5EF4-FFF2-40B4-BE49-F238E27FC236}">
                      <a16:creationId xmlns:a16="http://schemas.microsoft.com/office/drawing/2014/main" id="{BA80C9EE-9D05-D048-9CCA-80728D6EC342}"/>
                    </a:ext>
                  </a:extLst>
                </p:cNvPr>
                <p:cNvGrpSpPr/>
                <p:nvPr/>
              </p:nvGrpSpPr>
              <p:grpSpPr>
                <a:xfrm>
                  <a:off x="1152075" y="2994274"/>
                  <a:ext cx="661605" cy="760733"/>
                  <a:chOff x="2176831" y="2647128"/>
                  <a:chExt cx="854125" cy="944540"/>
                </a:xfrm>
              </p:grpSpPr>
              <p:pic>
                <p:nvPicPr>
                  <p:cNvPr id="63" name="Google Shape;662;p20">
                    <a:extLst>
                      <a:ext uri="{FF2B5EF4-FFF2-40B4-BE49-F238E27FC236}">
                        <a16:creationId xmlns:a16="http://schemas.microsoft.com/office/drawing/2014/main" id="{74F89908-727C-E54A-AACB-78B907D627B4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9">
                    <a:alphaModFix/>
                  </a:blip>
                  <a:srcRect/>
                  <a:stretch/>
                </p:blipFill>
                <p:spPr>
                  <a:xfrm>
                    <a:off x="2176831" y="2647128"/>
                    <a:ext cx="854125" cy="9445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4" name="Google Shape;663;p20">
                    <a:extLst>
                      <a:ext uri="{FF2B5EF4-FFF2-40B4-BE49-F238E27FC236}">
                        <a16:creationId xmlns:a16="http://schemas.microsoft.com/office/drawing/2014/main" id="{7D1D38D3-F844-DF47-BD0D-51175D69D750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/>
                  <a:stretch/>
                </p:blipFill>
                <p:spPr>
                  <a:xfrm>
                    <a:off x="2420646" y="2842781"/>
                    <a:ext cx="366495" cy="36028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62" name="Google Shape;664;p20">
                  <a:extLst>
                    <a:ext uri="{FF2B5EF4-FFF2-40B4-BE49-F238E27FC236}">
                      <a16:creationId xmlns:a16="http://schemas.microsoft.com/office/drawing/2014/main" id="{9EAD4357-424D-4A41-979B-579C2CCDD608}"/>
                    </a:ext>
                  </a:extLst>
                </p:cNvPr>
                <p:cNvSpPr txBox="1"/>
                <p:nvPr/>
              </p:nvSpPr>
              <p:spPr>
                <a:xfrm>
                  <a:off x="1048042" y="3799581"/>
                  <a:ext cx="870000" cy="15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1" i="0" u="none" strike="noStrike" cap="none">
                      <a:solidFill>
                        <a:srgbClr val="000000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Mule Worker</a:t>
                  </a:r>
                  <a:endParaRPr sz="800" b="1" i="0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</p:grpSp>
          <p:sp>
            <p:nvSpPr>
              <p:cNvPr id="60" name="Google Shape;665;p20">
                <a:extLst>
                  <a:ext uri="{FF2B5EF4-FFF2-40B4-BE49-F238E27FC236}">
                    <a16:creationId xmlns:a16="http://schemas.microsoft.com/office/drawing/2014/main" id="{D8908CB6-3435-9C42-ACC8-66C44DFAAC06}"/>
                  </a:ext>
                </a:extLst>
              </p:cNvPr>
              <p:cNvSpPr txBox="1"/>
              <p:nvPr/>
            </p:nvSpPr>
            <p:spPr>
              <a:xfrm>
                <a:off x="10475374" y="3414250"/>
                <a:ext cx="650100" cy="1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" sz="800" b="1" i="0" u="none" strike="noStrike" cap="none">
                    <a:solidFill>
                      <a:schemeClr val="lt1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appEthel</a:t>
                </a:r>
                <a:endParaRPr sz="800" b="1" i="0" u="none" strike="noStrike" cap="none">
                  <a:solidFill>
                    <a:schemeClr val="lt1"/>
                  </a:solidFill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</p:grpSp>
        <p:sp>
          <p:nvSpPr>
            <p:cNvPr id="57" name="Google Shape;666;p20">
              <a:extLst>
                <a:ext uri="{FF2B5EF4-FFF2-40B4-BE49-F238E27FC236}">
                  <a16:creationId xmlns:a16="http://schemas.microsoft.com/office/drawing/2014/main" id="{F6D7EBBA-F92F-C746-8DA1-05FF4C81B7C8}"/>
                </a:ext>
              </a:extLst>
            </p:cNvPr>
            <p:cNvSpPr/>
            <p:nvPr/>
          </p:nvSpPr>
          <p:spPr>
            <a:xfrm rot="-5400000">
              <a:off x="9801025" y="2522404"/>
              <a:ext cx="118800" cy="2952000"/>
            </a:xfrm>
            <a:prstGeom prst="leftBrace">
              <a:avLst>
                <a:gd name="adj1" fmla="val 50000"/>
                <a:gd name="adj2" fmla="val 5116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667;p20">
              <a:extLst>
                <a:ext uri="{FF2B5EF4-FFF2-40B4-BE49-F238E27FC236}">
                  <a16:creationId xmlns:a16="http://schemas.microsoft.com/office/drawing/2014/main" id="{7A27BC92-F640-DB43-B0EB-01065C7154DD}"/>
                </a:ext>
              </a:extLst>
            </p:cNvPr>
            <p:cNvSpPr txBox="1"/>
            <p:nvPr/>
          </p:nvSpPr>
          <p:spPr>
            <a:xfrm>
              <a:off x="8492550" y="4119750"/>
              <a:ext cx="27591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37160" marR="0" lvl="0" indent="-13716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Salesforce Sans"/>
                <a:buChar char="●"/>
              </a:pP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FQDN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for the apps the 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same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as in 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SLB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architecture.</a:t>
              </a:r>
              <a:endParaRPr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marL="137160" marR="0" lvl="0" indent="-13716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Salesforce Sans"/>
                <a:buChar char="●"/>
              </a:pP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DNS entries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are 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similar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as in SLB architecture, except 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internal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addresses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will be from the 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10.100.1.0/24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pool.</a:t>
              </a:r>
              <a:endParaRPr sz="800" b="0" i="1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80" name="Google Shape;668;p20">
            <a:extLst>
              <a:ext uri="{FF2B5EF4-FFF2-40B4-BE49-F238E27FC236}">
                <a16:creationId xmlns:a16="http://schemas.microsoft.com/office/drawing/2014/main" id="{F81DED42-4A9E-6C42-AE0D-4948AAFA128D}"/>
              </a:ext>
            </a:extLst>
          </p:cNvPr>
          <p:cNvGrpSpPr/>
          <p:nvPr/>
        </p:nvGrpSpPr>
        <p:grpSpPr>
          <a:xfrm>
            <a:off x="165975" y="960984"/>
            <a:ext cx="6758825" cy="2196566"/>
            <a:chOff x="165975" y="960984"/>
            <a:chExt cx="6758825" cy="2196566"/>
          </a:xfrm>
        </p:grpSpPr>
        <p:grpSp>
          <p:nvGrpSpPr>
            <p:cNvPr id="81" name="Google Shape;669;p20">
              <a:extLst>
                <a:ext uri="{FF2B5EF4-FFF2-40B4-BE49-F238E27FC236}">
                  <a16:creationId xmlns:a16="http://schemas.microsoft.com/office/drawing/2014/main" id="{D24FE5A5-BB76-6044-9128-EDA3D050856B}"/>
                </a:ext>
              </a:extLst>
            </p:cNvPr>
            <p:cNvGrpSpPr/>
            <p:nvPr/>
          </p:nvGrpSpPr>
          <p:grpSpPr>
            <a:xfrm>
              <a:off x="165975" y="960984"/>
              <a:ext cx="5637946" cy="789132"/>
              <a:chOff x="165975" y="960984"/>
              <a:chExt cx="5637946" cy="789132"/>
            </a:xfrm>
          </p:grpSpPr>
          <p:grpSp>
            <p:nvGrpSpPr>
              <p:cNvPr id="87" name="Google Shape;670;p20">
                <a:extLst>
                  <a:ext uri="{FF2B5EF4-FFF2-40B4-BE49-F238E27FC236}">
                    <a16:creationId xmlns:a16="http://schemas.microsoft.com/office/drawing/2014/main" id="{E5E09770-43F5-C040-9219-A804D7B1C860}"/>
                  </a:ext>
                </a:extLst>
              </p:cNvPr>
              <p:cNvGrpSpPr/>
              <p:nvPr/>
            </p:nvGrpSpPr>
            <p:grpSpPr>
              <a:xfrm>
                <a:off x="165975" y="960984"/>
                <a:ext cx="5637946" cy="789132"/>
                <a:chOff x="165975" y="959428"/>
                <a:chExt cx="5637946" cy="857472"/>
              </a:xfrm>
            </p:grpSpPr>
            <p:sp>
              <p:nvSpPr>
                <p:cNvPr id="91" name="Google Shape;671;p20">
                  <a:extLst>
                    <a:ext uri="{FF2B5EF4-FFF2-40B4-BE49-F238E27FC236}">
                      <a16:creationId xmlns:a16="http://schemas.microsoft.com/office/drawing/2014/main" id="{BA60DB40-BCC7-884C-80CF-53FAB4F3483C}"/>
                    </a:ext>
                  </a:extLst>
                </p:cNvPr>
                <p:cNvSpPr/>
                <p:nvPr/>
              </p:nvSpPr>
              <p:spPr>
                <a:xfrm>
                  <a:off x="320275" y="1131100"/>
                  <a:ext cx="5483646" cy="685800"/>
                </a:xfrm>
                <a:prstGeom prst="flowChartDocument">
                  <a:avLst/>
                </a:prstGeom>
                <a:solidFill>
                  <a:srgbClr val="FFE599"/>
                </a:solidFill>
                <a:ln>
                  <a:noFill/>
                </a:ln>
                <a:effectLst>
                  <a:outerShdw blurRad="57150" dist="66675" dir="5400000" algn="bl" rotWithShape="0">
                    <a:srgbClr val="000000">
                      <a:alpha val="49411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92" name="Google Shape;672;p20">
                  <a:extLst>
                    <a:ext uri="{FF2B5EF4-FFF2-40B4-BE49-F238E27FC236}">
                      <a16:creationId xmlns:a16="http://schemas.microsoft.com/office/drawing/2014/main" id="{4EFA006F-2D12-C644-AE72-2F57184E2D1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165975" y="959428"/>
                  <a:ext cx="320040" cy="32918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7150" dist="28575" dir="5400000" algn="bl" rotWithShape="0">
                    <a:srgbClr val="000000">
                      <a:alpha val="49411"/>
                    </a:srgbClr>
                  </a:outerShdw>
                </a:effectLst>
              </p:spPr>
            </p:pic>
          </p:grpSp>
          <p:grpSp>
            <p:nvGrpSpPr>
              <p:cNvPr id="88" name="Google Shape;673;p20">
                <a:extLst>
                  <a:ext uri="{FF2B5EF4-FFF2-40B4-BE49-F238E27FC236}">
                    <a16:creationId xmlns:a16="http://schemas.microsoft.com/office/drawing/2014/main" id="{CD91164C-BA26-064D-8FAB-415120295E29}"/>
                  </a:ext>
                </a:extLst>
              </p:cNvPr>
              <p:cNvGrpSpPr/>
              <p:nvPr/>
            </p:nvGrpSpPr>
            <p:grpSpPr>
              <a:xfrm>
                <a:off x="2456875" y="1271600"/>
                <a:ext cx="252900" cy="228575"/>
                <a:chOff x="2456875" y="1271600"/>
                <a:chExt cx="252900" cy="228575"/>
              </a:xfrm>
            </p:grpSpPr>
            <p:cxnSp>
              <p:nvCxnSpPr>
                <p:cNvPr id="89" name="Google Shape;674;p20">
                  <a:extLst>
                    <a:ext uri="{FF2B5EF4-FFF2-40B4-BE49-F238E27FC236}">
                      <a16:creationId xmlns:a16="http://schemas.microsoft.com/office/drawing/2014/main" id="{92ABFF38-0EED-EE47-AEBB-E40464102EB8}"/>
                    </a:ext>
                  </a:extLst>
                </p:cNvPr>
                <p:cNvCxnSpPr/>
                <p:nvPr/>
              </p:nvCxnSpPr>
              <p:spPr>
                <a:xfrm>
                  <a:off x="2456875" y="1271600"/>
                  <a:ext cx="25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90" name="Google Shape;675;p20">
                  <a:extLst>
                    <a:ext uri="{FF2B5EF4-FFF2-40B4-BE49-F238E27FC236}">
                      <a16:creationId xmlns:a16="http://schemas.microsoft.com/office/drawing/2014/main" id="{A4353709-1900-6042-BCA6-CA25DEABBC90}"/>
                    </a:ext>
                  </a:extLst>
                </p:cNvPr>
                <p:cNvCxnSpPr/>
                <p:nvPr/>
              </p:nvCxnSpPr>
              <p:spPr>
                <a:xfrm>
                  <a:off x="2456875" y="1500175"/>
                  <a:ext cx="25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A0DF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</p:grpSp>
        <p:grpSp>
          <p:nvGrpSpPr>
            <p:cNvPr id="82" name="Google Shape;676;p20">
              <a:extLst>
                <a:ext uri="{FF2B5EF4-FFF2-40B4-BE49-F238E27FC236}">
                  <a16:creationId xmlns:a16="http://schemas.microsoft.com/office/drawing/2014/main" id="{D9837B8A-CE45-2149-9352-FB691F61752C}"/>
                </a:ext>
              </a:extLst>
            </p:cNvPr>
            <p:cNvGrpSpPr/>
            <p:nvPr/>
          </p:nvGrpSpPr>
          <p:grpSpPr>
            <a:xfrm>
              <a:off x="3062000" y="1708250"/>
              <a:ext cx="3862800" cy="1449300"/>
              <a:chOff x="3062000" y="1708250"/>
              <a:chExt cx="3862800" cy="1449300"/>
            </a:xfrm>
          </p:grpSpPr>
          <p:sp>
            <p:nvSpPr>
              <p:cNvPr id="83" name="Google Shape;677;p20">
                <a:extLst>
                  <a:ext uri="{FF2B5EF4-FFF2-40B4-BE49-F238E27FC236}">
                    <a16:creationId xmlns:a16="http://schemas.microsoft.com/office/drawing/2014/main" id="{260D6003-C3A3-3B43-B996-2F57C351FF0B}"/>
                  </a:ext>
                </a:extLst>
              </p:cNvPr>
              <p:cNvSpPr txBox="1"/>
              <p:nvPr/>
            </p:nvSpPr>
            <p:spPr>
              <a:xfrm>
                <a:off x="3400100" y="2417150"/>
                <a:ext cx="1552800" cy="2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" sz="800" b="1" i="1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Default mapping rules</a:t>
                </a:r>
                <a:r>
                  <a:rPr lang="en" sz="800" b="0" i="1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 for the </a:t>
                </a:r>
                <a:r>
                  <a:rPr lang="en" sz="800" b="1" i="1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Dedicated Load Balancer</a:t>
                </a:r>
                <a:endParaRPr sz="800" b="0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  <p:sp>
            <p:nvSpPr>
              <p:cNvPr id="84" name="Google Shape;678;p20">
                <a:extLst>
                  <a:ext uri="{FF2B5EF4-FFF2-40B4-BE49-F238E27FC236}">
                    <a16:creationId xmlns:a16="http://schemas.microsoft.com/office/drawing/2014/main" id="{8BD47945-57FD-1D46-8210-E6C8F9CDAB32}"/>
                  </a:ext>
                </a:extLst>
              </p:cNvPr>
              <p:cNvSpPr/>
              <p:nvPr/>
            </p:nvSpPr>
            <p:spPr>
              <a:xfrm>
                <a:off x="3168300" y="2198600"/>
                <a:ext cx="271200" cy="272100"/>
              </a:xfrm>
              <a:prstGeom prst="ellipse">
                <a:avLst/>
              </a:prstGeom>
              <a:gradFill>
                <a:gsLst>
                  <a:gs pos="0">
                    <a:srgbClr val="51AB2A"/>
                  </a:gs>
                  <a:gs pos="100000">
                    <a:srgbClr val="203E13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38100" dir="5400000" algn="bl" rotWithShape="0">
                  <a:srgbClr val="000000">
                    <a:alpha val="49411"/>
                  </a:srgbClr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" sz="1200" b="1" i="0" u="none" strike="noStrike" cap="none">
                    <a:solidFill>
                      <a:schemeClr val="lt1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4</a:t>
                </a:r>
                <a:endParaRPr sz="1200" b="1" i="0" u="none" strike="noStrike" cap="none">
                  <a:solidFill>
                    <a:schemeClr val="lt1"/>
                  </a:solidFill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  <p:cxnSp>
            <p:nvCxnSpPr>
              <p:cNvPr id="85" name="Google Shape;679;p20">
                <a:extLst>
                  <a:ext uri="{FF2B5EF4-FFF2-40B4-BE49-F238E27FC236}">
                    <a16:creationId xmlns:a16="http://schemas.microsoft.com/office/drawing/2014/main" id="{C18CE6D0-6EB6-A346-AA92-89AA1C22DB5F}"/>
                  </a:ext>
                </a:extLst>
              </p:cNvPr>
              <p:cNvCxnSpPr>
                <a:stCxn id="83" idx="0"/>
                <a:endCxn id="91" idx="2"/>
              </p:cNvCxnSpPr>
              <p:nvPr/>
            </p:nvCxnSpPr>
            <p:spPr>
              <a:xfrm rot="5400000" flipH="1">
                <a:off x="3264800" y="1505450"/>
                <a:ext cx="708900" cy="1114500"/>
              </a:xfrm>
              <a:prstGeom prst="curvedConnector3">
                <a:avLst>
                  <a:gd name="adj1" fmla="val 47614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6" name="Google Shape;680;p20">
                <a:extLst>
                  <a:ext uri="{FF2B5EF4-FFF2-40B4-BE49-F238E27FC236}">
                    <a16:creationId xmlns:a16="http://schemas.microsoft.com/office/drawing/2014/main" id="{1FD04F6B-A8F3-4749-B7D7-6B9AC420B194}"/>
                  </a:ext>
                </a:extLst>
              </p:cNvPr>
              <p:cNvCxnSpPr>
                <a:stCxn id="83" idx="3"/>
              </p:cNvCxnSpPr>
              <p:nvPr/>
            </p:nvCxnSpPr>
            <p:spPr>
              <a:xfrm>
                <a:off x="4952900" y="2552450"/>
                <a:ext cx="1971900" cy="605100"/>
              </a:xfrm>
              <a:prstGeom prst="curvedConnector3">
                <a:avLst>
                  <a:gd name="adj1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93" name="Google Shape;681;p20">
            <a:extLst>
              <a:ext uri="{FF2B5EF4-FFF2-40B4-BE49-F238E27FC236}">
                <a16:creationId xmlns:a16="http://schemas.microsoft.com/office/drawing/2014/main" id="{2207DF4B-1AB1-8E49-8B53-F483753E38FE}"/>
              </a:ext>
            </a:extLst>
          </p:cNvPr>
          <p:cNvGrpSpPr/>
          <p:nvPr/>
        </p:nvGrpSpPr>
        <p:grpSpPr>
          <a:xfrm>
            <a:off x="781175" y="3446626"/>
            <a:ext cx="7085450" cy="615600"/>
            <a:chOff x="781175" y="3446626"/>
            <a:chExt cx="7085450" cy="615600"/>
          </a:xfrm>
        </p:grpSpPr>
        <p:cxnSp>
          <p:nvCxnSpPr>
            <p:cNvPr id="94" name="Google Shape;682;p20">
              <a:extLst>
                <a:ext uri="{FF2B5EF4-FFF2-40B4-BE49-F238E27FC236}">
                  <a16:creationId xmlns:a16="http://schemas.microsoft.com/office/drawing/2014/main" id="{D6B27BC2-D2BD-F74C-AB18-C1D9D45DEC79}"/>
                </a:ext>
              </a:extLst>
            </p:cNvPr>
            <p:cNvCxnSpPr>
              <a:stCxn id="101" idx="3"/>
            </p:cNvCxnSpPr>
            <p:nvPr/>
          </p:nvCxnSpPr>
          <p:spPr>
            <a:xfrm rot="10800000" flipH="1">
              <a:off x="6860425" y="3446626"/>
              <a:ext cx="1006200" cy="615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5" name="Google Shape;684;p20">
              <a:extLst>
                <a:ext uri="{FF2B5EF4-FFF2-40B4-BE49-F238E27FC236}">
                  <a16:creationId xmlns:a16="http://schemas.microsoft.com/office/drawing/2014/main" id="{0A88B9C7-0627-9A43-B92E-86AACE4FF3BF}"/>
                </a:ext>
              </a:extLst>
            </p:cNvPr>
            <p:cNvCxnSpPr>
              <a:endCxn id="101" idx="1"/>
            </p:cNvCxnSpPr>
            <p:nvPr/>
          </p:nvCxnSpPr>
          <p:spPr>
            <a:xfrm>
              <a:off x="781175" y="3462226"/>
              <a:ext cx="5494200" cy="600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96" name="Google Shape;685;p20">
            <a:extLst>
              <a:ext uri="{FF2B5EF4-FFF2-40B4-BE49-F238E27FC236}">
                <a16:creationId xmlns:a16="http://schemas.microsoft.com/office/drawing/2014/main" id="{43ED324C-085A-E84C-8AE4-8845FCA63B28}"/>
              </a:ext>
            </a:extLst>
          </p:cNvPr>
          <p:cNvGrpSpPr/>
          <p:nvPr/>
        </p:nvGrpSpPr>
        <p:grpSpPr>
          <a:xfrm>
            <a:off x="28100" y="3472538"/>
            <a:ext cx="6887500" cy="2037433"/>
            <a:chOff x="28100" y="3472538"/>
            <a:chExt cx="6887500" cy="2037433"/>
          </a:xfrm>
        </p:grpSpPr>
        <p:grpSp>
          <p:nvGrpSpPr>
            <p:cNvPr id="97" name="Google Shape;686;p20">
              <a:extLst>
                <a:ext uri="{FF2B5EF4-FFF2-40B4-BE49-F238E27FC236}">
                  <a16:creationId xmlns:a16="http://schemas.microsoft.com/office/drawing/2014/main" id="{9EAE8CFE-170C-2549-BEB4-163511EB5A35}"/>
                </a:ext>
              </a:extLst>
            </p:cNvPr>
            <p:cNvGrpSpPr/>
            <p:nvPr/>
          </p:nvGrpSpPr>
          <p:grpSpPr>
            <a:xfrm>
              <a:off x="28100" y="4625732"/>
              <a:ext cx="4970166" cy="884239"/>
              <a:chOff x="5394475" y="6156786"/>
              <a:chExt cx="4970166" cy="884239"/>
            </a:xfrm>
          </p:grpSpPr>
          <p:sp>
            <p:nvSpPr>
              <p:cNvPr id="107" name="Google Shape;687;p20">
                <a:extLst>
                  <a:ext uri="{FF2B5EF4-FFF2-40B4-BE49-F238E27FC236}">
                    <a16:creationId xmlns:a16="http://schemas.microsoft.com/office/drawing/2014/main" id="{D5023FE2-1FB2-4A4B-9855-BD1A5ABAD434}"/>
                  </a:ext>
                </a:extLst>
              </p:cNvPr>
              <p:cNvSpPr/>
              <p:nvPr/>
            </p:nvSpPr>
            <p:spPr>
              <a:xfrm>
                <a:off x="5535475" y="6355225"/>
                <a:ext cx="4829166" cy="685800"/>
              </a:xfrm>
              <a:prstGeom prst="flowChartDocument">
                <a:avLst/>
              </a:prstGeom>
              <a:solidFill>
                <a:srgbClr val="FFE599"/>
              </a:solidFill>
              <a:ln>
                <a:noFill/>
              </a:ln>
              <a:effectLst>
                <a:outerShdw blurRad="57150" dist="66675" dir="5400000" algn="bl" rotWithShape="0">
                  <a:srgbClr val="000000">
                    <a:alpha val="4941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8" name="Google Shape;688;p20">
                <a:extLst>
                  <a:ext uri="{FF2B5EF4-FFF2-40B4-BE49-F238E27FC236}">
                    <a16:creationId xmlns:a16="http://schemas.microsoft.com/office/drawing/2014/main" id="{79238899-11DC-4A4C-8E0B-131D4FE0D2FB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5394475" y="6156786"/>
                <a:ext cx="322498" cy="3293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49411"/>
                  </a:srgbClr>
                </a:outerShdw>
              </a:effectLst>
            </p:spPr>
          </p:pic>
          <p:cxnSp>
            <p:nvCxnSpPr>
              <p:cNvPr id="109" name="Google Shape;689;p20">
                <a:extLst>
                  <a:ext uri="{FF2B5EF4-FFF2-40B4-BE49-F238E27FC236}">
                    <a16:creationId xmlns:a16="http://schemas.microsoft.com/office/drawing/2014/main" id="{D4792795-39F4-124A-B501-AF37228A752E}"/>
                  </a:ext>
                </a:extLst>
              </p:cNvPr>
              <p:cNvCxnSpPr/>
              <p:nvPr/>
            </p:nvCxnSpPr>
            <p:spPr>
              <a:xfrm>
                <a:off x="7366075" y="6540375"/>
                <a:ext cx="36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10" name="Google Shape;690;p20">
                <a:extLst>
                  <a:ext uri="{FF2B5EF4-FFF2-40B4-BE49-F238E27FC236}">
                    <a16:creationId xmlns:a16="http://schemas.microsoft.com/office/drawing/2014/main" id="{EDCBE4CE-CE7D-C54C-8C0F-DC8D31C9DD77}"/>
                  </a:ext>
                </a:extLst>
              </p:cNvPr>
              <p:cNvCxnSpPr/>
              <p:nvPr/>
            </p:nvCxnSpPr>
            <p:spPr>
              <a:xfrm>
                <a:off x="7366075" y="6754675"/>
                <a:ext cx="366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A0D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98" name="Google Shape;691;p20">
              <a:extLst>
                <a:ext uri="{FF2B5EF4-FFF2-40B4-BE49-F238E27FC236}">
                  <a16:creationId xmlns:a16="http://schemas.microsoft.com/office/drawing/2014/main" id="{02580D70-EA3C-2C42-892B-D8BB974B453E}"/>
                </a:ext>
              </a:extLst>
            </p:cNvPr>
            <p:cNvGrpSpPr/>
            <p:nvPr/>
          </p:nvGrpSpPr>
          <p:grpSpPr>
            <a:xfrm>
              <a:off x="1116879" y="3472538"/>
              <a:ext cx="5798721" cy="1351782"/>
              <a:chOff x="1116879" y="3472538"/>
              <a:chExt cx="5798721" cy="1351782"/>
            </a:xfrm>
          </p:grpSpPr>
          <p:grpSp>
            <p:nvGrpSpPr>
              <p:cNvPr id="99" name="Google Shape;692;p20">
                <a:extLst>
                  <a:ext uri="{FF2B5EF4-FFF2-40B4-BE49-F238E27FC236}">
                    <a16:creationId xmlns:a16="http://schemas.microsoft.com/office/drawing/2014/main" id="{87414FCB-C67B-DA45-887E-3665A366AAE6}"/>
                  </a:ext>
                </a:extLst>
              </p:cNvPr>
              <p:cNvGrpSpPr/>
              <p:nvPr/>
            </p:nvGrpSpPr>
            <p:grpSpPr>
              <a:xfrm>
                <a:off x="1116879" y="4164370"/>
                <a:ext cx="5196100" cy="659950"/>
                <a:chOff x="1116879" y="4164370"/>
                <a:chExt cx="5196100" cy="659950"/>
              </a:xfrm>
            </p:grpSpPr>
            <p:sp>
              <p:nvSpPr>
                <p:cNvPr id="103" name="Google Shape;693;p20">
                  <a:extLst>
                    <a:ext uri="{FF2B5EF4-FFF2-40B4-BE49-F238E27FC236}">
                      <a16:creationId xmlns:a16="http://schemas.microsoft.com/office/drawing/2014/main" id="{6AB2F715-1250-5E48-8ED9-178CC5DE5A7A}"/>
                    </a:ext>
                  </a:extLst>
                </p:cNvPr>
                <p:cNvSpPr txBox="1"/>
                <p:nvPr/>
              </p:nvSpPr>
              <p:spPr>
                <a:xfrm>
                  <a:off x="1312579" y="4314920"/>
                  <a:ext cx="2678700" cy="225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1" i="1" u="none" strike="noStrike" cap="none">
                      <a:solidFill>
                        <a:srgbClr val="000000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Default mapping rules</a:t>
                  </a:r>
                  <a:r>
                    <a:rPr lang="en" sz="800" b="0" i="1" u="none" strike="noStrike" cap="none">
                      <a:solidFill>
                        <a:srgbClr val="000000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 for the </a:t>
                  </a:r>
                  <a:r>
                    <a:rPr lang="en" sz="800" b="1" i="1" u="none" strike="noStrike" cap="none">
                      <a:solidFill>
                        <a:srgbClr val="000000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Shared Load Balancer</a:t>
                  </a:r>
                  <a:endParaRPr sz="800" b="0" i="0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  <p:cxnSp>
              <p:nvCxnSpPr>
                <p:cNvPr id="104" name="Google Shape;694;p20">
                  <a:extLst>
                    <a:ext uri="{FF2B5EF4-FFF2-40B4-BE49-F238E27FC236}">
                      <a16:creationId xmlns:a16="http://schemas.microsoft.com/office/drawing/2014/main" id="{4739BEB8-A2EE-A746-9502-07CF7ADA8C40}"/>
                    </a:ext>
                  </a:extLst>
                </p:cNvPr>
                <p:cNvCxnSpPr>
                  <a:stCxn id="103" idx="3"/>
                </p:cNvCxnSpPr>
                <p:nvPr/>
              </p:nvCxnSpPr>
              <p:spPr>
                <a:xfrm rot="10800000" flipH="1">
                  <a:off x="3991279" y="4259270"/>
                  <a:ext cx="2321700" cy="168300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05" name="Google Shape;695;p20">
                  <a:extLst>
                    <a:ext uri="{FF2B5EF4-FFF2-40B4-BE49-F238E27FC236}">
                      <a16:creationId xmlns:a16="http://schemas.microsoft.com/office/drawing/2014/main" id="{154862CE-AA9D-8942-B348-BBDFCF24FF5F}"/>
                    </a:ext>
                  </a:extLst>
                </p:cNvPr>
                <p:cNvCxnSpPr>
                  <a:stCxn id="103" idx="2"/>
                  <a:endCxn id="107" idx="0"/>
                </p:cNvCxnSpPr>
                <p:nvPr/>
              </p:nvCxnSpPr>
              <p:spPr>
                <a:xfrm rot="5400000">
                  <a:off x="2475829" y="4648220"/>
                  <a:ext cx="284100" cy="68100"/>
                </a:xfrm>
                <a:prstGeom prst="curvedConnector3">
                  <a:avLst>
                    <a:gd name="adj1" fmla="val 49974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106" name="Google Shape;696;p20">
                  <a:extLst>
                    <a:ext uri="{FF2B5EF4-FFF2-40B4-BE49-F238E27FC236}">
                      <a16:creationId xmlns:a16="http://schemas.microsoft.com/office/drawing/2014/main" id="{841674B9-16EE-CA4A-BF80-BDED827BC627}"/>
                    </a:ext>
                  </a:extLst>
                </p:cNvPr>
                <p:cNvSpPr/>
                <p:nvPr/>
              </p:nvSpPr>
              <p:spPr>
                <a:xfrm>
                  <a:off x="1116879" y="4164370"/>
                  <a:ext cx="271200" cy="272100"/>
                </a:xfrm>
                <a:prstGeom prst="ellipse">
                  <a:avLst/>
                </a:prstGeom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57150" dist="38100" dir="5400000" algn="bl" rotWithShape="0">
                    <a:srgbClr val="000000">
                      <a:alpha val="49411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" sz="1200" b="1" i="0" u="none" strike="noStrike" cap="none">
                      <a:solidFill>
                        <a:schemeClr val="lt1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5</a:t>
                  </a:r>
                  <a:endParaRPr sz="1200" b="1" i="0" u="none" strike="noStrike" cap="none">
                    <a:solidFill>
                      <a:schemeClr val="lt1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</p:grpSp>
          <p:grpSp>
            <p:nvGrpSpPr>
              <p:cNvPr id="100" name="Google Shape;697;p20">
                <a:extLst>
                  <a:ext uri="{FF2B5EF4-FFF2-40B4-BE49-F238E27FC236}">
                    <a16:creationId xmlns:a16="http://schemas.microsoft.com/office/drawing/2014/main" id="{F61FCC80-A770-634B-96BB-2D73A3363FAE}"/>
                  </a:ext>
                </a:extLst>
              </p:cNvPr>
              <p:cNvGrpSpPr/>
              <p:nvPr/>
            </p:nvGrpSpPr>
            <p:grpSpPr>
              <a:xfrm>
                <a:off x="5727600" y="3472538"/>
                <a:ext cx="1188000" cy="888463"/>
                <a:chOff x="5727600" y="3472538"/>
                <a:chExt cx="1188000" cy="888463"/>
              </a:xfrm>
            </p:grpSpPr>
            <p:pic>
              <p:nvPicPr>
                <p:cNvPr id="101" name="Google Shape;683;p20">
                  <a:extLst>
                    <a:ext uri="{FF2B5EF4-FFF2-40B4-BE49-F238E27FC236}">
                      <a16:creationId xmlns:a16="http://schemas.microsoft.com/office/drawing/2014/main" id="{A54D27D9-7D39-D24A-BCCD-B90E255A83D1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6275375" y="3763450"/>
                  <a:ext cx="585050" cy="597551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7150" dist="47625" dir="5400000" algn="bl" rotWithShape="0">
                    <a:srgbClr val="000000">
                      <a:alpha val="49411"/>
                    </a:srgbClr>
                  </a:outerShdw>
                </a:effectLst>
              </p:spPr>
            </p:pic>
            <p:sp>
              <p:nvSpPr>
                <p:cNvPr id="102" name="Google Shape;698;p20">
                  <a:extLst>
                    <a:ext uri="{FF2B5EF4-FFF2-40B4-BE49-F238E27FC236}">
                      <a16:creationId xmlns:a16="http://schemas.microsoft.com/office/drawing/2014/main" id="{87978798-D502-4A4B-82FB-EA77ECA1FB80}"/>
                    </a:ext>
                  </a:extLst>
                </p:cNvPr>
                <p:cNvSpPr txBox="1"/>
                <p:nvPr/>
              </p:nvSpPr>
              <p:spPr>
                <a:xfrm>
                  <a:off x="5727600" y="3472538"/>
                  <a:ext cx="1188000" cy="268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1" i="0" u="none" strike="noStrike" cap="none">
                      <a:solidFill>
                        <a:srgbClr val="000000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Shared Load Balancer</a:t>
                  </a:r>
                  <a:endParaRPr sz="800" b="1" i="0" u="none" strike="noStrike" cap="none">
                    <a:solidFill>
                      <a:srgbClr val="000000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0" i="0" u="none" strike="noStrike" cap="none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[us-e2.cloudhub.io]</a:t>
                  </a:r>
                  <a:endParaRPr sz="8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</p:grpSp>
        </p:grpSp>
      </p:grpSp>
      <p:grpSp>
        <p:nvGrpSpPr>
          <p:cNvPr id="111" name="Google Shape;699;p20">
            <a:extLst>
              <a:ext uri="{FF2B5EF4-FFF2-40B4-BE49-F238E27FC236}">
                <a16:creationId xmlns:a16="http://schemas.microsoft.com/office/drawing/2014/main" id="{2ED90025-005C-EF4B-8589-83257AB8A377}"/>
              </a:ext>
            </a:extLst>
          </p:cNvPr>
          <p:cNvGrpSpPr/>
          <p:nvPr/>
        </p:nvGrpSpPr>
        <p:grpSpPr>
          <a:xfrm>
            <a:off x="6178937" y="2651663"/>
            <a:ext cx="3245675" cy="4071750"/>
            <a:chOff x="6178937" y="2651663"/>
            <a:chExt cx="3245675" cy="4071750"/>
          </a:xfrm>
        </p:grpSpPr>
        <p:grpSp>
          <p:nvGrpSpPr>
            <p:cNvPr id="112" name="Google Shape;700;p20">
              <a:extLst>
                <a:ext uri="{FF2B5EF4-FFF2-40B4-BE49-F238E27FC236}">
                  <a16:creationId xmlns:a16="http://schemas.microsoft.com/office/drawing/2014/main" id="{44E89B83-8DFF-0846-A75C-D16D180DE5EC}"/>
                </a:ext>
              </a:extLst>
            </p:cNvPr>
            <p:cNvGrpSpPr/>
            <p:nvPr/>
          </p:nvGrpSpPr>
          <p:grpSpPr>
            <a:xfrm>
              <a:off x="7733887" y="5913791"/>
              <a:ext cx="1690725" cy="809622"/>
              <a:chOff x="9917375" y="5739375"/>
              <a:chExt cx="1690725" cy="809622"/>
            </a:xfrm>
          </p:grpSpPr>
          <p:sp>
            <p:nvSpPr>
              <p:cNvPr id="121" name="Google Shape;701;p20">
                <a:extLst>
                  <a:ext uri="{FF2B5EF4-FFF2-40B4-BE49-F238E27FC236}">
                    <a16:creationId xmlns:a16="http://schemas.microsoft.com/office/drawing/2014/main" id="{CBC1F181-3CB2-0B4D-A022-8DA2D52EB196}"/>
                  </a:ext>
                </a:extLst>
              </p:cNvPr>
              <p:cNvSpPr/>
              <p:nvPr/>
            </p:nvSpPr>
            <p:spPr>
              <a:xfrm>
                <a:off x="9917375" y="5739375"/>
                <a:ext cx="1690686" cy="809622"/>
              </a:xfrm>
              <a:prstGeom prst="flowChartDocument">
                <a:avLst/>
              </a:prstGeom>
              <a:solidFill>
                <a:srgbClr val="FFE599"/>
              </a:solidFill>
              <a:ln>
                <a:noFill/>
              </a:ln>
              <a:effectLst>
                <a:outerShdw blurRad="57150" dist="66675" dir="5400000" algn="bl" rotWithShape="0">
                  <a:srgbClr val="000000">
                    <a:alpha val="4941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702;p20">
                <a:extLst>
                  <a:ext uri="{FF2B5EF4-FFF2-40B4-BE49-F238E27FC236}">
                    <a16:creationId xmlns:a16="http://schemas.microsoft.com/office/drawing/2014/main" id="{22C4C2E1-3860-E94C-9952-FD78003BCE88}"/>
                  </a:ext>
                </a:extLst>
              </p:cNvPr>
              <p:cNvSpPr txBox="1"/>
              <p:nvPr/>
            </p:nvSpPr>
            <p:spPr>
              <a:xfrm>
                <a:off x="9917375" y="5753675"/>
                <a:ext cx="1686000" cy="21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" sz="800" b="1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&lt;</a:t>
                </a:r>
                <a:r>
                  <a:rPr lang="en" sz="800" b="1" i="1" u="none" strike="noStrike" cap="none">
                    <a:solidFill>
                      <a:srgbClr val="326CE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lb_name</a:t>
                </a:r>
                <a:r>
                  <a:rPr lang="en" sz="800" b="1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&gt;.lb.anypointdns.net</a:t>
                </a:r>
                <a:endParaRPr sz="800" b="1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23" name="Google Shape;703;p20">
                <a:extLst>
                  <a:ext uri="{FF2B5EF4-FFF2-40B4-BE49-F238E27FC236}">
                    <a16:creationId xmlns:a16="http://schemas.microsoft.com/office/drawing/2014/main" id="{1D110C15-489E-6E42-A12A-4CB4AD674209}"/>
                  </a:ext>
                </a:extLst>
              </p:cNvPr>
              <p:cNvSpPr txBox="1"/>
              <p:nvPr/>
            </p:nvSpPr>
            <p:spPr>
              <a:xfrm>
                <a:off x="9926900" y="6198325"/>
                <a:ext cx="1681200" cy="18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" sz="800" b="1" i="1" u="none" strike="noStrike" cap="none">
                    <a:solidFill>
                      <a:srgbClr val="326CE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my-dlb</a:t>
                </a:r>
                <a:r>
                  <a:rPr lang="en" sz="800" b="1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.lb.anypointdns.net</a:t>
                </a:r>
                <a:endParaRPr sz="800" b="1" i="1" u="none" strike="noStrike" cap="none">
                  <a:solidFill>
                    <a:srgbClr val="F58536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24" name="Google Shape;704;p20">
                <a:extLst>
                  <a:ext uri="{FF2B5EF4-FFF2-40B4-BE49-F238E27FC236}">
                    <a16:creationId xmlns:a16="http://schemas.microsoft.com/office/drawing/2014/main" id="{C9F85434-5FBB-2A48-99EB-F32318EA2C7E}"/>
                  </a:ext>
                </a:extLst>
              </p:cNvPr>
              <p:cNvSpPr/>
              <p:nvPr/>
            </p:nvSpPr>
            <p:spPr>
              <a:xfrm rot="-5400000">
                <a:off x="10183700" y="5808763"/>
                <a:ext cx="95700" cy="380700"/>
              </a:xfrm>
              <a:prstGeom prst="leftBrace">
                <a:avLst>
                  <a:gd name="adj1" fmla="val 50000"/>
                  <a:gd name="adj2" fmla="val 5116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705;p20">
                <a:extLst>
                  <a:ext uri="{FF2B5EF4-FFF2-40B4-BE49-F238E27FC236}">
                    <a16:creationId xmlns:a16="http://schemas.microsoft.com/office/drawing/2014/main" id="{840BDF96-4CDD-9245-BC34-7E2C69E25553}"/>
                  </a:ext>
                </a:extLst>
              </p:cNvPr>
              <p:cNvSpPr/>
              <p:nvPr/>
            </p:nvSpPr>
            <p:spPr>
              <a:xfrm rot="-5400000">
                <a:off x="10997275" y="5521963"/>
                <a:ext cx="95700" cy="954300"/>
              </a:xfrm>
              <a:prstGeom prst="leftBrace">
                <a:avLst>
                  <a:gd name="adj1" fmla="val 50000"/>
                  <a:gd name="adj2" fmla="val 5116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6" name="Google Shape;706;p20">
                <a:extLst>
                  <a:ext uri="{FF2B5EF4-FFF2-40B4-BE49-F238E27FC236}">
                    <a16:creationId xmlns:a16="http://schemas.microsoft.com/office/drawing/2014/main" id="{9F7A1AA4-29D3-4C4C-84BA-27A7D2871CC9}"/>
                  </a:ext>
                </a:extLst>
              </p:cNvPr>
              <p:cNvCxnSpPr>
                <a:stCxn id="124" idx="1"/>
              </p:cNvCxnSpPr>
              <p:nvPr/>
            </p:nvCxnSpPr>
            <p:spPr>
              <a:xfrm rot="-5400000" flipH="1">
                <a:off x="10159016" y="6123913"/>
                <a:ext cx="187800" cy="33900"/>
              </a:xfrm>
              <a:prstGeom prst="curvedConnector3">
                <a:avLst>
                  <a:gd name="adj1" fmla="val -13574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27" name="Google Shape;707;p20">
                <a:extLst>
                  <a:ext uri="{FF2B5EF4-FFF2-40B4-BE49-F238E27FC236}">
                    <a16:creationId xmlns:a16="http://schemas.microsoft.com/office/drawing/2014/main" id="{0DB87A47-8EC5-424B-B6C0-54A2D27ACB86}"/>
                  </a:ext>
                </a:extLst>
              </p:cNvPr>
              <p:cNvCxnSpPr>
                <a:stCxn id="125" idx="1"/>
              </p:cNvCxnSpPr>
              <p:nvPr/>
            </p:nvCxnSpPr>
            <p:spPr>
              <a:xfrm rot="5400000">
                <a:off x="10873945" y="6057313"/>
                <a:ext cx="192600" cy="171900"/>
              </a:xfrm>
              <a:prstGeom prst="curvedConnector3">
                <a:avLst>
                  <a:gd name="adj1" fmla="val -131118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113" name="Google Shape;708;p20">
              <a:extLst>
                <a:ext uri="{FF2B5EF4-FFF2-40B4-BE49-F238E27FC236}">
                  <a16:creationId xmlns:a16="http://schemas.microsoft.com/office/drawing/2014/main" id="{1BA81C6A-0248-764A-BECF-9E32DAA11428}"/>
                </a:ext>
              </a:extLst>
            </p:cNvPr>
            <p:cNvSpPr txBox="1"/>
            <p:nvPr/>
          </p:nvSpPr>
          <p:spPr>
            <a:xfrm>
              <a:off x="7711735" y="5319791"/>
              <a:ext cx="1270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Standard</a:t>
              </a: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FQDN 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template for the DLB</a:t>
              </a:r>
              <a:endParaRPr sz="800" b="0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cxnSp>
          <p:nvCxnSpPr>
            <p:cNvPr id="114" name="Google Shape;709;p20">
              <a:extLst>
                <a:ext uri="{FF2B5EF4-FFF2-40B4-BE49-F238E27FC236}">
                  <a16:creationId xmlns:a16="http://schemas.microsoft.com/office/drawing/2014/main" id="{C5F9A81C-8230-1B43-8B92-BD7E34E1BDEA}"/>
                </a:ext>
              </a:extLst>
            </p:cNvPr>
            <p:cNvCxnSpPr>
              <a:stCxn id="113" idx="2"/>
              <a:endCxn id="121" idx="0"/>
            </p:cNvCxnSpPr>
            <p:nvPr/>
          </p:nvCxnSpPr>
          <p:spPr>
            <a:xfrm rot="-5400000" flipH="1">
              <a:off x="8296735" y="5631191"/>
              <a:ext cx="333000" cy="2322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5" name="Google Shape;710;p20">
              <a:extLst>
                <a:ext uri="{FF2B5EF4-FFF2-40B4-BE49-F238E27FC236}">
                  <a16:creationId xmlns:a16="http://schemas.microsoft.com/office/drawing/2014/main" id="{FBAA748C-CEA3-7345-BBB8-23FC6A86C65E}"/>
                </a:ext>
              </a:extLst>
            </p:cNvPr>
            <p:cNvSpPr/>
            <p:nvPr/>
          </p:nvSpPr>
          <p:spPr>
            <a:xfrm>
              <a:off x="7469510" y="5093541"/>
              <a:ext cx="271200" cy="272100"/>
            </a:xfrm>
            <a:prstGeom prst="ellipse">
              <a:avLst/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  <a:effectLst>
              <a:outerShdw blurRad="57150" dist="3810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chemeClr val="lt1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2</a:t>
              </a:r>
              <a:endParaRPr sz="12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16" name="Google Shape;711;p20">
              <a:extLst>
                <a:ext uri="{FF2B5EF4-FFF2-40B4-BE49-F238E27FC236}">
                  <a16:creationId xmlns:a16="http://schemas.microsoft.com/office/drawing/2014/main" id="{1426AD0D-4206-3A47-BC3D-5F21FAAA02C9}"/>
                </a:ext>
              </a:extLst>
            </p:cNvPr>
            <p:cNvSpPr txBox="1"/>
            <p:nvPr/>
          </p:nvSpPr>
          <p:spPr>
            <a:xfrm>
              <a:off x="6178937" y="2651663"/>
              <a:ext cx="1598400" cy="26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b="1" i="0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Dedicated Load Balancer</a:t>
              </a:r>
              <a:endParaRPr sz="800" b="1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[my-dlb.lb.anypointdns.net]</a:t>
              </a:r>
              <a:endParaRPr sz="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117" name="Google Shape;712;p20">
              <a:extLst>
                <a:ext uri="{FF2B5EF4-FFF2-40B4-BE49-F238E27FC236}">
                  <a16:creationId xmlns:a16="http://schemas.microsoft.com/office/drawing/2014/main" id="{FA1C03FE-5DC3-0946-97A5-C2F7F307267F}"/>
                </a:ext>
              </a:extLst>
            </p:cNvPr>
            <p:cNvGrpSpPr/>
            <p:nvPr/>
          </p:nvGrpSpPr>
          <p:grpSpPr>
            <a:xfrm>
              <a:off x="6881900" y="2939650"/>
              <a:ext cx="585216" cy="669386"/>
              <a:chOff x="6881900" y="2939650"/>
              <a:chExt cx="585216" cy="669386"/>
            </a:xfrm>
          </p:grpSpPr>
          <p:pic>
            <p:nvPicPr>
              <p:cNvPr id="119" name="Google Shape;630;p20">
                <a:extLst>
                  <a:ext uri="{FF2B5EF4-FFF2-40B4-BE49-F238E27FC236}">
                    <a16:creationId xmlns:a16="http://schemas.microsoft.com/office/drawing/2014/main" id="{EDADA959-5A42-9841-A829-3FF918706319}"/>
                  </a:ext>
                </a:extLst>
              </p:cNvPr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6881900" y="3014676"/>
                <a:ext cx="585216" cy="59436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47625" dir="5400000" algn="bl" rotWithShape="0">
                  <a:srgbClr val="000000">
                    <a:alpha val="49411"/>
                  </a:srgbClr>
                </a:outerShdw>
              </a:effectLst>
            </p:spPr>
          </p:pic>
          <p:pic>
            <p:nvPicPr>
              <p:cNvPr id="120" name="Google Shape;713;p20">
                <a:extLst>
                  <a:ext uri="{FF2B5EF4-FFF2-40B4-BE49-F238E27FC236}">
                    <a16:creationId xmlns:a16="http://schemas.microsoft.com/office/drawing/2014/main" id="{4605C09D-BD9E-B243-9DF9-E569CED8361B}"/>
                  </a:ext>
                </a:extLst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6975675" y="2939650"/>
                <a:ext cx="203325" cy="2475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18" name="Google Shape;714;p20">
              <a:extLst>
                <a:ext uri="{FF2B5EF4-FFF2-40B4-BE49-F238E27FC236}">
                  <a16:creationId xmlns:a16="http://schemas.microsoft.com/office/drawing/2014/main" id="{A3DD0C19-B14C-4543-82F5-9423D425E474}"/>
                </a:ext>
              </a:extLst>
            </p:cNvPr>
            <p:cNvCxnSpPr>
              <a:endCxn id="113" idx="0"/>
            </p:cNvCxnSpPr>
            <p:nvPr/>
          </p:nvCxnSpPr>
          <p:spPr>
            <a:xfrm rot="-5400000" flipH="1">
              <a:off x="6940585" y="3913241"/>
              <a:ext cx="1743000" cy="10701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8" name="Google Shape;715;p20">
            <a:extLst>
              <a:ext uri="{FF2B5EF4-FFF2-40B4-BE49-F238E27FC236}">
                <a16:creationId xmlns:a16="http://schemas.microsoft.com/office/drawing/2014/main" id="{D2B8A81E-702D-0B40-BB12-5C6AFB756B53}"/>
              </a:ext>
            </a:extLst>
          </p:cNvPr>
          <p:cNvGrpSpPr/>
          <p:nvPr/>
        </p:nvGrpSpPr>
        <p:grpSpPr>
          <a:xfrm>
            <a:off x="7839750" y="2732300"/>
            <a:ext cx="4144326" cy="4027045"/>
            <a:chOff x="7839750" y="2732300"/>
            <a:chExt cx="4144326" cy="4027045"/>
          </a:xfrm>
        </p:grpSpPr>
        <p:grpSp>
          <p:nvGrpSpPr>
            <p:cNvPr id="129" name="Google Shape;716;p20">
              <a:extLst>
                <a:ext uri="{FF2B5EF4-FFF2-40B4-BE49-F238E27FC236}">
                  <a16:creationId xmlns:a16="http://schemas.microsoft.com/office/drawing/2014/main" id="{B44FC3D6-AA23-3A4A-BF50-58ED8DE6C9C8}"/>
                </a:ext>
              </a:extLst>
            </p:cNvPr>
            <p:cNvGrpSpPr/>
            <p:nvPr/>
          </p:nvGrpSpPr>
          <p:grpSpPr>
            <a:xfrm>
              <a:off x="10074864" y="5496170"/>
              <a:ext cx="1909212" cy="1263175"/>
              <a:chOff x="9850425" y="5321750"/>
              <a:chExt cx="1909212" cy="1263175"/>
            </a:xfrm>
          </p:grpSpPr>
          <p:sp>
            <p:nvSpPr>
              <p:cNvPr id="135" name="Google Shape;717;p20">
                <a:extLst>
                  <a:ext uri="{FF2B5EF4-FFF2-40B4-BE49-F238E27FC236}">
                    <a16:creationId xmlns:a16="http://schemas.microsoft.com/office/drawing/2014/main" id="{0BE45611-0D82-ED44-8833-E7B4770542DB}"/>
                  </a:ext>
                </a:extLst>
              </p:cNvPr>
              <p:cNvSpPr/>
              <p:nvPr/>
            </p:nvSpPr>
            <p:spPr>
              <a:xfrm>
                <a:off x="10022025" y="5450925"/>
                <a:ext cx="1737612" cy="1134000"/>
              </a:xfrm>
              <a:prstGeom prst="flowChartDocument">
                <a:avLst/>
              </a:prstGeom>
              <a:solidFill>
                <a:srgbClr val="FFE599"/>
              </a:solidFill>
              <a:ln>
                <a:noFill/>
              </a:ln>
              <a:effectLst>
                <a:outerShdw blurRad="57150" dist="66675" dir="5400000" algn="bl" rotWithShape="0">
                  <a:srgbClr val="000000">
                    <a:alpha val="4941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6" name="Google Shape;718;p20">
                <a:extLst>
                  <a:ext uri="{FF2B5EF4-FFF2-40B4-BE49-F238E27FC236}">
                    <a16:creationId xmlns:a16="http://schemas.microsoft.com/office/drawing/2014/main" id="{D19A4FAC-C63B-6C44-A673-236B4A71F99A}"/>
                  </a:ext>
                </a:extLst>
              </p:cNvPr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9850425" y="5321750"/>
                <a:ext cx="281150" cy="223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38100" dir="5400000" algn="bl" rotWithShape="0">
                  <a:srgbClr val="000000">
                    <a:alpha val="49411"/>
                  </a:srgbClr>
                </a:outerShdw>
              </a:effectLst>
            </p:spPr>
          </p:pic>
        </p:grpSp>
        <p:sp>
          <p:nvSpPr>
            <p:cNvPr id="130" name="Google Shape;719;p20">
              <a:extLst>
                <a:ext uri="{FF2B5EF4-FFF2-40B4-BE49-F238E27FC236}">
                  <a16:creationId xmlns:a16="http://schemas.microsoft.com/office/drawing/2014/main" id="{5492BF33-1F18-3744-A07C-60881B6402E0}"/>
                </a:ext>
              </a:extLst>
            </p:cNvPr>
            <p:cNvSpPr txBox="1"/>
            <p:nvPr/>
          </p:nvSpPr>
          <p:spPr>
            <a:xfrm>
              <a:off x="9725549" y="5157458"/>
              <a:ext cx="21681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b="1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Default firewall rules</a:t>
              </a:r>
              <a:r>
                <a:rPr lang="en" sz="800" b="0" i="1" u="none" strike="noStrike" cap="none">
                  <a:solidFill>
                    <a:srgbClr val="00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for the customer VPC</a:t>
              </a:r>
              <a:endParaRPr sz="800" b="0" i="0" u="none" strike="noStrike" cap="none">
                <a:solidFill>
                  <a:srgbClr val="00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cxnSp>
          <p:nvCxnSpPr>
            <p:cNvPr id="131" name="Google Shape;720;p20">
              <a:extLst>
                <a:ext uri="{FF2B5EF4-FFF2-40B4-BE49-F238E27FC236}">
                  <a16:creationId xmlns:a16="http://schemas.microsoft.com/office/drawing/2014/main" id="{CA8021A3-FD24-4547-A308-4C69817A11CF}"/>
                </a:ext>
              </a:extLst>
            </p:cNvPr>
            <p:cNvCxnSpPr>
              <a:stCxn id="130" idx="2"/>
              <a:endCxn id="135" idx="0"/>
            </p:cNvCxnSpPr>
            <p:nvPr/>
          </p:nvCxnSpPr>
          <p:spPr>
            <a:xfrm rot="-5400000" flipH="1">
              <a:off x="10835549" y="5345708"/>
              <a:ext cx="253800" cy="305700"/>
            </a:xfrm>
            <a:prstGeom prst="curvedConnector3">
              <a:avLst>
                <a:gd name="adj1" fmla="val 4997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2" name="Google Shape;721;p20">
              <a:extLst>
                <a:ext uri="{FF2B5EF4-FFF2-40B4-BE49-F238E27FC236}">
                  <a16:creationId xmlns:a16="http://schemas.microsoft.com/office/drawing/2014/main" id="{FEA5DC09-717A-534C-B53D-2D7F1A010454}"/>
                </a:ext>
              </a:extLst>
            </p:cNvPr>
            <p:cNvSpPr/>
            <p:nvPr/>
          </p:nvSpPr>
          <p:spPr>
            <a:xfrm>
              <a:off x="9558619" y="4924434"/>
              <a:ext cx="271200" cy="272100"/>
            </a:xfrm>
            <a:prstGeom prst="ellipse">
              <a:avLst/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  <a:effectLst>
              <a:outerShdw blurRad="57150" dist="3810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chemeClr val="lt1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1</a:t>
              </a:r>
              <a:endParaRPr sz="1200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cxnSp>
          <p:nvCxnSpPr>
            <p:cNvPr id="133" name="Google Shape;722;p20">
              <a:extLst>
                <a:ext uri="{FF2B5EF4-FFF2-40B4-BE49-F238E27FC236}">
                  <a16:creationId xmlns:a16="http://schemas.microsoft.com/office/drawing/2014/main" id="{A08FB6D2-55F7-B44F-8A27-595BBB23467D}"/>
                </a:ext>
              </a:extLst>
            </p:cNvPr>
            <p:cNvCxnSpPr>
              <a:stCxn id="130" idx="1"/>
              <a:endCxn id="134" idx="2"/>
            </p:cNvCxnSpPr>
            <p:nvPr/>
          </p:nvCxnSpPr>
          <p:spPr>
            <a:xfrm rot="10800000">
              <a:off x="8031749" y="3696758"/>
              <a:ext cx="1693800" cy="15678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134" name="Google Shape;641;p20">
              <a:extLst>
                <a:ext uri="{FF2B5EF4-FFF2-40B4-BE49-F238E27FC236}">
                  <a16:creationId xmlns:a16="http://schemas.microsoft.com/office/drawing/2014/main" id="{1789D76E-2522-2F4C-9EE2-30E9FCDFB002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839750" y="2732300"/>
              <a:ext cx="383950" cy="964351"/>
            </a:xfrm>
            <a:prstGeom prst="rect">
              <a:avLst/>
            </a:prstGeom>
            <a:noFill/>
            <a:ln>
              <a:noFill/>
            </a:ln>
            <a:effectLst>
              <a:outerShdw blurRad="57150" dist="38100" dir="5400000" algn="bl" rotWithShape="0">
                <a:srgbClr val="000000">
                  <a:alpha val="49411"/>
                </a:srgbClr>
              </a:outerShdw>
            </a:effectLst>
          </p:spPr>
        </p:pic>
      </p:grpSp>
      <p:graphicFrame>
        <p:nvGraphicFramePr>
          <p:cNvPr id="137" name="Google Shape;723;p20">
            <a:extLst>
              <a:ext uri="{FF2B5EF4-FFF2-40B4-BE49-F238E27FC236}">
                <a16:creationId xmlns:a16="http://schemas.microsoft.com/office/drawing/2014/main" id="{7B4100E5-D8F8-F840-A6AE-612888252289}"/>
              </a:ext>
            </a:extLst>
          </p:cNvPr>
          <p:cNvGraphicFramePr/>
          <p:nvPr/>
        </p:nvGraphicFramePr>
        <p:xfrm>
          <a:off x="10367207" y="5652274"/>
          <a:ext cx="1510375" cy="867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Source CIDR</a:t>
                      </a:r>
                      <a:endParaRPr sz="800" b="1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Dest. Port</a:t>
                      </a:r>
                      <a:endParaRPr sz="800" b="1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10.100.1.0/24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8091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8287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10.100.1.0/24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8092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8287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0.0.0.0/0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8081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8287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0.0.0.0/0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8082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8287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8" name="Google Shape;724;p20">
            <a:extLst>
              <a:ext uri="{FF2B5EF4-FFF2-40B4-BE49-F238E27FC236}">
                <a16:creationId xmlns:a16="http://schemas.microsoft.com/office/drawing/2014/main" id="{4760B5EB-1548-BE42-AC39-97CFDB011930}"/>
              </a:ext>
            </a:extLst>
          </p:cNvPr>
          <p:cNvGraphicFramePr/>
          <p:nvPr/>
        </p:nvGraphicFramePr>
        <p:xfrm>
          <a:off x="3481133" y="5843325"/>
          <a:ext cx="3648800" cy="6552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my-dlb</a:t>
                      </a: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.lb.anypointdns.net.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91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91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91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91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3.130.220.225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91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my-dlb</a:t>
                      </a: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.lb.anypointdns.net.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91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91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91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91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3.22.15.255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91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91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91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91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91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91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internal-</a:t>
                      </a:r>
                      <a:r>
                        <a:rPr lang="en" sz="800" b="1" i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my-dlb</a:t>
                      </a: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.lb.anypointdns.net.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91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91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91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91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10.100.1.21 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91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internal-</a:t>
                      </a:r>
                      <a:r>
                        <a:rPr lang="en" sz="800" b="1" i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my-dlb</a:t>
                      </a: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.lb.anypointdns.net.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91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91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91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91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10.100.1.105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91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9" name="Google Shape;725;p20">
            <a:extLst>
              <a:ext uri="{FF2B5EF4-FFF2-40B4-BE49-F238E27FC236}">
                <a16:creationId xmlns:a16="http://schemas.microsoft.com/office/drawing/2014/main" id="{31C2248C-4955-2F43-A7E5-662EDD1AFB97}"/>
              </a:ext>
            </a:extLst>
          </p:cNvPr>
          <p:cNvGraphicFramePr/>
          <p:nvPr/>
        </p:nvGraphicFramePr>
        <p:xfrm>
          <a:off x="250013" y="4892650"/>
          <a:ext cx="4666650" cy="447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3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i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appLucy</a:t>
                      </a: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.us-e2.cloudhub.io:</a:t>
                      </a:r>
                      <a:r>
                        <a:rPr lang="en" sz="800" b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i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mule-worker-appLucy</a:t>
                      </a: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.us-e2.cloudhub.io:</a:t>
                      </a:r>
                      <a:r>
                        <a:rPr lang="en" sz="800" b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8081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i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appEthel</a:t>
                      </a: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.us-e2.cloudhub.io:</a:t>
                      </a:r>
                      <a:r>
                        <a:rPr lang="en" sz="800" b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443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i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mule-worker-appEthel</a:t>
                      </a: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.us-e2.cloudhub.io:</a:t>
                      </a:r>
                      <a:r>
                        <a:rPr lang="en" sz="800" b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8082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0" name="Google Shape;726;p20">
            <a:extLst>
              <a:ext uri="{FF2B5EF4-FFF2-40B4-BE49-F238E27FC236}">
                <a16:creationId xmlns:a16="http://schemas.microsoft.com/office/drawing/2014/main" id="{4C9EB1FB-3C4D-E94C-AA3A-4C379DB890AE}"/>
              </a:ext>
            </a:extLst>
          </p:cNvPr>
          <p:cNvGraphicFramePr/>
          <p:nvPr/>
        </p:nvGraphicFramePr>
        <p:xfrm>
          <a:off x="481125" y="1156754"/>
          <a:ext cx="5322950" cy="447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5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my-dlb.lb.anypointdns.net</a:t>
                      </a:r>
                      <a:r>
                        <a:rPr lang="en" sz="800" b="1" i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/appLucy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i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mule-worker-internal-appLucy</a:t>
                      </a: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.us-e2.cloudhub.io:</a:t>
                      </a:r>
                      <a:r>
                        <a:rPr lang="en" sz="800" b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8091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my-dlb.lb.anypointdns.net</a:t>
                      </a:r>
                      <a:r>
                        <a:rPr lang="en" sz="800" b="1" i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/appEthel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i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mule-worker-internal-appEthel</a:t>
                      </a:r>
                      <a:r>
                        <a:rPr lang="en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.us-e2.cloudhub.io:</a:t>
                      </a:r>
                      <a:r>
                        <a:rPr lang="en" sz="800" b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8092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1" name="Google Shape;727;p20">
            <a:extLst>
              <a:ext uri="{FF2B5EF4-FFF2-40B4-BE49-F238E27FC236}">
                <a16:creationId xmlns:a16="http://schemas.microsoft.com/office/drawing/2014/main" id="{DA3463EB-6F10-EA48-8E2F-FB9F6F9DE3CD}"/>
              </a:ext>
            </a:extLst>
          </p:cNvPr>
          <p:cNvSpPr/>
          <p:nvPr/>
        </p:nvSpPr>
        <p:spPr>
          <a:xfrm>
            <a:off x="8339775" y="2732300"/>
            <a:ext cx="1794600" cy="1035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82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_PP_MASTERb">
  <a:themeElements>
    <a:clrScheme name="PSEG_IT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5581A6"/>
      </a:accent3>
      <a:accent4>
        <a:srgbClr val="7C984A"/>
      </a:accent4>
      <a:accent5>
        <a:srgbClr val="C2AD8D"/>
      </a:accent5>
      <a:accent6>
        <a:srgbClr val="506E94"/>
      </a:accent6>
      <a:hlink>
        <a:srgbClr val="DDA827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b2d8a96c-2c75-4850-9dc5-e69503adb18e" ContentTypeId="0x0101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jb5f813dbad04bf49a3b29713b738734 xmlns="773ccfad-7d20-4736-afd6-65edad3fba3a">
      <Terms xmlns="http://schemas.microsoft.com/office/infopath/2007/PartnerControls">
        <TermInfo xmlns="http://schemas.microsoft.com/office/infopath/2007/PartnerControls">
          <TermName xmlns="http://schemas.microsoft.com/office/infopath/2007/PartnerControls">IT Program ＆ Process Management</TermName>
          <TermId xmlns="http://schemas.microsoft.com/office/infopath/2007/PartnerControls">73f66665-cfdd-433e-9de7-2d7b17e8ed6a</TermId>
        </TermInfo>
      </Terms>
    </jb5f813dbad04bf49a3b29713b738734>
    <p56c9c95f0f949b0b10a7c2213de4b43 xmlns="773ccfad-7d20-4736-afd6-65edad3fba3a">
      <Terms xmlns="http://schemas.microsoft.com/office/infopath/2007/PartnerControls">
        <TermInfo xmlns="http://schemas.microsoft.com/office/infopath/2007/PartnerControls">
          <TermName xmlns="http://schemas.microsoft.com/office/infopath/2007/PartnerControls">Finance, Procurement, ＆ IT</TermName>
          <TermId xmlns="http://schemas.microsoft.com/office/infopath/2007/PartnerControls">b1009324-408a-4426-b766-84173e6508df</TermId>
        </TermInfo>
      </Terms>
    </p56c9c95f0f949b0b10a7c2213de4b43>
    <TaxCatchAll xmlns="773ccfad-7d20-4736-afd6-65edad3fba3a">
      <Value>14</Value>
      <Value>15</Value>
      <Value>7</Value>
    </TaxCatchAll>
    <PublishingExpirationDate xmlns="http://schemas.microsoft.com/sharepoint/v3" xsi:nil="true"/>
    <a835c8ca365c4da38a0cc1a0b61fb94e xmlns="773ccfad-7d20-4736-afd6-65edad3fba3a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e72baf84-cf1e-48f0-902e-c12d5d5cd647</TermId>
        </TermInfo>
      </Terms>
    </a835c8ca365c4da38a0cc1a0b61fb94e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91C28609B10C43BE80AC6CB937E3FA" ma:contentTypeVersion="1" ma:contentTypeDescription="Create a new document." ma:contentTypeScope="" ma:versionID="dc6289d4cbfc12c91befc4927e187695">
  <xsd:schema xmlns:xsd="http://www.w3.org/2001/XMLSchema" xmlns:xs="http://www.w3.org/2001/XMLSchema" xmlns:p="http://schemas.microsoft.com/office/2006/metadata/properties" xmlns:ns1="http://schemas.microsoft.com/sharepoint/v3" xmlns:ns2="773ccfad-7d20-4736-afd6-65edad3fba3a" targetNamespace="http://schemas.microsoft.com/office/2006/metadata/properties" ma:root="true" ma:fieldsID="4e0418076049122c3f3548782832c719" ns1:_="" ns2:_="">
    <xsd:import namespace="http://schemas.microsoft.com/sharepoint/v3"/>
    <xsd:import namespace="773ccfad-7d20-4736-afd6-65edad3fba3a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jb5f813dbad04bf49a3b29713b738734" minOccurs="0"/>
                <xsd:element ref="ns2:a835c8ca365c4da38a0cc1a0b61fb94e" minOccurs="0"/>
                <xsd:element ref="ns2:p56c9c95f0f949b0b10a7c2213de4b43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6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7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3ccfad-7d20-4736-afd6-65edad3fba3a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98e7bf72-e347-4478-a45e-ff0eb4d768af}" ma:internalName="TaxCatchAll" ma:showField="CatchAllData" ma:web="462ee91e-7092-4ae4-9266-88382952d5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98e7bf72-e347-4478-a45e-ff0eb4d768af}" ma:internalName="TaxCatchAllLabel" ma:readOnly="true" ma:showField="CatchAllDataLabel" ma:web="462ee91e-7092-4ae4-9266-88382952d5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b5f813dbad04bf49a3b29713b738734" ma:index="10" ma:taxonomy="true" ma:internalName="jb5f813dbad04bf49a3b29713b738734" ma:taxonomyFieldName="PSEG_Docs_Category" ma:displayName="PSEG_Docs_Category" ma:default="" ma:fieldId="{3b5f813d-bad0-4bf4-9a3b-29713b738734}" ma:sspId="b2d8a96c-2c75-4850-9dc5-e69503adb18e" ma:termSetId="016ae066-0aaf-4f28-b31a-574b221b704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835c8ca365c4da38a0cc1a0b61fb94e" ma:index="12" ma:taxonomy="true" ma:internalName="a835c8ca365c4da38a0cc1a0b61fb94e" ma:taxonomyFieldName="PSEG_Docs_Classification" ma:displayName="PSEG_Docs_Classification" ma:readOnly="false" ma:default="" ma:fieldId="{a835c8ca-365c-4da3-8a0c-c1a0b61fb94e}" ma:sspId="b2d8a96c-2c75-4850-9dc5-e69503adb18e" ma:termSetId="abb31c85-6746-422d-8465-a4ca7d4f22e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56c9c95f0f949b0b10a7c2213de4b43" ma:index="14" ma:taxonomy="true" ma:internalName="p56c9c95f0f949b0b10a7c2213de4b43" ma:taxonomyFieldName="PSEG_Docs_LOB" ma:displayName="PSEG_Docs_LOB" ma:default="" ma:fieldId="{956c9c95-f0f9-49b0-b10a-7c2213de4b43}" ma:sspId="b2d8a96c-2c75-4850-9dc5-e69503adb18e" ma:termSetId="b6d09b3f-1d7c-4d52-b090-307af764ab25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EF828E-B376-4196-8428-3F124D79F203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58F5DBBB-0113-4DB7-A75D-763C185E239C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  <ds:schemaRef ds:uri="773ccfad-7d20-4736-afd6-65edad3fba3a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E9A27F1B-3F14-42A9-8E5F-17254A5904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73ccfad-7d20-4736-afd6-65edad3fb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66C6BBE-DA56-418B-AC47-97B9D75475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8358</TotalTime>
  <Words>1701</Words>
  <Application>Microsoft Macintosh PowerPoint</Application>
  <PresentationFormat>Widescreen</PresentationFormat>
  <Paragraphs>328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Franklin Gothic Book</vt:lpstr>
      <vt:lpstr>Franklin Gothic Medium</vt:lpstr>
      <vt:lpstr>Lucida Grande</vt:lpstr>
      <vt:lpstr>Salesforce Sans</vt:lpstr>
      <vt:lpstr>Wingdings</vt:lpstr>
      <vt:lpstr>IT_PP_MASTERb</vt:lpstr>
      <vt:lpstr>MuleSoft CloudHub Architecture - Infra</vt:lpstr>
      <vt:lpstr>CloudHub Architecture – Infrastructure Perspective</vt:lpstr>
      <vt:lpstr>PowerPoint Presentation</vt:lpstr>
      <vt:lpstr>A VPC can have a maximum of 64K IP addresses</vt:lpstr>
      <vt:lpstr>VPN Connectivity Options</vt:lpstr>
      <vt:lpstr>Virtual Private Network (VPN)</vt:lpstr>
      <vt:lpstr>Anypoint VPN Architecture</vt:lpstr>
      <vt:lpstr>Sequence Diagram - Single DLB</vt:lpstr>
      <vt:lpstr>Dedicated Load Balancer Architecture</vt:lpstr>
      <vt:lpstr>Multiple Dedicated Load Balancers Architecture</vt:lpstr>
      <vt:lpstr>Sequence Diagram - Multiple DLBs</vt:lpstr>
      <vt:lpstr>Architecture Decision points</vt:lpstr>
    </vt:vector>
  </TitlesOfParts>
  <Company>PSEG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Dashboard Screen shots</dc:title>
  <dc:creator>Sanadhya, Ayushi</dc:creator>
  <cp:lastModifiedBy>Umesh Ranganathan</cp:lastModifiedBy>
  <cp:revision>199</cp:revision>
  <dcterms:created xsi:type="dcterms:W3CDTF">2020-10-29T19:49:15Z</dcterms:created>
  <dcterms:modified xsi:type="dcterms:W3CDTF">2021-05-20T16:02:26Z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0x0101007E91C28609B10C43BE80AC6CB937E3FA</vt:lpwstr>
  </property>
  <property fmtid="{D5CDD505-2E9C-101B-9397-08002B2CF9AE}" pid="3" name="PSEG_Docs_LOB">
    <vt:lpwstr>15;#Finance, Procurement, ＆ IT|b1009324-408a-4426-b766-84173e6508df</vt:lpwstr>
  </property>
  <property fmtid="{D5CDD505-2E9C-101B-9397-08002B2CF9AE}" pid="4" name="PSEG_Docs_Category">
    <vt:lpwstr>7;#IT Program ＆ Process Management|73f66665-cfdd-433e-9de7-2d7b17e8ed6a</vt:lpwstr>
  </property>
  <property fmtid="{D5CDD505-2E9C-101B-9397-08002B2CF9AE}" pid="5" name="PSEG_Docs_Classification">
    <vt:lpwstr>14;#Draft|e72baf84-cf1e-48f0-902e-c12d5d5cd647</vt:lpwstr>
  </property>
</Properties>
</file>