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78" r:id="rId3"/>
  </p:sldMasterIdLst>
  <p:notesMasterIdLst>
    <p:notesMasterId r:id="rId10"/>
  </p:notesMasterIdLst>
  <p:sldIdLst>
    <p:sldId id="256" r:id="rId4"/>
    <p:sldId id="273" r:id="rId5"/>
    <p:sldId id="274" r:id="rId6"/>
    <p:sldId id="271" r:id="rId7"/>
    <p:sldId id="275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12" autoAdjust="0"/>
    <p:restoredTop sz="94343" autoAdjust="0"/>
  </p:normalViewPr>
  <p:slideViewPr>
    <p:cSldViewPr snapToGrid="0">
      <p:cViewPr varScale="1">
        <p:scale>
          <a:sx n="128" d="100"/>
          <a:sy n="128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1D8C2-4CBC-4871-852E-763D46700DBE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80267-6798-4139-BD37-34EADD8D0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_ 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4"/>
          <p:cNvSpPr>
            <a:spLocks noGrp="1"/>
          </p:cNvSpPr>
          <p:nvPr>
            <p:ph type="title"/>
          </p:nvPr>
        </p:nvSpPr>
        <p:spPr>
          <a:xfrm>
            <a:off x="792480" y="365760"/>
            <a:ext cx="10972800" cy="54864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idx="1"/>
          </p:nvPr>
        </p:nvSpPr>
        <p:spPr>
          <a:xfrm>
            <a:off x="792480" y="1143000"/>
            <a:ext cx="106680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78400" y="6477000"/>
            <a:ext cx="6299200" cy="274638"/>
          </a:xfrm>
        </p:spPr>
        <p:txBody>
          <a:bodyPr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9C572-DBE6-40AE-B8F6-3ADD9EC1481C}" type="datetime1">
              <a:rPr lang="en-US" smtClean="0"/>
              <a:t>4/14/21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PSEG  Long Island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5E23D0-878B-490D-A52C-9C4C6E4E06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1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_ 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4"/>
          <p:cNvSpPr>
            <a:spLocks noGrp="1"/>
          </p:cNvSpPr>
          <p:nvPr>
            <p:ph type="title"/>
          </p:nvPr>
        </p:nvSpPr>
        <p:spPr>
          <a:xfrm>
            <a:off x="792480" y="365760"/>
            <a:ext cx="10972800" cy="54864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idx="1"/>
          </p:nvPr>
        </p:nvSpPr>
        <p:spPr>
          <a:xfrm>
            <a:off x="792480" y="1143000"/>
            <a:ext cx="106680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78400" y="6477000"/>
            <a:ext cx="6299200" cy="274638"/>
          </a:xfrm>
        </p:spPr>
        <p:txBody>
          <a:bodyPr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PSEG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286510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_Bod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92480" y="365760"/>
            <a:ext cx="10972800" cy="548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78400" y="6477000"/>
            <a:ext cx="6299200" cy="274638"/>
          </a:xfrm>
        </p:spPr>
        <p:txBody>
          <a:bodyPr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PSEG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75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_Bod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365760"/>
            <a:ext cx="10972800" cy="548640"/>
          </a:xfrm>
          <a:prstGeom prst="rect">
            <a:avLst/>
          </a:prstGeom>
        </p:spPr>
        <p:txBody>
          <a:bodyPr/>
          <a:lstStyle>
            <a:lvl1pPr>
              <a:defRPr sz="2800" cap="none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867" y="1143000"/>
            <a:ext cx="4876800" cy="594360"/>
          </a:xfrm>
          <a:prstGeom prst="rect">
            <a:avLst/>
          </a:prstGeom>
          <a:solidFill>
            <a:schemeClr val="accent6"/>
          </a:solidFill>
        </p:spPr>
        <p:txBody>
          <a:bodyPr lIns="91440" tIns="45720" rIns="91440" bIns="45720" anchor="ctr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rgbClr val="FFFFFF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95868" y="1965960"/>
            <a:ext cx="4876800" cy="36576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4"/>
          </p:nvPr>
        </p:nvSpPr>
        <p:spPr>
          <a:xfrm>
            <a:off x="6519333" y="1143000"/>
            <a:ext cx="4876800" cy="594360"/>
          </a:xfrm>
          <a:prstGeom prst="rect">
            <a:avLst/>
          </a:prstGeom>
          <a:solidFill>
            <a:schemeClr val="accent6"/>
          </a:solidFill>
        </p:spPr>
        <p:txBody>
          <a:bodyPr lIns="91440" tIns="45720" rIns="91440" bIns="45720" anchor="ctr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rgbClr val="FFFFFF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519335" y="1965960"/>
            <a:ext cx="4876800" cy="36576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978400" y="6477000"/>
            <a:ext cx="6299200" cy="274638"/>
          </a:xfrm>
        </p:spPr>
        <p:txBody>
          <a:bodyPr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PSEG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624742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901 h 2002901"/>
              <a:gd name="connsiteX1" fmla="*/ 2619331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619331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rgbClr val="8CA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506E94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Right Triangle 4"/>
          <p:cNvSpPr>
            <a:spLocks noChangeAspect="1"/>
          </p:cNvSpPr>
          <p:nvPr/>
        </p:nvSpPr>
        <p:spPr>
          <a:xfrm>
            <a:off x="33867" y="4125913"/>
            <a:ext cx="3699933" cy="2743200"/>
          </a:xfrm>
          <a:prstGeom prst="rtTriangl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" name="Isosceles Triangle 3"/>
          <p:cNvSpPr/>
          <p:nvPr userDrawn="1"/>
        </p:nvSpPr>
        <p:spPr>
          <a:xfrm rot="5400000">
            <a:off x="-460374" y="4524905"/>
            <a:ext cx="2806700" cy="1894417"/>
          </a:xfrm>
          <a:custGeom>
            <a:avLst/>
            <a:gdLst>
              <a:gd name="connsiteX0" fmla="*/ 0 w 2753784"/>
              <a:gd name="connsiteY0" fmla="*/ 1422051 h 1422051"/>
              <a:gd name="connsiteX1" fmla="*/ 1376892 w 2753784"/>
              <a:gd name="connsiteY1" fmla="*/ 0 h 1422051"/>
              <a:gd name="connsiteX2" fmla="*/ 2753784 w 2753784"/>
              <a:gd name="connsiteY2" fmla="*/ 1422051 h 1422051"/>
              <a:gd name="connsiteX3" fmla="*/ 0 w 2753784"/>
              <a:gd name="connsiteY3" fmla="*/ 1422051 h 1422051"/>
              <a:gd name="connsiteX0" fmla="*/ 0 w 2806701"/>
              <a:gd name="connsiteY0" fmla="*/ 1422054 h 1422054"/>
              <a:gd name="connsiteX1" fmla="*/ 1429809 w 2806701"/>
              <a:gd name="connsiteY1" fmla="*/ 0 h 1422054"/>
              <a:gd name="connsiteX2" fmla="*/ 2806701 w 2806701"/>
              <a:gd name="connsiteY2" fmla="*/ 1422051 h 1422054"/>
              <a:gd name="connsiteX3" fmla="*/ 0 w 2806701"/>
              <a:gd name="connsiteY3" fmla="*/ 1422054 h 142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701" h="1422054">
                <a:moveTo>
                  <a:pt x="0" y="1422054"/>
                </a:moveTo>
                <a:lnTo>
                  <a:pt x="1429809" y="0"/>
                </a:lnTo>
                <a:lnTo>
                  <a:pt x="2806701" y="1422051"/>
                </a:lnTo>
                <a:lnTo>
                  <a:pt x="0" y="1422054"/>
                </a:lnTo>
                <a:close/>
              </a:path>
            </a:pathLst>
          </a:custGeom>
          <a:pattFill prst="dkHorz">
            <a:fgClr>
              <a:schemeClr val="accent6">
                <a:lumMod val="20000"/>
                <a:lumOff val="80000"/>
              </a:schemeClr>
            </a:fgClr>
            <a:bgClr>
              <a:srgbClr val="8CAAB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7" name="Picture 13" descr="PSEG_tag_16_2c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1" y="5362576"/>
            <a:ext cx="4442884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 rot="18967986">
            <a:off x="-713318" y="1651000"/>
            <a:ext cx="8680451" cy="330200"/>
          </a:xfrm>
          <a:prstGeom prst="rect">
            <a:avLst/>
          </a:prstGeom>
        </p:spPr>
        <p:txBody>
          <a:bodyPr lIns="0" tIns="9144" rIns="0" bIns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sz="1400" cap="none" spc="600"/>
              <a:t>INFORMATION TECHNOLOGY</a:t>
            </a:r>
          </a:p>
        </p:txBody>
      </p:sp>
      <p:sp>
        <p:nvSpPr>
          <p:cNvPr id="11" name="TextBox 20"/>
          <p:cNvSpPr txBox="1">
            <a:spLocks noChangeArrowheads="1"/>
          </p:cNvSpPr>
          <p:nvPr userDrawn="1"/>
        </p:nvSpPr>
        <p:spPr bwMode="auto">
          <a:xfrm>
            <a:off x="719667" y="6019800"/>
            <a:ext cx="231351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FFFFFF"/>
                </a:solidFill>
                <a:latin typeface="Franklin Gothic Medium" pitchFamily="34" charset="0"/>
                <a:cs typeface="+mn-cs"/>
              </a:rPr>
              <a:t>Imagination,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FFFFFF"/>
                </a:solidFill>
                <a:latin typeface="Franklin Gothic Medium" pitchFamily="34" charset="0"/>
                <a:cs typeface="+mn-cs"/>
              </a:rPr>
              <a:t>Speed,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FFFFFF"/>
                </a:solidFill>
                <a:latin typeface="Franklin Gothic Medium" pitchFamily="34" charset="0"/>
                <a:cs typeface="+mn-cs"/>
              </a:rPr>
              <a:t>Quality.</a:t>
            </a:r>
            <a:endParaRPr lang="en-US" sz="1600">
              <a:solidFill>
                <a:srgbClr val="FFFFFF"/>
              </a:solidFill>
              <a:latin typeface="Franklin Gothic Medium" pitchFamily="34" charset="0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 rot="18966897">
            <a:off x="-26221" y="1746432"/>
            <a:ext cx="8830729" cy="1204306"/>
          </a:xfrm>
          <a:prstGeom prst="rect">
            <a:avLst/>
          </a:prstGeom>
        </p:spPr>
        <p:txBody>
          <a:bodyPr bIns="9144"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 rot="18967986">
            <a:off x="810458" y="2812985"/>
            <a:ext cx="8681508" cy="329259"/>
          </a:xfrm>
          <a:prstGeom prst="rect">
            <a:avLst/>
          </a:prstGeo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300" b="0" i="0" u="none" strike="noStrike" kern="1200" cap="all" spc="60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06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_NewSection_ex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233" y="5495925"/>
            <a:ext cx="12196233" cy="1371600"/>
          </a:xfrm>
          <a:prstGeom prst="rect">
            <a:avLst/>
          </a:prstGeom>
          <a:solidFill>
            <a:srgbClr val="8CAAB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ight Triangle 4"/>
          <p:cNvSpPr>
            <a:spLocks noChangeAspect="1"/>
          </p:cNvSpPr>
          <p:nvPr/>
        </p:nvSpPr>
        <p:spPr>
          <a:xfrm>
            <a:off x="33867" y="4125913"/>
            <a:ext cx="3699933" cy="2743200"/>
          </a:xfrm>
          <a:prstGeom prst="rtTriangl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" name="Isosceles Triangle 3"/>
          <p:cNvSpPr/>
          <p:nvPr userDrawn="1"/>
        </p:nvSpPr>
        <p:spPr>
          <a:xfrm rot="5400000">
            <a:off x="-460374" y="4524905"/>
            <a:ext cx="2806700" cy="1894417"/>
          </a:xfrm>
          <a:custGeom>
            <a:avLst/>
            <a:gdLst>
              <a:gd name="connsiteX0" fmla="*/ 0 w 2753784"/>
              <a:gd name="connsiteY0" fmla="*/ 1422051 h 1422051"/>
              <a:gd name="connsiteX1" fmla="*/ 1376892 w 2753784"/>
              <a:gd name="connsiteY1" fmla="*/ 0 h 1422051"/>
              <a:gd name="connsiteX2" fmla="*/ 2753784 w 2753784"/>
              <a:gd name="connsiteY2" fmla="*/ 1422051 h 1422051"/>
              <a:gd name="connsiteX3" fmla="*/ 0 w 2753784"/>
              <a:gd name="connsiteY3" fmla="*/ 1422051 h 1422051"/>
              <a:gd name="connsiteX0" fmla="*/ 0 w 2806701"/>
              <a:gd name="connsiteY0" fmla="*/ 1422054 h 1422054"/>
              <a:gd name="connsiteX1" fmla="*/ 1429809 w 2806701"/>
              <a:gd name="connsiteY1" fmla="*/ 0 h 1422054"/>
              <a:gd name="connsiteX2" fmla="*/ 2806701 w 2806701"/>
              <a:gd name="connsiteY2" fmla="*/ 1422051 h 1422054"/>
              <a:gd name="connsiteX3" fmla="*/ 0 w 2806701"/>
              <a:gd name="connsiteY3" fmla="*/ 1422054 h 142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701" h="1422054">
                <a:moveTo>
                  <a:pt x="0" y="1422054"/>
                </a:moveTo>
                <a:lnTo>
                  <a:pt x="1429809" y="0"/>
                </a:lnTo>
                <a:lnTo>
                  <a:pt x="2806701" y="1422051"/>
                </a:lnTo>
                <a:lnTo>
                  <a:pt x="0" y="1422054"/>
                </a:lnTo>
                <a:close/>
              </a:path>
            </a:pathLst>
          </a:custGeom>
          <a:pattFill prst="dkHorz">
            <a:fgClr>
              <a:schemeClr val="accent6">
                <a:lumMod val="20000"/>
                <a:lumOff val="80000"/>
              </a:schemeClr>
            </a:fgClr>
            <a:bgClr>
              <a:srgbClr val="8CAAB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19667" y="6019800"/>
            <a:ext cx="231351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FFFFFF"/>
                </a:solidFill>
                <a:latin typeface="Franklin Gothic Medium" pitchFamily="34" charset="0"/>
                <a:cs typeface="+mn-cs"/>
              </a:rPr>
              <a:t>Imagination,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FFFFFF"/>
                </a:solidFill>
                <a:latin typeface="Franklin Gothic Medium" pitchFamily="34" charset="0"/>
                <a:cs typeface="+mn-cs"/>
              </a:rPr>
              <a:t>Speed,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FFFFFF"/>
                </a:solidFill>
                <a:latin typeface="Franklin Gothic Medium" pitchFamily="34" charset="0"/>
                <a:cs typeface="+mn-cs"/>
              </a:rPr>
              <a:t>Quality.</a:t>
            </a:r>
            <a:endParaRPr lang="en-US" sz="1600">
              <a:solidFill>
                <a:srgbClr val="FFFFFF"/>
              </a:solidFill>
              <a:latin typeface="Franklin Gothic Medium" pitchFamily="34" charset="0"/>
              <a:cs typeface="+mn-cs"/>
            </a:endParaRPr>
          </a:p>
        </p:txBody>
      </p:sp>
      <p:pic>
        <p:nvPicPr>
          <p:cNvPr id="8" name="Picture 19" descr="PSEG_tag_16_2c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5991226"/>
            <a:ext cx="24384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1883834" y="1322388"/>
            <a:ext cx="8682567" cy="328612"/>
          </a:xfrm>
          <a:prstGeom prst="rect">
            <a:avLst/>
          </a:prstGeom>
        </p:spPr>
        <p:txBody>
          <a:bodyPr lIns="0" tIns="9144" rIns="0" bIns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sz="1400" cap="none" spc="600"/>
              <a:t>INFORMATION TECHNOLOGY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891100" y="1676400"/>
            <a:ext cx="7213600" cy="1204306"/>
          </a:xfrm>
          <a:prstGeom prst="rect">
            <a:avLst/>
          </a:prstGeom>
        </p:spPr>
        <p:txBody>
          <a:bodyPr bIns="9144"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 rot="1089">
            <a:off x="1891169" y="2922087"/>
            <a:ext cx="7213527" cy="329259"/>
          </a:xfrm>
          <a:prstGeom prst="rect">
            <a:avLst/>
          </a:prstGeo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69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_NewSection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891100" y="1676400"/>
            <a:ext cx="7213600" cy="1204306"/>
          </a:xfrm>
          <a:prstGeom prst="rect">
            <a:avLst/>
          </a:prstGeom>
        </p:spPr>
        <p:txBody>
          <a:bodyPr bIns="9144"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 rot="1089">
            <a:off x="1891169" y="2922087"/>
            <a:ext cx="7213527" cy="329259"/>
          </a:xfrm>
          <a:prstGeom prst="rect">
            <a:avLst/>
          </a:prstGeo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4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PSEG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964556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_ 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4"/>
          <p:cNvSpPr>
            <a:spLocks noGrp="1"/>
          </p:cNvSpPr>
          <p:nvPr>
            <p:ph type="title"/>
          </p:nvPr>
        </p:nvSpPr>
        <p:spPr>
          <a:xfrm>
            <a:off x="792480" y="365760"/>
            <a:ext cx="10972800" cy="548640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28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idx="1"/>
          </p:nvPr>
        </p:nvSpPr>
        <p:spPr>
          <a:xfrm>
            <a:off x="792480" y="1143000"/>
            <a:ext cx="10668000" cy="4572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>
              <a:buFont typeface="Arial" pitchFamily="34" charset="0"/>
              <a:buChar char="•"/>
              <a:defRPr sz="2400"/>
            </a:lvl1pPr>
            <a:lvl2pPr>
              <a:defRPr sz="2000"/>
            </a:lvl2pPr>
            <a:lvl3pPr marL="402336" indent="-164592">
              <a:buFont typeface="Franklin Gothic Book" pitchFamily="34" charset="0"/>
              <a:buChar char="-"/>
              <a:defRPr sz="1800"/>
            </a:lvl3pPr>
            <a:lvl4pPr>
              <a:defRPr sz="1600"/>
            </a:lvl4pPr>
            <a:lvl5pPr marL="859536" indent="-173736">
              <a:buFont typeface="Franklin Gothic Book" pitchFamily="34" charset="0"/>
              <a:buChar char="-"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78400" y="6477000"/>
            <a:ext cx="6299200" cy="274638"/>
          </a:xfrm>
        </p:spPr>
        <p:txBody>
          <a:bodyPr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PSEG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511864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_Bod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92480" y="365760"/>
            <a:ext cx="10972800" cy="548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78400" y="6477000"/>
            <a:ext cx="6299200" cy="274638"/>
          </a:xfrm>
        </p:spPr>
        <p:txBody>
          <a:bodyPr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PSEG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4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_Bod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792480" y="365760"/>
            <a:ext cx="10972800" cy="548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78400" y="6477000"/>
            <a:ext cx="6299200" cy="274638"/>
          </a:xfrm>
        </p:spPr>
        <p:txBody>
          <a:bodyPr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28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_Bod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365760"/>
            <a:ext cx="10972800" cy="548640"/>
          </a:xfrm>
          <a:prstGeom prst="rect">
            <a:avLst/>
          </a:prstGeom>
        </p:spPr>
        <p:txBody>
          <a:bodyPr/>
          <a:lstStyle>
            <a:lvl1pPr>
              <a:defRPr sz="2800" cap="none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867" y="1143000"/>
            <a:ext cx="4876800" cy="594360"/>
          </a:xfrm>
          <a:prstGeom prst="rect">
            <a:avLst/>
          </a:prstGeom>
          <a:solidFill>
            <a:schemeClr val="accent6"/>
          </a:solidFill>
        </p:spPr>
        <p:txBody>
          <a:bodyPr lIns="91440" tIns="45720" rIns="91440" bIns="45720" anchor="ctr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rgbClr val="FFFFFF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95868" y="1965960"/>
            <a:ext cx="4876800" cy="36576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4"/>
          </p:nvPr>
        </p:nvSpPr>
        <p:spPr>
          <a:xfrm>
            <a:off x="6519333" y="1143000"/>
            <a:ext cx="4876800" cy="594360"/>
          </a:xfrm>
          <a:prstGeom prst="rect">
            <a:avLst/>
          </a:prstGeom>
          <a:solidFill>
            <a:schemeClr val="accent6"/>
          </a:solidFill>
        </p:spPr>
        <p:txBody>
          <a:bodyPr lIns="91440" tIns="45720" rIns="91440" bIns="45720" anchor="ctr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rgbClr val="FFFFFF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519335" y="1965960"/>
            <a:ext cx="4876800" cy="36576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978400" y="6477000"/>
            <a:ext cx="6299200" cy="274638"/>
          </a:xfrm>
        </p:spPr>
        <p:txBody>
          <a:bodyPr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PSEG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858870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901 h 2002901"/>
              <a:gd name="connsiteX1" fmla="*/ 2619331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619331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rgbClr val="8CA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506E94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Right Triangle 4"/>
          <p:cNvSpPr>
            <a:spLocks noChangeAspect="1"/>
          </p:cNvSpPr>
          <p:nvPr/>
        </p:nvSpPr>
        <p:spPr>
          <a:xfrm>
            <a:off x="33867" y="4125913"/>
            <a:ext cx="3699933" cy="2743200"/>
          </a:xfrm>
          <a:prstGeom prst="rtTriangl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" name="Isosceles Triangle 3"/>
          <p:cNvSpPr/>
          <p:nvPr userDrawn="1"/>
        </p:nvSpPr>
        <p:spPr>
          <a:xfrm rot="5400000">
            <a:off x="-460374" y="4524905"/>
            <a:ext cx="2806700" cy="1894417"/>
          </a:xfrm>
          <a:custGeom>
            <a:avLst/>
            <a:gdLst>
              <a:gd name="connsiteX0" fmla="*/ 0 w 2753784"/>
              <a:gd name="connsiteY0" fmla="*/ 1422051 h 1422051"/>
              <a:gd name="connsiteX1" fmla="*/ 1376892 w 2753784"/>
              <a:gd name="connsiteY1" fmla="*/ 0 h 1422051"/>
              <a:gd name="connsiteX2" fmla="*/ 2753784 w 2753784"/>
              <a:gd name="connsiteY2" fmla="*/ 1422051 h 1422051"/>
              <a:gd name="connsiteX3" fmla="*/ 0 w 2753784"/>
              <a:gd name="connsiteY3" fmla="*/ 1422051 h 1422051"/>
              <a:gd name="connsiteX0" fmla="*/ 0 w 2806701"/>
              <a:gd name="connsiteY0" fmla="*/ 1422054 h 1422054"/>
              <a:gd name="connsiteX1" fmla="*/ 1429809 w 2806701"/>
              <a:gd name="connsiteY1" fmla="*/ 0 h 1422054"/>
              <a:gd name="connsiteX2" fmla="*/ 2806701 w 2806701"/>
              <a:gd name="connsiteY2" fmla="*/ 1422051 h 1422054"/>
              <a:gd name="connsiteX3" fmla="*/ 0 w 2806701"/>
              <a:gd name="connsiteY3" fmla="*/ 1422054 h 142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701" h="1422054">
                <a:moveTo>
                  <a:pt x="0" y="1422054"/>
                </a:moveTo>
                <a:lnTo>
                  <a:pt x="1429809" y="0"/>
                </a:lnTo>
                <a:lnTo>
                  <a:pt x="2806701" y="1422051"/>
                </a:lnTo>
                <a:lnTo>
                  <a:pt x="0" y="1422054"/>
                </a:lnTo>
                <a:close/>
              </a:path>
            </a:pathLst>
          </a:custGeom>
          <a:pattFill prst="dkHorz">
            <a:fgClr>
              <a:schemeClr val="accent6">
                <a:lumMod val="20000"/>
                <a:lumOff val="80000"/>
              </a:schemeClr>
            </a:fgClr>
            <a:bgClr>
              <a:srgbClr val="8CAAB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7" name="Picture 13" descr="PSEG_tag_16_2c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1" y="5362576"/>
            <a:ext cx="4442884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 rot="18967986">
            <a:off x="-713318" y="1651000"/>
            <a:ext cx="8680451" cy="330200"/>
          </a:xfrm>
          <a:prstGeom prst="rect">
            <a:avLst/>
          </a:prstGeom>
        </p:spPr>
        <p:txBody>
          <a:bodyPr lIns="0" tIns="9144" rIns="0" bIns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srgbClr val="797B7E"/>
              </a:buClr>
              <a:buSzPct val="100000"/>
              <a:defRPr/>
            </a:pPr>
            <a:r>
              <a:rPr sz="1400" cap="none" spc="600">
                <a:solidFill>
                  <a:srgbClr val="506E94"/>
                </a:solidFill>
              </a:rPr>
              <a:t>INFORMATION TECHNOLOGY</a:t>
            </a:r>
          </a:p>
        </p:txBody>
      </p:sp>
      <p:sp>
        <p:nvSpPr>
          <p:cNvPr id="11" name="TextBox 20"/>
          <p:cNvSpPr txBox="1">
            <a:spLocks noChangeArrowheads="1"/>
          </p:cNvSpPr>
          <p:nvPr userDrawn="1"/>
        </p:nvSpPr>
        <p:spPr bwMode="auto">
          <a:xfrm>
            <a:off x="719667" y="6019800"/>
            <a:ext cx="231351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FFFFFF"/>
                </a:solidFill>
                <a:latin typeface="Franklin Gothic Medium" pitchFamily="34" charset="0"/>
                <a:cs typeface="+mn-cs"/>
              </a:rPr>
              <a:t>Imagination,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FFFFFF"/>
                </a:solidFill>
                <a:latin typeface="Franklin Gothic Medium" pitchFamily="34" charset="0"/>
                <a:cs typeface="+mn-cs"/>
              </a:rPr>
              <a:t>Speed,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FFFFFF"/>
                </a:solidFill>
                <a:latin typeface="Franklin Gothic Medium" pitchFamily="34" charset="0"/>
                <a:cs typeface="+mn-cs"/>
              </a:rPr>
              <a:t>Quality.</a:t>
            </a:r>
            <a:endParaRPr lang="en-US" sz="1600">
              <a:solidFill>
                <a:srgbClr val="FFFFFF"/>
              </a:solidFill>
              <a:latin typeface="Franklin Gothic Medium" pitchFamily="34" charset="0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 rot="18966897">
            <a:off x="-26221" y="1746432"/>
            <a:ext cx="8830729" cy="1204306"/>
          </a:xfrm>
          <a:prstGeom prst="rect">
            <a:avLst/>
          </a:prstGeom>
        </p:spPr>
        <p:txBody>
          <a:bodyPr bIns="9144"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 rot="18967986">
            <a:off x="810458" y="2812985"/>
            <a:ext cx="8681508" cy="329259"/>
          </a:xfrm>
          <a:prstGeom prst="rect">
            <a:avLst/>
          </a:prstGeo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300" b="0" i="0" u="none" strike="noStrike" kern="1200" cap="all" spc="60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56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_NewSection_ex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233" y="5495925"/>
            <a:ext cx="12196233" cy="1371600"/>
          </a:xfrm>
          <a:prstGeom prst="rect">
            <a:avLst/>
          </a:prstGeom>
          <a:solidFill>
            <a:srgbClr val="8CAAB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5" name="Right Triangle 4"/>
          <p:cNvSpPr>
            <a:spLocks noChangeAspect="1"/>
          </p:cNvSpPr>
          <p:nvPr/>
        </p:nvSpPr>
        <p:spPr>
          <a:xfrm>
            <a:off x="33867" y="4125913"/>
            <a:ext cx="3699933" cy="2743200"/>
          </a:xfrm>
          <a:prstGeom prst="rtTriangl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" name="Isosceles Triangle 3"/>
          <p:cNvSpPr/>
          <p:nvPr userDrawn="1"/>
        </p:nvSpPr>
        <p:spPr>
          <a:xfrm rot="5400000">
            <a:off x="-460374" y="4524905"/>
            <a:ext cx="2806700" cy="1894417"/>
          </a:xfrm>
          <a:custGeom>
            <a:avLst/>
            <a:gdLst>
              <a:gd name="connsiteX0" fmla="*/ 0 w 2753784"/>
              <a:gd name="connsiteY0" fmla="*/ 1422051 h 1422051"/>
              <a:gd name="connsiteX1" fmla="*/ 1376892 w 2753784"/>
              <a:gd name="connsiteY1" fmla="*/ 0 h 1422051"/>
              <a:gd name="connsiteX2" fmla="*/ 2753784 w 2753784"/>
              <a:gd name="connsiteY2" fmla="*/ 1422051 h 1422051"/>
              <a:gd name="connsiteX3" fmla="*/ 0 w 2753784"/>
              <a:gd name="connsiteY3" fmla="*/ 1422051 h 1422051"/>
              <a:gd name="connsiteX0" fmla="*/ 0 w 2806701"/>
              <a:gd name="connsiteY0" fmla="*/ 1422054 h 1422054"/>
              <a:gd name="connsiteX1" fmla="*/ 1429809 w 2806701"/>
              <a:gd name="connsiteY1" fmla="*/ 0 h 1422054"/>
              <a:gd name="connsiteX2" fmla="*/ 2806701 w 2806701"/>
              <a:gd name="connsiteY2" fmla="*/ 1422051 h 1422054"/>
              <a:gd name="connsiteX3" fmla="*/ 0 w 2806701"/>
              <a:gd name="connsiteY3" fmla="*/ 1422054 h 142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701" h="1422054">
                <a:moveTo>
                  <a:pt x="0" y="1422054"/>
                </a:moveTo>
                <a:lnTo>
                  <a:pt x="1429809" y="0"/>
                </a:lnTo>
                <a:lnTo>
                  <a:pt x="2806701" y="1422051"/>
                </a:lnTo>
                <a:lnTo>
                  <a:pt x="0" y="1422054"/>
                </a:lnTo>
                <a:close/>
              </a:path>
            </a:pathLst>
          </a:custGeom>
          <a:pattFill prst="dkHorz">
            <a:fgClr>
              <a:schemeClr val="accent6">
                <a:lumMod val="20000"/>
                <a:lumOff val="80000"/>
              </a:schemeClr>
            </a:fgClr>
            <a:bgClr>
              <a:srgbClr val="8CAAB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19667" y="6019800"/>
            <a:ext cx="231351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FFFFFF"/>
                </a:solidFill>
                <a:latin typeface="Franklin Gothic Medium" pitchFamily="34" charset="0"/>
                <a:cs typeface="+mn-cs"/>
              </a:rPr>
              <a:t>Imagination,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FFFFFF"/>
                </a:solidFill>
                <a:latin typeface="Franklin Gothic Medium" pitchFamily="34" charset="0"/>
                <a:cs typeface="+mn-cs"/>
              </a:rPr>
              <a:t>Speed,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FFFFFF"/>
                </a:solidFill>
                <a:latin typeface="Franklin Gothic Medium" pitchFamily="34" charset="0"/>
                <a:cs typeface="+mn-cs"/>
              </a:rPr>
              <a:t>Quality.</a:t>
            </a:r>
            <a:endParaRPr lang="en-US" sz="1600">
              <a:solidFill>
                <a:srgbClr val="FFFFFF"/>
              </a:solidFill>
              <a:latin typeface="Franklin Gothic Medium" pitchFamily="34" charset="0"/>
              <a:cs typeface="+mn-cs"/>
            </a:endParaRPr>
          </a:p>
        </p:txBody>
      </p:sp>
      <p:pic>
        <p:nvPicPr>
          <p:cNvPr id="8" name="Picture 19" descr="PSEG_tag_16_2c_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5991226"/>
            <a:ext cx="24384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1883834" y="1322388"/>
            <a:ext cx="8682567" cy="328612"/>
          </a:xfrm>
          <a:prstGeom prst="rect">
            <a:avLst/>
          </a:prstGeom>
        </p:spPr>
        <p:txBody>
          <a:bodyPr lIns="0" tIns="9144" rIns="0" bIns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srgbClr val="797B7E"/>
              </a:buClr>
              <a:buSzPct val="100000"/>
              <a:defRPr/>
            </a:pPr>
            <a:r>
              <a:rPr sz="1400" cap="none" spc="600">
                <a:solidFill>
                  <a:srgbClr val="506E94"/>
                </a:solidFill>
              </a:rPr>
              <a:t>INFORMATION TECHNOLOGY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891100" y="1676400"/>
            <a:ext cx="7213600" cy="1204306"/>
          </a:xfrm>
          <a:prstGeom prst="rect">
            <a:avLst/>
          </a:prstGeom>
        </p:spPr>
        <p:txBody>
          <a:bodyPr bIns="9144"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 rot="1089">
            <a:off x="1891169" y="2922087"/>
            <a:ext cx="7213527" cy="329259"/>
          </a:xfrm>
          <a:prstGeom prst="rect">
            <a:avLst/>
          </a:prstGeo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16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_NewSection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891100" y="1676400"/>
            <a:ext cx="7213600" cy="1204306"/>
          </a:xfrm>
          <a:prstGeom prst="rect">
            <a:avLst/>
          </a:prstGeom>
        </p:spPr>
        <p:txBody>
          <a:bodyPr bIns="9144"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 rot="1089">
            <a:off x="1891169" y="2922087"/>
            <a:ext cx="7213527" cy="329259"/>
          </a:xfrm>
          <a:prstGeom prst="rect">
            <a:avLst/>
          </a:prstGeo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30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2844800" cy="2286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84000" y="6532563"/>
            <a:ext cx="508000" cy="3048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fld id="{646FF01B-B6C9-4352-9FC0-C260E0ABE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126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2844800" cy="2286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84000" y="6532563"/>
            <a:ext cx="508000" cy="3048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B30EB2-5728-4AFB-B054-C56BED873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478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EA60A9-300B-4895-805E-4FC87676E04B}" type="datetimeFigureOut">
              <a:rPr lang="en-US"/>
              <a:pPr>
                <a:defRPr/>
              </a:pPr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DFBA764-65AD-4675-A6E1-C7D8490C7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4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_Bod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365760"/>
            <a:ext cx="10972800" cy="548640"/>
          </a:xfrm>
          <a:prstGeom prst="rect">
            <a:avLst/>
          </a:prstGeom>
        </p:spPr>
        <p:txBody>
          <a:bodyPr/>
          <a:lstStyle>
            <a:lvl1pPr>
              <a:defRPr sz="2800" cap="none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867" y="1143000"/>
            <a:ext cx="4876800" cy="594360"/>
          </a:xfrm>
          <a:prstGeom prst="rect">
            <a:avLst/>
          </a:prstGeom>
          <a:solidFill>
            <a:schemeClr val="accent6"/>
          </a:solidFill>
        </p:spPr>
        <p:txBody>
          <a:bodyPr lIns="91440" tIns="45720" rIns="91440" bIns="45720" anchor="ctr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rgbClr val="FFFFFF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95868" y="1965960"/>
            <a:ext cx="4876800" cy="36576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4"/>
          </p:nvPr>
        </p:nvSpPr>
        <p:spPr>
          <a:xfrm>
            <a:off x="6519333" y="1143000"/>
            <a:ext cx="4876800" cy="594360"/>
          </a:xfrm>
          <a:prstGeom prst="rect">
            <a:avLst/>
          </a:prstGeom>
          <a:solidFill>
            <a:schemeClr val="accent6"/>
          </a:solidFill>
        </p:spPr>
        <p:txBody>
          <a:bodyPr lIns="91440" tIns="45720" rIns="91440" bIns="45720" anchor="ctr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rgbClr val="FFFFFF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519335" y="1965960"/>
            <a:ext cx="4876800" cy="3657600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978400" y="6477000"/>
            <a:ext cx="6299200" cy="274638"/>
          </a:xfrm>
        </p:spPr>
        <p:txBody>
          <a:bodyPr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8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901 h 2002901"/>
              <a:gd name="connsiteX1" fmla="*/ 2619331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619331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rgbClr val="8CA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506E94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Right Triangle 4"/>
          <p:cNvSpPr>
            <a:spLocks noChangeAspect="1"/>
          </p:cNvSpPr>
          <p:nvPr/>
        </p:nvSpPr>
        <p:spPr>
          <a:xfrm>
            <a:off x="33867" y="4125913"/>
            <a:ext cx="3699933" cy="2743200"/>
          </a:xfrm>
          <a:prstGeom prst="rtTriangl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" name="Isosceles Triangle 3"/>
          <p:cNvSpPr/>
          <p:nvPr/>
        </p:nvSpPr>
        <p:spPr>
          <a:xfrm rot="5400000">
            <a:off x="-460374" y="4524905"/>
            <a:ext cx="2806700" cy="1894417"/>
          </a:xfrm>
          <a:custGeom>
            <a:avLst/>
            <a:gdLst>
              <a:gd name="connsiteX0" fmla="*/ 0 w 2753784"/>
              <a:gd name="connsiteY0" fmla="*/ 1422051 h 1422051"/>
              <a:gd name="connsiteX1" fmla="*/ 1376892 w 2753784"/>
              <a:gd name="connsiteY1" fmla="*/ 0 h 1422051"/>
              <a:gd name="connsiteX2" fmla="*/ 2753784 w 2753784"/>
              <a:gd name="connsiteY2" fmla="*/ 1422051 h 1422051"/>
              <a:gd name="connsiteX3" fmla="*/ 0 w 2753784"/>
              <a:gd name="connsiteY3" fmla="*/ 1422051 h 1422051"/>
              <a:gd name="connsiteX0" fmla="*/ 0 w 2806701"/>
              <a:gd name="connsiteY0" fmla="*/ 1422054 h 1422054"/>
              <a:gd name="connsiteX1" fmla="*/ 1429809 w 2806701"/>
              <a:gd name="connsiteY1" fmla="*/ 0 h 1422054"/>
              <a:gd name="connsiteX2" fmla="*/ 2806701 w 2806701"/>
              <a:gd name="connsiteY2" fmla="*/ 1422051 h 1422054"/>
              <a:gd name="connsiteX3" fmla="*/ 0 w 2806701"/>
              <a:gd name="connsiteY3" fmla="*/ 1422054 h 142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701" h="1422054">
                <a:moveTo>
                  <a:pt x="0" y="1422054"/>
                </a:moveTo>
                <a:lnTo>
                  <a:pt x="1429809" y="0"/>
                </a:lnTo>
                <a:lnTo>
                  <a:pt x="2806701" y="1422051"/>
                </a:lnTo>
                <a:lnTo>
                  <a:pt x="0" y="1422054"/>
                </a:lnTo>
                <a:close/>
              </a:path>
            </a:pathLst>
          </a:custGeom>
          <a:pattFill prst="dkHorz">
            <a:fgClr>
              <a:schemeClr val="accent6">
                <a:lumMod val="20000"/>
                <a:lumOff val="80000"/>
              </a:schemeClr>
            </a:fgClr>
            <a:bgClr>
              <a:srgbClr val="8CAAB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7" name="Picture 13" descr="PSEG_tag_16_2c_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1" y="5362576"/>
            <a:ext cx="4442884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 rot="18967986">
            <a:off x="-713318" y="1651000"/>
            <a:ext cx="8680451" cy="330200"/>
          </a:xfrm>
          <a:prstGeom prst="rect">
            <a:avLst/>
          </a:prstGeom>
        </p:spPr>
        <p:txBody>
          <a:bodyPr lIns="0" tIns="9144" rIns="0" bIns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sz="1400" cap="none" spc="600"/>
              <a:t>INFORMATION TECHNOLOGY</a:t>
            </a:r>
          </a:p>
        </p:txBody>
      </p: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719667" y="6019800"/>
            <a:ext cx="231351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FFFFFF"/>
                </a:solidFill>
                <a:latin typeface="Franklin Gothic Medium" pitchFamily="34" charset="0"/>
                <a:cs typeface="+mn-cs"/>
              </a:rPr>
              <a:t>Imagination,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FFFFFF"/>
                </a:solidFill>
                <a:latin typeface="Franklin Gothic Medium" pitchFamily="34" charset="0"/>
                <a:cs typeface="+mn-cs"/>
              </a:rPr>
              <a:t>Speed,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FFFFFF"/>
                </a:solidFill>
                <a:latin typeface="Franklin Gothic Medium" pitchFamily="34" charset="0"/>
                <a:cs typeface="+mn-cs"/>
              </a:rPr>
              <a:t>Quality.</a:t>
            </a:r>
            <a:endParaRPr lang="en-US" sz="1600">
              <a:solidFill>
                <a:srgbClr val="FFFFFF"/>
              </a:solidFill>
              <a:latin typeface="Franklin Gothic Medium" pitchFamily="34" charset="0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 rot="18966897">
            <a:off x="-26221" y="1746432"/>
            <a:ext cx="8830729" cy="1204306"/>
          </a:xfrm>
          <a:prstGeom prst="rect">
            <a:avLst/>
          </a:prstGeom>
        </p:spPr>
        <p:txBody>
          <a:bodyPr bIns="9144"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 rot="18967986">
            <a:off x="810458" y="2812985"/>
            <a:ext cx="8681508" cy="329259"/>
          </a:xfrm>
          <a:prstGeom prst="rect">
            <a:avLst/>
          </a:prstGeo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300" b="0" i="0" u="none" strike="noStrike" kern="1200" cap="all" spc="60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3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_NewSection_ex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233" y="5495925"/>
            <a:ext cx="12196233" cy="1371600"/>
          </a:xfrm>
          <a:prstGeom prst="rect">
            <a:avLst/>
          </a:prstGeom>
          <a:solidFill>
            <a:srgbClr val="8CAAB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ight Triangle 4"/>
          <p:cNvSpPr>
            <a:spLocks noChangeAspect="1"/>
          </p:cNvSpPr>
          <p:nvPr/>
        </p:nvSpPr>
        <p:spPr>
          <a:xfrm>
            <a:off x="33867" y="4125913"/>
            <a:ext cx="3699933" cy="2743200"/>
          </a:xfrm>
          <a:prstGeom prst="rtTriangl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6" name="Isosceles Triangle 3"/>
          <p:cNvSpPr/>
          <p:nvPr/>
        </p:nvSpPr>
        <p:spPr>
          <a:xfrm rot="5400000">
            <a:off x="-460374" y="4524905"/>
            <a:ext cx="2806700" cy="1894417"/>
          </a:xfrm>
          <a:custGeom>
            <a:avLst/>
            <a:gdLst>
              <a:gd name="connsiteX0" fmla="*/ 0 w 2753784"/>
              <a:gd name="connsiteY0" fmla="*/ 1422051 h 1422051"/>
              <a:gd name="connsiteX1" fmla="*/ 1376892 w 2753784"/>
              <a:gd name="connsiteY1" fmla="*/ 0 h 1422051"/>
              <a:gd name="connsiteX2" fmla="*/ 2753784 w 2753784"/>
              <a:gd name="connsiteY2" fmla="*/ 1422051 h 1422051"/>
              <a:gd name="connsiteX3" fmla="*/ 0 w 2753784"/>
              <a:gd name="connsiteY3" fmla="*/ 1422051 h 1422051"/>
              <a:gd name="connsiteX0" fmla="*/ 0 w 2806701"/>
              <a:gd name="connsiteY0" fmla="*/ 1422054 h 1422054"/>
              <a:gd name="connsiteX1" fmla="*/ 1429809 w 2806701"/>
              <a:gd name="connsiteY1" fmla="*/ 0 h 1422054"/>
              <a:gd name="connsiteX2" fmla="*/ 2806701 w 2806701"/>
              <a:gd name="connsiteY2" fmla="*/ 1422051 h 1422054"/>
              <a:gd name="connsiteX3" fmla="*/ 0 w 2806701"/>
              <a:gd name="connsiteY3" fmla="*/ 1422054 h 142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6701" h="1422054">
                <a:moveTo>
                  <a:pt x="0" y="1422054"/>
                </a:moveTo>
                <a:lnTo>
                  <a:pt x="1429809" y="0"/>
                </a:lnTo>
                <a:lnTo>
                  <a:pt x="2806701" y="1422051"/>
                </a:lnTo>
                <a:lnTo>
                  <a:pt x="0" y="1422054"/>
                </a:lnTo>
                <a:close/>
              </a:path>
            </a:pathLst>
          </a:custGeom>
          <a:pattFill prst="dkHorz">
            <a:fgClr>
              <a:schemeClr val="accent6">
                <a:lumMod val="20000"/>
                <a:lumOff val="80000"/>
              </a:schemeClr>
            </a:fgClr>
            <a:bgClr>
              <a:srgbClr val="8CAAB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19667" y="6019800"/>
            <a:ext cx="231351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FFFFFF"/>
                </a:solidFill>
                <a:latin typeface="Franklin Gothic Medium" pitchFamily="34" charset="0"/>
                <a:cs typeface="+mn-cs"/>
              </a:rPr>
              <a:t>Imagination,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FFFFFF"/>
                </a:solidFill>
                <a:latin typeface="Franklin Gothic Medium" pitchFamily="34" charset="0"/>
                <a:cs typeface="+mn-cs"/>
              </a:rPr>
              <a:t>Speed,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FFFFFF"/>
                </a:solidFill>
                <a:latin typeface="Franklin Gothic Medium" pitchFamily="34" charset="0"/>
                <a:cs typeface="+mn-cs"/>
              </a:rPr>
              <a:t>Quality.</a:t>
            </a:r>
            <a:endParaRPr lang="en-US" sz="1600">
              <a:solidFill>
                <a:srgbClr val="FFFFFF"/>
              </a:solidFill>
              <a:latin typeface="Franklin Gothic Medium" pitchFamily="34" charset="0"/>
              <a:cs typeface="+mn-cs"/>
            </a:endParaRPr>
          </a:p>
        </p:txBody>
      </p:sp>
      <p:pic>
        <p:nvPicPr>
          <p:cNvPr id="8" name="Picture 19" descr="PSEG_tag_16_2c_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5991226"/>
            <a:ext cx="24384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883834" y="1322388"/>
            <a:ext cx="8682567" cy="328612"/>
          </a:xfrm>
          <a:prstGeom prst="rect">
            <a:avLst/>
          </a:prstGeom>
        </p:spPr>
        <p:txBody>
          <a:bodyPr lIns="0" tIns="9144" rIns="0" bIns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sz="1400" cap="none" spc="600"/>
              <a:t>INFORMATION TECHNOLOGY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891100" y="1676400"/>
            <a:ext cx="7213600" cy="1204306"/>
          </a:xfrm>
          <a:prstGeom prst="rect">
            <a:avLst/>
          </a:prstGeom>
        </p:spPr>
        <p:txBody>
          <a:bodyPr bIns="9144"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 rot="1089">
            <a:off x="1891169" y="2922087"/>
            <a:ext cx="7213527" cy="329259"/>
          </a:xfrm>
          <a:prstGeom prst="rect">
            <a:avLst/>
          </a:prstGeo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3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_NewSection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891100" y="1676400"/>
            <a:ext cx="7213600" cy="1204306"/>
          </a:xfrm>
          <a:prstGeom prst="rect">
            <a:avLst/>
          </a:prstGeom>
        </p:spPr>
        <p:txBody>
          <a:bodyPr bIns="9144"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 rot="1089">
            <a:off x="1891169" y="2922087"/>
            <a:ext cx="7213527" cy="329259"/>
          </a:xfrm>
          <a:prstGeom prst="rect">
            <a:avLst/>
          </a:prstGeo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4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4BB937E1-DED3-423C-9338-3E21BB2E3286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60B288E8-AE04-4557-9F9E-D3AA2B5F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3.emf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0" y="6400800"/>
            <a:ext cx="12192000" cy="457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pattFill prst="dkHorz">
            <a:fgClr>
              <a:schemeClr val="accent6">
                <a:lumMod val="40000"/>
                <a:lumOff val="60000"/>
              </a:schemeClr>
            </a:fgClr>
            <a:bgClr>
              <a:srgbClr val="8CAAB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-2118" y="6321426"/>
            <a:ext cx="3230035" cy="54927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1028" name="Picture 18" descr="PSEG_16_w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8" y="6461125"/>
            <a:ext cx="1373716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Placeholder 14"/>
          <p:cNvSpPr>
            <a:spLocks noGrp="1"/>
          </p:cNvSpPr>
          <p:nvPr>
            <p:ph type="title"/>
          </p:nvPr>
        </p:nvSpPr>
        <p:spPr bwMode="auto">
          <a:xfrm>
            <a:off x="791633" y="365126"/>
            <a:ext cx="10972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Sample Bulleted Slide</a:t>
            </a:r>
          </a:p>
        </p:txBody>
      </p:sp>
      <p:sp>
        <p:nvSpPr>
          <p:cNvPr id="1030" name="Text Placeholder 15"/>
          <p:cNvSpPr>
            <a:spLocks noGrp="1"/>
          </p:cNvSpPr>
          <p:nvPr>
            <p:ph type="body" idx="1"/>
          </p:nvPr>
        </p:nvSpPr>
        <p:spPr bwMode="auto">
          <a:xfrm>
            <a:off x="791633" y="11430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2"/>
            <a:r>
              <a:rPr lang="en-US" altLang="en-US"/>
              <a:t>Second level</a:t>
            </a:r>
          </a:p>
          <a:p>
            <a:pPr lvl="3"/>
            <a:r>
              <a:rPr lang="en-US" altLang="en-US"/>
              <a:t>Third level</a:t>
            </a:r>
          </a:p>
          <a:p>
            <a:pPr lvl="4"/>
            <a:r>
              <a:rPr lang="en-US" altLang="en-US"/>
              <a:t>Fourth level</a:t>
            </a:r>
          </a:p>
          <a:p>
            <a:pPr lvl="4"/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4267" y="6477000"/>
            <a:ext cx="8043333" cy="274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cap="all" spc="200" baseline="0">
                <a:solidFill>
                  <a:schemeClr val="bg1"/>
                </a:solidFill>
                <a:latin typeface="+mj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" name="Delay 9"/>
          <p:cNvSpPr/>
          <p:nvPr/>
        </p:nvSpPr>
        <p:spPr>
          <a:xfrm flipH="1">
            <a:off x="11465984" y="6400800"/>
            <a:ext cx="726016" cy="457200"/>
          </a:xfrm>
          <a:prstGeom prst="flowChartDelay">
            <a:avLst/>
          </a:prstGeom>
          <a:solidFill>
            <a:srgbClr val="8CAABA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9E88789-1F70-4817-BBF8-6D35ED369B3D}" type="slidenum">
              <a:rPr lang="en-US" sz="1000">
                <a:solidFill>
                  <a:schemeClr val="bg1"/>
                </a:solidFill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5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C536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600"/>
        </a:spcAft>
        <a:buFont typeface="Arial" pitchFamily="34" charset="0"/>
        <a:buChar char="•"/>
        <a:defRPr sz="2400" kern="1200">
          <a:solidFill>
            <a:srgbClr val="3C536F"/>
          </a:solidFill>
          <a:latin typeface="+mn-lt"/>
          <a:ea typeface="+mn-ea"/>
          <a:cs typeface="+mn-cs"/>
        </a:defRPr>
      </a:lvl1pPr>
      <a:lvl2pPr marL="1730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80000"/>
        <a:buFont typeface="Lucida Grande"/>
        <a:buChar char="●"/>
        <a:defRPr sz="2000" kern="1200">
          <a:solidFill>
            <a:srgbClr val="3C536F"/>
          </a:solidFill>
          <a:latin typeface="+mn-lt"/>
          <a:ea typeface="+mn-ea"/>
          <a:cs typeface="+mn-cs"/>
        </a:defRPr>
      </a:lvl2pPr>
      <a:lvl3pPr marL="4016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80000"/>
        <a:buFont typeface="Lucida Grande"/>
        <a:buChar char="●"/>
        <a:defRPr kern="1200">
          <a:solidFill>
            <a:srgbClr val="3C536F"/>
          </a:solidFill>
          <a:latin typeface="+mn-lt"/>
          <a:ea typeface="+mn-ea"/>
          <a:cs typeface="+mn-cs"/>
        </a:defRPr>
      </a:lvl3pPr>
      <a:lvl4pPr marL="6302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80000"/>
        <a:buFont typeface="Franklin Gothic Book" pitchFamily="34" charset="0"/>
        <a:buChar char="-"/>
        <a:defRPr sz="1600" kern="1200">
          <a:solidFill>
            <a:srgbClr val="3C536F"/>
          </a:solidFill>
          <a:latin typeface="+mn-lt"/>
          <a:ea typeface="+mn-ea"/>
          <a:cs typeface="+mn-cs"/>
        </a:defRPr>
      </a:lvl4pPr>
      <a:lvl5pPr marL="8588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80000"/>
        <a:buFont typeface="Arial" pitchFamily="34" charset="0"/>
        <a:buChar char="•"/>
        <a:defRPr sz="1400" kern="1200">
          <a:solidFill>
            <a:srgbClr val="3C536F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0" y="6400800"/>
            <a:ext cx="12192000" cy="457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pattFill prst="dkHorz">
            <a:fgClr>
              <a:schemeClr val="accent6">
                <a:lumMod val="40000"/>
                <a:lumOff val="60000"/>
              </a:schemeClr>
            </a:fgClr>
            <a:bgClr>
              <a:srgbClr val="8CAAB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-2118" y="6321426"/>
            <a:ext cx="3230035" cy="54927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2052" name="Picture 18" descr="PSEG_16_w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8" y="6461125"/>
            <a:ext cx="1373716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itle Placeholder 14"/>
          <p:cNvSpPr>
            <a:spLocks noGrp="1"/>
          </p:cNvSpPr>
          <p:nvPr>
            <p:ph type="title"/>
          </p:nvPr>
        </p:nvSpPr>
        <p:spPr bwMode="auto">
          <a:xfrm>
            <a:off x="791633" y="365126"/>
            <a:ext cx="10972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Enter Title Here</a:t>
            </a:r>
          </a:p>
        </p:txBody>
      </p:sp>
      <p:sp>
        <p:nvSpPr>
          <p:cNvPr id="2054" name="Text Placeholder 15"/>
          <p:cNvSpPr>
            <a:spLocks noGrp="1"/>
          </p:cNvSpPr>
          <p:nvPr>
            <p:ph type="body" idx="1"/>
          </p:nvPr>
        </p:nvSpPr>
        <p:spPr bwMode="auto">
          <a:xfrm>
            <a:off x="791633" y="11430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Level 1 bullet style</a:t>
            </a:r>
          </a:p>
          <a:p>
            <a:pPr lvl="2"/>
            <a:r>
              <a:rPr lang="en-US" altLang="en-US"/>
              <a:t>Level 2 bullet style</a:t>
            </a:r>
          </a:p>
          <a:p>
            <a:pPr lvl="3"/>
            <a:r>
              <a:rPr lang="en-US" altLang="en-US"/>
              <a:t>Level 3 bullet style</a:t>
            </a:r>
          </a:p>
          <a:p>
            <a:pPr lvl="4"/>
            <a:r>
              <a:rPr lang="en-US" altLang="en-US"/>
              <a:t>Level 4 bullet style</a:t>
            </a:r>
          </a:p>
          <a:p>
            <a:pPr lvl="4"/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4267" y="6477000"/>
            <a:ext cx="8043333" cy="274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cap="all" spc="200" baseline="0">
                <a:solidFill>
                  <a:schemeClr val="bg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PSEG INTERNAL USE ONLY</a:t>
            </a:r>
          </a:p>
        </p:txBody>
      </p:sp>
      <p:sp>
        <p:nvSpPr>
          <p:cNvPr id="10" name="Delay 9"/>
          <p:cNvSpPr/>
          <p:nvPr/>
        </p:nvSpPr>
        <p:spPr>
          <a:xfrm flipH="1">
            <a:off x="11465984" y="6400800"/>
            <a:ext cx="726016" cy="457200"/>
          </a:xfrm>
          <a:prstGeom prst="flowChartDelay">
            <a:avLst/>
          </a:prstGeom>
          <a:solidFill>
            <a:srgbClr val="8CAABA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60D31F2-03DF-4207-AE2F-9BF0D4519316}" type="slidenum">
              <a:rPr lang="en-US" sz="1000">
                <a:solidFill>
                  <a:schemeClr val="bg1"/>
                </a:solidFill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52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C536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600"/>
        </a:spcAft>
        <a:buFont typeface="Arial" pitchFamily="34" charset="0"/>
        <a:buChar char="•"/>
        <a:defRPr sz="2400" kern="1200">
          <a:solidFill>
            <a:srgbClr val="3C536F"/>
          </a:solidFill>
          <a:latin typeface="+mn-lt"/>
          <a:ea typeface="+mn-ea"/>
          <a:cs typeface="+mn-cs"/>
        </a:defRPr>
      </a:lvl1pPr>
      <a:lvl2pPr marL="1730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80000"/>
        <a:buFont typeface="Lucida Grande"/>
        <a:buChar char="●"/>
        <a:defRPr sz="2000" kern="1200">
          <a:solidFill>
            <a:srgbClr val="3C536F"/>
          </a:solidFill>
          <a:latin typeface="+mn-lt"/>
          <a:ea typeface="+mn-ea"/>
          <a:cs typeface="+mn-cs"/>
        </a:defRPr>
      </a:lvl2pPr>
      <a:lvl3pPr marL="4016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80000"/>
        <a:buFont typeface="Lucida Grande"/>
        <a:buChar char="●"/>
        <a:defRPr kern="1200">
          <a:solidFill>
            <a:srgbClr val="3C536F"/>
          </a:solidFill>
          <a:latin typeface="+mn-lt"/>
          <a:ea typeface="+mn-ea"/>
          <a:cs typeface="+mn-cs"/>
        </a:defRPr>
      </a:lvl3pPr>
      <a:lvl4pPr marL="6302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80000"/>
        <a:buFont typeface="Franklin Gothic Book" pitchFamily="34" charset="0"/>
        <a:buChar char="-"/>
        <a:defRPr sz="1600" kern="1200">
          <a:solidFill>
            <a:srgbClr val="3C536F"/>
          </a:solidFill>
          <a:latin typeface="+mn-lt"/>
          <a:ea typeface="+mn-ea"/>
          <a:cs typeface="+mn-cs"/>
        </a:defRPr>
      </a:lvl4pPr>
      <a:lvl5pPr marL="971550" indent="-28575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80000"/>
        <a:buFont typeface="Arial" pitchFamily="34" charset="0"/>
        <a:buChar char="•"/>
        <a:defRPr sz="1400" kern="1200">
          <a:solidFill>
            <a:srgbClr val="3C536F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>
          <a:xfrm>
            <a:off x="0" y="6400800"/>
            <a:ext cx="12192000" cy="45720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pattFill prst="dkHorz">
            <a:fgClr>
              <a:schemeClr val="accent6">
                <a:lumMod val="40000"/>
                <a:lumOff val="60000"/>
              </a:schemeClr>
            </a:fgClr>
            <a:bgClr>
              <a:srgbClr val="8CAAB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-2118" y="6321426"/>
            <a:ext cx="3230035" cy="54927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3076" name="Picture 18" descr="PSEG_16_w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8" y="6461125"/>
            <a:ext cx="1373716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4"/>
          <p:cNvSpPr>
            <a:spLocks noGrp="1"/>
          </p:cNvSpPr>
          <p:nvPr>
            <p:ph type="title"/>
          </p:nvPr>
        </p:nvSpPr>
        <p:spPr bwMode="auto">
          <a:xfrm>
            <a:off x="791633" y="365126"/>
            <a:ext cx="10972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8" name="Text Placeholder 15"/>
          <p:cNvSpPr>
            <a:spLocks noGrp="1"/>
          </p:cNvSpPr>
          <p:nvPr>
            <p:ph type="body" idx="1"/>
          </p:nvPr>
        </p:nvSpPr>
        <p:spPr bwMode="auto">
          <a:xfrm>
            <a:off x="791633" y="1143000"/>
            <a:ext cx="10972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4267" y="6477000"/>
            <a:ext cx="8043333" cy="27463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cap="all" spc="200" baseline="0">
                <a:solidFill>
                  <a:srgbClr val="FFFFFF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PSEG INTERNAL USE ONLY</a:t>
            </a:r>
          </a:p>
        </p:txBody>
      </p:sp>
      <p:sp>
        <p:nvSpPr>
          <p:cNvPr id="10" name="Delay 9"/>
          <p:cNvSpPr/>
          <p:nvPr/>
        </p:nvSpPr>
        <p:spPr>
          <a:xfrm flipH="1">
            <a:off x="11465984" y="6400800"/>
            <a:ext cx="726016" cy="457200"/>
          </a:xfrm>
          <a:prstGeom prst="flowChartDelay">
            <a:avLst/>
          </a:prstGeom>
          <a:solidFill>
            <a:srgbClr val="8CAABA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37A3014A-2D3B-4A55-B58E-1A605D3015CF}" type="slidenum">
              <a:rPr lang="en-US" sz="1000">
                <a:solidFill>
                  <a:srgbClr val="FFFFFF"/>
                </a:solidFill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1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C536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C536F"/>
          </a:solidFill>
          <a:latin typeface="Franklin Gothic Medium" pitchFamily="34" charset="0"/>
        </a:defRPr>
      </a:lvl9pPr>
    </p:titleStyle>
    <p:bodyStyle>
      <a:lvl1pPr marL="342900" indent="-339725" algn="l" rtl="0" eaLnBrk="1" fontAlgn="base" hangingPunct="1">
        <a:spcBef>
          <a:spcPct val="0"/>
        </a:spcBef>
        <a:spcAft>
          <a:spcPts val="600"/>
        </a:spcAft>
        <a:buFont typeface="Arial" pitchFamily="34" charset="0"/>
        <a:defRPr sz="2400" kern="1200">
          <a:solidFill>
            <a:srgbClr val="3C536F"/>
          </a:solidFill>
          <a:latin typeface="+mn-lt"/>
          <a:ea typeface="+mn-ea"/>
          <a:cs typeface="+mn-cs"/>
        </a:defRPr>
      </a:lvl1pPr>
      <a:lvl2pPr marL="1730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80000"/>
        <a:buFont typeface="Lucida Grande"/>
        <a:buChar char="●"/>
        <a:defRPr sz="2000" kern="1200">
          <a:solidFill>
            <a:srgbClr val="3C536F"/>
          </a:solidFill>
          <a:latin typeface="+mn-lt"/>
          <a:ea typeface="+mn-ea"/>
          <a:cs typeface="+mn-cs"/>
        </a:defRPr>
      </a:lvl2pPr>
      <a:lvl3pPr marL="4016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80000"/>
        <a:buFont typeface="Lucida Grande"/>
        <a:buChar char="●"/>
        <a:defRPr kern="1200">
          <a:solidFill>
            <a:srgbClr val="3C536F"/>
          </a:solidFill>
          <a:latin typeface="+mn-lt"/>
          <a:ea typeface="+mn-ea"/>
          <a:cs typeface="+mn-cs"/>
        </a:defRPr>
      </a:lvl3pPr>
      <a:lvl4pPr marL="6302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80000"/>
        <a:buFont typeface="Lucida Grande"/>
        <a:buChar char="●"/>
        <a:defRPr sz="1600" kern="1200">
          <a:solidFill>
            <a:srgbClr val="3C536F"/>
          </a:solidFill>
          <a:latin typeface="+mn-lt"/>
          <a:ea typeface="+mn-ea"/>
          <a:cs typeface="+mn-cs"/>
        </a:defRPr>
      </a:lvl4pPr>
      <a:lvl5pPr marL="8588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80000"/>
        <a:buFont typeface="Lucida Grande"/>
        <a:buChar char="●"/>
        <a:defRPr sz="1400" kern="1200">
          <a:solidFill>
            <a:srgbClr val="3C536F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MuleSoft Demand / Pipeline : 2021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14, 2021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91100" y="3561348"/>
            <a:ext cx="7119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Bindu Tuli, Director, PSEG</a:t>
            </a:r>
          </a:p>
        </p:txBody>
      </p:sp>
    </p:spTree>
    <p:extLst>
      <p:ext uri="{BB962C8B-B14F-4D97-AF65-F5344CB8AC3E}">
        <p14:creationId xmlns:p14="http://schemas.microsoft.com/office/powerpoint/2010/main" val="348126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Project Pipeline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PSEG INTERNAL USE ONLY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979F2F6-9C4C-B548-8F69-A618A93CD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81762"/>
              </p:ext>
            </p:extLst>
          </p:nvPr>
        </p:nvGraphicFramePr>
        <p:xfrm>
          <a:off x="516173" y="1172817"/>
          <a:ext cx="10972800" cy="4658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1227">
                  <a:extLst>
                    <a:ext uri="{9D8B030D-6E8A-4147-A177-3AD203B41FA5}">
                      <a16:colId xmlns:a16="http://schemas.microsoft.com/office/drawing/2014/main" val="1449453044"/>
                    </a:ext>
                  </a:extLst>
                </a:gridCol>
                <a:gridCol w="4661452">
                  <a:extLst>
                    <a:ext uri="{9D8B030D-6E8A-4147-A177-3AD203B41FA5}">
                      <a16:colId xmlns:a16="http://schemas.microsoft.com/office/drawing/2014/main" val="3005768576"/>
                    </a:ext>
                  </a:extLst>
                </a:gridCol>
                <a:gridCol w="4770121">
                  <a:extLst>
                    <a:ext uri="{9D8B030D-6E8A-4147-A177-3AD203B41FA5}">
                      <a16:colId xmlns:a16="http://schemas.microsoft.com/office/drawing/2014/main" val="3661624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59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EE-EV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Need to develop around 50+  integrations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 Developers are budgeted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Need to plan for API Solution Architect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GIS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Exploring if the team can leverage existing APIs; need at least few new integrations to be developed.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Need API developers &amp; API Solution Architects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8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Project tracking systems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with SAP for WBS &amp; sub-WBS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Need API developers &amp; API Solution Architects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30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Equipment Mgmt. system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with SAP for General Ledger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Need API developers &amp; API Solution Architects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4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MWMS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integration will be live by May; Enhancements to APIs expected later this year(Effort size - small)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Migration to CloudHub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resources for CloudHub Migration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resources for post production support &amp;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SPOT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Migration to CloudHub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resources for CloudHub Migration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resources for post production support &amp;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4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Traffic Control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integration between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SF &amp; SAP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SF &amp; Municipality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Need API developers &amp; API Solution Architects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424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28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Project Pipeline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PSEG INTERNAL USE ONLY</a:t>
            </a:r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2F06D01-4514-B242-93DA-B7CC98E5A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2565"/>
              </p:ext>
            </p:extLst>
          </p:nvPr>
        </p:nvGraphicFramePr>
        <p:xfrm>
          <a:off x="624178" y="1023386"/>
          <a:ext cx="10943644" cy="4475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51166">
                  <a:extLst>
                    <a:ext uri="{9D8B030D-6E8A-4147-A177-3AD203B41FA5}">
                      <a16:colId xmlns:a16="http://schemas.microsoft.com/office/drawing/2014/main" val="1449453044"/>
                    </a:ext>
                  </a:extLst>
                </a:gridCol>
                <a:gridCol w="4641574">
                  <a:extLst>
                    <a:ext uri="{9D8B030D-6E8A-4147-A177-3AD203B41FA5}">
                      <a16:colId xmlns:a16="http://schemas.microsoft.com/office/drawing/2014/main" val="3005768576"/>
                    </a:ext>
                  </a:extLst>
                </a:gridCol>
                <a:gridCol w="4750904">
                  <a:extLst>
                    <a:ext uri="{9D8B030D-6E8A-4147-A177-3AD203B41FA5}">
                      <a16:colId xmlns:a16="http://schemas.microsoft.com/office/drawing/2014/main" val="3661624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59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Enhance Supply Chain Utility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Need support for scoping &amp; initiation</a:t>
                      </a: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Need API Solution Architect (small effort)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8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CRM Chat 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Migration to CloudHub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Need resources for CloudHub Migration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Need resources for post production support &amp;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8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CRM Migration Phase 1 (NJ) - Around June'21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Remediate defects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Migration to CloudHub</a:t>
                      </a: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Have 2 resources for support till project goes live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Need resources for CloudHub Migration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Need resources for post production support &amp;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30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CRM Migration Phase 1 (LI)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Remediate defects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Migration to CloudHub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Need resources for CloudHub Migration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Need resources for post production support &amp;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4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CRM Migration Phase 2(NJ)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Roadmap in progress; No funding</a:t>
                      </a: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Need API Solution Architect (small effort)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Need API developers based on scopes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CRM Migration Phase 2(LI)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Roadmap in progress; No funding</a:t>
                      </a:r>
                    </a:p>
                    <a:p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Need API Solution Architect (small effort)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Need API developers based on scopes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4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Asset Health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Potential integration with CMMS</a:t>
                      </a:r>
                    </a:p>
                    <a:p>
                      <a:pPr rtl="0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Data from sub-station, transformer </a:t>
                      </a:r>
                    </a:p>
                    <a:p>
                      <a:pPr rtl="0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   Data from CMMS to IBM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Need API developers &amp; API Solution Architects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424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48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Pipeline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production support</a:t>
            </a:r>
          </a:p>
          <a:p>
            <a:endParaRPr lang="en-US" dirty="0"/>
          </a:p>
          <a:p>
            <a:r>
              <a:rPr lang="en-US" dirty="0"/>
              <a:t>CloudHub Migration or  4.3 upgrade API changes (80+ APIs)</a:t>
            </a:r>
          </a:p>
          <a:p>
            <a:endParaRPr lang="en-US" dirty="0"/>
          </a:p>
          <a:p>
            <a:r>
              <a:rPr lang="en-US" dirty="0"/>
              <a:t>Operations </a:t>
            </a:r>
          </a:p>
          <a:p>
            <a:pPr lvl="2"/>
            <a:r>
              <a:rPr lang="en-US" dirty="0"/>
              <a:t>Monitoring </a:t>
            </a:r>
          </a:p>
          <a:p>
            <a:pPr lvl="2"/>
            <a:r>
              <a:rPr lang="en-US" dirty="0"/>
              <a:t>Altering</a:t>
            </a:r>
          </a:p>
          <a:p>
            <a:pPr lvl="2"/>
            <a:r>
              <a:rPr lang="en-US" dirty="0"/>
              <a:t>Troubleshooting</a:t>
            </a:r>
          </a:p>
          <a:p>
            <a:pPr lvl="2"/>
            <a:r>
              <a:rPr lang="en-US" dirty="0"/>
              <a:t>4.3 upgrade</a:t>
            </a:r>
          </a:p>
          <a:p>
            <a:pPr lvl="2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PSEG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0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Resourcing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Iterative &amp; demand based resource scaling</a:t>
            </a:r>
          </a:p>
          <a:p>
            <a:pPr lvl="2"/>
            <a:r>
              <a:rPr lang="en-US" dirty="0"/>
              <a:t>Staff minimal resources to operate </a:t>
            </a:r>
            <a:r>
              <a:rPr lang="en-US" dirty="0" err="1"/>
              <a:t>CoE</a:t>
            </a:r>
            <a:endParaRPr lang="en-US" dirty="0"/>
          </a:p>
          <a:p>
            <a:pPr lvl="2"/>
            <a:r>
              <a:rPr lang="en-US" dirty="0"/>
              <a:t>Leverage 25% of the proposed Architect / Developers for initial projects</a:t>
            </a:r>
          </a:p>
          <a:p>
            <a:pPr lvl="2"/>
            <a:r>
              <a:rPr lang="en-US" dirty="0"/>
              <a:t>Depending on the value &amp; need, add more resources to </a:t>
            </a:r>
            <a:r>
              <a:rPr lang="en-US" dirty="0" err="1"/>
              <a:t>CoE</a:t>
            </a:r>
            <a:endParaRPr lang="en-US" dirty="0"/>
          </a:p>
          <a:p>
            <a:pPr marL="237744" lvl="2" indent="0">
              <a:buNone/>
            </a:pPr>
            <a:endParaRPr lang="en-US" dirty="0"/>
          </a:p>
          <a:p>
            <a:pPr lvl="1"/>
            <a:r>
              <a:rPr lang="en-US" dirty="0" err="1"/>
              <a:t>CoE</a:t>
            </a:r>
            <a:r>
              <a:rPr lang="en-US" dirty="0"/>
              <a:t> resources focus in 2021</a:t>
            </a:r>
          </a:p>
          <a:p>
            <a:pPr lvl="2"/>
            <a:r>
              <a:rPr lang="en-US" dirty="0"/>
              <a:t>Platform standards</a:t>
            </a:r>
          </a:p>
          <a:p>
            <a:pPr lvl="2"/>
            <a:r>
              <a:rPr lang="en-US" dirty="0"/>
              <a:t>Platform setup</a:t>
            </a:r>
          </a:p>
          <a:p>
            <a:pPr lvl="2"/>
            <a:r>
              <a:rPr lang="en-US" dirty="0"/>
              <a:t>Technical oversight for projects</a:t>
            </a:r>
          </a:p>
          <a:p>
            <a:pPr lvl="2"/>
            <a:r>
              <a:rPr lang="en-US" dirty="0"/>
              <a:t>CloudHub migration</a:t>
            </a:r>
          </a:p>
          <a:p>
            <a:pPr lvl="2"/>
            <a:r>
              <a:rPr lang="en-US" dirty="0"/>
              <a:t>Production support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PSEG 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4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Pipeline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PSEG INTERNAL USE ONLY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19A7CB-C58B-7B44-92C1-6EA4290B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32" y="1138769"/>
            <a:ext cx="9343059" cy="496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7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T Theme">
  <a:themeElements>
    <a:clrScheme name="PSEG_IT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5581A6"/>
      </a:accent3>
      <a:accent4>
        <a:srgbClr val="7C984A"/>
      </a:accent4>
      <a:accent5>
        <a:srgbClr val="C2AD8D"/>
      </a:accent5>
      <a:accent6>
        <a:srgbClr val="506E94"/>
      </a:accent6>
      <a:hlink>
        <a:srgbClr val="DDA827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ullet Template">
  <a:themeElements>
    <a:clrScheme name="PSEG_IT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5581A6"/>
      </a:accent3>
      <a:accent4>
        <a:srgbClr val="7C984A"/>
      </a:accent4>
      <a:accent5>
        <a:srgbClr val="C2AD8D"/>
      </a:accent5>
      <a:accent6>
        <a:srgbClr val="506E94"/>
      </a:accent6>
      <a:hlink>
        <a:srgbClr val="DDA827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T_PP_MASTERb">
  <a:themeElements>
    <a:clrScheme name="PSEG_IT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5581A6"/>
      </a:accent3>
      <a:accent4>
        <a:srgbClr val="7C984A"/>
      </a:accent4>
      <a:accent5>
        <a:srgbClr val="C2AD8D"/>
      </a:accent5>
      <a:accent6>
        <a:srgbClr val="506E94"/>
      </a:accent6>
      <a:hlink>
        <a:srgbClr val="DDA827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 Theme</Template>
  <TotalTime>7734</TotalTime>
  <Words>462</Words>
  <Application>Microsoft Macintosh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Franklin Gothic Book</vt:lpstr>
      <vt:lpstr>Franklin Gothic Medium</vt:lpstr>
      <vt:lpstr>Lucida Grande</vt:lpstr>
      <vt:lpstr>Wingdings</vt:lpstr>
      <vt:lpstr>IT Theme</vt:lpstr>
      <vt:lpstr>Bullet Template</vt:lpstr>
      <vt:lpstr>IT_PP_MASTERb</vt:lpstr>
      <vt:lpstr>MuleSoft Demand / Pipeline : 2021</vt:lpstr>
      <vt:lpstr>API Project Pipeline</vt:lpstr>
      <vt:lpstr>API Project Pipeline</vt:lpstr>
      <vt:lpstr>Platform Pipeline</vt:lpstr>
      <vt:lpstr>Resourcing Model</vt:lpstr>
      <vt:lpstr>Platform Pipeline</vt:lpstr>
    </vt:vector>
  </TitlesOfParts>
  <Company>PSEG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 CoE Weekly Status Report</dc:title>
  <dc:creator>Joyner, Kisha E.</dc:creator>
  <cp:lastModifiedBy>Umesh Ranganathan</cp:lastModifiedBy>
  <cp:revision>180</cp:revision>
  <dcterms:created xsi:type="dcterms:W3CDTF">2021-01-06T13:30:32Z</dcterms:created>
  <dcterms:modified xsi:type="dcterms:W3CDTF">2021-04-14T14:08:13Z</dcterms:modified>
</cp:coreProperties>
</file>