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79300"/>
  <p:notesSz cx="6858000" cy="9144000"/>
  <p:embeddedFontLs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2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520990-845C-4E06-8630-C3AE79151790}">
  <a:tblStyle styleId="{C8520990-845C-4E06-8630-C3AE79151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2" orient="horz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Ubuntu-bold.fntdata"/><Relationship Id="rId10" Type="http://schemas.openxmlformats.org/officeDocument/2006/relationships/slide" Target="slides/slide4.xml"/><Relationship Id="rId21" Type="http://schemas.openxmlformats.org/officeDocument/2006/relationships/font" Target="fonts/Ubuntu-regular.fntdata"/><Relationship Id="rId13" Type="http://schemas.openxmlformats.org/officeDocument/2006/relationships/slide" Target="slides/slide7.xml"/><Relationship Id="rId24" Type="http://schemas.openxmlformats.org/officeDocument/2006/relationships/font" Target="fonts/Ubuntu-boldItalic.fntdata"/><Relationship Id="rId12" Type="http://schemas.openxmlformats.org/officeDocument/2006/relationships/slide" Target="slides/slide6.xml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2cfbfd7a_0_175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2cfbfd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c2cfbfd7a_0_203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c2cfbfd7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c2cfbfd7a_0_218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c2cfbfd7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c2cfbfd7a_0_224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c2cfbfd7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c2cfbfd7a_0_14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c2cfbf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2cfbfd7a_0_123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2cfbfd7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2cfbfd7a_0_133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2cfbfd7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2cfbfd7a_0_72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2cfbfd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2cfbfd7a_0_144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2cfbfd7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c2cfbfd7a_0_159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c2cfbfd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2cfbfd7a_0_184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2cfbfd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c2cfbfd7a_0_191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c2cfbfd7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c2cfbfd7a_0_168:notes"/>
          <p:cNvSpPr/>
          <p:nvPr>
            <p:ph idx="2" type="sldImg"/>
          </p:nvPr>
        </p:nvSpPr>
        <p:spPr>
          <a:xfrm>
            <a:off x="384350" y="685800"/>
            <a:ext cx="609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c2cfbfd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1 - Title Slide_ A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79699" cy="69159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9"/>
          <a:stretch/>
        </p:blipFill>
        <p:spPr>
          <a:xfrm>
            <a:off x="0" y="0"/>
            <a:ext cx="12179802" cy="684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92" y="487680"/>
            <a:ext cx="2265363" cy="682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66928" y="4854475"/>
            <a:ext cx="7666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566928" y="992775"/>
            <a:ext cx="65601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9" name="Google Shape;19;p2"/>
          <p:cNvSpPr txBox="1"/>
          <p:nvPr>
            <p:ph idx="2" type="subTitle"/>
          </p:nvPr>
        </p:nvSpPr>
        <p:spPr>
          <a:xfrm>
            <a:off x="566928" y="3778825"/>
            <a:ext cx="65601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9 - Thank You_Slide 2">
  <p:cSld name="MAIN_POINT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0"/>
            <a:ext cx="12192000" cy="68886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0" y="0"/>
            <a:ext cx="12170789" cy="684435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>
            <p:ph type="ctrTitle"/>
          </p:nvPr>
        </p:nvSpPr>
        <p:spPr>
          <a:xfrm>
            <a:off x="2323400" y="3386725"/>
            <a:ext cx="7533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4124" y="597101"/>
            <a:ext cx="1697594" cy="5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/>
        </p:nvSpPr>
        <p:spPr>
          <a:xfrm>
            <a:off x="3395825" y="2448400"/>
            <a:ext cx="5461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Thank you!</a:t>
            </a:r>
            <a:endParaRPr b="0" i="0" sz="5600" u="none" cap="none" strike="noStrike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6 - Panelist Slide - 5 Up">
  <p:cSld name="X6 - Panelist Slide - 5 Up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566902" y="1097275"/>
            <a:ext cx="9040173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2264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478530" y="39273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73" name="Google Shape;73;p12"/>
          <p:cNvSpPr txBox="1"/>
          <p:nvPr>
            <p:ph idx="3" type="body"/>
          </p:nvPr>
        </p:nvSpPr>
        <p:spPr>
          <a:xfrm>
            <a:off x="2773812" y="39273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74" name="Google Shape;74;p12"/>
          <p:cNvSpPr txBox="1"/>
          <p:nvPr>
            <p:ph idx="4" type="body"/>
          </p:nvPr>
        </p:nvSpPr>
        <p:spPr>
          <a:xfrm>
            <a:off x="5114590" y="39273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75" name="Google Shape;75;p12"/>
          <p:cNvSpPr txBox="1"/>
          <p:nvPr>
            <p:ph idx="5" type="body"/>
          </p:nvPr>
        </p:nvSpPr>
        <p:spPr>
          <a:xfrm>
            <a:off x="7420821" y="39273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76" name="Google Shape;76;p12"/>
          <p:cNvSpPr txBox="1"/>
          <p:nvPr>
            <p:ph idx="6" type="body"/>
          </p:nvPr>
        </p:nvSpPr>
        <p:spPr>
          <a:xfrm>
            <a:off x="9794523" y="39273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576051" y="64000"/>
            <a:ext cx="8862359" cy="9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0707235" y="6470525"/>
            <a:ext cx="914247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580904" y="2173420"/>
            <a:ext cx="1681846" cy="1681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2920870" y="2173420"/>
            <a:ext cx="1681846" cy="1681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5260836" y="2173420"/>
            <a:ext cx="1681846" cy="1681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7600802" y="2173420"/>
            <a:ext cx="1681846" cy="1681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9940769" y="2173420"/>
            <a:ext cx="1681846" cy="1681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84" name="Google Shape;84;p12"/>
          <p:cNvSpPr txBox="1"/>
          <p:nvPr>
            <p:ph idx="7" type="body"/>
          </p:nvPr>
        </p:nvSpPr>
        <p:spPr>
          <a:xfrm>
            <a:off x="478530" y="44126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  <p:sp>
        <p:nvSpPr>
          <p:cNvPr id="85" name="Google Shape;85;p12"/>
          <p:cNvSpPr txBox="1"/>
          <p:nvPr>
            <p:ph idx="8" type="body"/>
          </p:nvPr>
        </p:nvSpPr>
        <p:spPr>
          <a:xfrm>
            <a:off x="2773812" y="44126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  <p:sp>
        <p:nvSpPr>
          <p:cNvPr id="86" name="Google Shape;86;p12"/>
          <p:cNvSpPr txBox="1"/>
          <p:nvPr>
            <p:ph idx="9" type="body"/>
          </p:nvPr>
        </p:nvSpPr>
        <p:spPr>
          <a:xfrm>
            <a:off x="5114590" y="44126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  <p:sp>
        <p:nvSpPr>
          <p:cNvPr id="87" name="Google Shape;87;p12"/>
          <p:cNvSpPr txBox="1"/>
          <p:nvPr>
            <p:ph idx="13" type="body"/>
          </p:nvPr>
        </p:nvSpPr>
        <p:spPr>
          <a:xfrm>
            <a:off x="7420821" y="44126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  <p:sp>
        <p:nvSpPr>
          <p:cNvPr id="88" name="Google Shape;88;p12"/>
          <p:cNvSpPr txBox="1"/>
          <p:nvPr>
            <p:ph idx="14" type="body"/>
          </p:nvPr>
        </p:nvSpPr>
        <p:spPr>
          <a:xfrm>
            <a:off x="9796148" y="4412600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2 - Seque Slide - B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0"/>
            <a:ext cx="12179699" cy="69159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79800" cy="685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92" y="487680"/>
            <a:ext cx="2265363" cy="6822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575975" y="4854475"/>
            <a:ext cx="7666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type="ctrTitle"/>
          </p:nvPr>
        </p:nvSpPr>
        <p:spPr>
          <a:xfrm>
            <a:off x="576075" y="992775"/>
            <a:ext cx="7097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5" name="Google Shape;95;p13"/>
          <p:cNvSpPr txBox="1"/>
          <p:nvPr>
            <p:ph idx="2" type="subTitle"/>
          </p:nvPr>
        </p:nvSpPr>
        <p:spPr>
          <a:xfrm>
            <a:off x="575975" y="3778825"/>
            <a:ext cx="70977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2 - 2 Column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566925" y="1097275"/>
            <a:ext cx="9040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576075" y="93222"/>
            <a:ext cx="8862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576075" y="1746500"/>
            <a:ext cx="52533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3" type="body"/>
          </p:nvPr>
        </p:nvSpPr>
        <p:spPr>
          <a:xfrm>
            <a:off x="6350500" y="1746500"/>
            <a:ext cx="5271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3 - 3 Column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66925" y="93222"/>
            <a:ext cx="8862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66928" y="1746500"/>
            <a:ext cx="34746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4361775" y="1746500"/>
            <a:ext cx="34746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3" type="body"/>
          </p:nvPr>
        </p:nvSpPr>
        <p:spPr>
          <a:xfrm>
            <a:off x="8147475" y="1746500"/>
            <a:ext cx="34746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4" type="body"/>
          </p:nvPr>
        </p:nvSpPr>
        <p:spPr>
          <a:xfrm>
            <a:off x="566925" y="1097275"/>
            <a:ext cx="9040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886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0" y="0"/>
            <a:ext cx="12179805" cy="68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ctrTitle"/>
          </p:nvPr>
        </p:nvSpPr>
        <p:spPr>
          <a:xfrm>
            <a:off x="2292675" y="2777125"/>
            <a:ext cx="7533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4124" y="597101"/>
            <a:ext cx="1698850" cy="5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hasCustomPrompt="1" type="title"/>
          </p:nvPr>
        </p:nvSpPr>
        <p:spPr>
          <a:xfrm>
            <a:off x="4242200" y="1474825"/>
            <a:ext cx="36954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Salesforce Sans Light"/>
              <a:buNone/>
              <a:defRPr sz="100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242200" y="4202975"/>
            <a:ext cx="34155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hasCustomPrompt="1" idx="2" type="title"/>
          </p:nvPr>
        </p:nvSpPr>
        <p:spPr>
          <a:xfrm>
            <a:off x="576075" y="1474825"/>
            <a:ext cx="36954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Salesforce Sans Light"/>
              <a:buNone/>
              <a:defRPr sz="100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9" name="Google Shape;119;p17"/>
          <p:cNvSpPr txBox="1"/>
          <p:nvPr>
            <p:ph hasCustomPrompt="1" idx="3" type="title"/>
          </p:nvPr>
        </p:nvSpPr>
        <p:spPr>
          <a:xfrm>
            <a:off x="7937600" y="1474825"/>
            <a:ext cx="36954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Salesforce Sans Light"/>
              <a:buNone/>
              <a:defRPr sz="100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576075" y="4202975"/>
            <a:ext cx="34155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5" type="body"/>
          </p:nvPr>
        </p:nvSpPr>
        <p:spPr>
          <a:xfrm>
            <a:off x="7937600" y="4202975"/>
            <a:ext cx="34155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_Body_2">
  <p:cSld name="IT_Body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973214" y="6477000"/>
            <a:ext cx="629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456724" y="365760"/>
            <a:ext cx="11296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526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1 - Basic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66925" y="1097275"/>
            <a:ext cx="9040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566925" y="1750375"/>
            <a:ext cx="110460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912443" y="357810"/>
            <a:ext cx="8647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32521" y="1467681"/>
            <a:ext cx="10961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▶"/>
              <a:defRPr/>
            </a:lvl1pPr>
            <a:lvl2pPr indent="-3302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2pPr>
            <a:lvl3pPr indent="-342900" lvl="2" marL="1371600" algn="l">
              <a:lnSpc>
                <a:spcPct val="166666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3pPr>
            <a:lvl4pPr indent="-330200" lvl="3" marL="1828800" algn="l">
              <a:lnSpc>
                <a:spcPct val="187500"/>
              </a:lnSpc>
              <a:spcBef>
                <a:spcPts val="533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87500"/>
              </a:lnSpc>
              <a:spcBef>
                <a:spcPts val="533"/>
              </a:spcBef>
              <a:spcAft>
                <a:spcPts val="0"/>
              </a:spcAft>
              <a:buSzPts val="1600"/>
              <a:buChar char="○"/>
              <a:defRPr/>
            </a:lvl5pPr>
            <a:lvl6pPr indent="-400050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0" y="0"/>
            <a:ext cx="29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0" y="0"/>
            <a:ext cx="29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874833" y="6339100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66925" y="1097275"/>
            <a:ext cx="9040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08966" y="0"/>
            <a:ext cx="94776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0874833" y="6339100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124" y="1189038"/>
            <a:ext cx="10949700" cy="5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A0D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0DF"/>
              </a:buClr>
              <a:buSzPts val="2000"/>
              <a:buFont typeface="Open Sans"/>
              <a:buChar char="–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A0D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A0DF"/>
              </a:buClr>
              <a:buSzPts val="1600"/>
              <a:buFont typeface="Open Sans"/>
              <a:buChar char="–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A0D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1_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08967" y="0"/>
            <a:ext cx="94776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>
            <a:lvl1pPr lv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Ubuntu"/>
              <a:buNone/>
              <a:defRPr b="0" i="0" sz="27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874833" y="6339100"/>
            <a:ext cx="68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300"/>
              <a:buFont typeface="Verdana"/>
              <a:buNone/>
              <a:defRPr b="0" i="0" sz="13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1 - Seque Slide - A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12191687" cy="68580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59"/>
            <a:ext cx="12167113" cy="685418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type="title"/>
          </p:nvPr>
        </p:nvSpPr>
        <p:spPr>
          <a:xfrm>
            <a:off x="415167" y="2867800"/>
            <a:ext cx="11348966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95"/>
            </a:lvl9pPr>
          </a:lstStyle>
          <a:p/>
        </p:txBody>
      </p:sp>
      <p:sp>
        <p:nvSpPr>
          <p:cNvPr id="46" name="Google Shape;46;p8"/>
          <p:cNvSpPr txBox="1"/>
          <p:nvPr>
            <p:ph idx="2" type="ctrTitle"/>
          </p:nvPr>
        </p:nvSpPr>
        <p:spPr>
          <a:xfrm>
            <a:off x="566905" y="992775"/>
            <a:ext cx="7666406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26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566905" y="3778825"/>
            <a:ext cx="7666406" cy="7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2264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2753" y="597794"/>
            <a:ext cx="1699012" cy="51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X5 - Panelist Slide - 3 Up">
  <p:cSld name="X5 - Panelist Slide - 3 Up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66902" y="1097275"/>
            <a:ext cx="9040173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2264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5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2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1615583" y="4351963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5036519" y="4351963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8410180" y="4351963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1"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b="1"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b="1"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b="1"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b="1" sz="1465"/>
            </a:lvl9pPr>
          </a:lstStyle>
          <a:p/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576051" y="64000"/>
            <a:ext cx="8862359" cy="9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707235" y="6470525"/>
            <a:ext cx="914247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5" type="body"/>
          </p:nvPr>
        </p:nvSpPr>
        <p:spPr>
          <a:xfrm>
            <a:off x="1615583" y="4857563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  <p:sp>
        <p:nvSpPr>
          <p:cNvPr id="59" name="Google Shape;59;p10"/>
          <p:cNvSpPr txBox="1"/>
          <p:nvPr>
            <p:ph idx="6" type="body"/>
          </p:nvPr>
        </p:nvSpPr>
        <p:spPr>
          <a:xfrm>
            <a:off x="5036519" y="4857563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  <p:sp>
        <p:nvSpPr>
          <p:cNvPr id="60" name="Google Shape;60;p10"/>
          <p:cNvSpPr txBox="1"/>
          <p:nvPr>
            <p:ph idx="7" type="body"/>
          </p:nvPr>
        </p:nvSpPr>
        <p:spPr>
          <a:xfrm>
            <a:off x="8410180" y="4857563"/>
            <a:ext cx="1974341" cy="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5"/>
            </a:lvl1pPr>
            <a:lvl2pPr indent="-298450" lvl="1" marL="914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2pPr>
            <a:lvl3pPr indent="-298450" lvl="2" marL="1371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3pPr>
            <a:lvl4pPr indent="-298450" lvl="3" marL="18288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 sz="1465"/>
            </a:lvl5pPr>
            <a:lvl6pPr indent="-298450" lvl="5" marL="27432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■"/>
              <a:defRPr sz="1465"/>
            </a:lvl6pPr>
            <a:lvl7pPr indent="-298450" lvl="6" marL="32004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●"/>
              <a:defRPr sz="1465"/>
            </a:lvl7pPr>
            <a:lvl8pPr indent="-298450" lvl="7" marL="3657600" algn="ctr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2131"/>
              </a:spcBef>
              <a:spcAft>
                <a:spcPts val="2131"/>
              </a:spcAft>
              <a:buSzPts val="1100"/>
              <a:buChar char="■"/>
              <a:defRPr sz="1465"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1409497" y="1750377"/>
            <a:ext cx="2386312" cy="2386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4830438" y="1750377"/>
            <a:ext cx="2386312" cy="2386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251378" y="1750377"/>
            <a:ext cx="2386312" cy="2386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0" sx="105999" rotWithShape="0" algn="t" sy="105999">
              <a:srgbClr val="000000">
                <a:alpha val="5882"/>
              </a:srgbClr>
            </a:outerShdw>
          </a:effectLst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t/>
            </a:r>
            <a:endParaRPr b="0" i="0" sz="1865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909"/>
            <a:ext cx="12179800" cy="68541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76075" y="93222"/>
            <a:ext cx="8862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000"/>
              <a:buFont typeface="Salesforce Sans"/>
              <a:buNone/>
              <a:defRPr b="0" i="0" sz="3000" u="none" cap="none" strike="noStrike">
                <a:solidFill>
                  <a:srgbClr val="00A0DF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A0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4124" y="597101"/>
            <a:ext cx="1698850" cy="5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0" y="0"/>
            <a:ext cx="12189001" cy="549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anchorCtr="0" anchor="ctr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76075" y="6470525"/>
            <a:ext cx="6470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B7B7B7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All contents © MuleSoft, LLC</a:t>
            </a:r>
            <a:endParaRPr b="0" i="0" sz="1000" u="none" cap="none" strike="noStrike">
              <a:solidFill>
                <a:srgbClr val="B7B7B7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71500" y="1750375"/>
            <a:ext cx="110460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alesforce Sans"/>
              <a:buChar char="●"/>
              <a:defRPr b="0" i="0" sz="20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alesforce Sans"/>
              <a:buChar char="○"/>
              <a:defRPr b="0" i="0" sz="18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lesforce Sans"/>
              <a:buChar char="■"/>
              <a:defRPr b="0" i="0" sz="16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alesforce Sans"/>
              <a:buChar char="●"/>
              <a:defRPr b="0" i="0" sz="14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alesforce Sans"/>
              <a:buChar char="○"/>
              <a:defRPr b="0" i="0" sz="20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alesforce Sans"/>
              <a:buChar char="■"/>
              <a:defRPr b="0" i="0" sz="18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alesforce Sans"/>
              <a:buChar char="●"/>
              <a:defRPr b="0" i="0" sz="16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alesforce Sans"/>
              <a:buChar char="○"/>
              <a:defRPr b="0" i="0" sz="14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200"/>
              <a:buFont typeface="Salesforce Sans"/>
              <a:buChar char="■"/>
              <a:defRPr b="0" i="0" sz="1200" u="none" cap="none" strike="noStrike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610">
          <p15:clr>
            <a:srgbClr val="EA4335"/>
          </p15:clr>
        </p15:guide>
        <p15:guide id="2" pos="363">
          <p15:clr>
            <a:srgbClr val="EA4335"/>
          </p15:clr>
        </p15:guide>
        <p15:guide id="3" pos="7322">
          <p15:clr>
            <a:srgbClr val="EA4335"/>
          </p15:clr>
        </p15:guide>
        <p15:guide id="4" orient="horz" pos="1103">
          <p15:clr>
            <a:srgbClr val="EA4335"/>
          </p15:clr>
        </p15:guide>
        <p15:guide id="5" orient="horz" pos="4076">
          <p15:clr>
            <a:srgbClr val="EA4335"/>
          </p15:clr>
        </p15:guide>
        <p15:guide id="6" orient="horz" pos="3914">
          <p15:clr>
            <a:srgbClr val="EA4335"/>
          </p15:clr>
        </p15:guide>
        <p15:guide id="7" pos="3672">
          <p15:clr>
            <a:srgbClr val="EA4335"/>
          </p15:clr>
        </p15:guide>
        <p15:guide id="8" pos="40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566928" y="992775"/>
            <a:ext cx="65601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PSEG LI- CloudHub DR Use Cases</a:t>
            </a:r>
            <a:endParaRPr/>
          </a:p>
        </p:txBody>
      </p:sp>
      <p:sp>
        <p:nvSpPr>
          <p:cNvPr id="130" name="Google Shape;130;p19"/>
          <p:cNvSpPr txBox="1"/>
          <p:nvPr>
            <p:ph idx="2" type="subTitle"/>
          </p:nvPr>
        </p:nvSpPr>
        <p:spPr>
          <a:xfrm>
            <a:off x="566928" y="3778825"/>
            <a:ext cx="65601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lt1"/>
                </a:solidFill>
              </a:rPr>
              <a:t>Apr </a:t>
            </a:r>
            <a:r>
              <a:rPr lang="en-US">
                <a:solidFill>
                  <a:schemeClr val="lt1"/>
                </a:solidFill>
              </a:rPr>
              <a:t>2021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Use Case 4 - </a:t>
            </a:r>
            <a:r>
              <a:rPr lang="en-US">
                <a:solidFill>
                  <a:schemeClr val="dk1"/>
                </a:solidFill>
              </a:rPr>
              <a:t>Availability Zone Down</a:t>
            </a:r>
            <a:endParaRPr/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566925" y="1480150"/>
            <a:ext cx="11046000" cy="47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PSEG-LI &amp; </a:t>
            </a:r>
            <a:r>
              <a:rPr lang="en-US"/>
              <a:t>MuleSoft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Risk: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CloudHub automatically restarts the Worker in a different AZ assuming there is something wrong with the AZ.  If there is no AZ available, it will be the same as Region Down (Use Case 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Mitigation: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application is determined as critical, ensure it has more than 1 worker assigned to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5 - Worker</a:t>
            </a:r>
            <a:r>
              <a:rPr lang="en-US">
                <a:solidFill>
                  <a:schemeClr val="dk1"/>
                </a:solidFill>
              </a:rPr>
              <a:t> Down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925" y="1292648"/>
            <a:ext cx="6010275" cy="53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6650775" y="2925450"/>
            <a:ext cx="404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X</a:t>
            </a:r>
            <a:endParaRPr b="1" sz="29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Use Case 5 - Worker Down</a:t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566925" y="1480150"/>
            <a:ext cx="11046000" cy="47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PSEG-LI &amp; MuleSoft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Risk: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CloudHub automatically restarts the Worker in a different AZ assuming there is something wrong with the AZ.  If there is no AZ available, it will be the same as Region Down (Use Case 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Mitigation: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application is determined as critical, ensure it has more than 1 worker assigned to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Comparison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9" name="Google Shape;219;p31"/>
          <p:cNvGraphicFramePr/>
          <p:nvPr/>
        </p:nvGraphicFramePr>
        <p:xfrm>
          <a:off x="952488" y="21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{C8520990-845C-4E06-8630-C3AE79151790}</a:tableStyleId>
              </a:tblPr>
              <a:tblGrid>
                <a:gridCol w="1282075"/>
                <a:gridCol w="2701575"/>
                <a:gridCol w="3160125"/>
                <a:gridCol w="313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 Case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CloudHub Owner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AWS On-Prem Owner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Garden City On-Prem Owner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VPN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MuleSoft &amp; PSEGLI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PSEGLI (Direct Connect)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Region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MuleSoft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PSEGLI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DLB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MuleSoft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PSEGLI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PSEGLI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AZ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MuleSoft &amp; PSEGLI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PSEGLI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Worker 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MuleSoft &amp; PSEGLI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PSEGLI (Cluster)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PSEGLI (Cluster)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PSEG-LI MuleSoft Deployment Architecture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925" y="1292648"/>
            <a:ext cx="6010275" cy="53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1 - VPN Down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925" y="1292648"/>
            <a:ext cx="6010275" cy="53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7183625" y="4006250"/>
            <a:ext cx="404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X</a:t>
            </a:r>
            <a:endParaRPr b="1" sz="29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Use Case 1 - VPN Down</a:t>
            </a:r>
            <a:endParaRPr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566925" y="1480150"/>
            <a:ext cx="11046000" cy="47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PSEG-LI &amp; MuleSoft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Risk: 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(auto) Recovery. Fail-over needs to be in place.  Current configuration consists of active and passive VPN tunnels so switching to the passive on an outage should mitigate the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Mitigation:</a:t>
            </a:r>
            <a:br>
              <a:rPr lang="en-US"/>
            </a:br>
            <a:r>
              <a:rPr lang="en-US"/>
              <a:t>If this concerns a production environment, raise S1 ticket with MuleSoft Support and the GW status / issues can be checked with high priority.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2 - Region Down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925" y="1292648"/>
            <a:ext cx="6010275" cy="53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7015875" y="1435425"/>
            <a:ext cx="404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X</a:t>
            </a:r>
            <a:endParaRPr b="1" sz="29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Use Case 2 - Region Down</a:t>
            </a:r>
            <a:endParaRPr/>
          </a:p>
        </p:txBody>
      </p:sp>
      <p:sp>
        <p:nvSpPr>
          <p:cNvPr id="166" name="Google Shape;166;p24"/>
          <p:cNvSpPr txBox="1"/>
          <p:nvPr>
            <p:ph idx="2" type="body"/>
          </p:nvPr>
        </p:nvSpPr>
        <p:spPr>
          <a:xfrm>
            <a:off x="566925" y="1480150"/>
            <a:ext cx="11046000" cy="47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PSEG-LI &amp; MuleSoft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(Amazon SLA states </a:t>
            </a:r>
            <a:r>
              <a:rPr lang="en-US"/>
              <a:t>99.95%</a:t>
            </a:r>
            <a:r>
              <a:rPr lang="en-US"/>
              <a:t> uptime)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(auto) Recovery. Fail-over needs to be in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Mitigation: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 the application to multiple Workers in the same Region or in different Regions.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mitigate this occurrence, deploy to two VPCs in different regions.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3 - </a:t>
            </a:r>
            <a:r>
              <a:rPr lang="en-US"/>
              <a:t>Dedicated Load Balancer Down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925" y="1292648"/>
            <a:ext cx="6010275" cy="53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7203350" y="1828300"/>
            <a:ext cx="404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X</a:t>
            </a:r>
            <a:endParaRPr b="1" sz="29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Use Case 3 - Dedicated Load Balancer Down</a:t>
            </a:r>
            <a:endParaRPr/>
          </a:p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566925" y="1480150"/>
            <a:ext cx="11046000" cy="47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MuleSoft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Risk: 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an instance goes down, a new instance is created automatically.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downtime, as there are two instances in active-active configuration.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Mitigation: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mitigation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566925" y="64000"/>
            <a:ext cx="88626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4 - A</a:t>
            </a:r>
            <a:r>
              <a:rPr lang="en-US">
                <a:solidFill>
                  <a:schemeClr val="dk1"/>
                </a:solidFill>
              </a:rPr>
              <a:t>vailability Zone Down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10707675" y="6470525"/>
            <a:ext cx="914400" cy="38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925" y="1292648"/>
            <a:ext cx="6010275" cy="53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7242825" y="2570200"/>
            <a:ext cx="404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X</a:t>
            </a:r>
            <a:endParaRPr b="1" sz="29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eSoft Corporate 3.0">
  <a:themeElements>
    <a:clrScheme name="Simple Light">
      <a:dk1>
        <a:srgbClr val="00A0DF"/>
      </a:dk1>
      <a:lt1>
        <a:srgbClr val="FFFFFF"/>
      </a:lt1>
      <a:dk2>
        <a:srgbClr val="59575C"/>
      </a:dk2>
      <a:lt2>
        <a:srgbClr val="F1F1F1"/>
      </a:lt2>
      <a:accent1>
        <a:srgbClr val="999899"/>
      </a:accent1>
      <a:accent2>
        <a:srgbClr val="01607C"/>
      </a:accent2>
      <a:accent3>
        <a:srgbClr val="00B39C"/>
      </a:accent3>
      <a:accent4>
        <a:srgbClr val="5E66F9"/>
      </a:accent4>
      <a:accent5>
        <a:srgbClr val="0097A7"/>
      </a:accent5>
      <a:accent6>
        <a:srgbClr val="BCD85F"/>
      </a:accent6>
      <a:hlink>
        <a:srgbClr val="00A0D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