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3FAE6-E31A-47C5-8739-48AEAC85B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44F4AD-AEED-48C8-A8E4-313C1B9B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977FA5-F6F8-442E-8154-0648D841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3AFE5-AD79-4E7B-8284-D5C60161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A1E3C-BD39-4048-BC2C-79758E89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0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6997A-2E41-4692-9B9C-E0539CA2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413EC4-2DB6-4F7D-A9DE-1CCF689D9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9F585E-639E-457A-84A7-5CC3205C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E02A5-A102-45F1-BF4D-9B38FD31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6E6EB-83BB-4BF7-ABC4-36A25FE6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3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4D4F08-14EC-46DF-B981-54EBB4C99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A6CEAB-5260-4B95-A769-230682B0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289CAA-B58C-4E79-828E-937833BC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A4665-3F9E-4DC8-8721-BBE5CD9B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B3426C-40D3-461D-B9A2-7E69B1FB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9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F461C-7B05-4364-87C4-A613DCD7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3CCE3-8B8C-424D-A5CE-F3F7767A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0D9BD9-487A-4A88-933F-92B62DE5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77C43-CCF9-46C1-8546-FFC78A8B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1B69FE-A78D-4E41-BE34-49BA3A01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93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E8F76-CCB9-4AA8-8A79-4A122F74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235797-271C-445C-AFB0-A91494B6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1635A-E907-4D6B-8E41-36EBA7AD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49D1CC-CB52-4AD5-8920-433B1A96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8C067-AB26-4C67-A81C-0D0D1E72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6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F8E21-3E98-45B9-9564-A97BA74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98FD7D-68B1-47BD-A04B-1A0F8398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A4C41B-763A-4810-9CE0-1C41666B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594BAF-99DD-41BE-B260-38D37D76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C5A88F-03B6-482D-A877-4D4DBDE3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D4113F-1D47-403E-AF1F-2B6970D1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34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41521-606F-42A7-AE48-0AFCCE9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223A32-E0E6-462C-9341-A34F62DA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8E8F2-5D9A-4533-A02C-E0DB5C517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D90772-6448-460A-9782-79FBF08CA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C779FD-C33F-47BF-8705-5AA2F8A2A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29F60F-56F0-4FB3-9112-8D8C95A9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46225E-619D-4308-AA5F-4F64D9ED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87293F-0F1F-4D5E-8D80-36B60AB8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65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AADD3-96CE-4505-BC11-087A523E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B6A3BC-E9AF-412D-AC40-76465A39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892EE5-F92C-4631-B145-FD250CE7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979C18-E643-472F-AAC5-FD52CB35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3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C3562A-0D66-49E8-93F9-B1C26763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671A94-854A-4578-8E9A-6DA971C9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F8B0F1-372D-42F1-85B6-BDEB5F2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40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E6EBA-C44F-48D9-9006-1C59F3A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D863E-8550-40CE-A6D7-1E72C7F4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391CEC-7834-4FB1-93FA-DD8ACA788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3396F9-7A97-4697-A244-5AED45AB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05075-4F60-4234-8B95-34B271C1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286FAF-8EF4-4DB7-9C7E-A869429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D7768-A2C1-4300-B72A-4240E30B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C7884F-0F2A-4883-AA67-E63FC2B30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A0E46B-EE25-4109-A55B-B921C3F6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B98BF8-E5C2-4FCE-B1CE-4A11F28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5B9B2A-E73C-46E9-9E52-C263B89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EB8F5A-7D0A-4B35-9DC4-2D0C1B1B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60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B0933C-2C33-4A67-82ED-0B17BE08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7680C0-C57C-4D83-8E61-DCF692D0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9BD6EB-436B-4A3D-869B-4E8D977BA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3E68-22D1-4598-8444-451395A26A58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D8D318-7EBF-40D8-BDCD-156F1A87D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1EF7A-C3F9-4B8E-B01F-7CF5D1E14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6494-4F25-475C-888F-8F52940B34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63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15F46-3F03-4C03-A365-BAE2F95E6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棄却サンプリング法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18F315-1241-4A9B-B4D3-BB4A42DB4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0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D914E4-4B7E-4B6B-8276-3950F213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マルコフ連鎖モンテカルロ法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2BE5A7-19A7-40BB-A5D8-BAD03ED654B3}"/>
              </a:ext>
            </a:extLst>
          </p:cNvPr>
          <p:cNvSpPr txBox="1"/>
          <p:nvPr/>
        </p:nvSpPr>
        <p:spPr>
          <a:xfrm>
            <a:off x="425808" y="2215299"/>
            <a:ext cx="111876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棄却サンプリング法</a:t>
            </a:r>
            <a:r>
              <a:rPr lang="en-US" altLang="ja-JP" sz="2800" dirty="0"/>
              <a:t>…</a:t>
            </a:r>
            <a:r>
              <a:rPr lang="ja-JP" altLang="en-US" sz="2800" dirty="0"/>
              <a:t>独立に提案点を発生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		</a:t>
            </a:r>
            <a:r>
              <a:rPr lang="ja-JP" altLang="en-US" sz="2800" dirty="0"/>
              <a:t>  </a:t>
            </a:r>
            <a:r>
              <a:rPr kumimoji="1" lang="en-US" altLang="ja-JP" sz="2800" dirty="0"/>
              <a:t>MCMC…</a:t>
            </a:r>
            <a:r>
              <a:rPr kumimoji="1" lang="ja-JP" altLang="en-US" sz="2800" dirty="0"/>
              <a:t>マルコフ連鎖に従って逐次的に提案点を発生</a:t>
            </a:r>
            <a:endParaRPr kumimoji="1" lang="en-US" altLang="ja-JP" sz="2800" dirty="0"/>
          </a:p>
          <a:p>
            <a:r>
              <a:rPr lang="en-US" altLang="ja-JP" sz="2800" dirty="0"/>
              <a:t>			(=</a:t>
            </a:r>
            <a:r>
              <a:rPr lang="ja-JP" altLang="en-US" sz="2800" dirty="0"/>
              <a:t>次に作る代理分布</a:t>
            </a:r>
            <a:r>
              <a:rPr lang="en-US" altLang="ja-JP" sz="2800" dirty="0"/>
              <a:t>θ’</a:t>
            </a:r>
            <a:r>
              <a:rPr lang="ja-JP" altLang="en-US" sz="2800" dirty="0"/>
              <a:t>が現在の標本</a:t>
            </a:r>
            <a:r>
              <a:rPr lang="en-US" altLang="ja-JP" sz="2800" dirty="0" err="1"/>
              <a:t>θ</a:t>
            </a:r>
            <a:r>
              <a:rPr lang="en-US" altLang="ja-JP" dirty="0" err="1"/>
              <a:t>i</a:t>
            </a:r>
            <a:r>
              <a:rPr lang="ja-JP" altLang="en-US" sz="2800" dirty="0" err="1"/>
              <a:t>に依</a:t>
            </a:r>
            <a:r>
              <a:rPr lang="ja-JP" altLang="en-US" sz="2800" dirty="0"/>
              <a:t>存する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BB91ED-A420-4E2C-84F7-94335F6212D8}"/>
              </a:ext>
            </a:extLst>
          </p:cNvPr>
          <p:cNvSpPr txBox="1"/>
          <p:nvPr/>
        </p:nvSpPr>
        <p:spPr>
          <a:xfrm>
            <a:off x="4642667" y="5046056"/>
            <a:ext cx="27539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3200" dirty="0"/>
              <a:t>θ’ = p’(</a:t>
            </a:r>
            <a:r>
              <a:rPr lang="en-US" altLang="ja-JP" sz="3200" dirty="0" err="1"/>
              <a:t>θ|θ</a:t>
            </a:r>
            <a:r>
              <a:rPr lang="en-US" altLang="ja-JP" sz="2000" dirty="0" err="1"/>
              <a:t>i</a:t>
            </a:r>
            <a:r>
              <a:rPr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393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1E77A-789F-41BA-8E5F-B0581CFA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マルコフ連鎖モンテカルロ法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66E780-2091-4E87-8780-35C5A25839B5}"/>
              </a:ext>
            </a:extLst>
          </p:cNvPr>
          <p:cNvSpPr txBox="1"/>
          <p:nvPr/>
        </p:nvSpPr>
        <p:spPr>
          <a:xfrm>
            <a:off x="1641362" y="1690688"/>
            <a:ext cx="17071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3200" dirty="0"/>
              <a:t>p’(</a:t>
            </a:r>
            <a:r>
              <a:rPr lang="en-US" altLang="ja-JP" sz="3200" dirty="0" err="1"/>
              <a:t>θ|θ</a:t>
            </a:r>
            <a:r>
              <a:rPr lang="en-US" altLang="ja-JP" sz="2000" dirty="0" err="1"/>
              <a:t>i</a:t>
            </a:r>
            <a:r>
              <a:rPr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975F2B-4E80-4879-95DC-E38577CF3448}"/>
              </a:ext>
            </a:extLst>
          </p:cNvPr>
          <p:cNvSpPr txBox="1"/>
          <p:nvPr/>
        </p:nvSpPr>
        <p:spPr>
          <a:xfrm>
            <a:off x="3586353" y="1690688"/>
            <a:ext cx="422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に従って提案点</a:t>
            </a:r>
            <a:r>
              <a:rPr kumimoji="1" lang="en-US" altLang="ja-JP" sz="2800" dirty="0"/>
              <a:t>θ’</a:t>
            </a:r>
            <a:r>
              <a:rPr kumimoji="1" lang="ja-JP" altLang="en-US" sz="2800" dirty="0"/>
              <a:t>を生成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EDB5-43E3-4D26-97BE-3A9807DE7F79}"/>
              </a:ext>
            </a:extLst>
          </p:cNvPr>
          <p:cNvSpPr txBox="1"/>
          <p:nvPr/>
        </p:nvSpPr>
        <p:spPr>
          <a:xfrm>
            <a:off x="1710825" y="2785418"/>
            <a:ext cx="877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[0,1]</a:t>
            </a:r>
            <a:r>
              <a:rPr kumimoji="1" lang="ja-JP" altLang="en-US" sz="2400" dirty="0"/>
              <a:t>上の一様分布に従う</a:t>
            </a:r>
            <a:r>
              <a:rPr kumimoji="1" lang="en-US" altLang="ja-JP" sz="2400" dirty="0"/>
              <a:t>v</a:t>
            </a:r>
            <a:r>
              <a:rPr kumimoji="1" lang="ja-JP" altLang="en-US" sz="2400" dirty="0"/>
              <a:t>を生成し、</a:t>
            </a:r>
            <a:r>
              <a:rPr kumimoji="1" lang="en-US" altLang="ja-JP" sz="2400" dirty="0"/>
              <a:t>θ’</a:t>
            </a:r>
            <a:r>
              <a:rPr kumimoji="1" lang="ja-JP" altLang="en-US" sz="2400" dirty="0"/>
              <a:t>が適切かどうかを判定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9724F23-1126-4169-8722-6D84AD72E0B2}"/>
                  </a:ext>
                </a:extLst>
              </p:cNvPr>
              <p:cNvSpPr txBox="1"/>
              <p:nvPr/>
            </p:nvSpPr>
            <p:spPr>
              <a:xfrm>
                <a:off x="3466095" y="4025244"/>
                <a:ext cx="4402231" cy="944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dirty="0"/>
                  <a:t>v</a:t>
                </a:r>
                <a:r>
                  <a:rPr lang="ja-JP" altLang="en-US" sz="3200" dirty="0"/>
                  <a:t> 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p>
                          <m:sSup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800" dirty="0"/>
                  <a:t>比較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9724F23-1126-4169-8722-6D84AD72E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095" y="4025244"/>
                <a:ext cx="4402231" cy="944169"/>
              </a:xfrm>
              <a:prstGeom prst="rect">
                <a:avLst/>
              </a:prstGeom>
              <a:blipFill>
                <a:blip r:embed="rId2"/>
                <a:stretch>
                  <a:fillRect l="-3601" r="-1662" b="-3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7C6B98-65C9-43C2-9690-0A7D19FE7541}"/>
              </a:ext>
            </a:extLst>
          </p:cNvPr>
          <p:cNvSpPr txBox="1"/>
          <p:nvPr/>
        </p:nvSpPr>
        <p:spPr>
          <a:xfrm>
            <a:off x="7069664" y="5167312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戻りやすさ</a:t>
            </a:r>
            <a:r>
              <a:rPr kumimoji="1" lang="en-US" altLang="ja-JP" sz="2400" dirty="0"/>
              <a:t>/</a:t>
            </a:r>
            <a:r>
              <a:rPr kumimoji="1" lang="ja-JP" altLang="en-US" sz="2400" dirty="0"/>
              <a:t>進みやすさ</a:t>
            </a:r>
          </a:p>
        </p:txBody>
      </p:sp>
    </p:spTree>
    <p:extLst>
      <p:ext uri="{BB962C8B-B14F-4D97-AF65-F5344CB8AC3E}">
        <p14:creationId xmlns:p14="http://schemas.microsoft.com/office/powerpoint/2010/main" val="125818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9E3C0-F98B-41E7-8E6A-7B4F6F96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マルコフ連鎖モンテカルロ法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D6CB2DB-D15B-449E-A061-6E4FA196D27E}"/>
                  </a:ext>
                </a:extLst>
              </p:cNvPr>
              <p:cNvSpPr txBox="1"/>
              <p:nvPr/>
            </p:nvSpPr>
            <p:spPr>
              <a:xfrm>
                <a:off x="1703283" y="1847652"/>
                <a:ext cx="5344796" cy="944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V</a:t>
                </a:r>
                <a:r>
                  <a:rPr lang="ja-JP" altLang="en-US" sz="3200" dirty="0"/>
                  <a:t>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p>
                          <m:sSup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kumimoji="1" lang="en-US" altLang="ja-JP" sz="2800" dirty="0"/>
                  <a:t>…θ’</a:t>
                </a:r>
                <a:r>
                  <a:rPr kumimoji="1" lang="ja-JP" altLang="en-US" sz="2800" dirty="0"/>
                  <a:t>を採択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D6CB2DB-D15B-449E-A061-6E4FA196D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83" y="1847652"/>
                <a:ext cx="5344796" cy="944169"/>
              </a:xfrm>
              <a:prstGeom prst="rect">
                <a:avLst/>
              </a:prstGeom>
              <a:blipFill>
                <a:blip r:embed="rId2"/>
                <a:stretch>
                  <a:fillRect l="-2851" r="-1140" b="-3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2245204-BD5B-4082-A7A3-F18A11FA8CC8}"/>
                  </a:ext>
                </a:extLst>
              </p:cNvPr>
              <p:cNvSpPr txBox="1"/>
              <p:nvPr/>
            </p:nvSpPr>
            <p:spPr>
              <a:xfrm>
                <a:off x="1703283" y="3429000"/>
                <a:ext cx="9767482" cy="944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V</a:t>
                </a:r>
                <a:r>
                  <a:rPr lang="ja-JP" altLang="en-US" sz="3200" dirty="0"/>
                  <a:t> ＞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p>
                          <m:sSup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kumimoji="1" lang="en-US" altLang="ja-JP" sz="2800" dirty="0"/>
                  <a:t>…θ’</a:t>
                </a:r>
                <a:r>
                  <a:rPr kumimoji="1" lang="ja-JP" altLang="en-US" sz="2800" dirty="0"/>
                  <a:t>を棄却、現在の値を保持する。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2245204-BD5B-4082-A7A3-F18A11FA8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83" y="3429000"/>
                <a:ext cx="9767482" cy="944169"/>
              </a:xfrm>
              <a:prstGeom prst="rect">
                <a:avLst/>
              </a:prstGeom>
              <a:blipFill>
                <a:blip r:embed="rId3"/>
                <a:stretch>
                  <a:fillRect l="-1560"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46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B6C04-D7D6-4034-86D2-37F639A9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マルコフ連鎖モンテカルロ法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2A40F9-DE05-40CA-BCB6-38C6AB06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以下の時、マルコフ過程は定常分布を持つ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・定常分布</a:t>
            </a:r>
            <a:r>
              <a:rPr lang="en-US" altLang="ja-JP" dirty="0"/>
              <a:t>(</a:t>
            </a:r>
            <a:r>
              <a:rPr lang="ja-JP" altLang="en-US" dirty="0"/>
              <a:t>時間が経過しても確率過程の分布が変化しない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en-US" altLang="ja-JP" dirty="0"/>
              <a:t>		</a:t>
            </a:r>
            <a:r>
              <a:rPr lang="ja-JP" altLang="en-US" dirty="0"/>
              <a:t>が存在する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・定常分布が一意である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20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3E7BE-446A-495F-BD7B-D70AD084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マルコフ連鎖モンテカルロ法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E961B5-47AD-45B3-9A08-CBAEA8ED3BE8}"/>
              </a:ext>
            </a:extLst>
          </p:cNvPr>
          <p:cNvSpPr txBox="1"/>
          <p:nvPr/>
        </p:nvSpPr>
        <p:spPr>
          <a:xfrm>
            <a:off x="229676" y="2239783"/>
            <a:ext cx="5779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ガウス分布を用いると、提案点</a:t>
            </a:r>
            <a:r>
              <a:rPr kumimoji="1" lang="en-US" altLang="ja-JP" sz="2400" dirty="0"/>
              <a:t>θ’</a:t>
            </a:r>
            <a:r>
              <a:rPr kumimoji="1" lang="ja-JP" altLang="en-US" sz="2400" dirty="0"/>
              <a:t>は</a:t>
            </a:r>
            <a:endParaRPr kumimoji="1" lang="en-US" altLang="ja-JP" sz="2400" dirty="0"/>
          </a:p>
          <a:p>
            <a:r>
              <a:rPr kumimoji="1" lang="en-US" altLang="ja-JP" sz="2400"/>
              <a:t>	</a:t>
            </a:r>
            <a:r>
              <a:rPr kumimoji="1" lang="ja-JP" altLang="en-US" sz="2400"/>
              <a:t>ランダム</a:t>
            </a:r>
            <a:r>
              <a:rPr kumimoji="1" lang="ja-JP" altLang="en-US" sz="2400" dirty="0"/>
              <a:t>に</a:t>
            </a:r>
            <a:r>
              <a:rPr kumimoji="1" lang="en-US" altLang="ja-JP" sz="2400" dirty="0" err="1"/>
              <a:t>θ</a:t>
            </a:r>
            <a:r>
              <a:rPr kumimoji="1" lang="en-US" altLang="ja-JP" sz="1600" dirty="0" err="1"/>
              <a:t>i</a:t>
            </a:r>
            <a:r>
              <a:rPr kumimoji="1" lang="ja-JP" altLang="en-US" sz="2400" dirty="0"/>
              <a:t>の近傍に生成される</a:t>
            </a:r>
            <a:endParaRPr kumimoji="1" lang="en-US" altLang="ja-JP" sz="2400" dirty="0"/>
          </a:p>
          <a:p>
            <a:r>
              <a:rPr lang="ja-JP" altLang="en-US" sz="2400" dirty="0"/>
              <a:t>→乱歩</a:t>
            </a:r>
            <a:r>
              <a:rPr lang="en-US" altLang="ja-JP" sz="2400" dirty="0"/>
              <a:t>(random walk),</a:t>
            </a:r>
            <a:r>
              <a:rPr lang="ja-JP" altLang="en-US" sz="2400" dirty="0"/>
              <a:t>酔歩と呼ぶ。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88B42AD-8307-47F5-9237-E7021CC66DE8}"/>
                  </a:ext>
                </a:extLst>
              </p:cNvPr>
              <p:cNvSpPr txBox="1"/>
              <p:nvPr/>
            </p:nvSpPr>
            <p:spPr>
              <a:xfrm>
                <a:off x="311085" y="3989207"/>
                <a:ext cx="5832046" cy="877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標本</a:t>
                </a:r>
                <a:r>
                  <a:rPr kumimoji="1" lang="en-US" altLang="ja-JP" sz="2400" dirty="0"/>
                  <a:t>{</a:t>
                </a:r>
                <a:r>
                  <a:rPr kumimoji="1" lang="en-US" altLang="ja-JP" sz="2400" dirty="0" err="1"/>
                  <a:t>θ</a:t>
                </a:r>
                <a:r>
                  <a:rPr kumimoji="1" lang="en-US" altLang="ja-JP" sz="1600" dirty="0" err="1"/>
                  <a:t>i</a:t>
                </a:r>
                <a:r>
                  <a:rPr kumimoji="1" lang="en-US" altLang="ja-JP" sz="2400" dirty="0"/>
                  <a:t>}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は</a:t>
                </a:r>
                <a:r>
                  <a:rPr kumimoji="1" lang="en-US" altLang="ja-JP" sz="2400" dirty="0"/>
                  <a:t>n</a:t>
                </a:r>
                <a:r>
                  <a:rPr kumimoji="1" lang="ja-JP" altLang="en-US" sz="2400" dirty="0"/>
                  <a:t>→∞の極限で</a:t>
                </a:r>
                <a:endParaRPr kumimoji="1" lang="en-US" altLang="ja-JP" sz="2400" dirty="0"/>
              </a:p>
              <a:p>
                <a:r>
                  <a:rPr lang="en-US" altLang="ja-JP" sz="2400" dirty="0"/>
                  <a:t>	</a:t>
                </a:r>
                <a:r>
                  <a:rPr kumimoji="1" lang="ja-JP" altLang="en-US" sz="2400" dirty="0"/>
                  <a:t>平行分布が確率密度</a:t>
                </a:r>
                <a:r>
                  <a:rPr kumimoji="1" lang="en-US" altLang="ja-JP" sz="2400" dirty="0"/>
                  <a:t>p(θ)</a:t>
                </a:r>
                <a:r>
                  <a:rPr kumimoji="1" lang="ja-JP" altLang="en-US" sz="2400" dirty="0"/>
                  <a:t>を持つ。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88B42AD-8307-47F5-9237-E7021CC6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85" y="3989207"/>
                <a:ext cx="5832046" cy="877741"/>
              </a:xfrm>
              <a:prstGeom prst="rect">
                <a:avLst/>
              </a:prstGeom>
              <a:blipFill>
                <a:blip r:embed="rId3"/>
                <a:stretch>
                  <a:fillRect l="-1567" t="-4167" r="-627" b="-152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E3FC79F-A631-468A-B9DA-0515CE616D8F}"/>
                  </a:ext>
                </a:extLst>
              </p:cNvPr>
              <p:cNvSpPr txBox="1"/>
              <p:nvPr/>
            </p:nvSpPr>
            <p:spPr>
              <a:xfrm>
                <a:off x="678730" y="5279010"/>
                <a:ext cx="9473747" cy="877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/>
                  <a:t>{</a:t>
                </a:r>
                <a:r>
                  <a:rPr lang="en-US" altLang="ja-JP" sz="2400" dirty="0" err="1"/>
                  <a:t>θ</a:t>
                </a:r>
                <a:r>
                  <a:rPr lang="en-US" altLang="ja-JP" sz="1600" dirty="0" err="1"/>
                  <a:t>i</a:t>
                </a:r>
                <a:r>
                  <a:rPr lang="en-US" altLang="ja-JP" sz="2400" dirty="0"/>
                  <a:t>}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=1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の最初の</a:t>
                </a:r>
                <a:r>
                  <a:rPr lang="ja-JP" altLang="en-US" sz="2400" dirty="0"/>
                  <a:t>方はユーザが任意に定める初期値に依存してしまう</a:t>
                </a:r>
                <a:endParaRPr lang="en-US" altLang="ja-JP" sz="2400" dirty="0"/>
              </a:p>
              <a:p>
                <a:r>
                  <a:rPr kumimoji="1" lang="en-US" altLang="ja-JP" sz="2400" dirty="0"/>
                  <a:t>	</a:t>
                </a:r>
                <a:r>
                  <a:rPr kumimoji="1" lang="ja-JP" altLang="en-US" sz="2400" dirty="0"/>
                  <a:t>→焼き入れ</a:t>
                </a:r>
                <a:r>
                  <a:rPr kumimoji="1" lang="en-US" altLang="ja-JP" sz="2400" dirty="0"/>
                  <a:t>(</a:t>
                </a:r>
                <a:r>
                  <a:rPr kumimoji="1" lang="ja-JP" altLang="en-US" sz="2400" dirty="0"/>
                  <a:t>最初の適当な割合を捨てる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 dirty="0"/>
                  <a:t>を行う。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E3FC79F-A631-468A-B9DA-0515CE61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0" y="5279010"/>
                <a:ext cx="9473747" cy="877741"/>
              </a:xfrm>
              <a:prstGeom prst="rect">
                <a:avLst/>
              </a:prstGeom>
              <a:blipFill>
                <a:blip r:embed="rId4"/>
                <a:stretch>
                  <a:fillRect l="-965" t="-4167" r="-64" b="-152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244E0228-066D-4F3C-9FCE-492F1002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20" y="1679084"/>
            <a:ext cx="607091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64555D5A-F232-4FAF-92E1-E3E6A0579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6135"/>
            <a:ext cx="5705149" cy="4039552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E9219D1-7D27-45EE-B6A7-840B7E1E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棄却サンプリング法</a:t>
            </a:r>
            <a:r>
              <a:rPr kumimoji="1" lang="en-US" altLang="ja-JP" dirty="0"/>
              <a:t>(</a:t>
            </a:r>
            <a:r>
              <a:rPr lang="en-US" altLang="ja-JP" sz="3200" dirty="0"/>
              <a:t>rejection sampling)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E01CF2-D77D-4BCE-9F0B-3AC6102D4F6A}"/>
              </a:ext>
            </a:extLst>
          </p:cNvPr>
          <p:cNvSpPr txBox="1"/>
          <p:nvPr/>
        </p:nvSpPr>
        <p:spPr>
          <a:xfrm>
            <a:off x="575035" y="1781305"/>
            <a:ext cx="64860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p</a:t>
            </a:r>
            <a:r>
              <a:rPr kumimoji="1" lang="en-US" altLang="ja-JP" sz="3200" dirty="0"/>
              <a:t>(θ)…</a:t>
            </a:r>
            <a:r>
              <a:rPr kumimoji="1" lang="ja-JP" altLang="en-US" sz="3200" dirty="0"/>
              <a:t>欲しいサンプルの確率分布</a:t>
            </a:r>
            <a:endParaRPr kumimoji="1" lang="en-US" altLang="ja-JP" sz="3200" dirty="0"/>
          </a:p>
          <a:p>
            <a:r>
              <a:rPr lang="en-US" altLang="ja-JP" sz="3200" dirty="0"/>
              <a:t>p’(θ)…</a:t>
            </a:r>
            <a:r>
              <a:rPr lang="ja-JP" altLang="en-US" sz="3200" dirty="0"/>
              <a:t>適当な確率密度関数</a:t>
            </a:r>
            <a:endParaRPr lang="en-US" altLang="ja-JP" sz="3200" dirty="0"/>
          </a:p>
          <a:p>
            <a:r>
              <a:rPr lang="en-US" altLang="ja-JP" sz="3200" dirty="0"/>
              <a:t>k…</a:t>
            </a:r>
            <a:r>
              <a:rPr lang="ja-JP" altLang="en-US" sz="3200" dirty="0"/>
              <a:t>自分で設定した値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90874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0A6C1-B0F0-4E18-B59C-4C8EFFC6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棄却サンプリング法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8C346B-E615-4D45-8272-4E18E0421B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3375" y="1690688"/>
                <a:ext cx="4308835" cy="16905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4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4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ja-JP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4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4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1" lang="en-US" altLang="ja-JP" sz="4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kumimoji="1" lang="en-US" altLang="ja-JP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4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n-US" altLang="ja-JP" sz="4400" i="1">
                              <a:latin typeface="Cambria Math" panose="02040503050406030204" pitchFamily="18" charset="0"/>
                            </a:rPr>
                            <m:t>κ</m:t>
                          </m:r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8C346B-E615-4D45-8272-4E18E0421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3375" y="1690688"/>
                <a:ext cx="4308835" cy="16905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C01025-FC5C-4D44-820F-A71C5697C9ED}"/>
              </a:ext>
            </a:extLst>
          </p:cNvPr>
          <p:cNvSpPr txBox="1"/>
          <p:nvPr/>
        </p:nvSpPr>
        <p:spPr>
          <a:xfrm>
            <a:off x="3299381" y="3959257"/>
            <a:ext cx="6340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を満たす有限の</a:t>
            </a:r>
            <a:r>
              <a:rPr kumimoji="1" lang="en-US" altLang="ja-JP" sz="3200" dirty="0"/>
              <a:t>κ</a:t>
            </a:r>
            <a:r>
              <a:rPr kumimoji="1" lang="ja-JP" altLang="en-US" sz="3200" dirty="0" err="1"/>
              <a:t>が存</a:t>
            </a:r>
            <a:r>
              <a:rPr kumimoji="1" lang="ja-JP" altLang="en-US" sz="3200" dirty="0"/>
              <a:t>在し、</a:t>
            </a:r>
            <a:endParaRPr kumimoji="1" lang="en-US" altLang="ja-JP" sz="3200" dirty="0"/>
          </a:p>
          <a:p>
            <a:r>
              <a:rPr kumimoji="1" lang="ja-JP" altLang="en-US" sz="3200" dirty="0"/>
              <a:t>その値が既知である必要がある。</a:t>
            </a:r>
          </a:p>
        </p:txBody>
      </p:sp>
    </p:spTree>
    <p:extLst>
      <p:ext uri="{BB962C8B-B14F-4D97-AF65-F5344CB8AC3E}">
        <p14:creationId xmlns:p14="http://schemas.microsoft.com/office/powerpoint/2010/main" val="172596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A49FA-DE04-4EC4-8C37-835BD4DB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棄却サンプリング法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870129-DF20-4B1A-AC07-23649972BAD7}"/>
              </a:ext>
            </a:extLst>
          </p:cNvPr>
          <p:cNvSpPr txBox="1"/>
          <p:nvPr/>
        </p:nvSpPr>
        <p:spPr>
          <a:xfrm>
            <a:off x="1470582" y="2045616"/>
            <a:ext cx="8558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1.</a:t>
            </a:r>
            <a:r>
              <a:rPr kumimoji="1" lang="ja-JP" altLang="en-US" sz="2800" dirty="0"/>
              <a:t>代理分布</a:t>
            </a:r>
            <a:r>
              <a:rPr kumimoji="1" lang="en-US" altLang="ja-JP" sz="2800" dirty="0"/>
              <a:t>p’(θ)</a:t>
            </a:r>
            <a:r>
              <a:rPr kumimoji="1" lang="ja-JP" altLang="en-US" sz="2800" dirty="0"/>
              <a:t>から標本の候補となる</a:t>
            </a:r>
            <a:endParaRPr kumimoji="1" lang="en-US" altLang="ja-JP" sz="2800" dirty="0"/>
          </a:p>
          <a:p>
            <a:r>
              <a:rPr lang="en-US" altLang="ja-JP" sz="2800" dirty="0"/>
              <a:t>				</a:t>
            </a:r>
            <a:r>
              <a:rPr kumimoji="1" lang="ja-JP" altLang="en-US" sz="2800" dirty="0"/>
              <a:t>標本</a:t>
            </a:r>
            <a:r>
              <a:rPr kumimoji="1" lang="en-US" altLang="ja-JP" sz="2800" dirty="0"/>
              <a:t>θ’(</a:t>
            </a:r>
            <a:r>
              <a:rPr kumimoji="1" lang="ja-JP" altLang="en-US" sz="2800" dirty="0"/>
              <a:t>提案点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を生成する。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595B0-8D35-4371-958F-487A216789D8}"/>
              </a:ext>
            </a:extLst>
          </p:cNvPr>
          <p:cNvSpPr txBox="1"/>
          <p:nvPr/>
        </p:nvSpPr>
        <p:spPr>
          <a:xfrm>
            <a:off x="1470582" y="3596668"/>
            <a:ext cx="6252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2.[0,κ]</a:t>
            </a:r>
            <a:r>
              <a:rPr lang="ja-JP" altLang="en-US" sz="2800" dirty="0"/>
              <a:t>上の一様分布から標本</a:t>
            </a:r>
            <a:r>
              <a:rPr lang="en-US" altLang="ja-JP" sz="2800" dirty="0"/>
              <a:t>v</a:t>
            </a:r>
            <a:r>
              <a:rPr lang="ja-JP" altLang="en-US" sz="2800" dirty="0"/>
              <a:t>を生成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346DD1-F5E6-4426-88AD-330529F85E1D}"/>
                  </a:ext>
                </a:extLst>
              </p:cNvPr>
              <p:cNvSpPr txBox="1"/>
              <p:nvPr/>
            </p:nvSpPr>
            <p:spPr>
              <a:xfrm>
                <a:off x="1470582" y="4716833"/>
                <a:ext cx="5333511" cy="779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3.</a:t>
                </a:r>
                <a:r>
                  <a:rPr kumimoji="1" lang="ja-JP" altLang="en-US" sz="2800" dirty="0"/>
                  <a:t>標本</a:t>
                </a:r>
                <a:r>
                  <a:rPr kumimoji="1" lang="en-US" altLang="ja-JP" sz="2800" dirty="0"/>
                  <a:t>v</a:t>
                </a:r>
                <a:r>
                  <a:rPr kumimoji="1" lang="ja-JP" altLang="en-US" sz="2800" dirty="0"/>
                  <a:t>と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m:rPr>
                            <m:sty m:val="p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の大小</a:t>
                </a:r>
                <a:r>
                  <a:rPr lang="ja-JP" altLang="en-US" sz="2800" dirty="0"/>
                  <a:t>を比較する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346DD1-F5E6-4426-88AD-330529F8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82" y="4716833"/>
                <a:ext cx="5333511" cy="779701"/>
              </a:xfrm>
              <a:prstGeom prst="rect">
                <a:avLst/>
              </a:prstGeom>
              <a:blipFill>
                <a:blip r:embed="rId2"/>
                <a:stretch>
                  <a:fillRect l="-2286" r="-914" b="-3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28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C2AEF-3D2F-4D6E-B797-7A8955D5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棄却サンプリング法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C512EA6-C137-4894-9DF2-F866B966E610}"/>
                  </a:ext>
                </a:extLst>
              </p:cNvPr>
              <p:cNvSpPr txBox="1"/>
              <p:nvPr/>
            </p:nvSpPr>
            <p:spPr>
              <a:xfrm>
                <a:off x="1913642" y="1690688"/>
                <a:ext cx="2077428" cy="1142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ja-JP" sz="32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sty m:val="p"/>
                            </m:rPr>
                            <a:rPr lang="en-US" altLang="ja-JP" sz="32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C512EA6-C137-4894-9DF2-F866B966E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42" y="1690688"/>
                <a:ext cx="2077428" cy="1142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8E1BFC-194B-4D2F-B3E4-20B0D519AD95}"/>
              </a:ext>
            </a:extLst>
          </p:cNvPr>
          <p:cNvSpPr txBox="1"/>
          <p:nvPr/>
        </p:nvSpPr>
        <p:spPr>
          <a:xfrm>
            <a:off x="3991070" y="1969450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・・・提案点</a:t>
            </a:r>
            <a:r>
              <a:rPr kumimoji="1" lang="en-US" altLang="ja-JP" sz="3200" dirty="0"/>
              <a:t>θ’</a:t>
            </a:r>
            <a:r>
              <a:rPr kumimoji="1" lang="ja-JP" altLang="en-US" sz="3200" dirty="0"/>
              <a:t>を採択する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63A4E19-AB66-4FC4-A202-860F761C9FF8}"/>
                  </a:ext>
                </a:extLst>
              </p:cNvPr>
              <p:cNvSpPr txBox="1"/>
              <p:nvPr/>
            </p:nvSpPr>
            <p:spPr>
              <a:xfrm>
                <a:off x="1913642" y="3879789"/>
                <a:ext cx="2008370" cy="1142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＞</m:t>
                      </m:r>
                      <m:f>
                        <m:f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ja-JP" sz="32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sty m:val="p"/>
                            </m:rPr>
                            <a:rPr lang="en-US" altLang="ja-JP" sz="32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63A4E19-AB66-4FC4-A202-860F761C9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42" y="3879789"/>
                <a:ext cx="2008370" cy="1142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1223FD-0F6B-479C-9C69-4A2364F350B7}"/>
              </a:ext>
            </a:extLst>
          </p:cNvPr>
          <p:cNvSpPr txBox="1"/>
          <p:nvPr/>
        </p:nvSpPr>
        <p:spPr>
          <a:xfrm>
            <a:off x="3991070" y="4158551"/>
            <a:ext cx="5214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・・・提案点</a:t>
            </a:r>
            <a:r>
              <a:rPr kumimoji="1" lang="en-US" altLang="ja-JP" sz="3200" dirty="0"/>
              <a:t>θ’</a:t>
            </a:r>
            <a:r>
              <a:rPr kumimoji="1" lang="ja-JP" altLang="en-US" sz="3200" dirty="0"/>
              <a:t>を棄却する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36F18F-FC9F-4EA5-A8E2-8D3747A47158}"/>
              </a:ext>
            </a:extLst>
          </p:cNvPr>
          <p:cNvSpPr txBox="1"/>
          <p:nvPr/>
        </p:nvSpPr>
        <p:spPr>
          <a:xfrm>
            <a:off x="1116876" y="196945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4.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3CB417-295D-43E0-BAE7-8A02FAC4B7B7}"/>
              </a:ext>
            </a:extLst>
          </p:cNvPr>
          <p:cNvSpPr txBox="1"/>
          <p:nvPr/>
        </p:nvSpPr>
        <p:spPr>
          <a:xfrm>
            <a:off x="3491262" y="5671693"/>
            <a:ext cx="850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1~4</a:t>
            </a:r>
            <a:r>
              <a:rPr kumimoji="1" lang="ja-JP" altLang="en-US" sz="2800" dirty="0"/>
              <a:t>を繰り返すことで</a:t>
            </a:r>
            <a:r>
              <a:rPr kumimoji="1" lang="en-US" altLang="ja-JP" sz="2800" dirty="0"/>
              <a:t>p(θ)</a:t>
            </a:r>
            <a:r>
              <a:rPr kumimoji="1" lang="ja-JP" altLang="en-US" sz="2800" dirty="0"/>
              <a:t>に従う標本が生成できる</a:t>
            </a:r>
          </a:p>
        </p:txBody>
      </p:sp>
    </p:spTree>
    <p:extLst>
      <p:ext uri="{BB962C8B-B14F-4D97-AF65-F5344CB8AC3E}">
        <p14:creationId xmlns:p14="http://schemas.microsoft.com/office/powerpoint/2010/main" val="258414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2825CA7-1CF5-4F4D-8091-6EB7B9DE1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90" y="3987357"/>
            <a:ext cx="6617040" cy="27560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5B1A719-992D-4D59-B6A1-1546E88A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棄却サンプリング法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CFD7F3-C8CA-45C0-A0C8-751D7D8FCE27}"/>
              </a:ext>
            </a:extLst>
          </p:cNvPr>
          <p:cNvSpPr txBox="1"/>
          <p:nvPr/>
        </p:nvSpPr>
        <p:spPr>
          <a:xfrm>
            <a:off x="1065229" y="189478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メリット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7718BD-CDC1-44B0-BC2C-BCAA3D80B156}"/>
              </a:ext>
            </a:extLst>
          </p:cNvPr>
          <p:cNvSpPr txBox="1"/>
          <p:nvPr/>
        </p:nvSpPr>
        <p:spPr>
          <a:xfrm>
            <a:off x="1065229" y="300796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デメリット</a:t>
            </a:r>
            <a:r>
              <a:rPr kumimoji="1" lang="en-US" altLang="ja-JP" sz="3200" dirty="0"/>
              <a:t>…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3943E5-3593-47EA-8F7C-940DF02305D3}"/>
                  </a:ext>
                </a:extLst>
              </p:cNvPr>
              <p:cNvSpPr txBox="1"/>
              <p:nvPr/>
            </p:nvSpPr>
            <p:spPr>
              <a:xfrm>
                <a:off x="3535053" y="3069520"/>
                <a:ext cx="8196475" cy="1420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ja-JP" altLang="en-US" sz="2400" dirty="0"/>
                  <a:t>の形によっては</a:t>
                </a:r>
                <a:r>
                  <a:rPr lang="en-US" altLang="ja-JP" sz="2400" dirty="0"/>
                  <a:t>θ’</a:t>
                </a:r>
                <a:r>
                  <a:rPr lang="ja-JP" altLang="en-US" sz="2400" dirty="0"/>
                  <a:t>が採択される確率が低くなり計算に</a:t>
                </a:r>
                <a:endParaRPr lang="en-US" altLang="ja-JP" sz="2400" dirty="0"/>
              </a:p>
              <a:p>
                <a:r>
                  <a:rPr lang="ja-JP" altLang="en-US" sz="2400" dirty="0"/>
                  <a:t>時間がかかってしまう。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そもそも</a:t>
                </a:r>
                <a:r>
                  <a:rPr kumimoji="1" lang="en-US" altLang="ja-JP" sz="2400" dirty="0"/>
                  <a:t>k</a:t>
                </a:r>
                <a:r>
                  <a:rPr kumimoji="1" lang="ja-JP" altLang="en-US" sz="2400" dirty="0"/>
                  <a:t>を定義できない場合は扱えない。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3943E5-3593-47EA-8F7C-940DF0230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053" y="3069520"/>
                <a:ext cx="8196475" cy="1420261"/>
              </a:xfrm>
              <a:prstGeom prst="rect">
                <a:avLst/>
              </a:prstGeom>
              <a:blipFill>
                <a:blip r:embed="rId3"/>
                <a:stretch>
                  <a:fillRect l="-1190" r="-223" b="-9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DC3ECA-95B9-4210-8751-BCD58D6BC807}"/>
              </a:ext>
            </a:extLst>
          </p:cNvPr>
          <p:cNvSpPr txBox="1"/>
          <p:nvPr/>
        </p:nvSpPr>
        <p:spPr>
          <a:xfrm>
            <a:off x="3103776" y="1942229"/>
            <a:ext cx="5524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ユーザは</a:t>
            </a:r>
            <a:r>
              <a:rPr kumimoji="1" lang="el-GR" altLang="ja-JP" sz="2400" dirty="0"/>
              <a:t>Κ</a:t>
            </a:r>
            <a:r>
              <a:rPr kumimoji="1" lang="ja-JP" altLang="en-US" sz="2400" dirty="0" err="1"/>
              <a:t>だけ</a:t>
            </a:r>
            <a:r>
              <a:rPr kumimoji="1" lang="ja-JP" altLang="en-US" sz="2400" dirty="0"/>
              <a:t>設定すればよい</a:t>
            </a:r>
            <a:endParaRPr lang="en-US" altLang="ja-JP" sz="2400" dirty="0"/>
          </a:p>
          <a:p>
            <a:r>
              <a:rPr lang="ja-JP" altLang="en-US" sz="2400" dirty="0"/>
              <a:t>簡単に</a:t>
            </a:r>
            <a:r>
              <a:rPr lang="en-US" altLang="ja-JP" sz="2400" dirty="0"/>
              <a:t>p(θ)</a:t>
            </a:r>
            <a:r>
              <a:rPr lang="ja-JP" altLang="en-US" sz="2400" dirty="0"/>
              <a:t>に従う確率変数が得られる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21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15F46-3F03-4C03-A365-BAE2F95E6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816" y="1141217"/>
            <a:ext cx="10234367" cy="2387600"/>
          </a:xfrm>
        </p:spPr>
        <p:txBody>
          <a:bodyPr/>
          <a:lstStyle/>
          <a:p>
            <a:r>
              <a:rPr kumimoji="1" lang="ja-JP" altLang="en-US" dirty="0"/>
              <a:t>マルコフ連鎖モンテカルロ法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18F315-1241-4A9B-B4D3-BB4A42DB4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6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13C73-4B27-41F3-83F8-585C0BB3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マルコフ連鎖モンテカルロ法</a:t>
            </a:r>
            <a:br>
              <a:rPr kumimoji="1" lang="en-US" altLang="ja-JP" dirty="0"/>
            </a:br>
            <a:r>
              <a:rPr kumimoji="1" lang="en-US" altLang="ja-JP" dirty="0"/>
              <a:t>			</a:t>
            </a:r>
            <a:r>
              <a:rPr lang="en-US" altLang="ja-JP" sz="2800" dirty="0"/>
              <a:t>(Markov chain Monte Carlo </a:t>
            </a:r>
            <a:r>
              <a:rPr lang="en-US" altLang="ja-JP" sz="2800" dirty="0" err="1"/>
              <a:t>method;MCMC</a:t>
            </a:r>
            <a:r>
              <a:rPr lang="en-US" altLang="ja-JP" sz="2800" dirty="0"/>
              <a:t> method)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272C8E-A71C-45F9-A676-EA856F03D424}"/>
              </a:ext>
            </a:extLst>
          </p:cNvPr>
          <p:cNvSpPr txBox="1"/>
          <p:nvPr/>
        </p:nvSpPr>
        <p:spPr>
          <a:xfrm>
            <a:off x="797113" y="2652754"/>
            <a:ext cx="10597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棄却サンプリング法の問題点</a:t>
            </a:r>
            <a:r>
              <a:rPr kumimoji="1" lang="en-US" altLang="ja-JP" sz="2800" dirty="0"/>
              <a:t>…</a:t>
            </a:r>
            <a:r>
              <a:rPr kumimoji="1" lang="ja-JP" altLang="en-US" sz="2800" dirty="0"/>
              <a:t>上界</a:t>
            </a:r>
            <a:r>
              <a:rPr kumimoji="1" lang="en-US" altLang="ja-JP" sz="2800" dirty="0"/>
              <a:t>κ</a:t>
            </a:r>
            <a:r>
              <a:rPr kumimoji="1" lang="ja-JP" altLang="en-US" sz="2800" dirty="0"/>
              <a:t>がわからないと使えない</a:t>
            </a:r>
            <a:endParaRPr kumimoji="1" lang="en-US" altLang="ja-JP" sz="2800" dirty="0"/>
          </a:p>
          <a:p>
            <a:r>
              <a:rPr lang="en-US" altLang="ja-JP" sz="2800" dirty="0"/>
              <a:t>				</a:t>
            </a:r>
            <a:r>
              <a:rPr lang="ja-JP" altLang="en-US" sz="2800" dirty="0"/>
              <a:t>　　　　形によっては非効率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19CAE3-C0F3-4ADC-BA5F-967C4F25CEBE}"/>
              </a:ext>
            </a:extLst>
          </p:cNvPr>
          <p:cNvSpPr txBox="1"/>
          <p:nvPr/>
        </p:nvSpPr>
        <p:spPr>
          <a:xfrm>
            <a:off x="838200" y="4568927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→マルコフ連鎖モンテカルロ法は制限なし、</a:t>
            </a:r>
            <a:r>
              <a:rPr lang="ja-JP" altLang="en-US" sz="2800" dirty="0"/>
              <a:t>汎用的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337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6961E-D705-4E7B-939F-2C892FD9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マルコフ連鎖モンテカルロ法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E29E59-7E7E-48C3-B3E4-9E627B9A33C7}"/>
              </a:ext>
            </a:extLst>
          </p:cNvPr>
          <p:cNvSpPr txBox="1"/>
          <p:nvPr/>
        </p:nvSpPr>
        <p:spPr>
          <a:xfrm>
            <a:off x="1827042" y="2673988"/>
            <a:ext cx="7922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標本</a:t>
            </a:r>
            <a:r>
              <a:rPr lang="en-US" altLang="ja-JP" sz="2400" dirty="0" err="1"/>
              <a:t>θ</a:t>
            </a:r>
            <a:r>
              <a:rPr lang="en-US" altLang="ja-JP" dirty="0" err="1"/>
              <a:t>i</a:t>
            </a:r>
            <a:r>
              <a:rPr lang="ja-JP" altLang="en-US" sz="2400" dirty="0"/>
              <a:t>の生成確率がひとつ前の標本</a:t>
            </a:r>
            <a:r>
              <a:rPr lang="en-US" altLang="ja-JP" sz="2400" dirty="0"/>
              <a:t>θ</a:t>
            </a:r>
            <a:r>
              <a:rPr lang="en-US" altLang="ja-JP" dirty="0"/>
              <a:t>i-1</a:t>
            </a:r>
            <a:r>
              <a:rPr lang="ja-JP" altLang="en-US" sz="2400" dirty="0" err="1"/>
              <a:t>だけに依</a:t>
            </a:r>
            <a:r>
              <a:rPr lang="ja-JP" altLang="en-US" sz="2400" dirty="0"/>
              <a:t>存する</a:t>
            </a:r>
            <a:endParaRPr lang="en-US" altLang="ja-JP" sz="2400" dirty="0"/>
          </a:p>
          <a:p>
            <a:r>
              <a:rPr lang="en-US" altLang="ja-JP" sz="2400" dirty="0"/>
              <a:t>	θ</a:t>
            </a:r>
            <a:r>
              <a:rPr lang="en-US" altLang="ja-JP" sz="1600" dirty="0"/>
              <a:t>1</a:t>
            </a:r>
            <a:r>
              <a:rPr lang="en-US" altLang="ja-JP" sz="2400" dirty="0"/>
              <a:t>~θ</a:t>
            </a:r>
            <a:r>
              <a:rPr lang="en-US" altLang="ja-JP" sz="1600" dirty="0"/>
              <a:t>n</a:t>
            </a:r>
            <a:r>
              <a:rPr lang="ja-JP" altLang="en-US" sz="2400" dirty="0"/>
              <a:t>の標本列。確率過程の一種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BC8BA9-684E-435F-9251-77ECE9688261}"/>
              </a:ext>
            </a:extLst>
          </p:cNvPr>
          <p:cNvSpPr txBox="1"/>
          <p:nvPr/>
        </p:nvSpPr>
        <p:spPr>
          <a:xfrm>
            <a:off x="1055802" y="193249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マルコフ連鎖とは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36FA-FF9E-4609-920A-02CDFEC0B372}"/>
              </a:ext>
            </a:extLst>
          </p:cNvPr>
          <p:cNvSpPr txBox="1"/>
          <p:nvPr/>
        </p:nvSpPr>
        <p:spPr>
          <a:xfrm>
            <a:off x="1827041" y="3954610"/>
            <a:ext cx="849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教材で取り扱うのは特にメトロポリス・ヘイスティングス法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EFCCAA-59DA-49ED-B57A-3CF78AFED079}"/>
              </a:ext>
            </a:extLst>
          </p:cNvPr>
          <p:cNvSpPr txBox="1"/>
          <p:nvPr/>
        </p:nvSpPr>
        <p:spPr>
          <a:xfrm>
            <a:off x="1827041" y="523523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提案点をマルコフ連鎖に従って逐次的に発生させる手法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096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414</Words>
  <Application>Microsoft Office PowerPoint</Application>
  <PresentationFormat>ワイド画面</PresentationFormat>
  <Paragraphs>69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Office テーマ</vt:lpstr>
      <vt:lpstr>棄却サンプリング法</vt:lpstr>
      <vt:lpstr>棄却サンプリング法(rejection sampling)</vt:lpstr>
      <vt:lpstr>棄却サンプリング法</vt:lpstr>
      <vt:lpstr>棄却サンプリング法</vt:lpstr>
      <vt:lpstr>棄却サンプリング法</vt:lpstr>
      <vt:lpstr>棄却サンプリング法</vt:lpstr>
      <vt:lpstr>マルコフ連鎖モンテカルロ法</vt:lpstr>
      <vt:lpstr>マルコフ連鎖モンテカルロ法    (Markov chain Monte Carlo method;MCMC method)</vt:lpstr>
      <vt:lpstr>マルコフ連鎖モンテカルロ法</vt:lpstr>
      <vt:lpstr>マルコフ連鎖モンテカルロ法</vt:lpstr>
      <vt:lpstr>マルコフ連鎖モンテカルロ法</vt:lpstr>
      <vt:lpstr>マルコフ連鎖モンテカルロ法</vt:lpstr>
      <vt:lpstr>マルコフ連鎖モンテカルロ法</vt:lpstr>
      <vt:lpstr>マルコフ連鎖モンテカルロ法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棄却サンプリング法</dc:title>
  <dc:creator>HASHIMOTO Kunikazu(is0370he)</dc:creator>
  <cp:lastModifiedBy>HASHIMOTO Kunikazu(is0370he)</cp:lastModifiedBy>
  <cp:revision>26</cp:revision>
  <dcterms:created xsi:type="dcterms:W3CDTF">2018-12-04T01:25:52Z</dcterms:created>
  <dcterms:modified xsi:type="dcterms:W3CDTF">2018-12-14T04:33:08Z</dcterms:modified>
</cp:coreProperties>
</file>