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98C6E-B07E-4F33-BAA1-2F6A60C28BF6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0D5B-C1A0-458C-8457-5D03A2047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77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98C6E-B07E-4F33-BAA1-2F6A60C28BF6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0D5B-C1A0-458C-8457-5D03A2047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07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98C6E-B07E-4F33-BAA1-2F6A60C28BF6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0D5B-C1A0-458C-8457-5D03A2047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96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98C6E-B07E-4F33-BAA1-2F6A60C28BF6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0D5B-C1A0-458C-8457-5D03A2047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6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98C6E-B07E-4F33-BAA1-2F6A60C28BF6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0D5B-C1A0-458C-8457-5D03A2047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859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98C6E-B07E-4F33-BAA1-2F6A60C28BF6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0D5B-C1A0-458C-8457-5D03A2047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81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98C6E-B07E-4F33-BAA1-2F6A60C28BF6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0D5B-C1A0-458C-8457-5D03A2047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52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98C6E-B07E-4F33-BAA1-2F6A60C28BF6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0D5B-C1A0-458C-8457-5D03A2047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53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98C6E-B07E-4F33-BAA1-2F6A60C28BF6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0D5B-C1A0-458C-8457-5D03A2047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26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98C6E-B07E-4F33-BAA1-2F6A60C28BF6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0D5B-C1A0-458C-8457-5D03A2047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72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98C6E-B07E-4F33-BAA1-2F6A60C28BF6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0D5B-C1A0-458C-8457-5D03A2047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97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98C6E-B07E-4F33-BAA1-2F6A60C28BF6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00D5B-C1A0-458C-8457-5D03A2047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00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sr-Latn-RS" sz="9600" smtClean="0">
                <a:solidFill>
                  <a:srgbClr val="FF0000"/>
                </a:solidFill>
              </a:rPr>
              <a:t>Klasa Osoba</a:t>
            </a:r>
            <a:endParaRPr lang="en-US" sz="96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41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4"/>
          <p:cNvSpPr txBox="1">
            <a:spLocks noChangeArrowheads="1"/>
          </p:cNvSpPr>
          <p:nvPr/>
        </p:nvSpPr>
        <p:spPr bwMode="auto">
          <a:xfrm>
            <a:off x="468313" y="1196975"/>
            <a:ext cx="3455987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r-Latn-CS" sz="2800" b="1">
                <a:solidFill>
                  <a:srgbClr val="E6FC16"/>
                </a:solidFill>
                <a:latin typeface="Courier" pitchFamily="49" charset="0"/>
              </a:rPr>
              <a:t>int *</a:t>
            </a:r>
            <a:r>
              <a:rPr lang="en-US" sz="2800" b="1">
                <a:solidFill>
                  <a:srgbClr val="E6FC16"/>
                </a:solidFill>
                <a:latin typeface="Courier" pitchFamily="49" charset="0"/>
              </a:rPr>
              <a:t>a;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b="1">
                <a:solidFill>
                  <a:srgbClr val="E6FC16"/>
                </a:solidFill>
                <a:latin typeface="Courier" pitchFamily="49" charset="0"/>
              </a:rPr>
              <a:t>a=</a:t>
            </a:r>
            <a:r>
              <a:rPr lang="sr-Latn-CS" sz="2800" b="1">
                <a:solidFill>
                  <a:srgbClr val="E6FC16"/>
                </a:solidFill>
                <a:latin typeface="Courier" pitchFamily="49" charset="0"/>
              </a:rPr>
              <a:t>new</a:t>
            </a:r>
            <a:r>
              <a:rPr lang="en-US" sz="2800" b="1">
                <a:solidFill>
                  <a:srgbClr val="E6FC16"/>
                </a:solidFill>
                <a:latin typeface="Courier" pitchFamily="49" charset="0"/>
              </a:rPr>
              <a:t> i</a:t>
            </a:r>
            <a:r>
              <a:rPr lang="sr-Latn-CS" sz="2800" b="1">
                <a:solidFill>
                  <a:srgbClr val="E6FC16"/>
                </a:solidFill>
                <a:latin typeface="Courier" pitchFamily="49" charset="0"/>
              </a:rPr>
              <a:t>nt</a:t>
            </a:r>
            <a:r>
              <a:rPr lang="en-US" sz="2800" b="1">
                <a:solidFill>
                  <a:srgbClr val="E6FC16"/>
                </a:solidFill>
                <a:latin typeface="Courier" pitchFamily="49" charset="0"/>
              </a:rPr>
              <a:t>[10];</a:t>
            </a:r>
          </a:p>
        </p:txBody>
      </p:sp>
      <p:graphicFrame>
        <p:nvGraphicFramePr>
          <p:cNvPr id="10275" name="Group 35"/>
          <p:cNvGraphicFramePr>
            <a:graphicFrameLocks noGrp="1"/>
          </p:cNvGraphicFramePr>
          <p:nvPr/>
        </p:nvGraphicFramePr>
        <p:xfrm>
          <a:off x="6300788" y="1341438"/>
          <a:ext cx="2020887" cy="5203830"/>
        </p:xfrm>
        <a:graphic>
          <a:graphicData uri="http://schemas.openxmlformats.org/drawingml/2006/table">
            <a:tbl>
              <a:tblPr/>
              <a:tblGrid>
                <a:gridCol w="2020887"/>
              </a:tblGrid>
              <a:tr h="5203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203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203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203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203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203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203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203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203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203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1291" name="Text Box 25"/>
          <p:cNvSpPr txBox="1">
            <a:spLocks noChangeArrowheads="1"/>
          </p:cNvSpPr>
          <p:nvPr/>
        </p:nvSpPr>
        <p:spPr bwMode="auto">
          <a:xfrm>
            <a:off x="4645025" y="1196975"/>
            <a:ext cx="3603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FFFF00"/>
                </a:solidFill>
                <a:latin typeface="Courier New" pitchFamily="49" charset="0"/>
              </a:rPr>
              <a:t>a</a:t>
            </a:r>
          </a:p>
        </p:txBody>
      </p:sp>
      <p:sp>
        <p:nvSpPr>
          <p:cNvPr id="11292" name="AutoShape 36"/>
          <p:cNvSpPr>
            <a:spLocks noChangeArrowheads="1"/>
          </p:cNvSpPr>
          <p:nvPr/>
        </p:nvSpPr>
        <p:spPr bwMode="auto">
          <a:xfrm>
            <a:off x="5221288" y="1412875"/>
            <a:ext cx="936625" cy="144463"/>
          </a:xfrm>
          <a:prstGeom prst="rightArrow">
            <a:avLst>
              <a:gd name="adj1" fmla="val 50000"/>
              <a:gd name="adj2" fmla="val 1620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  <p:sp>
        <p:nvSpPr>
          <p:cNvPr id="11294" name="Text Box 38"/>
          <p:cNvSpPr txBox="1">
            <a:spLocks noChangeArrowheads="1"/>
          </p:cNvSpPr>
          <p:nvPr/>
        </p:nvSpPr>
        <p:spPr bwMode="auto">
          <a:xfrm>
            <a:off x="1042988" y="333375"/>
            <a:ext cx="50403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200" b="1" noProof="1">
                <a:solidFill>
                  <a:srgbClr val="FF0000"/>
                </a:solidFill>
              </a:rPr>
              <a:t>niz od 10 celih brojeva</a:t>
            </a:r>
          </a:p>
        </p:txBody>
      </p:sp>
    </p:spTree>
    <p:extLst>
      <p:ext uri="{BB962C8B-B14F-4D97-AF65-F5344CB8AC3E}">
        <p14:creationId xmlns:p14="http://schemas.microsoft.com/office/powerpoint/2010/main" val="241410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4"/>
          <p:cNvSpPr txBox="1">
            <a:spLocks noChangeArrowheads="1"/>
          </p:cNvSpPr>
          <p:nvPr/>
        </p:nvSpPr>
        <p:spPr bwMode="auto">
          <a:xfrm>
            <a:off x="468313" y="1196975"/>
            <a:ext cx="3722687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r-Latn-CS" sz="2800" b="1" smtClean="0">
                <a:solidFill>
                  <a:srgbClr val="E6FC16"/>
                </a:solidFill>
                <a:latin typeface="Courier" pitchFamily="49" charset="0"/>
              </a:rPr>
              <a:t>Osoba *a;</a:t>
            </a:r>
            <a:endParaRPr lang="en-US" sz="2800" b="1">
              <a:solidFill>
                <a:srgbClr val="E6FC16"/>
              </a:solidFill>
              <a:latin typeface="Courier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800" b="1" smtClean="0">
                <a:solidFill>
                  <a:srgbClr val="E6FC16"/>
                </a:solidFill>
                <a:latin typeface="Courier" pitchFamily="49" charset="0"/>
              </a:rPr>
              <a:t>a=new Osoba[10];</a:t>
            </a:r>
            <a:endParaRPr lang="en-US" sz="2800" b="1">
              <a:solidFill>
                <a:srgbClr val="E6FC16"/>
              </a:solidFill>
              <a:latin typeface="Courier" pitchFamily="49" charset="0"/>
            </a:endParaRPr>
          </a:p>
        </p:txBody>
      </p:sp>
      <p:graphicFrame>
        <p:nvGraphicFramePr>
          <p:cNvPr id="10275" name="Group 35"/>
          <p:cNvGraphicFramePr>
            <a:graphicFrameLocks noGrp="1"/>
          </p:cNvGraphicFramePr>
          <p:nvPr/>
        </p:nvGraphicFramePr>
        <p:xfrm>
          <a:off x="6300788" y="1341438"/>
          <a:ext cx="2020887" cy="5203830"/>
        </p:xfrm>
        <a:graphic>
          <a:graphicData uri="http://schemas.openxmlformats.org/drawingml/2006/table">
            <a:tbl>
              <a:tblPr/>
              <a:tblGrid>
                <a:gridCol w="2020887"/>
              </a:tblGrid>
              <a:tr h="5203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203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203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203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203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203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203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203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203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203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1291" name="Text Box 25"/>
          <p:cNvSpPr txBox="1">
            <a:spLocks noChangeArrowheads="1"/>
          </p:cNvSpPr>
          <p:nvPr/>
        </p:nvSpPr>
        <p:spPr bwMode="auto">
          <a:xfrm>
            <a:off x="4645025" y="1196975"/>
            <a:ext cx="3603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FFFF00"/>
                </a:solidFill>
                <a:latin typeface="Courier New" pitchFamily="49" charset="0"/>
              </a:rPr>
              <a:t>a</a:t>
            </a:r>
          </a:p>
        </p:txBody>
      </p:sp>
      <p:sp>
        <p:nvSpPr>
          <p:cNvPr id="11292" name="AutoShape 36"/>
          <p:cNvSpPr>
            <a:spLocks noChangeArrowheads="1"/>
          </p:cNvSpPr>
          <p:nvPr/>
        </p:nvSpPr>
        <p:spPr bwMode="auto">
          <a:xfrm>
            <a:off x="5221288" y="1412875"/>
            <a:ext cx="936625" cy="144463"/>
          </a:xfrm>
          <a:prstGeom prst="rightArrow">
            <a:avLst>
              <a:gd name="adj1" fmla="val 50000"/>
              <a:gd name="adj2" fmla="val 1620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  <p:sp>
        <p:nvSpPr>
          <p:cNvPr id="11294" name="Text Box 38"/>
          <p:cNvSpPr txBox="1">
            <a:spLocks noChangeArrowheads="1"/>
          </p:cNvSpPr>
          <p:nvPr/>
        </p:nvSpPr>
        <p:spPr bwMode="auto">
          <a:xfrm>
            <a:off x="1042988" y="333375"/>
            <a:ext cx="73390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b="1" noProof="1">
                <a:solidFill>
                  <a:srgbClr val="FF0000"/>
                </a:solidFill>
              </a:rPr>
              <a:t>niz od </a:t>
            </a:r>
            <a:r>
              <a:rPr lang="en-US" sz="3200" b="1" noProof="1">
                <a:solidFill>
                  <a:srgbClr val="FF0000"/>
                </a:solidFill>
              </a:rPr>
              <a:t>10 </a:t>
            </a:r>
            <a:r>
              <a:rPr lang="en-US" sz="3200" b="1" noProof="1" smtClean="0">
                <a:solidFill>
                  <a:srgbClr val="FF0000"/>
                </a:solidFill>
              </a:rPr>
              <a:t>objekata klase Osoba</a:t>
            </a:r>
            <a:endParaRPr lang="en-US" sz="3200" b="1" noProof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57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1668425" y="5004375"/>
            <a:ext cx="1295400" cy="710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04800" y="4293969"/>
            <a:ext cx="1295400" cy="710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600200" y="1723083"/>
            <a:ext cx="874712" cy="6343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304800" y="1066800"/>
            <a:ext cx="990600" cy="710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66" name="Text Box 4"/>
          <p:cNvSpPr txBox="1">
            <a:spLocks noChangeArrowheads="1"/>
          </p:cNvSpPr>
          <p:nvPr/>
        </p:nvSpPr>
        <p:spPr bwMode="auto">
          <a:xfrm>
            <a:off x="468313" y="1196975"/>
            <a:ext cx="3455987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r-Latn-CS" sz="2800" b="1">
                <a:solidFill>
                  <a:srgbClr val="E6FC16"/>
                </a:solidFill>
                <a:latin typeface="Courier" pitchFamily="49" charset="0"/>
              </a:rPr>
              <a:t>int *</a:t>
            </a:r>
            <a:r>
              <a:rPr lang="en-US" sz="2800" b="1">
                <a:solidFill>
                  <a:srgbClr val="E6FC16"/>
                </a:solidFill>
                <a:latin typeface="Courier" pitchFamily="49" charset="0"/>
              </a:rPr>
              <a:t>a;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b="1">
                <a:solidFill>
                  <a:srgbClr val="E6FC16"/>
                </a:solidFill>
                <a:latin typeface="Courier" pitchFamily="49" charset="0"/>
              </a:rPr>
              <a:t>a=</a:t>
            </a:r>
            <a:r>
              <a:rPr lang="sr-Latn-CS" sz="2800" b="1">
                <a:solidFill>
                  <a:srgbClr val="E6FC16"/>
                </a:solidFill>
                <a:latin typeface="Courier" pitchFamily="49" charset="0"/>
              </a:rPr>
              <a:t>new</a:t>
            </a:r>
            <a:r>
              <a:rPr lang="en-US" sz="2800" b="1">
                <a:solidFill>
                  <a:srgbClr val="E6FC16"/>
                </a:solidFill>
                <a:latin typeface="Courier" pitchFamily="49" charset="0"/>
              </a:rPr>
              <a:t> i</a:t>
            </a:r>
            <a:r>
              <a:rPr lang="sr-Latn-CS" sz="2800" b="1">
                <a:solidFill>
                  <a:srgbClr val="E6FC16"/>
                </a:solidFill>
                <a:latin typeface="Courier" pitchFamily="49" charset="0"/>
              </a:rPr>
              <a:t>nt</a:t>
            </a:r>
            <a:r>
              <a:rPr lang="en-US" sz="2800" b="1">
                <a:solidFill>
                  <a:srgbClr val="E6FC16"/>
                </a:solidFill>
                <a:latin typeface="Courier" pitchFamily="49" charset="0"/>
              </a:rPr>
              <a:t>[10];</a:t>
            </a:r>
          </a:p>
        </p:txBody>
      </p:sp>
      <p:graphicFrame>
        <p:nvGraphicFramePr>
          <p:cNvPr id="10275" name="Group 35"/>
          <p:cNvGraphicFramePr>
            <a:graphicFrameLocks noGrp="1"/>
          </p:cNvGraphicFramePr>
          <p:nvPr/>
        </p:nvGraphicFramePr>
        <p:xfrm>
          <a:off x="6300788" y="1341438"/>
          <a:ext cx="2020887" cy="5203830"/>
        </p:xfrm>
        <a:graphic>
          <a:graphicData uri="http://schemas.openxmlformats.org/drawingml/2006/table">
            <a:tbl>
              <a:tblPr/>
              <a:tblGrid>
                <a:gridCol w="2020887"/>
              </a:tblGrid>
              <a:tr h="5203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203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203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203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203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203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203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203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203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203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1291" name="Text Box 25"/>
          <p:cNvSpPr txBox="1">
            <a:spLocks noChangeArrowheads="1"/>
          </p:cNvSpPr>
          <p:nvPr/>
        </p:nvSpPr>
        <p:spPr bwMode="auto">
          <a:xfrm>
            <a:off x="4645025" y="1196975"/>
            <a:ext cx="3603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FFFF00"/>
                </a:solidFill>
                <a:latin typeface="Courier New" pitchFamily="49" charset="0"/>
              </a:rPr>
              <a:t>a</a:t>
            </a:r>
          </a:p>
        </p:txBody>
      </p:sp>
      <p:sp>
        <p:nvSpPr>
          <p:cNvPr id="11292" name="AutoShape 36"/>
          <p:cNvSpPr>
            <a:spLocks noChangeArrowheads="1"/>
          </p:cNvSpPr>
          <p:nvPr/>
        </p:nvSpPr>
        <p:spPr bwMode="auto">
          <a:xfrm>
            <a:off x="5221288" y="1412875"/>
            <a:ext cx="936625" cy="144463"/>
          </a:xfrm>
          <a:prstGeom prst="rightArrow">
            <a:avLst>
              <a:gd name="adj1" fmla="val 50000"/>
              <a:gd name="adj2" fmla="val 1620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  <p:sp>
        <p:nvSpPr>
          <p:cNvPr id="11294" name="Text Box 38"/>
          <p:cNvSpPr txBox="1">
            <a:spLocks noChangeArrowheads="1"/>
          </p:cNvSpPr>
          <p:nvPr/>
        </p:nvSpPr>
        <p:spPr bwMode="auto">
          <a:xfrm>
            <a:off x="228600" y="333375"/>
            <a:ext cx="47767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200" b="1" noProof="1">
                <a:solidFill>
                  <a:srgbClr val="FF0000"/>
                </a:solidFill>
              </a:rPr>
              <a:t>niz od 10 celih brojeva</a:t>
            </a:r>
          </a:p>
        </p:txBody>
      </p:sp>
      <p:sp>
        <p:nvSpPr>
          <p:cNvPr id="7" name="Text Box 38"/>
          <p:cNvSpPr txBox="1">
            <a:spLocks noChangeArrowheads="1"/>
          </p:cNvSpPr>
          <p:nvPr/>
        </p:nvSpPr>
        <p:spPr bwMode="auto">
          <a:xfrm>
            <a:off x="304800" y="3124200"/>
            <a:ext cx="434022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b="1" noProof="1">
                <a:solidFill>
                  <a:srgbClr val="FF0000"/>
                </a:solidFill>
              </a:rPr>
              <a:t>niz od </a:t>
            </a:r>
            <a:r>
              <a:rPr lang="en-US" sz="3200" b="1" noProof="1">
                <a:solidFill>
                  <a:srgbClr val="FF0000"/>
                </a:solidFill>
              </a:rPr>
              <a:t>10 </a:t>
            </a:r>
            <a:r>
              <a:rPr lang="en-US" sz="3200" b="1" noProof="1" smtClean="0">
                <a:solidFill>
                  <a:srgbClr val="FF0000"/>
                </a:solidFill>
              </a:rPr>
              <a:t>objekata klase Osoba</a:t>
            </a:r>
            <a:endParaRPr lang="en-US" sz="3200" b="1" noProof="1">
              <a:solidFill>
                <a:srgbClr val="FF0000"/>
              </a:solidFill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54782" y="4419600"/>
            <a:ext cx="3722687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r-Latn-CS" sz="2800" b="1" smtClean="0">
                <a:solidFill>
                  <a:srgbClr val="E6FC16"/>
                </a:solidFill>
                <a:latin typeface="Courier" pitchFamily="49" charset="0"/>
              </a:rPr>
              <a:t>Osoba *a;</a:t>
            </a:r>
            <a:endParaRPr lang="en-US" sz="2800" b="1">
              <a:solidFill>
                <a:srgbClr val="E6FC16"/>
              </a:solidFill>
              <a:latin typeface="Courier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800" b="1" smtClean="0">
                <a:solidFill>
                  <a:srgbClr val="E6FC16"/>
                </a:solidFill>
                <a:latin typeface="Courier" pitchFamily="49" charset="0"/>
              </a:rPr>
              <a:t>a=new Osoba[10];</a:t>
            </a:r>
            <a:endParaRPr lang="en-US" sz="2800" b="1">
              <a:solidFill>
                <a:srgbClr val="E6FC16"/>
              </a:solidFill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15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579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200" b="1" smtClean="0">
                <a:solidFill>
                  <a:srgbClr val="FF000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Konstruktor kopije</a:t>
            </a:r>
            <a:endParaRPr lang="en-US" sz="3200" b="1">
              <a:solidFill>
                <a:srgbClr val="FF0000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6368" y="2133600"/>
            <a:ext cx="4953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Osoba(Osoba &amp;o)</a:t>
            </a:r>
          </a:p>
          <a:p>
            <a:r>
              <a:rPr lang="en-US" sz="2800" b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2800" b="1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800" b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800" b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strcpy(ime</a:t>
            </a:r>
            <a:r>
              <a:rPr lang="en-US" sz="2800" b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, o.ime);</a:t>
            </a:r>
          </a:p>
          <a:p>
            <a:r>
              <a:rPr lang="en-US" sz="2800" b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sr-Latn-RS" sz="2800" b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2800" b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tarost=o.starost</a:t>
            </a:r>
            <a:r>
              <a:rPr lang="en-US" sz="2800" b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800" b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86400" y="609600"/>
            <a:ext cx="3429000" cy="1938992"/>
          </a:xfrm>
          <a:prstGeom prst="rect">
            <a:avLst/>
          </a:prstGeom>
          <a:noFill/>
          <a:ln w="15875" cap="rnd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class Osoba</a:t>
            </a:r>
          </a:p>
          <a:p>
            <a:r>
              <a:rPr lang="en-US" sz="200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  char ime[31];</a:t>
            </a:r>
          </a:p>
          <a:p>
            <a:r>
              <a:rPr lang="en-US" sz="200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  int starost;</a:t>
            </a:r>
          </a:p>
          <a:p>
            <a:r>
              <a:rPr lang="en-US" sz="200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sr-Latn-RS" sz="200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    ...</a:t>
            </a:r>
            <a:endParaRPr lang="en-US" sz="200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4670277"/>
            <a:ext cx="8001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poziv konstruktora kopije dešava se prilikom inicijalizacije osobe </a:t>
            </a:r>
            <a:r>
              <a:rPr lang="sr-Latn-RS" sz="200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max</a:t>
            </a:r>
            <a:r>
              <a:rPr lang="sr-Latn-RS" sz="20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osobom </a:t>
            </a:r>
            <a:r>
              <a:rPr lang="sr-Latn-RS" sz="200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00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[0] </a:t>
            </a:r>
            <a:r>
              <a:rPr lang="en-US" sz="2000" smtClean="0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rPr>
              <a:t>(prva osoba u nizu):</a:t>
            </a:r>
            <a:endParaRPr lang="en-US" sz="2000" smtClean="0">
              <a:solidFill>
                <a:srgbClr val="FFFF00"/>
              </a:solidFill>
            </a:endParaRPr>
          </a:p>
          <a:p>
            <a:r>
              <a:rPr lang="en-US" sz="2000" b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Osoba </a:t>
            </a:r>
            <a:r>
              <a:rPr lang="en-US" sz="2000" b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max(a[0</a:t>
            </a:r>
            <a:r>
              <a:rPr lang="en-US" sz="2000" b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2000" smtClean="0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rPr>
              <a:t>ime i starost osobe </a:t>
            </a:r>
            <a:r>
              <a:rPr lang="en-US" sz="200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a[0]</a:t>
            </a:r>
            <a:r>
              <a:rPr lang="en-US" sz="2000" smtClean="0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rPr>
              <a:t> kopiraju se u osobu </a:t>
            </a:r>
            <a:r>
              <a:rPr lang="en-US" sz="200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max</a:t>
            </a:r>
            <a:r>
              <a:rPr lang="sr-Latn-RS" smtClean="0">
                <a:solidFill>
                  <a:srgbClr val="FFFF00"/>
                </a:solidFill>
              </a:rPr>
              <a:t> 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51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579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mtClean="0">
                <a:solidFill>
                  <a:srgbClr val="FF000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Vra</a:t>
            </a:r>
            <a:r>
              <a:rPr lang="sr-Latn-RS" sz="3200" b="1" smtClean="0">
                <a:solidFill>
                  <a:srgbClr val="FF000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ćanje stringa</a:t>
            </a:r>
            <a:endParaRPr lang="en-US" sz="3200" b="1">
              <a:solidFill>
                <a:srgbClr val="FF0000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6368" y="2133600"/>
            <a:ext cx="4953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char*</a:t>
            </a:r>
            <a:r>
              <a:rPr lang="sr-Latn-RS" sz="2800" b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vrati_rec</a:t>
            </a:r>
            <a:r>
              <a:rPr lang="en-US" sz="2800" b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2800" b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2800" b="1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800" b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800" b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2800" b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ime;</a:t>
            </a:r>
          </a:p>
          <a:p>
            <a:r>
              <a:rPr lang="en-US" sz="2800" b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800" b="1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86400" y="609600"/>
            <a:ext cx="3429000" cy="1938992"/>
          </a:xfrm>
          <a:prstGeom prst="rect">
            <a:avLst/>
          </a:prstGeom>
          <a:noFill/>
          <a:ln w="15875" cap="rnd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class Osoba</a:t>
            </a:r>
          </a:p>
          <a:p>
            <a:r>
              <a:rPr lang="en-US" sz="200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  char ime[31];</a:t>
            </a:r>
          </a:p>
          <a:p>
            <a:r>
              <a:rPr lang="en-US" sz="200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  int starost;</a:t>
            </a:r>
          </a:p>
          <a:p>
            <a:r>
              <a:rPr lang="en-US" sz="200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sr-Latn-RS" sz="200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    ...</a:t>
            </a:r>
            <a:endParaRPr lang="en-US" sz="200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4670277"/>
            <a:ext cx="8305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upotreba funkcije koja vraća string</a:t>
            </a:r>
            <a:r>
              <a:rPr lang="en-US" sz="20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</a:t>
            </a:r>
            <a:endParaRPr lang="sr-Latn-RS" sz="200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2000" b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cout&lt;&lt;" najstarija osoba je "&lt;&lt;max.vrati_rec</a:t>
            </a:r>
            <a:r>
              <a:rPr lang="en-US" sz="2000" b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()&lt;&lt;</a:t>
            </a:r>
            <a:r>
              <a:rPr lang="en-US" sz="2000" b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endl;</a:t>
            </a:r>
          </a:p>
          <a:p>
            <a:r>
              <a:rPr lang="en-US" sz="200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max</a:t>
            </a:r>
            <a:r>
              <a:rPr lang="en-US" sz="2000" smtClean="0">
                <a:solidFill>
                  <a:schemeClr val="accent1"/>
                </a:solidFill>
                <a:cs typeface="Courier New" pitchFamily="49" charset="0"/>
              </a:rPr>
              <a:t> je objekat klase </a:t>
            </a:r>
            <a:r>
              <a:rPr lang="en-US" sz="200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Osoba</a:t>
            </a:r>
            <a:endParaRPr lang="sr-Latn-RS" sz="200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87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52400"/>
            <a:ext cx="3352800" cy="654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18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175</Words>
  <Application>Microsoft Office PowerPoint</Application>
  <PresentationFormat>On-screen Show (4:3)</PresentationFormat>
  <Paragraphs>45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Klasa Osoba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Win7</dc:creator>
  <cp:lastModifiedBy>Win7</cp:lastModifiedBy>
  <cp:revision>21</cp:revision>
  <dcterms:created xsi:type="dcterms:W3CDTF">2014-11-26T19:31:52Z</dcterms:created>
  <dcterms:modified xsi:type="dcterms:W3CDTF">2014-11-26T21:10:19Z</dcterms:modified>
</cp:coreProperties>
</file>