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4" r:id="rId4"/>
    <p:sldId id="260" r:id="rId5"/>
    <p:sldId id="273" r:id="rId6"/>
    <p:sldId id="261" r:id="rId7"/>
    <p:sldId id="271" r:id="rId8"/>
    <p:sldId id="262" r:id="rId9"/>
    <p:sldId id="269" r:id="rId10"/>
    <p:sldId id="272" r:id="rId11"/>
    <p:sldId id="268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 autoAdjust="0"/>
    <p:restoredTop sz="94729" autoAdjust="0"/>
  </p:normalViewPr>
  <p:slideViewPr>
    <p:cSldViewPr>
      <p:cViewPr>
        <p:scale>
          <a:sx n="70" d="100"/>
          <a:sy n="70" d="100"/>
        </p:scale>
        <p:origin x="-618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66CC0-2449-47E7-840D-2B5613462E4F}" type="datetimeFigureOut">
              <a:rPr kumimoji="1" lang="ja-JP" altLang="en-US" smtClean="0"/>
              <a:t>2012/12/16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DC46A-14E1-4AA7-9E4D-FB2CA447C515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F1E2D-17BC-40BC-96DB-66CC3AF9D0EE}" type="datetimeFigureOut">
              <a:rPr kumimoji="1" lang="ja-JP" altLang="en-US" smtClean="0"/>
              <a:pPr/>
              <a:t>2012/12/16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ED524-D392-4661-99B6-4600F2596B3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ニューエイジ・ミュージック（聴く人をリラックスさせたり、前向きな気持ちにさせる）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ED524-D392-4661-99B6-4600F2596B36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DA7BA5A-A6B8-4B54-B397-5F404ADAFAF5}" type="datetimeFigureOut">
              <a:rPr kumimoji="1" lang="ja-JP" altLang="en-US" smtClean="0"/>
              <a:pPr/>
              <a:t>2012/12/16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コネクタ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コネクタ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円/楕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円/楕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円/楕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9F28396-6A57-43B1-88A2-75303CE25E9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7BA5A-A6B8-4B54-B397-5F404ADAFAF5}" type="datetimeFigureOut">
              <a:rPr kumimoji="1" lang="ja-JP" altLang="en-US" smtClean="0"/>
              <a:pPr/>
              <a:t>2012/12/16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8396-6A57-43B1-88A2-75303CE25E9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7BA5A-A6B8-4B54-B397-5F404ADAFAF5}" type="datetimeFigureOut">
              <a:rPr kumimoji="1" lang="ja-JP" altLang="en-US" smtClean="0"/>
              <a:pPr/>
              <a:t>2012/12/16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8396-6A57-43B1-88A2-75303CE25E9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DA7BA5A-A6B8-4B54-B397-5F404ADAFAF5}" type="datetimeFigureOut">
              <a:rPr kumimoji="1" lang="ja-JP" altLang="en-US" smtClean="0"/>
              <a:pPr/>
              <a:t>2012/12/16</a:t>
            </a:fld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9F28396-6A57-43B1-88A2-75303CE25E9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DA7BA5A-A6B8-4B54-B397-5F404ADAFAF5}" type="datetimeFigureOut">
              <a:rPr kumimoji="1" lang="ja-JP" altLang="en-US" smtClean="0"/>
              <a:pPr/>
              <a:t>2012/12/16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コネクタ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円/楕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円/楕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円/楕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コネクタ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9F28396-6A57-43B1-88A2-75303CE25E9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7BA5A-A6B8-4B54-B397-5F404ADAFAF5}" type="datetimeFigureOut">
              <a:rPr kumimoji="1" lang="ja-JP" altLang="en-US" smtClean="0"/>
              <a:pPr/>
              <a:t>2012/12/16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8396-6A57-43B1-88A2-75303CE25E9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7BA5A-A6B8-4B54-B397-5F404ADAFAF5}" type="datetimeFigureOut">
              <a:rPr kumimoji="1" lang="ja-JP" altLang="en-US" smtClean="0"/>
              <a:pPr/>
              <a:t>2012/12/16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8396-6A57-43B1-88A2-75303CE25E9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2" name="テキスト プレースホル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4" name="テキスト プレースホル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DA7BA5A-A6B8-4B54-B397-5F404ADAFAF5}" type="datetimeFigureOut">
              <a:rPr kumimoji="1" lang="ja-JP" altLang="en-US" smtClean="0"/>
              <a:pPr/>
              <a:t>2012/12/16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9F28396-6A57-43B1-88A2-75303CE25E9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7BA5A-A6B8-4B54-B397-5F404ADAFAF5}" type="datetimeFigureOut">
              <a:rPr kumimoji="1" lang="ja-JP" altLang="en-US" smtClean="0"/>
              <a:pPr/>
              <a:t>2012/12/16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8396-6A57-43B1-88A2-75303CE25E9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コンテンツ プレースホル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1" name="日付プレースホル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DA7BA5A-A6B8-4B54-B397-5F404ADAFAF5}" type="datetimeFigureOut">
              <a:rPr kumimoji="1" lang="ja-JP" altLang="en-US" smtClean="0"/>
              <a:pPr/>
              <a:t>2012/12/16</a:t>
            </a:fld>
            <a:endParaRPr kumimoji="1" lang="ja-JP" altLang="en-US"/>
          </a:p>
        </p:txBody>
      </p:sp>
      <p:sp>
        <p:nvSpPr>
          <p:cNvPr id="22" name="スライド番号プレースホル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9F28396-6A57-43B1-88A2-75303CE25E9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3" name="フッター プレースホル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円/楕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コネクタ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DA7BA5A-A6B8-4B54-B397-5F404ADAFAF5}" type="datetimeFigureOut">
              <a:rPr kumimoji="1" lang="ja-JP" altLang="en-US" smtClean="0"/>
              <a:pPr/>
              <a:t>2012/12/16</a:t>
            </a:fld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9F28396-6A57-43B1-88A2-75303CE25E9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1" name="フッター プレースホル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DA7BA5A-A6B8-4B54-B397-5F404ADAFAF5}" type="datetimeFigureOut">
              <a:rPr kumimoji="1" lang="ja-JP" altLang="en-US" smtClean="0"/>
              <a:pPr/>
              <a:t>2012/12/16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9F28396-6A57-43B1-88A2-75303CE25E9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1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1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y09110\Dropbox\RT%202012\&#30330;&#34920;&#29992;&#12497;&#12527;&#12540;&#12509;&#12452;&#12531;&#12488;\amanegasa.mp3" TargetMode="Externa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wmf"/><Relationship Id="rId5" Type="http://schemas.openxmlformats.org/officeDocument/2006/relationships/image" Target="../media/image2.wmf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03648" y="980728"/>
            <a:ext cx="7740352" cy="1534322"/>
          </a:xfrm>
        </p:spPr>
        <p:txBody>
          <a:bodyPr>
            <a:noAutofit/>
          </a:bodyPr>
          <a:lstStyle/>
          <a:p>
            <a:pPr algn="ctr"/>
            <a:r>
              <a:rPr lang="ja-JP" altLang="en-US" sz="3600" b="1" dirty="0" smtClean="0"/>
              <a:t>音変換コンポーネントによる</a:t>
            </a:r>
            <a:r>
              <a:rPr lang="en-US" altLang="ja-JP" sz="3600" b="1" dirty="0" smtClean="0"/>
              <a:t/>
            </a:r>
            <a:br>
              <a:rPr lang="en-US" altLang="ja-JP" sz="3600" b="1" dirty="0" smtClean="0"/>
            </a:br>
            <a:r>
              <a:rPr lang="ja-JP" altLang="en-US" sz="3600" b="1" dirty="0" smtClean="0"/>
              <a:t>雨の不快感を解消するシステムの提案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971800" y="4005064"/>
            <a:ext cx="6172200" cy="1371600"/>
          </a:xfrm>
        </p:spPr>
        <p:txBody>
          <a:bodyPr>
            <a:normAutofit/>
          </a:bodyPr>
          <a:lstStyle/>
          <a:p>
            <a:pPr algn="r"/>
            <a:r>
              <a:rPr lang="ja-JP" altLang="en-US" sz="2800" b="0" dirty="0">
                <a:solidFill>
                  <a:schemeClr val="tx1"/>
                </a:solidFill>
              </a:rPr>
              <a:t>浦野羅</a:t>
            </a:r>
            <a:r>
              <a:rPr lang="ja-JP" altLang="en-US" sz="2800" b="0" dirty="0" smtClean="0">
                <a:solidFill>
                  <a:schemeClr val="tx1"/>
                </a:solidFill>
              </a:rPr>
              <a:t>馬</a:t>
            </a:r>
            <a:r>
              <a:rPr lang="en-US" altLang="ja-JP" sz="2800" b="0" dirty="0" smtClean="0">
                <a:solidFill>
                  <a:schemeClr val="tx1"/>
                </a:solidFill>
              </a:rPr>
              <a:t>, </a:t>
            </a:r>
            <a:r>
              <a:rPr lang="ja-JP" altLang="en-US" sz="2800" b="0" dirty="0" smtClean="0">
                <a:solidFill>
                  <a:schemeClr val="tx1"/>
                </a:solidFill>
              </a:rPr>
              <a:t>坂巻一希</a:t>
            </a:r>
            <a:r>
              <a:rPr lang="en-US" altLang="ja-JP" sz="2800" b="0" dirty="0" smtClean="0">
                <a:solidFill>
                  <a:schemeClr val="tx1"/>
                </a:solidFill>
              </a:rPr>
              <a:t>, </a:t>
            </a:r>
            <a:r>
              <a:rPr lang="ja-JP" altLang="en-US" sz="2800" b="0" dirty="0" smtClean="0">
                <a:solidFill>
                  <a:schemeClr val="tx1"/>
                </a:solidFill>
              </a:rPr>
              <a:t>佐々木毅</a:t>
            </a:r>
            <a:endParaRPr lang="en-US" altLang="ja-JP" sz="2800" b="0" dirty="0" smtClean="0">
              <a:solidFill>
                <a:schemeClr val="tx1"/>
              </a:solidFill>
            </a:endParaRPr>
          </a:p>
          <a:p>
            <a:pPr algn="r"/>
            <a:r>
              <a:rPr kumimoji="1" lang="ja-JP" altLang="en-US" sz="2800" b="0" dirty="0" smtClean="0">
                <a:solidFill>
                  <a:schemeClr val="tx1"/>
                </a:solidFill>
              </a:rPr>
              <a:t>（芝浦工業大学デザイン工学部）</a:t>
            </a:r>
            <a:endParaRPr kumimoji="1" lang="ja-JP" altLang="en-US" sz="2800" b="0" dirty="0">
              <a:solidFill>
                <a:schemeClr val="tx1"/>
              </a:solidFill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139952" y="2564904"/>
            <a:ext cx="5004048" cy="598218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6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～</a:t>
            </a:r>
            <a:r>
              <a:rPr lang="ja-JP" altLang="en-US" sz="3600" b="1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雨音傘～</a:t>
            </a:r>
            <a:endParaRPr kumimoji="1" lang="ja-JP" altLang="en-US" sz="36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9512" y="2566645"/>
            <a:ext cx="33778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生成する音をフェードアウトさせる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15616" y="3070701"/>
            <a:ext cx="6898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通常の音を生成する</a:t>
            </a:r>
            <a:r>
              <a:rPr lang="en-US" altLang="ja-JP" dirty="0" smtClean="0"/>
              <a:t>Arduino</a:t>
            </a:r>
            <a:r>
              <a:rPr lang="ja-JP" altLang="en-US" dirty="0" smtClean="0"/>
              <a:t>の関数では、</a:t>
            </a:r>
            <a:endParaRPr lang="en-US" altLang="ja-JP" dirty="0" smtClean="0"/>
          </a:p>
          <a:p>
            <a:r>
              <a:rPr kumimoji="1" lang="ja-JP" altLang="en-US" dirty="0" smtClean="0"/>
              <a:t>矩形波のような音になってしまい、音の終わりが不自然になってしまう。</a:t>
            </a:r>
            <a:endParaRPr kumimoji="1" lang="ja-JP" altLang="en-US" dirty="0"/>
          </a:p>
        </p:txBody>
      </p:sp>
      <p:pic>
        <p:nvPicPr>
          <p:cNvPr id="7" name="図 6" descr="experiment.JPG"/>
          <p:cNvPicPr>
            <a:picLocks noChangeAspect="1"/>
          </p:cNvPicPr>
          <p:nvPr/>
        </p:nvPicPr>
        <p:blipFill>
          <a:blip r:embed="rId3" cstate="print"/>
          <a:srcRect r="1527" b="19584"/>
          <a:stretch>
            <a:fillRect/>
          </a:stretch>
        </p:blipFill>
        <p:spPr>
          <a:xfrm>
            <a:off x="4139952" y="4013684"/>
            <a:ext cx="4644007" cy="2844316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084168" y="36450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実験風景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87624" y="1700808"/>
            <a:ext cx="5226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生成される音はセンサ値の剰余によって決まるため、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連続した音が生成されることは少ない。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9512" y="1268760"/>
            <a:ext cx="412324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同じ音が連続して生成されることを避ける</a:t>
            </a:r>
            <a:endParaRPr kumimoji="1" lang="ja-JP" altLang="en-US" dirty="0"/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179512" y="620688"/>
            <a:ext cx="3744416" cy="562074"/>
          </a:xfrm>
          <a:prstGeom prst="rect">
            <a:avLst/>
          </a:prstGeom>
        </p:spPr>
        <p:txBody>
          <a:bodyPr/>
          <a:lstStyle/>
          <a:p>
            <a:r>
              <a:rPr lang="ja-JP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工夫した点として・・・</a:t>
            </a:r>
            <a:endParaRPr lang="ja-JP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4" name="amanegasa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1115616" y="4221088"/>
            <a:ext cx="1944216" cy="1944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556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今後の目標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より豊富な音を生成できるようにする</a:t>
            </a:r>
            <a:endParaRPr kumimoji="1"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　　</a:t>
            </a:r>
            <a:endParaRPr kumimoji="1" lang="en-US" altLang="ja-JP" dirty="0" smtClean="0"/>
          </a:p>
          <a:p>
            <a:r>
              <a:rPr lang="ja-JP" altLang="en-US" dirty="0" smtClean="0"/>
              <a:t>マイク以外のセンサ以外を用い、より雨を楽しむことができる傘を製作していく</a:t>
            </a:r>
            <a:endParaRPr lang="en-US" altLang="ja-JP" dirty="0" smtClean="0"/>
          </a:p>
          <a:p>
            <a:endParaRPr lang="en-US" altLang="ja-JP" dirty="0" smtClean="0"/>
          </a:p>
          <a:p>
            <a:pPr lvl="1"/>
            <a:r>
              <a:rPr lang="ja-JP" altLang="en-US" dirty="0" smtClean="0"/>
              <a:t>拡張例</a:t>
            </a:r>
            <a:r>
              <a:rPr lang="en-US" altLang="ja-JP" dirty="0" smtClean="0"/>
              <a:t>: </a:t>
            </a:r>
            <a:r>
              <a:rPr lang="ja-JP" altLang="en-US" dirty="0" smtClean="0"/>
              <a:t>圧力センサによる雨量変化に伴う音生成</a:t>
            </a:r>
          </a:p>
          <a:p>
            <a:endParaRPr kumimoji="1" lang="en-US" altLang="ja-JP" dirty="0" smtClean="0"/>
          </a:p>
        </p:txBody>
      </p:sp>
      <p:sp>
        <p:nvSpPr>
          <p:cNvPr id="4" name="ストライプ矢印 3"/>
          <p:cNvSpPr/>
          <p:nvPr/>
        </p:nvSpPr>
        <p:spPr>
          <a:xfrm>
            <a:off x="1043608" y="2092786"/>
            <a:ext cx="576064" cy="360040"/>
          </a:xfrm>
          <a:prstGeom prst="striped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19672" y="2092786"/>
            <a:ext cx="6385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特有のフィルタなど構成し、より適した変換手法を検討する</a:t>
            </a:r>
            <a:endParaRPr kumimoji="1" lang="ja-JP" altLang="en-US" sz="2000" dirty="0"/>
          </a:p>
        </p:txBody>
      </p:sp>
      <p:sp>
        <p:nvSpPr>
          <p:cNvPr id="7" name="ストライプ矢印 6"/>
          <p:cNvSpPr/>
          <p:nvPr/>
        </p:nvSpPr>
        <p:spPr>
          <a:xfrm>
            <a:off x="1043608" y="3717032"/>
            <a:ext cx="576064" cy="360040"/>
          </a:xfrm>
          <a:prstGeom prst="striped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567578" y="3717032"/>
            <a:ext cx="6532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センサ間の制御や連携などで</a:t>
            </a:r>
            <a:r>
              <a:rPr kumimoji="1" lang="en-US" altLang="ja-JP" sz="2000" dirty="0" smtClean="0"/>
              <a:t>RT</a:t>
            </a:r>
            <a:r>
              <a:rPr kumimoji="1" lang="ja-JP" altLang="en-US" sz="2000" dirty="0" smtClean="0"/>
              <a:t>ミドルウエアを活用していく</a:t>
            </a:r>
            <a:endParaRPr kumimoji="1" lang="ja-JP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kumimoji="1" lang="ja-JP" altLang="en-US" sz="3600" dirty="0" smtClean="0"/>
              <a:t>雨音傘</a:t>
            </a:r>
            <a:r>
              <a:rPr kumimoji="1" lang="en-US" altLang="ja-JP" sz="3600" dirty="0" smtClean="0"/>
              <a:t>(</a:t>
            </a:r>
            <a:r>
              <a:rPr kumimoji="1" lang="ja-JP" altLang="en-US" sz="3600" dirty="0" smtClean="0"/>
              <a:t>あまねがさ</a:t>
            </a:r>
            <a:r>
              <a:rPr kumimoji="1" lang="en-US" altLang="ja-JP" sz="3600" dirty="0" smtClean="0"/>
              <a:t>)</a:t>
            </a:r>
            <a:r>
              <a:rPr kumimoji="1" lang="ja-JP" altLang="en-US" sz="3600" dirty="0" smtClean="0"/>
              <a:t>とは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395536" y="1628800"/>
            <a:ext cx="7427168" cy="576064"/>
          </a:xfrm>
        </p:spPr>
        <p:txBody>
          <a:bodyPr>
            <a:noAutofit/>
          </a:bodyPr>
          <a:lstStyle/>
          <a:p>
            <a:pPr>
              <a:buNone/>
            </a:pPr>
            <a:r>
              <a:rPr kumimoji="1" lang="ja-JP" altLang="en-US" sz="3200" dirty="0" smtClean="0"/>
              <a:t>雨が傘に当たる音によ</a:t>
            </a:r>
            <a:r>
              <a:rPr lang="ja-JP" altLang="en-US" sz="3200" dirty="0" smtClean="0"/>
              <a:t>って音を奏でる傘</a:t>
            </a:r>
            <a:endParaRPr kumimoji="1" lang="ja-JP" altLang="en-US" sz="3200" dirty="0"/>
          </a:p>
        </p:txBody>
      </p:sp>
      <p:pic>
        <p:nvPicPr>
          <p:cNvPr id="5" name="Picture 7" descr="C:\Users\y09110\AppData\Local\Microsoft\Windows\Temporary Internet Files\Content.IE5\XETBB4WZ\MC90011327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3717032"/>
            <a:ext cx="2311621" cy="2020586"/>
          </a:xfrm>
          <a:prstGeom prst="rect">
            <a:avLst/>
          </a:prstGeom>
          <a:noFill/>
        </p:spPr>
      </p:pic>
      <p:pic>
        <p:nvPicPr>
          <p:cNvPr id="6" name="Picture 21" descr="C:\Users\Roma\AppData\Local\Microsoft\Windows\Temporary Internet Files\Content.IE5\4PXI07K8\MC90036150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1988840"/>
            <a:ext cx="2088232" cy="2185509"/>
          </a:xfrm>
          <a:prstGeom prst="rect">
            <a:avLst/>
          </a:prstGeom>
          <a:noFill/>
        </p:spPr>
      </p:pic>
      <p:pic>
        <p:nvPicPr>
          <p:cNvPr id="8" name="Picture 8" descr="C:\Users\y09110\AppData\Local\Microsoft\Windows\Temporary Internet Files\Content.IE5\T6HM4GPE\MC900446384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4581128"/>
            <a:ext cx="1512168" cy="1717320"/>
          </a:xfrm>
          <a:prstGeom prst="rect">
            <a:avLst/>
          </a:prstGeom>
          <a:noFill/>
        </p:spPr>
      </p:pic>
      <p:sp>
        <p:nvSpPr>
          <p:cNvPr id="12" name="テキスト ボックス 11"/>
          <p:cNvSpPr txBox="1"/>
          <p:nvPr/>
        </p:nvSpPr>
        <p:spPr>
          <a:xfrm>
            <a:off x="510864" y="2535287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accent2">
                    <a:lumMod val="75000"/>
                  </a:schemeClr>
                </a:solidFill>
              </a:rPr>
              <a:t>雨によるストレス</a:t>
            </a:r>
            <a:r>
              <a:rPr kumimoji="1" lang="ja-JP" altLang="en-US" dirty="0" smtClean="0"/>
              <a:t>を</a:t>
            </a:r>
            <a:endParaRPr kumimoji="1" lang="ja-JP" altLang="en-US" sz="2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0510" y="3068960"/>
            <a:ext cx="5346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>
                <a:solidFill>
                  <a:srgbClr val="00B050"/>
                </a:solidFill>
              </a:rPr>
              <a:t>雨から生成された音楽を聴く</a:t>
            </a:r>
            <a:r>
              <a:rPr lang="ja-JP" altLang="en-US" dirty="0" smtClean="0"/>
              <a:t>ことにより</a:t>
            </a:r>
            <a:endParaRPr kumimoji="1" lang="ja-JP" altLang="en-US" sz="2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88195" y="3625860"/>
            <a:ext cx="4443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0070C0"/>
                </a:solidFill>
              </a:rPr>
              <a:t>不快感を解消させる</a:t>
            </a:r>
            <a:r>
              <a:rPr kumimoji="1" lang="ja-JP" altLang="en-US" dirty="0" smtClean="0"/>
              <a:t>ことを目指す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1143000"/>
          </a:xfrm>
        </p:spPr>
        <p:txBody>
          <a:bodyPr>
            <a:normAutofit/>
          </a:bodyPr>
          <a:lstStyle/>
          <a:p>
            <a:r>
              <a:rPr kumimoji="1" lang="ja-JP" altLang="en-US" sz="3600" b="1" dirty="0" smtClean="0">
                <a:solidFill>
                  <a:schemeClr val="accent2">
                    <a:lumMod val="75000"/>
                  </a:schemeClr>
                </a:solidFill>
              </a:rPr>
              <a:t>雨によるストレス</a:t>
            </a:r>
            <a:endParaRPr kumimoji="1" lang="ja-JP" alt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125" name="Picture 5" descr="C:\Users\y09110\AppData\Local\Microsoft\Windows\Temporary Internet Files\Content.IE5\T6HM4GPE\MP900438899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0"/>
            <a:ext cx="3851920" cy="2564278"/>
          </a:xfrm>
          <a:prstGeom prst="rect">
            <a:avLst/>
          </a:prstGeom>
          <a:noFill/>
        </p:spPr>
      </p:pic>
      <p:sp>
        <p:nvSpPr>
          <p:cNvPr id="9" name="テキスト ボックス 8"/>
          <p:cNvSpPr txBox="1"/>
          <p:nvPr/>
        </p:nvSpPr>
        <p:spPr>
          <a:xfrm>
            <a:off x="1763688" y="2996952"/>
            <a:ext cx="5876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・常に片手が塞がってしまう上、長時間の場合疲労も感じる</a:t>
            </a:r>
            <a:endParaRPr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lang="ja-JP" altLang="en-US" dirty="0" smtClean="0"/>
              <a:t>風などでバランスを崩されないように保たなければならない</a:t>
            </a:r>
            <a:endParaRPr lang="ja-JP" altLang="en-US" dirty="0"/>
          </a:p>
          <a:p>
            <a:r>
              <a:rPr kumimoji="1" lang="ja-JP" altLang="en-US" dirty="0" smtClean="0"/>
              <a:t>・傘が</a:t>
            </a:r>
            <a:r>
              <a:rPr lang="ja-JP" altLang="en-US" dirty="0" smtClean="0"/>
              <a:t>人</a:t>
            </a:r>
            <a:r>
              <a:rPr lang="ja-JP" altLang="en-US" dirty="0"/>
              <a:t>にぶつからないように避けながら</a:t>
            </a:r>
            <a:r>
              <a:rPr lang="ja-JP" altLang="en-US" dirty="0" smtClean="0"/>
              <a:t>歩く</a:t>
            </a:r>
            <a:endParaRPr lang="ja-JP" altLang="en-US" dirty="0"/>
          </a:p>
        </p:txBody>
      </p:sp>
      <p:grpSp>
        <p:nvGrpSpPr>
          <p:cNvPr id="22" name="グループ化 21"/>
          <p:cNvGrpSpPr/>
          <p:nvPr/>
        </p:nvGrpSpPr>
        <p:grpSpPr>
          <a:xfrm>
            <a:off x="611560" y="1412776"/>
            <a:ext cx="1656184" cy="1008112"/>
            <a:chOff x="611560" y="1268760"/>
            <a:chExt cx="1656184" cy="1008112"/>
          </a:xfrm>
        </p:grpSpPr>
        <p:sp>
          <p:nvSpPr>
            <p:cNvPr id="18" name="爆発 1 17"/>
            <p:cNvSpPr/>
            <p:nvPr/>
          </p:nvSpPr>
          <p:spPr>
            <a:xfrm>
              <a:off x="611560" y="1268760"/>
              <a:ext cx="1656184" cy="1008112"/>
            </a:xfrm>
            <a:prstGeom prst="irregularSeal1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971600" y="155679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 smtClean="0"/>
                <a:t>嫌悪感</a:t>
              </a:r>
              <a:endParaRPr kumimoji="1" lang="ja-JP" altLang="en-US" sz="2000" dirty="0"/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1187624" y="4293096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4"/>
                </a:solidFill>
              </a:rPr>
              <a:t>視覚的</a:t>
            </a:r>
            <a:r>
              <a:rPr kumimoji="1" lang="ja-JP" altLang="en-US" dirty="0" smtClean="0"/>
              <a:t>にストレスを軽減している製品例</a:t>
            </a:r>
            <a:endParaRPr kumimoji="1" lang="ja-JP" altLang="en-US" dirty="0"/>
          </a:p>
        </p:txBody>
      </p:sp>
      <p:pic>
        <p:nvPicPr>
          <p:cNvPr id="13" name="図 12" descr="skyumbrell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4128" y="4221088"/>
            <a:ext cx="2232248" cy="2232248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1403648" y="4869160"/>
            <a:ext cx="260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MoMA</a:t>
            </a:r>
            <a:r>
              <a:rPr lang="en-US" altLang="ja-JP" dirty="0" smtClean="0"/>
              <a:t> </a:t>
            </a:r>
            <a:r>
              <a:rPr lang="ja-JP" altLang="en-US" dirty="0" smtClean="0"/>
              <a:t>スカイアンブレラ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115616" y="2564904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“</a:t>
            </a:r>
            <a:r>
              <a:rPr kumimoji="1" lang="ja-JP" altLang="en-US" sz="2000" dirty="0" smtClean="0"/>
              <a:t>傘を持つ</a:t>
            </a:r>
            <a:r>
              <a:rPr kumimoji="1" lang="en-US" altLang="ja-JP" sz="2000" dirty="0" smtClean="0"/>
              <a:t>”</a:t>
            </a:r>
            <a:r>
              <a:rPr kumimoji="1" lang="ja-JP" altLang="en-US" sz="2000" dirty="0" smtClean="0"/>
              <a:t>行為</a:t>
            </a:r>
            <a:endParaRPr kumimoji="1" lang="ja-JP" altLang="en-US" sz="2000" dirty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2483768" y="1340768"/>
            <a:ext cx="1656184" cy="1008112"/>
            <a:chOff x="2483768" y="1340768"/>
            <a:chExt cx="1656184" cy="1008112"/>
          </a:xfrm>
        </p:grpSpPr>
        <p:sp>
          <p:nvSpPr>
            <p:cNvPr id="20" name="爆発 1 19"/>
            <p:cNvSpPr/>
            <p:nvPr/>
          </p:nvSpPr>
          <p:spPr>
            <a:xfrm>
              <a:off x="2483768" y="1340768"/>
              <a:ext cx="1656184" cy="1008112"/>
            </a:xfrm>
            <a:prstGeom prst="irregularSeal1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2843808" y="1628800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 smtClean="0"/>
                <a:t>不快感</a:t>
              </a:r>
              <a:endParaRPr kumimoji="1" lang="ja-JP" altLang="en-US" sz="2000" dirty="0"/>
            </a:p>
          </p:txBody>
        </p:sp>
      </p:grpSp>
      <p:sp>
        <p:nvSpPr>
          <p:cNvPr id="24" name="ストライプ矢印 23"/>
          <p:cNvSpPr/>
          <p:nvPr/>
        </p:nvSpPr>
        <p:spPr>
          <a:xfrm>
            <a:off x="251520" y="2420888"/>
            <a:ext cx="792088" cy="648072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ストライプ矢印 24"/>
          <p:cNvSpPr/>
          <p:nvPr/>
        </p:nvSpPr>
        <p:spPr>
          <a:xfrm>
            <a:off x="323528" y="4221088"/>
            <a:ext cx="792088" cy="648072"/>
          </a:xfrm>
          <a:prstGeom prst="striped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979712" y="5301208"/>
            <a:ext cx="3586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傘の内側に青空が施してあるため、</a:t>
            </a:r>
            <a:endParaRPr kumimoji="1" lang="en-US" altLang="ja-JP" dirty="0" smtClean="0"/>
          </a:p>
          <a:p>
            <a:r>
              <a:rPr lang="ja-JP" altLang="en-US" dirty="0" smtClean="0"/>
              <a:t>雨でのストレスを晴らしてくれる</a:t>
            </a:r>
            <a:r>
              <a:rPr lang="en-US" altLang="ja-JP" dirty="0" smtClean="0"/>
              <a:t>!!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15" grpId="0"/>
      <p:bldP spid="24" grpId="0" animBg="1"/>
      <p:bldP spid="25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 smtClean="0"/>
              <a:t>音によるストレス解消</a:t>
            </a:r>
            <a:endParaRPr kumimoji="1" lang="ja-JP" altLang="en-US" sz="3600" dirty="0"/>
          </a:p>
        </p:txBody>
      </p:sp>
      <p:grpSp>
        <p:nvGrpSpPr>
          <p:cNvPr id="34" name="グループ化 33"/>
          <p:cNvGrpSpPr/>
          <p:nvPr/>
        </p:nvGrpSpPr>
        <p:grpSpPr>
          <a:xfrm>
            <a:off x="581628" y="2483604"/>
            <a:ext cx="1872208" cy="504056"/>
            <a:chOff x="4644008" y="476672"/>
            <a:chExt cx="1872208" cy="504056"/>
          </a:xfrm>
        </p:grpSpPr>
        <p:sp>
          <p:nvSpPr>
            <p:cNvPr id="30" name="フローチャート : 代替処理 29"/>
            <p:cNvSpPr/>
            <p:nvPr/>
          </p:nvSpPr>
          <p:spPr>
            <a:xfrm>
              <a:off x="4644008" y="476672"/>
              <a:ext cx="1872208" cy="504056"/>
            </a:xfrm>
            <a:prstGeom prst="flowChartAlternateProces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4745948" y="548680"/>
              <a:ext cx="16850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 smtClean="0"/>
                <a:t>気持ちの高揚</a:t>
              </a:r>
              <a:endParaRPr kumimoji="1" lang="ja-JP" altLang="en-US" sz="2000" dirty="0"/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2915816" y="2483604"/>
            <a:ext cx="1872208" cy="504056"/>
            <a:chOff x="4644008" y="1196752"/>
            <a:chExt cx="1872208" cy="504056"/>
          </a:xfrm>
        </p:grpSpPr>
        <p:sp>
          <p:nvSpPr>
            <p:cNvPr id="32" name="フローチャート : 代替処理 31"/>
            <p:cNvSpPr/>
            <p:nvPr/>
          </p:nvSpPr>
          <p:spPr>
            <a:xfrm>
              <a:off x="4644008" y="1196752"/>
              <a:ext cx="1872208" cy="504056"/>
            </a:xfrm>
            <a:prstGeom prst="flowChartAlternateProces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5004048" y="1268760"/>
              <a:ext cx="11288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 smtClean="0"/>
                <a:t>リラックス</a:t>
              </a:r>
              <a:endParaRPr kumimoji="1" lang="ja-JP" altLang="en-US" sz="2000" dirty="0"/>
            </a:p>
          </p:txBody>
        </p:sp>
      </p:grpSp>
      <p:pic>
        <p:nvPicPr>
          <p:cNvPr id="3087" name="Picture 15" descr="C:\Users\y09110\AppData\Local\Microsoft\Windows\Temporary Internet Files\Content.IE5\9813NRUW\MP900399734[1].jpg"/>
          <p:cNvPicPr>
            <a:picLocks noChangeAspect="1" noChangeArrowheads="1"/>
          </p:cNvPicPr>
          <p:nvPr/>
        </p:nvPicPr>
        <p:blipFill>
          <a:blip r:embed="rId3" cstate="print"/>
          <a:srcRect l="25000" t="912" r="30000"/>
          <a:stretch>
            <a:fillRect/>
          </a:stretch>
        </p:blipFill>
        <p:spPr bwMode="auto">
          <a:xfrm>
            <a:off x="1763688" y="4149080"/>
            <a:ext cx="1944216" cy="2852936"/>
          </a:xfrm>
          <a:prstGeom prst="rect">
            <a:avLst/>
          </a:prstGeom>
          <a:noFill/>
        </p:spPr>
      </p:pic>
      <p:sp>
        <p:nvSpPr>
          <p:cNvPr id="28" name="テキスト ボックス 27"/>
          <p:cNvSpPr txBox="1"/>
          <p:nvPr/>
        </p:nvSpPr>
        <p:spPr>
          <a:xfrm>
            <a:off x="1403648" y="3356992"/>
            <a:ext cx="45368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音楽は私たちの感情に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何らかの効果を与えることができる</a:t>
            </a:r>
            <a:endParaRPr kumimoji="1" lang="ja-JP" altLang="en-US" sz="2400" dirty="0"/>
          </a:p>
        </p:txBody>
      </p:sp>
      <p:sp>
        <p:nvSpPr>
          <p:cNvPr id="29" name="ストライプ矢印 28"/>
          <p:cNvSpPr/>
          <p:nvPr/>
        </p:nvSpPr>
        <p:spPr>
          <a:xfrm>
            <a:off x="539552" y="3429000"/>
            <a:ext cx="792088" cy="648072"/>
          </a:xfrm>
          <a:prstGeom prst="stripedRightArrow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611560" y="1484784"/>
            <a:ext cx="1930337" cy="792088"/>
            <a:chOff x="683568" y="2348880"/>
            <a:chExt cx="1930337" cy="792088"/>
          </a:xfrm>
        </p:grpSpPr>
        <p:sp>
          <p:nvSpPr>
            <p:cNvPr id="17" name="円/楕円 16"/>
            <p:cNvSpPr/>
            <p:nvPr/>
          </p:nvSpPr>
          <p:spPr>
            <a:xfrm>
              <a:off x="683568" y="2348880"/>
              <a:ext cx="1872208" cy="792088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683568" y="2564904"/>
              <a:ext cx="1930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好きなアーティスト</a:t>
              </a:r>
              <a:endParaRPr kumimoji="1" lang="ja-JP" altLang="en-US" dirty="0"/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2699792" y="1484784"/>
            <a:ext cx="2287679" cy="792088"/>
            <a:chOff x="2987824" y="1988840"/>
            <a:chExt cx="2287679" cy="792088"/>
          </a:xfrm>
        </p:grpSpPr>
        <p:sp>
          <p:nvSpPr>
            <p:cNvPr id="18" name="円/楕円 17"/>
            <p:cNvSpPr/>
            <p:nvPr/>
          </p:nvSpPr>
          <p:spPr>
            <a:xfrm>
              <a:off x="2987824" y="1988840"/>
              <a:ext cx="2232248" cy="792088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3059832" y="2204864"/>
              <a:ext cx="2215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ヒーリングミュージック</a:t>
              </a:r>
              <a:endParaRPr kumimoji="1" lang="ja-JP" altLang="en-US" dirty="0"/>
            </a:p>
          </p:txBody>
        </p:sp>
      </p:grpSp>
      <p:sp>
        <p:nvSpPr>
          <p:cNvPr id="24" name="テキスト ボックス 23"/>
          <p:cNvSpPr txBox="1"/>
          <p:nvPr/>
        </p:nvSpPr>
        <p:spPr>
          <a:xfrm>
            <a:off x="6300192" y="3284984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solidFill>
                  <a:schemeClr val="accent2">
                    <a:lumMod val="75000"/>
                  </a:schemeClr>
                </a:solidFill>
              </a:rPr>
              <a:t>雨によるストレス</a:t>
            </a:r>
            <a:endParaRPr kumimoji="1" lang="ja-JP" altLang="en-US" sz="2800" dirty="0"/>
          </a:p>
        </p:txBody>
      </p:sp>
      <p:pic>
        <p:nvPicPr>
          <p:cNvPr id="25" name="Picture 7" descr="C:\Users\y09110\AppData\Local\Microsoft\Windows\Temporary Internet Files\Content.IE5\XETBB4WZ\MC90011327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5013176"/>
            <a:ext cx="1807443" cy="1579884"/>
          </a:xfrm>
          <a:prstGeom prst="rect">
            <a:avLst/>
          </a:prstGeom>
          <a:noFill/>
        </p:spPr>
      </p:pic>
      <p:pic>
        <p:nvPicPr>
          <p:cNvPr id="26" name="Picture 21" descr="C:\Users\Roma\AppData\Local\Microsoft\Windows\Temporary Internet Files\Content.IE5\4PXI07K8\MC900361508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92280" y="3861048"/>
            <a:ext cx="1632778" cy="1708837"/>
          </a:xfrm>
          <a:prstGeom prst="rect">
            <a:avLst/>
          </a:prstGeom>
          <a:noFill/>
        </p:spPr>
      </p:pic>
      <p:sp>
        <p:nvSpPr>
          <p:cNvPr id="27" name="乗算記号 26"/>
          <p:cNvSpPr/>
          <p:nvPr/>
        </p:nvSpPr>
        <p:spPr>
          <a:xfrm>
            <a:off x="6012160" y="2376264"/>
            <a:ext cx="2123728" cy="2348880"/>
          </a:xfrm>
          <a:prstGeom prst="mathMultiply">
            <a:avLst>
              <a:gd name="adj1" fmla="val 1386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ストライプ矢印 30"/>
          <p:cNvSpPr/>
          <p:nvPr/>
        </p:nvSpPr>
        <p:spPr>
          <a:xfrm>
            <a:off x="5508104" y="3212976"/>
            <a:ext cx="792088" cy="648072"/>
          </a:xfrm>
          <a:prstGeom prst="striped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雨音傘が音を奏でるまで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07504" y="2924944"/>
            <a:ext cx="2520280" cy="3096344"/>
            <a:chOff x="467544" y="1556792"/>
            <a:chExt cx="1728192" cy="2262269"/>
          </a:xfrm>
        </p:grpSpPr>
        <p:pic>
          <p:nvPicPr>
            <p:cNvPr id="6" name="Picture 7" descr="C:\Users\y09110\AppData\Local\Microsoft\Windows\Temporary Internet Files\Content.IE5\XETBB4WZ\MC900113276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2564904"/>
              <a:ext cx="1434799" cy="1254157"/>
            </a:xfrm>
            <a:prstGeom prst="rect">
              <a:avLst/>
            </a:prstGeom>
            <a:noFill/>
          </p:spPr>
        </p:pic>
        <p:pic>
          <p:nvPicPr>
            <p:cNvPr id="7" name="Picture 21" descr="C:\Users\Roma\AppData\Local\Microsoft\Windows\Temporary Internet Files\Content.IE5\4PXI07K8\MC900361508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99592" y="1556792"/>
              <a:ext cx="1296144" cy="1356523"/>
            </a:xfrm>
            <a:prstGeom prst="rect">
              <a:avLst/>
            </a:prstGeom>
            <a:noFill/>
          </p:spPr>
        </p:pic>
      </p:grpSp>
      <p:sp>
        <p:nvSpPr>
          <p:cNvPr id="8" name="テキスト ボックス 7"/>
          <p:cNvSpPr txBox="1"/>
          <p:nvPr/>
        </p:nvSpPr>
        <p:spPr>
          <a:xfrm>
            <a:off x="251520" y="2132856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雨音を</a:t>
            </a:r>
            <a:r>
              <a:rPr lang="ja-JP" altLang="en-US" sz="2000" dirty="0" smtClean="0"/>
              <a:t>マイクで観測</a:t>
            </a:r>
            <a:endParaRPr kumimoji="1" lang="ja-JP" altLang="en-US" sz="2000" dirty="0"/>
          </a:p>
        </p:txBody>
      </p:sp>
      <p:grpSp>
        <p:nvGrpSpPr>
          <p:cNvPr id="22" name="グループ化 21"/>
          <p:cNvGrpSpPr/>
          <p:nvPr/>
        </p:nvGrpSpPr>
        <p:grpSpPr>
          <a:xfrm>
            <a:off x="3563888" y="4509120"/>
            <a:ext cx="2160241" cy="864096"/>
            <a:chOff x="2771800" y="2852936"/>
            <a:chExt cx="2160241" cy="864096"/>
          </a:xfrm>
        </p:grpSpPr>
        <p:grpSp>
          <p:nvGrpSpPr>
            <p:cNvPr id="21" name="グループ化 20"/>
            <p:cNvGrpSpPr/>
            <p:nvPr/>
          </p:nvGrpSpPr>
          <p:grpSpPr>
            <a:xfrm>
              <a:off x="2771800" y="3068959"/>
              <a:ext cx="576064" cy="432052"/>
              <a:chOff x="2771800" y="3068959"/>
              <a:chExt cx="576064" cy="432052"/>
            </a:xfrm>
          </p:grpSpPr>
          <p:grpSp>
            <p:nvGrpSpPr>
              <p:cNvPr id="17" name="グループ化 16"/>
              <p:cNvGrpSpPr/>
              <p:nvPr/>
            </p:nvGrpSpPr>
            <p:grpSpPr>
              <a:xfrm>
                <a:off x="2843808" y="3068959"/>
                <a:ext cx="504056" cy="432050"/>
                <a:chOff x="5148064" y="2132855"/>
                <a:chExt cx="720080" cy="648075"/>
              </a:xfrm>
            </p:grpSpPr>
            <p:sp>
              <p:nvSpPr>
                <p:cNvPr id="15" name="フローチャート: 処理 14"/>
                <p:cNvSpPr/>
                <p:nvPr/>
              </p:nvSpPr>
              <p:spPr>
                <a:xfrm>
                  <a:off x="5148064" y="2132856"/>
                  <a:ext cx="720080" cy="648072"/>
                </a:xfrm>
                <a:prstGeom prst="flowChartProcess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" name="二等辺三角形 15"/>
                <p:cNvSpPr/>
                <p:nvPr/>
              </p:nvSpPr>
              <p:spPr>
                <a:xfrm rot="5400000">
                  <a:off x="5029764" y="2251156"/>
                  <a:ext cx="648075" cy="411473"/>
                </a:xfrm>
                <a:prstGeom prst="triangle">
                  <a:avLst>
                    <a:gd name="adj" fmla="val 52106"/>
                  </a:avLst>
                </a:prstGeom>
                <a:solidFill>
                  <a:schemeClr val="bg1"/>
                </a:solidFill>
                <a:ln>
                  <a:gradFill flip="none" rotWithShape="1">
                    <a:gsLst>
                      <a:gs pos="50000">
                        <a:schemeClr val="tx1"/>
                      </a:gs>
                      <a:gs pos="56000">
                        <a:schemeClr val="tx1"/>
                      </a:gs>
                      <a:gs pos="79000">
                        <a:schemeClr val="tx1"/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1"/>
                    <a:tileRect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0" name="二等辺三角形 19"/>
              <p:cNvSpPr/>
              <p:nvPr/>
            </p:nvSpPr>
            <p:spPr>
              <a:xfrm rot="5400000">
                <a:off x="2699791" y="3140970"/>
                <a:ext cx="432050" cy="288031"/>
              </a:xfrm>
              <a:prstGeom prst="triangle">
                <a:avLst>
                  <a:gd name="adj" fmla="val 5210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" name="フローチャート : 他ページ結合子 12"/>
            <p:cNvSpPr/>
            <p:nvPr/>
          </p:nvSpPr>
          <p:spPr>
            <a:xfrm rot="16200000">
              <a:off x="4103948" y="2672916"/>
              <a:ext cx="432049" cy="1224136"/>
            </a:xfrm>
            <a:prstGeom prst="flowChartOffpageConnector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3203848" y="2852936"/>
              <a:ext cx="1368152" cy="86409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3059832" y="2060848"/>
            <a:ext cx="2542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RT</a:t>
            </a:r>
            <a:r>
              <a:rPr lang="ja-JP" altLang="en-US" sz="2000" dirty="0" smtClean="0"/>
              <a:t>コンポーネント群で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雨音を変換</a:t>
            </a:r>
            <a:endParaRPr kumimoji="1" lang="ja-JP" altLang="en-US" sz="2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796136" y="2060848"/>
            <a:ext cx="3155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生成された音によって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雨を楽しむ（不快感の解消）</a:t>
            </a:r>
            <a:endParaRPr kumimoji="1" lang="ja-JP" altLang="en-US" sz="2000" dirty="0"/>
          </a:p>
        </p:txBody>
      </p:sp>
      <p:pic>
        <p:nvPicPr>
          <p:cNvPr id="25" name="Picture 8" descr="C:\Users\y09110\AppData\Local\Microsoft\Windows\Temporary Internet Files\Content.IE5\T6HM4GPE\MC900446384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0272" y="4221088"/>
            <a:ext cx="1512168" cy="1717320"/>
          </a:xfrm>
          <a:prstGeom prst="rect">
            <a:avLst/>
          </a:prstGeom>
          <a:noFill/>
        </p:spPr>
      </p:pic>
      <p:pic>
        <p:nvPicPr>
          <p:cNvPr id="1028" name="Picture 4" descr="C:\Users\y09110\AppData\Local\Microsoft\Windows\Temporary Internet Files\Content.IE5\NKQPWWA4\MC900030599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40" y="5301208"/>
            <a:ext cx="1048589" cy="1120463"/>
          </a:xfrm>
          <a:prstGeom prst="rect">
            <a:avLst/>
          </a:prstGeom>
          <a:noFill/>
        </p:spPr>
      </p:pic>
      <p:sp>
        <p:nvSpPr>
          <p:cNvPr id="28" name="ストライプ矢印 27"/>
          <p:cNvSpPr/>
          <p:nvPr/>
        </p:nvSpPr>
        <p:spPr>
          <a:xfrm>
            <a:off x="2483768" y="4581128"/>
            <a:ext cx="792088" cy="648072"/>
          </a:xfrm>
          <a:prstGeom prst="striped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9" name="ストライプ矢印 28"/>
          <p:cNvSpPr/>
          <p:nvPr/>
        </p:nvSpPr>
        <p:spPr>
          <a:xfrm>
            <a:off x="6084168" y="4653136"/>
            <a:ext cx="792088" cy="648072"/>
          </a:xfrm>
          <a:prstGeom prst="striped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34" name="グループ化 33"/>
          <p:cNvGrpSpPr/>
          <p:nvPr/>
        </p:nvGrpSpPr>
        <p:grpSpPr>
          <a:xfrm>
            <a:off x="3275856" y="3140968"/>
            <a:ext cx="3096344" cy="648072"/>
            <a:chOff x="3275856" y="3140968"/>
            <a:chExt cx="3096344" cy="648072"/>
          </a:xfrm>
        </p:grpSpPr>
        <p:sp>
          <p:nvSpPr>
            <p:cNvPr id="32" name="円/楕円 31"/>
            <p:cNvSpPr/>
            <p:nvPr/>
          </p:nvSpPr>
          <p:spPr>
            <a:xfrm>
              <a:off x="3275856" y="3140968"/>
              <a:ext cx="3096344" cy="648072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491880" y="3284984"/>
              <a:ext cx="2624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b="1" dirty="0" smtClean="0"/>
                <a:t>どのように音変換を行うか</a:t>
              </a:r>
              <a:endParaRPr kumimoji="1" lang="ja-JP" alt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音変換手法の検討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1520" y="1628800"/>
            <a:ext cx="6147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1</a:t>
            </a:r>
            <a:r>
              <a:rPr lang="ja-JP" altLang="en-US" sz="2400" dirty="0" err="1" smtClean="0"/>
              <a:t>．</a:t>
            </a:r>
            <a:r>
              <a:rPr lang="ja-JP" altLang="en-US" sz="2400" dirty="0" smtClean="0"/>
              <a:t>雨が傘に当たる原音への処理を加える方法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3861048"/>
            <a:ext cx="8608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2</a:t>
            </a:r>
            <a:r>
              <a:rPr lang="ja-JP" altLang="en-US" sz="2400" dirty="0" err="1" smtClean="0"/>
              <a:t>．</a:t>
            </a:r>
            <a:r>
              <a:rPr kumimoji="1" lang="ja-JP" altLang="en-US" sz="2400" dirty="0" smtClean="0"/>
              <a:t>原音からの特徴を抽出し、その特徴を基に新たな音を生成する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75871" y="2996952"/>
            <a:ext cx="6064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音を快音にする絶対的な変換方法は確立されていない</a:t>
            </a:r>
            <a:endParaRPr kumimoji="1" lang="ja-JP" altLang="en-US" sz="2000" dirty="0"/>
          </a:p>
        </p:txBody>
      </p:sp>
      <p:grpSp>
        <p:nvGrpSpPr>
          <p:cNvPr id="25" name="グループ化 24"/>
          <p:cNvGrpSpPr/>
          <p:nvPr/>
        </p:nvGrpSpPr>
        <p:grpSpPr>
          <a:xfrm>
            <a:off x="2411760" y="2132856"/>
            <a:ext cx="1368152" cy="648072"/>
            <a:chOff x="1475656" y="2060848"/>
            <a:chExt cx="1368152" cy="648072"/>
          </a:xfrm>
        </p:grpSpPr>
        <p:sp>
          <p:nvSpPr>
            <p:cNvPr id="22" name="円/楕円 21"/>
            <p:cNvSpPr/>
            <p:nvPr/>
          </p:nvSpPr>
          <p:spPr>
            <a:xfrm>
              <a:off x="1475656" y="2060848"/>
              <a:ext cx="1368152" cy="648072"/>
            </a:xfrm>
            <a:prstGeom prst="ellipse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1691680" y="2175247"/>
              <a:ext cx="10262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/>
                <a:t>エコー</a:t>
              </a:r>
              <a:endParaRPr kumimoji="1" lang="ja-JP" altLang="en-US" sz="2400" dirty="0"/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3995936" y="2132856"/>
            <a:ext cx="1512168" cy="648072"/>
            <a:chOff x="3923928" y="2060848"/>
            <a:chExt cx="1512168" cy="648072"/>
          </a:xfrm>
        </p:grpSpPr>
        <p:sp>
          <p:nvSpPr>
            <p:cNvPr id="24" name="円/楕円 23"/>
            <p:cNvSpPr/>
            <p:nvPr/>
          </p:nvSpPr>
          <p:spPr>
            <a:xfrm>
              <a:off x="3923928" y="2060848"/>
              <a:ext cx="1512168" cy="648072"/>
            </a:xfrm>
            <a:prstGeom prst="ellipse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3995936" y="2204864"/>
              <a:ext cx="1327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音高の調整</a:t>
              </a:r>
              <a:endParaRPr kumimoji="1" lang="ja-JP" altLang="en-US" dirty="0"/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5724128" y="2132856"/>
            <a:ext cx="1656184" cy="648072"/>
            <a:chOff x="1475656" y="2060848"/>
            <a:chExt cx="1656184" cy="648072"/>
          </a:xfrm>
        </p:grpSpPr>
        <p:sp>
          <p:nvSpPr>
            <p:cNvPr id="28" name="円/楕円 27"/>
            <p:cNvSpPr/>
            <p:nvPr/>
          </p:nvSpPr>
          <p:spPr>
            <a:xfrm>
              <a:off x="1475656" y="2060848"/>
              <a:ext cx="1656184" cy="648072"/>
            </a:xfrm>
            <a:prstGeom prst="ellipse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619672" y="2175247"/>
              <a:ext cx="14141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/>
                <a:t>1/f</a:t>
              </a:r>
              <a:r>
                <a:rPr kumimoji="1" lang="ja-JP" altLang="en-US" sz="2400" dirty="0" smtClean="0"/>
                <a:t>ゆらぎ</a:t>
              </a:r>
              <a:endParaRPr kumimoji="1" lang="ja-JP" altLang="en-US" sz="2400" dirty="0"/>
            </a:p>
          </p:txBody>
        </p:sp>
      </p:grpSp>
      <p:sp>
        <p:nvSpPr>
          <p:cNvPr id="30" name="ストライプ矢印 29"/>
          <p:cNvSpPr/>
          <p:nvPr/>
        </p:nvSpPr>
        <p:spPr>
          <a:xfrm>
            <a:off x="827584" y="2852936"/>
            <a:ext cx="792088" cy="648072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ストライプ矢印 30"/>
          <p:cNvSpPr/>
          <p:nvPr/>
        </p:nvSpPr>
        <p:spPr>
          <a:xfrm>
            <a:off x="827584" y="4869160"/>
            <a:ext cx="792088" cy="648072"/>
          </a:xfrm>
          <a:prstGeom prst="striped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1835696" y="4437112"/>
            <a:ext cx="6336704" cy="1368152"/>
            <a:chOff x="1763688" y="5013176"/>
            <a:chExt cx="6336704" cy="1368152"/>
          </a:xfrm>
        </p:grpSpPr>
        <p:sp>
          <p:nvSpPr>
            <p:cNvPr id="23" name="円/楕円 22"/>
            <p:cNvSpPr/>
            <p:nvPr/>
          </p:nvSpPr>
          <p:spPr>
            <a:xfrm>
              <a:off x="1763688" y="5013176"/>
              <a:ext cx="6336704" cy="1368152"/>
            </a:xfrm>
            <a:prstGeom prst="ellipse">
              <a:avLst/>
            </a:prstGeom>
            <a:ln w="444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2051720" y="5334307"/>
              <a:ext cx="59766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 smtClean="0"/>
                <a:t>RTC</a:t>
              </a:r>
              <a:r>
                <a:rPr kumimoji="1" lang="ja-JP" altLang="en-US" sz="2400" dirty="0" smtClean="0"/>
                <a:t>ならば分析・変換を行うコンポーネントの</a:t>
              </a:r>
              <a:endParaRPr kumimoji="1" lang="en-US" altLang="ja-JP" sz="2400" dirty="0" smtClean="0"/>
            </a:p>
            <a:p>
              <a:r>
                <a:rPr kumimoji="1" lang="ja-JP" altLang="en-US" sz="2400" dirty="0" smtClean="0"/>
                <a:t>一部変えることで様々な音が生成できる</a:t>
              </a:r>
              <a:endParaRPr lang="en-US" altLang="ja-JP" sz="24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23528" y="404664"/>
            <a:ext cx="3256212" cy="55399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makePattern_v2</a:t>
            </a:r>
            <a:endParaRPr kumimoji="1" lang="ja-JP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3645024"/>
            <a:ext cx="1314784" cy="55399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sound</a:t>
            </a:r>
            <a:endParaRPr kumimoji="1" lang="ja-JP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323528" y="1340768"/>
            <a:ext cx="2383231" cy="926812"/>
            <a:chOff x="3707904" y="4437112"/>
            <a:chExt cx="2383231" cy="926812"/>
          </a:xfrm>
        </p:grpSpPr>
        <p:pic>
          <p:nvPicPr>
            <p:cNvPr id="6" name="図 5" descr="Screenshot-2012-12-12 05_30_30.png"/>
            <p:cNvPicPr>
              <a:picLocks noChangeAspect="1"/>
            </p:cNvPicPr>
            <p:nvPr/>
          </p:nvPicPr>
          <p:blipFill>
            <a:blip r:embed="rId2" cstate="print"/>
            <a:srcRect l="36613" t="27320" r="49212" b="63860"/>
            <a:stretch>
              <a:fillRect/>
            </a:stretch>
          </p:blipFill>
          <p:spPr>
            <a:xfrm>
              <a:off x="3707904" y="4437112"/>
              <a:ext cx="2383231" cy="926812"/>
            </a:xfrm>
            <a:prstGeom prst="rect">
              <a:avLst/>
            </a:prstGeom>
          </p:spPr>
        </p:pic>
        <p:sp>
          <p:nvSpPr>
            <p:cNvPr id="7" name="テキスト ボックス 6"/>
            <p:cNvSpPr txBox="1"/>
            <p:nvPr/>
          </p:nvSpPr>
          <p:spPr>
            <a:xfrm>
              <a:off x="3851920" y="4448145"/>
              <a:ext cx="50405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/>
                <a:t>　　　　　　</a:t>
              </a:r>
              <a:endParaRPr kumimoji="1" lang="ja-JP" altLang="en-US" sz="1200" dirty="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5148064" y="4509120"/>
              <a:ext cx="792088" cy="2880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/>
                <a:t>　　　　　　</a:t>
              </a:r>
              <a:endParaRPr kumimoji="1" lang="ja-JP" altLang="en-US" sz="1200" dirty="0"/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2915816" y="2420888"/>
            <a:ext cx="5601213" cy="1219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kumimoji="1" lang="en-US" altLang="ja-JP" dirty="0" smtClean="0"/>
              <a:t>1.</a:t>
            </a:r>
            <a:r>
              <a:rPr lang="ja-JP" altLang="en-US" dirty="0" smtClean="0"/>
              <a:t>センサ値から</a:t>
            </a:r>
            <a:r>
              <a:rPr lang="en-US" altLang="ja-JP" dirty="0" smtClean="0"/>
              <a:t>threshold</a:t>
            </a:r>
            <a:r>
              <a:rPr lang="ja-JP" altLang="en-US" dirty="0" smtClean="0"/>
              <a:t>パラメータを超えるか判定する</a:t>
            </a:r>
            <a:endParaRPr lang="en-US" altLang="ja-JP" dirty="0" smtClean="0"/>
          </a:p>
          <a:p>
            <a:pPr>
              <a:lnSpc>
                <a:spcPts val="3000"/>
              </a:lnSpc>
            </a:pPr>
            <a:r>
              <a:rPr lang="en-US" altLang="ja-JP" dirty="0" smtClean="0"/>
              <a:t>2.</a:t>
            </a:r>
            <a:r>
              <a:rPr lang="ja-JP" altLang="en-US" dirty="0" smtClean="0"/>
              <a:t>超えた値に対し、</a:t>
            </a:r>
            <a:r>
              <a:rPr lang="en-US" altLang="ja-JP" dirty="0" smtClean="0"/>
              <a:t>num</a:t>
            </a:r>
            <a:r>
              <a:rPr lang="ja-JP" altLang="en-US" dirty="0" smtClean="0"/>
              <a:t>パラメータにより剰余を求める</a:t>
            </a:r>
            <a:endParaRPr lang="en-US" altLang="ja-JP" dirty="0" smtClean="0"/>
          </a:p>
          <a:p>
            <a:pPr>
              <a:lnSpc>
                <a:spcPts val="3000"/>
              </a:lnSpc>
            </a:pPr>
            <a:r>
              <a:rPr lang="en-US" altLang="ja-JP" dirty="0" smtClean="0"/>
              <a:t>3.</a:t>
            </a:r>
            <a:r>
              <a:rPr lang="ja-JP" altLang="en-US" dirty="0" smtClean="0"/>
              <a:t>それをパターンとして、次のコンポーネントへ伝達する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339752" y="1052736"/>
            <a:ext cx="324479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コンフィギュレーションパラメータ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87824" y="1412776"/>
            <a:ext cx="3930884" cy="8348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num: </a:t>
            </a:r>
            <a:r>
              <a:rPr kumimoji="1" lang="ja-JP" altLang="en-US" dirty="0" smtClean="0"/>
              <a:t>剰余を求めるための値</a:t>
            </a:r>
            <a:endParaRPr kumimoji="1" lang="en-US" altLang="ja-JP" dirty="0" smtClean="0"/>
          </a:p>
          <a:p>
            <a:pPr>
              <a:lnSpc>
                <a:spcPts val="3000"/>
              </a:lnSpc>
            </a:pPr>
            <a:r>
              <a:rPr lang="ja-JP" altLang="en-US" dirty="0" smtClean="0"/>
              <a:t>・</a:t>
            </a:r>
            <a:r>
              <a:rPr lang="en-US" altLang="ja-JP" dirty="0" smtClean="0"/>
              <a:t>threshold: </a:t>
            </a:r>
            <a:r>
              <a:rPr lang="ja-JP" altLang="en-US" dirty="0" smtClean="0"/>
              <a:t>センサ値を判定する閾値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339752" y="2060848"/>
            <a:ext cx="64633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処理</a:t>
            </a:r>
            <a:endParaRPr kumimoji="1" lang="ja-JP" altLang="en-US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107504" y="4410182"/>
            <a:ext cx="2705261" cy="998820"/>
            <a:chOff x="6084168" y="4581128"/>
            <a:chExt cx="2705261" cy="998820"/>
          </a:xfrm>
        </p:grpSpPr>
        <p:pic>
          <p:nvPicPr>
            <p:cNvPr id="17" name="図 16" descr="Screenshot-2012-12-12 05_30_30.png"/>
            <p:cNvPicPr>
              <a:picLocks noChangeAspect="1"/>
            </p:cNvPicPr>
            <p:nvPr/>
          </p:nvPicPr>
          <p:blipFill>
            <a:blip r:embed="rId2" cstate="print"/>
            <a:srcRect l="50787" t="27320" r="34680" b="63860"/>
            <a:stretch>
              <a:fillRect/>
            </a:stretch>
          </p:blipFill>
          <p:spPr>
            <a:xfrm>
              <a:off x="6156176" y="4581128"/>
              <a:ext cx="2633253" cy="998820"/>
            </a:xfrm>
            <a:prstGeom prst="rect">
              <a:avLst/>
            </a:prstGeom>
          </p:spPr>
        </p:pic>
        <p:sp>
          <p:nvSpPr>
            <p:cNvPr id="18" name="テキスト ボックス 17"/>
            <p:cNvSpPr txBox="1"/>
            <p:nvPr/>
          </p:nvSpPr>
          <p:spPr>
            <a:xfrm>
              <a:off x="6084168" y="4581128"/>
              <a:ext cx="86409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/>
                <a:t>　　　　　　</a:t>
              </a:r>
              <a:endParaRPr kumimoji="1" lang="ja-JP" altLang="en-US" sz="1400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7766801" y="4599220"/>
              <a:ext cx="100811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/>
                <a:t>　　　　　　</a:t>
              </a:r>
              <a:endParaRPr kumimoji="1" lang="ja-JP" altLang="en-US" sz="1400" dirty="0"/>
            </a:p>
          </p:txBody>
        </p:sp>
      </p:grpSp>
      <p:sp>
        <p:nvSpPr>
          <p:cNvPr id="20" name="テキスト ボックス 19"/>
          <p:cNvSpPr txBox="1"/>
          <p:nvPr/>
        </p:nvSpPr>
        <p:spPr>
          <a:xfrm>
            <a:off x="2915816" y="5422865"/>
            <a:ext cx="544411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kumimoji="1" lang="en-US" altLang="ja-JP" dirty="0" smtClean="0"/>
              <a:t>1.</a:t>
            </a:r>
            <a:r>
              <a:rPr kumimoji="1" lang="ja-JP" altLang="en-US" dirty="0" smtClean="0"/>
              <a:t>伝達されたパターンと設定された周波数を割り当てる</a:t>
            </a:r>
            <a:endParaRPr lang="en-US" altLang="ja-JP" dirty="0" smtClean="0"/>
          </a:p>
          <a:p>
            <a:pPr>
              <a:lnSpc>
                <a:spcPts val="3000"/>
              </a:lnSpc>
            </a:pPr>
            <a:r>
              <a:rPr lang="en-US" altLang="ja-JP" dirty="0" smtClean="0"/>
              <a:t>2.</a:t>
            </a:r>
            <a:r>
              <a:rPr lang="ja-JP" altLang="en-US" dirty="0" smtClean="0"/>
              <a:t>出力するための音データを演算し、</a:t>
            </a:r>
            <a:endParaRPr lang="en-US" altLang="ja-JP" dirty="0" smtClean="0"/>
          </a:p>
          <a:p>
            <a:pPr>
              <a:lnSpc>
                <a:spcPts val="3000"/>
              </a:lnSpc>
            </a:pPr>
            <a:r>
              <a:rPr lang="en-US" altLang="ja-JP" dirty="0" smtClean="0"/>
              <a:t>   Arduino</a:t>
            </a:r>
            <a:r>
              <a:rPr lang="ja-JP" altLang="en-US" dirty="0" smtClean="0"/>
              <a:t>側に伝達する</a:t>
            </a:r>
            <a:endParaRPr lang="en-US" altLang="ja-JP" dirty="0" smtClean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339752" y="4054713"/>
            <a:ext cx="324479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コンフィギュレーションパラメータ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987824" y="4414753"/>
            <a:ext cx="43123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sound1~8: </a:t>
            </a:r>
            <a:r>
              <a:rPr kumimoji="1" lang="ja-JP" altLang="en-US" dirty="0" smtClean="0"/>
              <a:t>生成する周波数 </a:t>
            </a:r>
            <a:r>
              <a:rPr kumimoji="1" lang="en-US" altLang="ja-JP" dirty="0" smtClean="0"/>
              <a:t>(1</a:t>
            </a:r>
            <a:r>
              <a:rPr kumimoji="1" lang="ja-JP" altLang="en-US" dirty="0" smtClean="0"/>
              <a:t>音階分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339752" y="5062825"/>
            <a:ext cx="64633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処理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arduino_un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844824"/>
            <a:ext cx="2736304" cy="1891090"/>
          </a:xfrm>
          <a:prstGeom prst="rect">
            <a:avLst/>
          </a:prstGeom>
        </p:spPr>
      </p:pic>
      <p:pic>
        <p:nvPicPr>
          <p:cNvPr id="6" name="図 5" descr="Arduino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2240" y="188640"/>
            <a:ext cx="1905000" cy="1323975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491880" y="2708920"/>
            <a:ext cx="425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入力：</a:t>
            </a:r>
            <a:r>
              <a:rPr kumimoji="1" lang="en-US" altLang="ja-JP" dirty="0" smtClean="0"/>
              <a:t>ECM(</a:t>
            </a:r>
            <a:r>
              <a:rPr kumimoji="1" lang="ja-JP" altLang="en-US" dirty="0" smtClean="0"/>
              <a:t>エレクトリックコンデンサマイク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19220" y="314096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出力：イヤホン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67545" y="908720"/>
            <a:ext cx="2448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" dirty="0" smtClean="0">
                <a:latin typeface="+mn-ea"/>
              </a:rPr>
              <a:t>Arduino UNO</a:t>
            </a:r>
            <a:endParaRPr kumimoji="1" lang="ja-JP" altLang="en-US" sz="3000" dirty="0">
              <a:latin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7545" y="4149080"/>
            <a:ext cx="108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" dirty="0" err="1" smtClean="0">
                <a:latin typeface="+mn-ea"/>
              </a:rPr>
              <a:t>RTno</a:t>
            </a:r>
            <a:endParaRPr kumimoji="1" lang="ja-JP" altLang="en-US" sz="3000" dirty="0">
              <a:latin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491880" y="1844824"/>
            <a:ext cx="4764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r>
              <a:rPr kumimoji="1" lang="ja-JP" altLang="en-US" dirty="0" smtClean="0"/>
              <a:t>言語風の独自の言語を書き込むことによって、</a:t>
            </a:r>
            <a:endParaRPr kumimoji="1" lang="en-US" altLang="ja-JP" dirty="0" smtClean="0"/>
          </a:p>
          <a:p>
            <a:r>
              <a:rPr lang="ja-JP" altLang="en-US" dirty="0"/>
              <a:t>様々</a:t>
            </a:r>
            <a:r>
              <a:rPr lang="ja-JP" altLang="en-US" dirty="0" smtClean="0"/>
              <a:t>なセンサの制御が簡単に行うことができる。</a:t>
            </a:r>
            <a:endParaRPr lang="en-US" altLang="ja-JP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67544" y="4797152"/>
            <a:ext cx="5937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RT</a:t>
            </a:r>
            <a:r>
              <a:rPr kumimoji="1" lang="ja-JP" altLang="en-US" dirty="0" smtClean="0"/>
              <a:t>ミドルウエア</a:t>
            </a:r>
            <a:r>
              <a:rPr lang="ja-JP" altLang="en-US" dirty="0" smtClean="0"/>
              <a:t>と</a:t>
            </a:r>
            <a:r>
              <a:rPr lang="en-US" altLang="ja-JP" dirty="0" smtClean="0"/>
              <a:t>Arduino</a:t>
            </a:r>
            <a:r>
              <a:rPr lang="ja-JP" altLang="en-US" dirty="0" smtClean="0"/>
              <a:t>を連携させることができるライブラリ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5229200"/>
            <a:ext cx="5371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Arduino</a:t>
            </a:r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>RT</a:t>
            </a:r>
            <a:r>
              <a:rPr kumimoji="1" lang="ja-JP" altLang="en-US" dirty="0" smtClean="0"/>
              <a:t>ミドルウエア風のプログラムを書き込み、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通信コンポーネントを</a:t>
            </a:r>
            <a:r>
              <a:rPr kumimoji="1" lang="en-US" altLang="ja-JP" dirty="0" smtClean="0"/>
              <a:t>Activate</a:t>
            </a:r>
            <a:r>
              <a:rPr kumimoji="1" lang="ja-JP" altLang="en-US" dirty="0" smtClean="0"/>
              <a:t>状態にすることで、</a:t>
            </a:r>
            <a:endParaRPr kumimoji="1" lang="en-US" altLang="ja-JP" dirty="0" smtClean="0"/>
          </a:p>
          <a:p>
            <a:r>
              <a:rPr lang="en-US" altLang="ja-JP" dirty="0" smtClean="0"/>
              <a:t>Arduino</a:t>
            </a:r>
            <a:r>
              <a:rPr lang="ja-JP" altLang="en-US" dirty="0" smtClean="0"/>
              <a:t>との通信を可能にする。</a:t>
            </a:r>
            <a:endParaRPr kumimoji="1" lang="en-US" altLang="ja-JP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91680" y="4221088"/>
            <a:ext cx="7149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RT</a:t>
            </a:r>
            <a:r>
              <a:rPr kumimoji="1" lang="ja-JP" altLang="en-US" sz="1400" dirty="0" smtClean="0"/>
              <a:t>ミドルウエアコンテスト </a:t>
            </a:r>
            <a:r>
              <a:rPr kumimoji="1" lang="en-US" altLang="ja-JP" sz="1400" dirty="0" smtClean="0"/>
              <a:t>2011</a:t>
            </a:r>
            <a:r>
              <a:rPr kumimoji="1" lang="ja-JP" altLang="en-US" sz="1400" dirty="0" smtClean="0"/>
              <a:t>参加作品</a:t>
            </a:r>
            <a:r>
              <a:rPr kumimoji="1" lang="en-US" altLang="ja-JP" sz="1400" dirty="0" smtClean="0"/>
              <a:t>: </a:t>
            </a:r>
          </a:p>
          <a:p>
            <a:r>
              <a:rPr kumimoji="1" lang="en-US" altLang="ja-JP" sz="1400" dirty="0" smtClean="0"/>
              <a:t>RT</a:t>
            </a:r>
            <a:r>
              <a:rPr kumimoji="1" lang="ja-JP" altLang="en-US" sz="1400" dirty="0" smtClean="0"/>
              <a:t>コンポーネント対応デバイスを開発するためのマイコン用ライブラリ＆ツール「</a:t>
            </a:r>
            <a:r>
              <a:rPr kumimoji="1" lang="en-US" altLang="ja-JP" sz="1400" dirty="0" err="1" smtClean="0"/>
              <a:t>RTno</a:t>
            </a:r>
            <a:r>
              <a:rPr kumimoji="1" lang="ja-JP" altLang="en-US" sz="1400" dirty="0" smtClean="0"/>
              <a:t>」の開発</a:t>
            </a:r>
            <a:endParaRPr kumimoji="1" lang="ja-JP" altLang="en-US" sz="1400" dirty="0"/>
          </a:p>
        </p:txBody>
      </p:sp>
      <p:sp>
        <p:nvSpPr>
          <p:cNvPr id="14" name="タイトル 1"/>
          <p:cNvSpPr>
            <a:spLocks noGrp="1"/>
          </p:cNvSpPr>
          <p:nvPr>
            <p:ph type="title"/>
          </p:nvPr>
        </p:nvSpPr>
        <p:spPr>
          <a:xfrm>
            <a:off x="179512" y="0"/>
            <a:ext cx="2592288" cy="868958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使用したツール</a:t>
            </a:r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コンテンツ プレースホルダ 2"/>
          <p:cNvSpPr txBox="1">
            <a:spLocks/>
          </p:cNvSpPr>
          <p:nvPr/>
        </p:nvSpPr>
        <p:spPr>
          <a:xfrm>
            <a:off x="179512" y="2780928"/>
            <a:ext cx="5544616" cy="25488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1" lang="ja-JP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2817359" y="3861048"/>
            <a:ext cx="2383231" cy="926812"/>
            <a:chOff x="3707904" y="4437112"/>
            <a:chExt cx="2383231" cy="926812"/>
          </a:xfrm>
        </p:grpSpPr>
        <p:pic>
          <p:nvPicPr>
            <p:cNvPr id="5" name="図 4" descr="Screenshot-2012-12-12 05_30_30.png"/>
            <p:cNvPicPr>
              <a:picLocks noChangeAspect="1"/>
            </p:cNvPicPr>
            <p:nvPr/>
          </p:nvPicPr>
          <p:blipFill>
            <a:blip r:embed="rId2" cstate="print"/>
            <a:srcRect l="36613" t="27320" r="49212" b="63860"/>
            <a:stretch>
              <a:fillRect/>
            </a:stretch>
          </p:blipFill>
          <p:spPr>
            <a:xfrm>
              <a:off x="3707904" y="4437112"/>
              <a:ext cx="2383231" cy="926812"/>
            </a:xfrm>
            <a:prstGeom prst="rect">
              <a:avLst/>
            </a:prstGeom>
          </p:spPr>
        </p:pic>
        <p:sp>
          <p:nvSpPr>
            <p:cNvPr id="36" name="テキスト ボックス 35"/>
            <p:cNvSpPr txBox="1"/>
            <p:nvPr/>
          </p:nvSpPr>
          <p:spPr>
            <a:xfrm>
              <a:off x="3851920" y="4448145"/>
              <a:ext cx="50405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/>
                <a:t>　　　　　　</a:t>
              </a:r>
              <a:endParaRPr kumimoji="1" lang="ja-JP" altLang="en-US" sz="1200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5148064" y="4509120"/>
              <a:ext cx="792088" cy="2880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/>
                <a:t>　　　　　　</a:t>
              </a:r>
              <a:endParaRPr kumimoji="1" lang="ja-JP" altLang="en-US" sz="1200" dirty="0"/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2601335" y="5859180"/>
            <a:ext cx="2705261" cy="998820"/>
            <a:chOff x="6084168" y="4581128"/>
            <a:chExt cx="2705261" cy="998820"/>
          </a:xfrm>
        </p:grpSpPr>
        <p:pic>
          <p:nvPicPr>
            <p:cNvPr id="6" name="図 5" descr="Screenshot-2012-12-12 05_30_30.png"/>
            <p:cNvPicPr>
              <a:picLocks noChangeAspect="1"/>
            </p:cNvPicPr>
            <p:nvPr/>
          </p:nvPicPr>
          <p:blipFill>
            <a:blip r:embed="rId2" cstate="print"/>
            <a:srcRect l="50787" t="27320" r="34680" b="63860"/>
            <a:stretch>
              <a:fillRect/>
            </a:stretch>
          </p:blipFill>
          <p:spPr>
            <a:xfrm>
              <a:off x="6156176" y="4581128"/>
              <a:ext cx="2633253" cy="998820"/>
            </a:xfrm>
            <a:prstGeom prst="rect">
              <a:avLst/>
            </a:prstGeom>
          </p:spPr>
        </p:pic>
        <p:sp>
          <p:nvSpPr>
            <p:cNvPr id="39" name="テキスト ボックス 38"/>
            <p:cNvSpPr txBox="1"/>
            <p:nvPr/>
          </p:nvSpPr>
          <p:spPr>
            <a:xfrm>
              <a:off x="6084168" y="4581128"/>
              <a:ext cx="86409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/>
                <a:t>　　　　　　</a:t>
              </a:r>
              <a:endParaRPr kumimoji="1" lang="ja-JP" altLang="en-US" sz="1400" dirty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7766801" y="4599220"/>
              <a:ext cx="100811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/>
                <a:t>　　　　　　</a:t>
              </a:r>
              <a:endParaRPr kumimoji="1" lang="ja-JP" altLang="en-US" sz="1400" dirty="0"/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2411760" y="2321496"/>
            <a:ext cx="2318192" cy="901518"/>
            <a:chOff x="2627784" y="2780928"/>
            <a:chExt cx="2318192" cy="901518"/>
          </a:xfrm>
        </p:grpSpPr>
        <p:pic>
          <p:nvPicPr>
            <p:cNvPr id="34" name="図 33" descr="Screenshot-2012-12-12 05_30_30.png"/>
            <p:cNvPicPr>
              <a:picLocks noChangeAspect="1"/>
            </p:cNvPicPr>
            <p:nvPr/>
          </p:nvPicPr>
          <p:blipFill>
            <a:blip r:embed="rId2" cstate="print"/>
            <a:srcRect l="23225" t="27320" r="62600" b="63860"/>
            <a:stretch>
              <a:fillRect/>
            </a:stretch>
          </p:blipFill>
          <p:spPr>
            <a:xfrm>
              <a:off x="2627784" y="2780928"/>
              <a:ext cx="2318192" cy="901518"/>
            </a:xfrm>
            <a:prstGeom prst="rect">
              <a:avLst/>
            </a:prstGeom>
          </p:spPr>
        </p:pic>
        <p:sp>
          <p:nvSpPr>
            <p:cNvPr id="32" name="テキスト ボックス 31"/>
            <p:cNvSpPr txBox="1"/>
            <p:nvPr/>
          </p:nvSpPr>
          <p:spPr>
            <a:xfrm>
              <a:off x="2699792" y="2833191"/>
              <a:ext cx="93610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/>
                <a:t>　　　　　　</a:t>
              </a:r>
              <a:endParaRPr kumimoji="1" lang="ja-JP" altLang="en-US" sz="1400" dirty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4355976" y="2780928"/>
              <a:ext cx="50405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/>
                <a:t>　　　　　　</a:t>
              </a:r>
              <a:endParaRPr kumimoji="1" lang="ja-JP" altLang="en-US" sz="1200" dirty="0"/>
            </a:p>
          </p:txBody>
        </p:sp>
      </p:grpSp>
      <p:grpSp>
        <p:nvGrpSpPr>
          <p:cNvPr id="57" name="グループ化 56"/>
          <p:cNvGrpSpPr/>
          <p:nvPr/>
        </p:nvGrpSpPr>
        <p:grpSpPr>
          <a:xfrm>
            <a:off x="3995936" y="3113584"/>
            <a:ext cx="1048685" cy="972108"/>
            <a:chOff x="3995936" y="3113584"/>
            <a:chExt cx="1048685" cy="972108"/>
          </a:xfrm>
        </p:grpSpPr>
        <p:sp>
          <p:nvSpPr>
            <p:cNvPr id="7" name="右矢印 6"/>
            <p:cNvSpPr/>
            <p:nvPr/>
          </p:nvSpPr>
          <p:spPr>
            <a:xfrm rot="5400000">
              <a:off x="4049942" y="3419618"/>
              <a:ext cx="972108" cy="360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3995936" y="3329608"/>
              <a:ext cx="1048685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センサ値</a:t>
              </a:r>
              <a:endParaRPr kumimoji="1" lang="ja-JP" altLang="en-US" dirty="0"/>
            </a:p>
          </p:txBody>
        </p:sp>
      </p:grpSp>
      <p:grpSp>
        <p:nvGrpSpPr>
          <p:cNvPr id="58" name="グループ化 57"/>
          <p:cNvGrpSpPr/>
          <p:nvPr/>
        </p:nvGrpSpPr>
        <p:grpSpPr>
          <a:xfrm>
            <a:off x="3995936" y="4985792"/>
            <a:ext cx="1021433" cy="1224136"/>
            <a:chOff x="3995936" y="4985792"/>
            <a:chExt cx="1021433" cy="1224136"/>
          </a:xfrm>
        </p:grpSpPr>
        <p:sp>
          <p:nvSpPr>
            <p:cNvPr id="8" name="右矢印 7"/>
            <p:cNvSpPr/>
            <p:nvPr/>
          </p:nvSpPr>
          <p:spPr>
            <a:xfrm rot="5400000">
              <a:off x="3923928" y="5417840"/>
              <a:ext cx="1224136" cy="360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3995936" y="5201816"/>
              <a:ext cx="102143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パターン</a:t>
              </a:r>
              <a:endParaRPr kumimoji="1" lang="ja-JP" altLang="en-US" dirty="0"/>
            </a:p>
          </p:txBody>
        </p:sp>
      </p:grpSp>
      <p:sp>
        <p:nvSpPr>
          <p:cNvPr id="17" name="テキスト ボックス 16"/>
          <p:cNvSpPr txBox="1"/>
          <p:nvPr/>
        </p:nvSpPr>
        <p:spPr>
          <a:xfrm>
            <a:off x="1331640" y="3329608"/>
            <a:ext cx="619080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ECM</a:t>
            </a:r>
            <a:endParaRPr kumimoji="1" lang="ja-JP" altLang="en-US" sz="1600" dirty="0"/>
          </a:p>
        </p:txBody>
      </p:sp>
      <p:grpSp>
        <p:nvGrpSpPr>
          <p:cNvPr id="49" name="グループ化 48"/>
          <p:cNvGrpSpPr/>
          <p:nvPr/>
        </p:nvGrpSpPr>
        <p:grpSpPr>
          <a:xfrm>
            <a:off x="1475656" y="1601416"/>
            <a:ext cx="2393639" cy="1897469"/>
            <a:chOff x="5014778" y="476672"/>
            <a:chExt cx="2393639" cy="1897469"/>
          </a:xfrm>
        </p:grpSpPr>
        <p:cxnSp>
          <p:nvCxnSpPr>
            <p:cNvPr id="19" name="カギ線コネクタ 18"/>
            <p:cNvCxnSpPr>
              <a:stCxn id="17" idx="3"/>
              <a:endCxn id="21" idx="1"/>
            </p:cNvCxnSpPr>
            <p:nvPr/>
          </p:nvCxnSpPr>
          <p:spPr>
            <a:xfrm flipV="1">
              <a:off x="5489842" y="909716"/>
              <a:ext cx="738342" cy="1464425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0" name="図 19" descr="ECM.jpg"/>
            <p:cNvPicPr>
              <a:picLocks noChangeAspect="1"/>
            </p:cNvPicPr>
            <p:nvPr/>
          </p:nvPicPr>
          <p:blipFill>
            <a:blip r:embed="rId3" cstate="print"/>
            <a:srcRect l="17843" t="20114" r="12848" b="15157"/>
            <a:stretch>
              <a:fillRect/>
            </a:stretch>
          </p:blipFill>
          <p:spPr>
            <a:xfrm rot="18107539">
              <a:off x="4948967" y="1804812"/>
              <a:ext cx="386750" cy="255127"/>
            </a:xfrm>
            <a:prstGeom prst="rect">
              <a:avLst/>
            </a:prstGeom>
          </p:spPr>
        </p:pic>
        <p:pic>
          <p:nvPicPr>
            <p:cNvPr id="21" name="図 20" descr="arduino_un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28184" y="476672"/>
              <a:ext cx="1180233" cy="866088"/>
            </a:xfrm>
            <a:prstGeom prst="rect">
              <a:avLst/>
            </a:prstGeom>
          </p:spPr>
        </p:pic>
      </p:grpSp>
      <p:grpSp>
        <p:nvGrpSpPr>
          <p:cNvPr id="14" name="グループ化 13"/>
          <p:cNvGrpSpPr/>
          <p:nvPr/>
        </p:nvGrpSpPr>
        <p:grpSpPr>
          <a:xfrm>
            <a:off x="395536" y="1124744"/>
            <a:ext cx="1800200" cy="2262269"/>
            <a:chOff x="467544" y="1556792"/>
            <a:chExt cx="1728192" cy="2262269"/>
          </a:xfrm>
        </p:grpSpPr>
        <p:pic>
          <p:nvPicPr>
            <p:cNvPr id="15" name="Picture 7" descr="C:\Users\y09110\AppData\Local\Microsoft\Windows\Temporary Internet Files\Content.IE5\XETBB4WZ\MC900113276[1].wm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7544" y="2564904"/>
              <a:ext cx="1434799" cy="1254157"/>
            </a:xfrm>
            <a:prstGeom prst="rect">
              <a:avLst/>
            </a:prstGeom>
            <a:noFill/>
          </p:spPr>
        </p:pic>
        <p:pic>
          <p:nvPicPr>
            <p:cNvPr id="16" name="Picture 21" descr="C:\Users\Roma\AppData\Local\Microsoft\Windows\Temporary Internet Files\Content.IE5\4PXI07K8\MC900361508[1].wm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99592" y="1556792"/>
              <a:ext cx="1296144" cy="1356523"/>
            </a:xfrm>
            <a:prstGeom prst="rect">
              <a:avLst/>
            </a:prstGeom>
            <a:noFill/>
          </p:spPr>
        </p:pic>
      </p:grpSp>
      <p:pic>
        <p:nvPicPr>
          <p:cNvPr id="22" name="Picture 5" descr="C:\Users\y09110\AppData\Local\Microsoft\Windows\Temporary Internet Files\Content.IE5\T6HM4GPE\MP900433184[1].jpg"/>
          <p:cNvPicPr>
            <a:picLocks noChangeAspect="1" noChangeArrowheads="1"/>
          </p:cNvPicPr>
          <p:nvPr/>
        </p:nvPicPr>
        <p:blipFill>
          <a:blip r:embed="rId7" cstate="print"/>
          <a:srcRect t="38655" r="3226" b="8195"/>
          <a:stretch>
            <a:fillRect/>
          </a:stretch>
        </p:blipFill>
        <p:spPr bwMode="auto">
          <a:xfrm flipH="1">
            <a:off x="5076056" y="332656"/>
            <a:ext cx="1616908" cy="758574"/>
          </a:xfrm>
          <a:prstGeom prst="rect">
            <a:avLst/>
          </a:prstGeom>
          <a:noFill/>
        </p:spPr>
      </p:pic>
      <p:sp>
        <p:nvSpPr>
          <p:cNvPr id="23" name="テキスト ボックス 22"/>
          <p:cNvSpPr txBox="1"/>
          <p:nvPr/>
        </p:nvSpPr>
        <p:spPr>
          <a:xfrm>
            <a:off x="3851920" y="1196752"/>
            <a:ext cx="206178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ヘッドホン・イヤホン</a:t>
            </a:r>
            <a:endParaRPr kumimoji="1" lang="ja-JP" altLang="en-US" dirty="0"/>
          </a:p>
        </p:txBody>
      </p:sp>
      <p:grpSp>
        <p:nvGrpSpPr>
          <p:cNvPr id="59" name="グループ化 58"/>
          <p:cNvGrpSpPr/>
          <p:nvPr/>
        </p:nvGrpSpPr>
        <p:grpSpPr>
          <a:xfrm>
            <a:off x="2195736" y="2609528"/>
            <a:ext cx="1296144" cy="3744416"/>
            <a:chOff x="2195736" y="2609528"/>
            <a:chExt cx="1296144" cy="3744416"/>
          </a:xfrm>
        </p:grpSpPr>
        <p:sp>
          <p:nvSpPr>
            <p:cNvPr id="13" name="屈折矢印 12"/>
            <p:cNvSpPr/>
            <p:nvPr/>
          </p:nvSpPr>
          <p:spPr>
            <a:xfrm flipH="1">
              <a:off x="2699792" y="2609528"/>
              <a:ext cx="504056" cy="3744416"/>
            </a:xfrm>
            <a:prstGeom prst="bentUpArrow">
              <a:avLst>
                <a:gd name="adj1" fmla="val 38900"/>
                <a:gd name="adj2" fmla="val 42905"/>
                <a:gd name="adj3" fmla="val 47853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195736" y="5373216"/>
              <a:ext cx="1296144" cy="369332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 smtClean="0"/>
                <a:t>音データ</a:t>
              </a:r>
              <a:endParaRPr kumimoji="1" lang="ja-JP" altLang="en-US" dirty="0"/>
            </a:p>
          </p:txBody>
        </p:sp>
      </p:grpSp>
      <p:sp>
        <p:nvSpPr>
          <p:cNvPr id="31" name="タイトル 1"/>
          <p:cNvSpPr txBox="1">
            <a:spLocks/>
          </p:cNvSpPr>
          <p:nvPr/>
        </p:nvSpPr>
        <p:spPr>
          <a:xfrm>
            <a:off x="323528" y="332656"/>
            <a:ext cx="2211016" cy="56207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788024" y="2348880"/>
            <a:ext cx="3316614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altLang="ja-JP" sz="2000" dirty="0" err="1" smtClean="0"/>
              <a:t>RTnoProxy</a:t>
            </a:r>
            <a:r>
              <a:rPr lang="en-US" altLang="ja-JP" sz="2000" dirty="0" smtClean="0"/>
              <a:t>: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ja-JP" dirty="0" smtClean="0"/>
              <a:t>     Arduino</a:t>
            </a:r>
            <a:r>
              <a:rPr lang="ja-JP" altLang="en-US" dirty="0" smtClean="0"/>
              <a:t>と</a:t>
            </a:r>
            <a:r>
              <a:rPr lang="en-US" altLang="ja-JP" dirty="0" smtClean="0"/>
              <a:t>RTC</a:t>
            </a:r>
            <a:r>
              <a:rPr lang="ja-JP" altLang="en-US" dirty="0" smtClean="0"/>
              <a:t>の通信を行う</a:t>
            </a:r>
            <a:endParaRPr lang="ja-JP" altLang="en-US" sz="2000" dirty="0" smtClean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738701" y="3933056"/>
            <a:ext cx="36343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altLang="ja-JP" sz="2000" dirty="0" smtClean="0"/>
              <a:t>makePattern_v2</a:t>
            </a:r>
            <a:r>
              <a:rPr lang="en-US" altLang="ja-JP" dirty="0" smtClean="0"/>
              <a:t>: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ja-JP" dirty="0" smtClean="0"/>
              <a:t>    </a:t>
            </a:r>
            <a:r>
              <a:rPr lang="ja-JP" altLang="en-US" dirty="0" smtClean="0"/>
              <a:t>センサからの値から剰余を求め、</a:t>
            </a:r>
            <a:endParaRPr lang="en-US" altLang="ja-JP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ja-JP" dirty="0" smtClean="0"/>
              <a:t>	</a:t>
            </a:r>
            <a:r>
              <a:rPr lang="ja-JP" altLang="en-US" dirty="0" smtClean="0"/>
              <a:t>パターンを決定する</a:t>
            </a:r>
            <a:endParaRPr lang="en-US" altLang="ja-JP" sz="1600" dirty="0" smtClean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788024" y="5877272"/>
            <a:ext cx="3993081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altLang="ja-JP" sz="2000" dirty="0" smtClean="0"/>
              <a:t>sound: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ja-JP" sz="1400" dirty="0" smtClean="0"/>
              <a:t>	  </a:t>
            </a:r>
            <a:r>
              <a:rPr lang="ja-JP" altLang="en-US" dirty="0" smtClean="0"/>
              <a:t>パターンから生成する音を演算する</a:t>
            </a:r>
            <a:endParaRPr lang="ja-JP" altLang="en-US" sz="2000" dirty="0" smtClean="0"/>
          </a:p>
        </p:txBody>
      </p:sp>
      <p:cxnSp>
        <p:nvCxnSpPr>
          <p:cNvPr id="54" name="図形 53"/>
          <p:cNvCxnSpPr>
            <a:stCxn id="21" idx="3"/>
            <a:endCxn id="23" idx="2"/>
          </p:cNvCxnSpPr>
          <p:nvPr/>
        </p:nvCxnSpPr>
        <p:spPr>
          <a:xfrm flipV="1">
            <a:off x="3869295" y="1566084"/>
            <a:ext cx="1013517" cy="468376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50" grpId="0"/>
      <p:bldP spid="51" grpId="0"/>
      <p:bldP spid="5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スパイ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スパイス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スパイス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2671</TotalTime>
  <Words>665</Words>
  <Application>Microsoft Office PowerPoint</Application>
  <PresentationFormat>画面に合わせる (4:3)</PresentationFormat>
  <Paragraphs>113</Paragraphs>
  <Slides>11</Slides>
  <Notes>1</Notes>
  <HiddenSlides>0</HiddenSlides>
  <MMClips>1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スパイス</vt:lpstr>
      <vt:lpstr>音変換コンポーネントによる 雨の不快感を解消するシステムの提案</vt:lpstr>
      <vt:lpstr>雨音傘(あまねがさ)とは</vt:lpstr>
      <vt:lpstr>雨によるストレス</vt:lpstr>
      <vt:lpstr>音によるストレス解消</vt:lpstr>
      <vt:lpstr>雨音傘が音を奏でるまで</vt:lpstr>
      <vt:lpstr>音変換手法の検討</vt:lpstr>
      <vt:lpstr>スライド 7</vt:lpstr>
      <vt:lpstr>使用したツール</vt:lpstr>
      <vt:lpstr>スライド 9</vt:lpstr>
      <vt:lpstr>スライド 10</vt:lpstr>
      <vt:lpstr>今後の目標</vt:lpstr>
    </vt:vector>
  </TitlesOfParts>
  <Company>芝浦工業大学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音変換コンポーネントによる 雨の不快感を解消するシステムの提案</dc:title>
  <dc:creator>y09110</dc:creator>
  <cp:lastModifiedBy>y09110</cp:lastModifiedBy>
  <cp:revision>199</cp:revision>
  <dcterms:created xsi:type="dcterms:W3CDTF">2012-12-09T16:07:37Z</dcterms:created>
  <dcterms:modified xsi:type="dcterms:W3CDTF">2012-12-16T05:24:43Z</dcterms:modified>
</cp:coreProperties>
</file>