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0B2DBD-9035-467B-801C-80C69B96BF7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8D01769-606C-47C1-8BAF-CED6A7F8D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661DAFC-FC3D-479A-8DE1-5F575141DB9F}"/>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5" name="Нижний колонтитул 4">
            <a:extLst>
              <a:ext uri="{FF2B5EF4-FFF2-40B4-BE49-F238E27FC236}">
                <a16:creationId xmlns:a16="http://schemas.microsoft.com/office/drawing/2014/main" id="{E4984899-80B9-4FDD-8E57-EDABE4C37CF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A02718E-BEBA-4061-B3D3-F98C881D6D94}"/>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238529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3C40FB-8FA2-4070-969C-8B2CE96529C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342933D-6F1E-4371-8933-A77827D98B3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57F0E1-2687-480F-A489-6F7D4AA4942F}"/>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5" name="Нижний колонтитул 4">
            <a:extLst>
              <a:ext uri="{FF2B5EF4-FFF2-40B4-BE49-F238E27FC236}">
                <a16:creationId xmlns:a16="http://schemas.microsoft.com/office/drawing/2014/main" id="{2F5C5CE3-ACBB-4AA0-9CE0-C689283A3AB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8C3924B-E5C5-42FA-A520-608C882437AD}"/>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96820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6F16CE1-6DC4-4E32-8CF7-7A0EBF2D52B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75B887E-454B-454A-B651-B728CA81A62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4FB716D-4785-4A61-BBF9-95413DD28808}"/>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5" name="Нижний колонтитул 4">
            <a:extLst>
              <a:ext uri="{FF2B5EF4-FFF2-40B4-BE49-F238E27FC236}">
                <a16:creationId xmlns:a16="http://schemas.microsoft.com/office/drawing/2014/main" id="{E26A155D-93B5-48BF-9F64-926E140B574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369BE7B-CF57-43D6-83D3-3CFF7700A1B9}"/>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132426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9CD51C-1F01-4A4D-A966-8FA22229B19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F2BA40C-A090-4449-9EA0-4B034284332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783D74B-0B5C-4364-AA75-919ED95832F2}"/>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5" name="Нижний колонтитул 4">
            <a:extLst>
              <a:ext uri="{FF2B5EF4-FFF2-40B4-BE49-F238E27FC236}">
                <a16:creationId xmlns:a16="http://schemas.microsoft.com/office/drawing/2014/main" id="{3A481360-A41C-4980-A957-1D6ED528134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F870FBD-43EB-49E4-B12F-B7CC55CA015B}"/>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106720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EDDA40-1916-4AFF-B3B6-272097C399C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87EAB2C-7464-40E7-8B2F-CF904B16D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E09C9A6-8124-49D0-A986-4FE0579EFB9F}"/>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5" name="Нижний колонтитул 4">
            <a:extLst>
              <a:ext uri="{FF2B5EF4-FFF2-40B4-BE49-F238E27FC236}">
                <a16:creationId xmlns:a16="http://schemas.microsoft.com/office/drawing/2014/main" id="{3B6EF144-7DC5-445E-97C4-CCC7EEDB064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E18372F-98CD-42D7-B794-84EC10C5B47E}"/>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118373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4E1813-6AA3-4184-9466-6A2803C7EBB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4209450-11E3-45AA-9972-37E17CD7EE2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266E885-6664-4F1A-81D1-E21271574AA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AD0C814-B6BA-405B-8BDA-35D82B0BD82C}"/>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6" name="Нижний колонтитул 5">
            <a:extLst>
              <a:ext uri="{FF2B5EF4-FFF2-40B4-BE49-F238E27FC236}">
                <a16:creationId xmlns:a16="http://schemas.microsoft.com/office/drawing/2014/main" id="{89123A1C-1744-4734-8FDD-949CA806034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5E0629B-14B2-4A9B-BCC3-220CEAE400C6}"/>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122461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8EA56C-1D1C-48B6-ABDB-8C4F9F6B254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E27745-4371-4C52-AE95-157AEB04C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5CF6EB0-39C8-4859-AD5B-15E8231AAB8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7567D6A-A9C4-4B0E-92F5-1030A3595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933A6E1-A4F1-44F2-8D45-EE63C2B8DFF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0676916-2B6F-4FC1-920E-0E30F1C15F25}"/>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8" name="Нижний колонтитул 7">
            <a:extLst>
              <a:ext uri="{FF2B5EF4-FFF2-40B4-BE49-F238E27FC236}">
                <a16:creationId xmlns:a16="http://schemas.microsoft.com/office/drawing/2014/main" id="{49473C04-5877-4775-B31E-D0AC9F5DDA9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BC562E7-F6F7-4221-B640-6B0EE5947F48}"/>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27777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937A17-545C-49C3-91D5-DD0AA2313D2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C6CD1C3-232D-431D-B14F-6417D20F6F99}"/>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4" name="Нижний колонтитул 3">
            <a:extLst>
              <a:ext uri="{FF2B5EF4-FFF2-40B4-BE49-F238E27FC236}">
                <a16:creationId xmlns:a16="http://schemas.microsoft.com/office/drawing/2014/main" id="{B0D4576A-7F11-4E76-90D0-760E4FA6222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162063A-EDBB-49EB-B983-BBC4B077485C}"/>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27950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1F896DA-399B-480F-A0E6-A3055292E763}"/>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3" name="Нижний колонтитул 2">
            <a:extLst>
              <a:ext uri="{FF2B5EF4-FFF2-40B4-BE49-F238E27FC236}">
                <a16:creationId xmlns:a16="http://schemas.microsoft.com/office/drawing/2014/main" id="{391FFE19-07C8-4499-8ECE-A8A10F27F78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A9ADAE6-7CB5-4D6E-8CA0-6314F329D3C2}"/>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9186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F3287E-9712-4D6F-88EA-DB30755C73D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CA3A702-4B7D-4B2B-AF24-0C6D8D2FA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462CED0-524F-41DF-9652-73201C97A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0FB348B-28DD-481D-AFEB-B81D60D0143A}"/>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6" name="Нижний колонтитул 5">
            <a:extLst>
              <a:ext uri="{FF2B5EF4-FFF2-40B4-BE49-F238E27FC236}">
                <a16:creationId xmlns:a16="http://schemas.microsoft.com/office/drawing/2014/main" id="{3E66BD4F-2883-4929-93FF-710B5040732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32797F4-C3E3-4DF6-9284-A0DDACBE5BD9}"/>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219373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FEE09-B929-446E-B1D7-D1898A3938D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6B1DAFB-A892-4848-B19D-B3F0560FD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72E0E2A-C6EB-4A60-9CDD-CD87541CA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10F0FE9-09F2-408B-98DA-7B8763BF6430}"/>
              </a:ext>
            </a:extLst>
          </p:cNvPr>
          <p:cNvSpPr>
            <a:spLocks noGrp="1"/>
          </p:cNvSpPr>
          <p:nvPr>
            <p:ph type="dt" sz="half" idx="10"/>
          </p:nvPr>
        </p:nvSpPr>
        <p:spPr/>
        <p:txBody>
          <a:bodyPr/>
          <a:lstStyle/>
          <a:p>
            <a:fld id="{F8F36CF6-ED69-4B05-827E-7556090D1B09}" type="datetimeFigureOut">
              <a:rPr lang="ru-RU" smtClean="0"/>
              <a:t>24.09.2024</a:t>
            </a:fld>
            <a:endParaRPr lang="ru-RU"/>
          </a:p>
        </p:txBody>
      </p:sp>
      <p:sp>
        <p:nvSpPr>
          <p:cNvPr id="6" name="Нижний колонтитул 5">
            <a:extLst>
              <a:ext uri="{FF2B5EF4-FFF2-40B4-BE49-F238E27FC236}">
                <a16:creationId xmlns:a16="http://schemas.microsoft.com/office/drawing/2014/main" id="{A3A89009-E6FE-43DA-AC4C-CAFF1B31D29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D452336-4A0F-471D-B176-53576A4A1F3C}"/>
              </a:ext>
            </a:extLst>
          </p:cNvPr>
          <p:cNvSpPr>
            <a:spLocks noGrp="1"/>
          </p:cNvSpPr>
          <p:nvPr>
            <p:ph type="sldNum" sz="quarter" idx="12"/>
          </p:nvPr>
        </p:nvSpPr>
        <p:spPr/>
        <p:txBody>
          <a:bodyPr/>
          <a:lstStyle/>
          <a:p>
            <a:fld id="{1400C6AB-0533-4BCB-B9A3-E361134ADF0A}" type="slidenum">
              <a:rPr lang="ru-RU" smtClean="0"/>
              <a:t>‹#›</a:t>
            </a:fld>
            <a:endParaRPr lang="ru-RU"/>
          </a:p>
        </p:txBody>
      </p:sp>
    </p:spTree>
    <p:extLst>
      <p:ext uri="{BB962C8B-B14F-4D97-AF65-F5344CB8AC3E}">
        <p14:creationId xmlns:p14="http://schemas.microsoft.com/office/powerpoint/2010/main" val="117702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706827-BE99-4672-A003-2A4744738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6FE6553-8758-47C4-BFBE-C168798C9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7BBC22-EF9F-466B-8E0C-883085D64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36CF6-ED69-4B05-827E-7556090D1B09}" type="datetimeFigureOut">
              <a:rPr lang="ru-RU" smtClean="0"/>
              <a:t>24.09.2024</a:t>
            </a:fld>
            <a:endParaRPr lang="ru-RU"/>
          </a:p>
        </p:txBody>
      </p:sp>
      <p:sp>
        <p:nvSpPr>
          <p:cNvPr id="5" name="Нижний колонтитул 4">
            <a:extLst>
              <a:ext uri="{FF2B5EF4-FFF2-40B4-BE49-F238E27FC236}">
                <a16:creationId xmlns:a16="http://schemas.microsoft.com/office/drawing/2014/main" id="{A6AEC8E0-CB06-47D9-BD11-7341D0BAA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74AF844-63C4-4EE5-B28F-496A34D8E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C6AB-0533-4BCB-B9A3-E361134ADF0A}" type="slidenum">
              <a:rPr lang="ru-RU" smtClean="0"/>
              <a:t>‹#›</a:t>
            </a:fld>
            <a:endParaRPr lang="ru-RU"/>
          </a:p>
        </p:txBody>
      </p:sp>
    </p:spTree>
    <p:extLst>
      <p:ext uri="{BB962C8B-B14F-4D97-AF65-F5344CB8AC3E}">
        <p14:creationId xmlns:p14="http://schemas.microsoft.com/office/powerpoint/2010/main" val="625910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4BDB9F-BBBD-4DFD-8DA8-31C432279E29}"/>
              </a:ext>
            </a:extLst>
          </p:cNvPr>
          <p:cNvSpPr>
            <a:spLocks noGrp="1"/>
          </p:cNvSpPr>
          <p:nvPr>
            <p:ph type="ctrTitle"/>
          </p:nvPr>
        </p:nvSpPr>
        <p:spPr>
          <a:xfrm>
            <a:off x="1275268" y="2070391"/>
            <a:ext cx="10878107" cy="1902005"/>
          </a:xfrm>
        </p:spPr>
        <p:txBody>
          <a:bodyPr/>
          <a:lstStyle/>
          <a:p>
            <a:endParaRPr lang="ru-RU" dirty="0">
              <a:latin typeface="Bahnschrift SemiBold SemiConden" panose="020B0502040204020203" pitchFamily="34" charset="0"/>
            </a:endParaRPr>
          </a:p>
        </p:txBody>
      </p:sp>
      <p:sp>
        <p:nvSpPr>
          <p:cNvPr id="3" name="Подзаголовок 2">
            <a:extLst>
              <a:ext uri="{FF2B5EF4-FFF2-40B4-BE49-F238E27FC236}">
                <a16:creationId xmlns:a16="http://schemas.microsoft.com/office/drawing/2014/main" id="{BAE3FEA7-67DD-4EB2-85EE-6EBE1B496560}"/>
              </a:ext>
            </a:extLst>
          </p:cNvPr>
          <p:cNvSpPr>
            <a:spLocks noGrp="1"/>
          </p:cNvSpPr>
          <p:nvPr>
            <p:ph type="subTitle" idx="1"/>
          </p:nvPr>
        </p:nvSpPr>
        <p:spPr/>
        <p:txBody>
          <a:bodyPr/>
          <a:lstStyle/>
          <a:p>
            <a:endParaRPr lang="ru-RU"/>
          </a:p>
        </p:txBody>
      </p:sp>
      <p:pic>
        <p:nvPicPr>
          <p:cNvPr id="1026" name="Picture 2">
            <a:extLst>
              <a:ext uri="{FF2B5EF4-FFF2-40B4-BE49-F238E27FC236}">
                <a16:creationId xmlns:a16="http://schemas.microsoft.com/office/drawing/2014/main" id="{BBCDB73F-FF34-4059-B51D-05601276F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04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8BBB88-D160-4B74-862E-4DD3AA5CBB7E}"/>
              </a:ext>
            </a:extLst>
          </p:cNvPr>
          <p:cNvSpPr txBox="1"/>
          <p:nvPr/>
        </p:nvSpPr>
        <p:spPr>
          <a:xfrm>
            <a:off x="150324" y="482600"/>
            <a:ext cx="9144000" cy="369332"/>
          </a:xfrm>
          <a:prstGeom prst="rect">
            <a:avLst/>
          </a:prstGeom>
          <a:noFill/>
        </p:spPr>
        <p:txBody>
          <a:bodyPr wrap="square" rtlCol="0">
            <a:spAutoFit/>
          </a:bodyPr>
          <a:lstStyle/>
          <a:p>
            <a:r>
              <a:rPr lang="ru-RU" dirty="0">
                <a:solidFill>
                  <a:schemeClr val="accent4">
                    <a:lumMod val="40000"/>
                    <a:lumOff val="60000"/>
                  </a:schemeClr>
                </a:solidFill>
              </a:rPr>
              <a:t>Мой любимый фильм</a:t>
            </a:r>
          </a:p>
        </p:txBody>
      </p:sp>
    </p:spTree>
    <p:extLst>
      <p:ext uri="{BB962C8B-B14F-4D97-AF65-F5344CB8AC3E}">
        <p14:creationId xmlns:p14="http://schemas.microsoft.com/office/powerpoint/2010/main" val="266100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4F936-2D4E-4857-9EB2-AC7D750A5849}"/>
              </a:ext>
            </a:extLst>
          </p:cNvPr>
          <p:cNvSpPr>
            <a:spLocks noGrp="1"/>
          </p:cNvSpPr>
          <p:nvPr>
            <p:ph type="title"/>
          </p:nvPr>
        </p:nvSpPr>
        <p:spPr/>
        <p:txBody>
          <a:bodyPr>
            <a:normAutofit/>
          </a:bodyPr>
          <a:lstStyle/>
          <a:p>
            <a:r>
              <a:rPr lang="ru-RU" sz="1100" dirty="0"/>
              <a:t>"</a:t>
            </a:r>
            <a:r>
              <a:rPr lang="ru-RU" sz="1100" dirty="0">
                <a:latin typeface="Arial Black" panose="020B0A04020102020204" pitchFamily="34" charset="0"/>
              </a:rPr>
              <a:t>Гарри Поттер" — это серия книг, написанная </a:t>
            </a:r>
            <a:r>
              <a:rPr lang="ru-RU" sz="1100" dirty="0" err="1">
                <a:latin typeface="Arial Black" panose="020B0A04020102020204" pitchFamily="34" charset="0"/>
              </a:rPr>
              <a:t>Дж.K</a:t>
            </a:r>
            <a:r>
              <a:rPr lang="ru-RU" sz="1100" dirty="0">
                <a:latin typeface="Arial Black" panose="020B0A04020102020204" pitchFamily="34" charset="0"/>
              </a:rPr>
              <a:t>. Роулинг, которая была адаптирована в успешные фильмы. История о молодом волшебнике, его друзьях и их борьбе с силами зла захватила воображение миллионов.</a:t>
            </a:r>
            <a:endParaRPr lang="ru-RU" sz="2800" dirty="0">
              <a:latin typeface="Arial Black" panose="020B0A04020102020204" pitchFamily="34" charset="0"/>
              <a:ea typeface="+mn-ea"/>
              <a:cs typeface="+mn-cs"/>
            </a:endParaRPr>
          </a:p>
        </p:txBody>
      </p:sp>
      <p:sp>
        <p:nvSpPr>
          <p:cNvPr id="3" name="Объект 2">
            <a:extLst>
              <a:ext uri="{FF2B5EF4-FFF2-40B4-BE49-F238E27FC236}">
                <a16:creationId xmlns:a16="http://schemas.microsoft.com/office/drawing/2014/main" id="{3C0EEC26-32D4-45E3-9114-F0E5F209D9EC}"/>
              </a:ext>
            </a:extLst>
          </p:cNvPr>
          <p:cNvSpPr>
            <a:spLocks noGrp="1"/>
          </p:cNvSpPr>
          <p:nvPr>
            <p:ph idx="1"/>
          </p:nvPr>
        </p:nvSpPr>
        <p:spPr/>
        <p:txBody>
          <a:bodyPr>
            <a:normAutofit fontScale="77500" lnSpcReduction="20000"/>
          </a:bodyPr>
          <a:lstStyle/>
          <a:p>
            <a:r>
              <a:rPr lang="ru-RU" b="1" dirty="0"/>
              <a:t>Основные темы</a:t>
            </a:r>
          </a:p>
          <a:p>
            <a:pPr>
              <a:buFont typeface="+mj-lt"/>
              <a:buAutoNum type="arabicPeriod"/>
            </a:pPr>
            <a:r>
              <a:rPr lang="ru-RU" b="1" dirty="0"/>
              <a:t>Дружба</a:t>
            </a:r>
            <a:r>
              <a:rPr lang="ru-RU" dirty="0"/>
              <a:t>: Взаимоотношения Гарри, Рона и Гермионы показывают, как важна поддержка и верность друзей.</a:t>
            </a:r>
          </a:p>
          <a:p>
            <a:pPr>
              <a:buFont typeface="+mj-lt"/>
              <a:buAutoNum type="arabicPeriod"/>
            </a:pPr>
            <a:r>
              <a:rPr lang="ru-RU" b="1" dirty="0"/>
              <a:t>Храбрость и самопожертвование</a:t>
            </a:r>
            <a:r>
              <a:rPr lang="ru-RU" dirty="0"/>
              <a:t>: Персонажи часто сталкиваются с трудными выборами, показывая, что иногда нужно поступать по совести.</a:t>
            </a:r>
          </a:p>
          <a:p>
            <a:pPr>
              <a:buFont typeface="+mj-lt"/>
              <a:buAutoNum type="arabicPeriod"/>
            </a:pPr>
            <a:r>
              <a:rPr lang="ru-RU" b="1" dirty="0"/>
              <a:t>Сила любви</a:t>
            </a:r>
            <a:r>
              <a:rPr lang="ru-RU" dirty="0"/>
              <a:t>: Любовь как главная сила, способная победить зло, пронизывает всю историю.</a:t>
            </a:r>
          </a:p>
          <a:p>
            <a:r>
              <a:rPr lang="ru-RU" b="1" dirty="0"/>
              <a:t>Персонажи</a:t>
            </a:r>
          </a:p>
          <a:p>
            <a:pPr>
              <a:buFont typeface="Arial" panose="020B0604020202020204" pitchFamily="34" charset="0"/>
              <a:buChar char="•"/>
            </a:pPr>
            <a:r>
              <a:rPr lang="ru-RU" b="1" dirty="0"/>
              <a:t>Гарри Поттер</a:t>
            </a:r>
            <a:r>
              <a:rPr lang="ru-RU" dirty="0"/>
              <a:t>: Главный герой, обладающий уникальными способностями и судьбой.</a:t>
            </a:r>
          </a:p>
          <a:p>
            <a:pPr>
              <a:buFont typeface="Arial" panose="020B0604020202020204" pitchFamily="34" charset="0"/>
              <a:buChar char="•"/>
            </a:pPr>
            <a:r>
              <a:rPr lang="ru-RU" b="1" dirty="0"/>
              <a:t>Гермиона </a:t>
            </a:r>
            <a:r>
              <a:rPr lang="ru-RU" b="1" dirty="0" err="1"/>
              <a:t>Грейнджер</a:t>
            </a:r>
            <a:r>
              <a:rPr lang="ru-RU" dirty="0"/>
              <a:t>: Умная и решительная подруга Гарри, символ знаний и силы.</a:t>
            </a:r>
          </a:p>
          <a:p>
            <a:pPr>
              <a:buFont typeface="Arial" panose="020B0604020202020204" pitchFamily="34" charset="0"/>
              <a:buChar char="•"/>
            </a:pPr>
            <a:r>
              <a:rPr lang="ru-RU" b="1" dirty="0"/>
              <a:t>Рон Уизли</a:t>
            </a:r>
            <a:r>
              <a:rPr lang="ru-RU" dirty="0"/>
              <a:t>: Верный друг, который добавляет юмор и поддержку.</a:t>
            </a:r>
          </a:p>
          <a:p>
            <a:pPr>
              <a:buFont typeface="Arial" panose="020B0604020202020204" pitchFamily="34" charset="0"/>
              <a:buChar char="•"/>
            </a:pPr>
            <a:r>
              <a:rPr lang="ru-RU" b="1" dirty="0" err="1"/>
              <a:t>Волдеморт</a:t>
            </a:r>
            <a:r>
              <a:rPr lang="ru-RU" dirty="0"/>
              <a:t>: Главный антагонист, символ зла и страха.</a:t>
            </a:r>
          </a:p>
          <a:p>
            <a:endParaRPr lang="ru-RU" dirty="0"/>
          </a:p>
        </p:txBody>
      </p:sp>
    </p:spTree>
    <p:extLst>
      <p:ext uri="{BB962C8B-B14F-4D97-AF65-F5344CB8AC3E}">
        <p14:creationId xmlns:p14="http://schemas.microsoft.com/office/powerpoint/2010/main" val="254809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490A451-C6AF-43E3-BB00-97612BDFB8D5}"/>
              </a:ext>
            </a:extLst>
          </p:cNvPr>
          <p:cNvSpPr>
            <a:spLocks noGrp="1"/>
          </p:cNvSpPr>
          <p:nvPr>
            <p:ph idx="1"/>
          </p:nvPr>
        </p:nvSpPr>
        <p:spPr>
          <a:xfrm>
            <a:off x="838200" y="1825625"/>
            <a:ext cx="10947400" cy="4896908"/>
          </a:xfrm>
        </p:spPr>
        <p:txBody>
          <a:bodyPr/>
          <a:lstStyle/>
          <a:p>
            <a:r>
              <a:rPr lang="ru-RU" dirty="0"/>
              <a:t>"Гарри Поттер" — это история о молодом волшебнике, который открывает для себя мир магии и дружбы. Главный герой, Гарри, узнает, что он волшебник в свой одиннадцатый день рождения, и поступает в школу Хогвартс, где встречает своих лучших друзей — Рона и Гермиону. Вместе они проходят множество приключений, сталкиваются с трудностями и противостоят злу.</a:t>
            </a:r>
          </a:p>
          <a:p>
            <a:r>
              <a:rPr lang="ru-RU" dirty="0"/>
              <a:t>Теперь давайте поговорим о персонажах. Гарри Поттер — это не просто волшебник, а символ надежды и борьбы со злом. Гермиона </a:t>
            </a:r>
            <a:r>
              <a:rPr lang="ru-RU" dirty="0" err="1"/>
              <a:t>Грейнджер</a:t>
            </a:r>
            <a:r>
              <a:rPr lang="ru-RU" dirty="0"/>
              <a:t> — умная и решительная подруга, которая олицетворяет силу знаний. Рон Уизли — верный друг, который добавляет юмор и поддержку. И, конечно, </a:t>
            </a:r>
            <a:r>
              <a:rPr lang="ru-RU" dirty="0" err="1"/>
              <a:t>Волдеморт</a:t>
            </a:r>
            <a:r>
              <a:rPr lang="ru-RU" dirty="0"/>
              <a:t> — главный антагонист, символ зла и страха.</a:t>
            </a:r>
          </a:p>
        </p:txBody>
      </p:sp>
      <p:sp>
        <p:nvSpPr>
          <p:cNvPr id="8" name="AutoShape 10" descr="Кадр из фильма «Гарри Поттер»">
            <a:extLst>
              <a:ext uri="{FF2B5EF4-FFF2-40B4-BE49-F238E27FC236}">
                <a16:creationId xmlns:a16="http://schemas.microsoft.com/office/drawing/2014/main" id="{8B63E023-6CE6-4C22-B026-1E08A786BE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a:extLst>
              <a:ext uri="{FF2B5EF4-FFF2-40B4-BE49-F238E27FC236}">
                <a16:creationId xmlns:a16="http://schemas.microsoft.com/office/drawing/2014/main" id="{9634D9D9-F2BD-4916-A835-9B1BEE2FD3C7}"/>
              </a:ext>
            </a:extLst>
          </p:cNvPr>
          <p:cNvPicPr>
            <a:picLocks noChangeAspect="1"/>
          </p:cNvPicPr>
          <p:nvPr/>
        </p:nvPicPr>
        <p:blipFill>
          <a:blip r:embed="rId2"/>
          <a:stretch>
            <a:fillRect/>
          </a:stretch>
        </p:blipFill>
        <p:spPr>
          <a:xfrm>
            <a:off x="838200" y="135467"/>
            <a:ext cx="5588479" cy="1753718"/>
          </a:xfrm>
          <a:prstGeom prst="rect">
            <a:avLst/>
          </a:prstGeom>
        </p:spPr>
      </p:pic>
      <p:pic>
        <p:nvPicPr>
          <p:cNvPr id="2060" name="Picture 12" descr="Фильмы киновселенной Гарри Поттера разделили на лучшие и худшие">
            <a:extLst>
              <a:ext uri="{FF2B5EF4-FFF2-40B4-BE49-F238E27FC236}">
                <a16:creationId xmlns:a16="http://schemas.microsoft.com/office/drawing/2014/main" id="{0826F120-7ACE-48AD-AF0C-F4D4D86E0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570" y="0"/>
            <a:ext cx="5486400" cy="188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983226-5605-471C-9459-16E6EABDA6C2}"/>
              </a:ext>
            </a:extLst>
          </p:cNvPr>
          <p:cNvSpPr>
            <a:spLocks noGrp="1"/>
          </p:cNvSpPr>
          <p:nvPr>
            <p:ph type="title"/>
          </p:nvPr>
        </p:nvSpPr>
        <p:spPr>
          <a:xfrm flipH="1">
            <a:off x="-3795623" y="-198146"/>
            <a:ext cx="339953" cy="1949307"/>
          </a:xfrm>
        </p:spPr>
        <p:txBody>
          <a:bodyPr>
            <a:normAutofit/>
          </a:bodyPr>
          <a:lstStyle/>
          <a:p>
            <a:endParaRPr lang="ru-RU" dirty="0"/>
          </a:p>
        </p:txBody>
      </p:sp>
      <p:sp>
        <p:nvSpPr>
          <p:cNvPr id="3" name="Объект 2">
            <a:extLst>
              <a:ext uri="{FF2B5EF4-FFF2-40B4-BE49-F238E27FC236}">
                <a16:creationId xmlns:a16="http://schemas.microsoft.com/office/drawing/2014/main" id="{661AA28D-B554-4488-8A43-64C76CBF5ACC}"/>
              </a:ext>
            </a:extLst>
          </p:cNvPr>
          <p:cNvSpPr>
            <a:spLocks noGrp="1"/>
          </p:cNvSpPr>
          <p:nvPr>
            <p:ph idx="1"/>
          </p:nvPr>
        </p:nvSpPr>
        <p:spPr>
          <a:xfrm>
            <a:off x="270934" y="2895599"/>
            <a:ext cx="11167533" cy="3789363"/>
          </a:xfrm>
        </p:spPr>
        <p:txBody>
          <a:bodyPr>
            <a:normAutofit fontScale="92500" lnSpcReduction="20000"/>
          </a:bodyPr>
          <a:lstStyle/>
          <a:p>
            <a:r>
              <a:rPr lang="ru-RU" dirty="0"/>
              <a:t>Визуальный стиль фильмов тоже заслуживает внимания. Магический мир, созданный в Хогвартсе и других локациях, захватывает дух. Специальные эффекты, используемые для создания волшебных существ и заклинаний, делают фильм невероятно увлекательным.</a:t>
            </a:r>
          </a:p>
          <a:p>
            <a:r>
              <a:rPr lang="ru-RU" dirty="0"/>
              <a:t>"Гарри Поттер" оказал огромное влияние на культуру. У него есть миллионы поклонников по всему миру, и существуют фанатские сообщества и мероприятия, посвященные этому миру. Кроме того, появились тематические парки и выставки, которые позволяют каждому погрузиться в мир волшебства.</a:t>
            </a:r>
          </a:p>
          <a:p>
            <a:r>
              <a:rPr lang="ru-RU" dirty="0"/>
              <a:t>Лично для меня "Гарри Поттер" стал любимым фильмом, потому что он вдохновляет верить в себя и своих друзей, дает возможность мечтать о приключениях и показывает, что настоящая сила — в любви и дружбе.</a:t>
            </a:r>
          </a:p>
          <a:p>
            <a:endParaRPr lang="ru-RU" dirty="0"/>
          </a:p>
        </p:txBody>
      </p:sp>
      <p:pic>
        <p:nvPicPr>
          <p:cNvPr id="3074" name="Picture 2" descr="Замок Хогвартс | Гарри Поттер вики | Fandom">
            <a:extLst>
              <a:ext uri="{FF2B5EF4-FFF2-40B4-BE49-F238E27FC236}">
                <a16:creationId xmlns:a16="http://schemas.microsoft.com/office/drawing/2014/main" id="{442F7B9B-8D18-46DE-980E-40916B8C8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32" y="0"/>
            <a:ext cx="3064294" cy="26540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Гарри Поттер | Characters Power вики | Fandom">
            <a:extLst>
              <a:ext uri="{FF2B5EF4-FFF2-40B4-BE49-F238E27FC236}">
                <a16:creationId xmlns:a16="http://schemas.microsoft.com/office/drawing/2014/main" id="{D9A3A83B-293A-4C1A-BA20-E6D673461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134" y="96837"/>
            <a:ext cx="4097548" cy="23291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Как сегодня выглядят дети, которые снимались в «Гарри Поттере» | РБК Life">
            <a:extLst>
              <a:ext uri="{FF2B5EF4-FFF2-40B4-BE49-F238E27FC236}">
                <a16:creationId xmlns:a16="http://schemas.microsoft.com/office/drawing/2014/main" id="{6AFD954C-B9A9-46C4-977E-ED8C7A80602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8" descr="Как сегодня выглядят дети, которые снимались в «Гарри Поттере» | РБК Life">
            <a:extLst>
              <a:ext uri="{FF2B5EF4-FFF2-40B4-BE49-F238E27FC236}">
                <a16:creationId xmlns:a16="http://schemas.microsoft.com/office/drawing/2014/main" id="{E076DC10-9EC5-46E1-977D-D86A3ABA125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10" descr="Как сегодня выглядят дети, которые снимались в «Гарри Поттере» | РБК Life">
            <a:extLst>
              <a:ext uri="{FF2B5EF4-FFF2-40B4-BE49-F238E27FC236}">
                <a16:creationId xmlns:a16="http://schemas.microsoft.com/office/drawing/2014/main" id="{E9E7E298-B2DA-4519-8EBC-5B0B37EA98B4}"/>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12" descr="Как сегодня выглядят дети, которые снимались в «Гарри Поттере» | РБК Life">
            <a:extLst>
              <a:ext uri="{FF2B5EF4-FFF2-40B4-BE49-F238E27FC236}">
                <a16:creationId xmlns:a16="http://schemas.microsoft.com/office/drawing/2014/main" id="{E5FAA816-85E7-40A7-A86C-88427803401A}"/>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86" name="Picture 14" descr="Опять «Гарри Поттер»: зачем ждать новый сериал?">
            <a:extLst>
              <a:ext uri="{FF2B5EF4-FFF2-40B4-BE49-F238E27FC236}">
                <a16:creationId xmlns:a16="http://schemas.microsoft.com/office/drawing/2014/main" id="{58A4F3CD-9A16-4AF1-9E57-745483E0C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2791" y="190500"/>
            <a:ext cx="3305675" cy="232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1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9A2F00-F6FE-41F2-97B2-E1AFA3337D1F}"/>
              </a:ext>
            </a:extLst>
          </p:cNvPr>
          <p:cNvSpPr>
            <a:spLocks noGrp="1"/>
          </p:cNvSpPr>
          <p:nvPr>
            <p:ph type="title"/>
          </p:nvPr>
        </p:nvSpPr>
        <p:spPr/>
        <p:txBody>
          <a:bodyPr/>
          <a:lstStyle/>
          <a:p>
            <a:r>
              <a:rPr lang="ru-RU" dirty="0"/>
              <a:t>.</a:t>
            </a:r>
          </a:p>
        </p:txBody>
      </p:sp>
      <p:sp>
        <p:nvSpPr>
          <p:cNvPr id="3" name="Объект 2">
            <a:extLst>
              <a:ext uri="{FF2B5EF4-FFF2-40B4-BE49-F238E27FC236}">
                <a16:creationId xmlns:a16="http://schemas.microsoft.com/office/drawing/2014/main" id="{DBD21A28-D15C-4117-8E56-55A850EFF28A}"/>
              </a:ext>
            </a:extLst>
          </p:cNvPr>
          <p:cNvSpPr>
            <a:spLocks noGrp="1"/>
          </p:cNvSpPr>
          <p:nvPr>
            <p:ph idx="1"/>
          </p:nvPr>
        </p:nvSpPr>
        <p:spPr>
          <a:xfrm>
            <a:off x="654518" y="741145"/>
            <a:ext cx="10699282" cy="5435818"/>
          </a:xfrm>
        </p:spPr>
        <p:txBody>
          <a:bodyPr>
            <a:normAutofit fontScale="92500" lnSpcReduction="20000"/>
          </a:bodyPr>
          <a:lstStyle/>
          <a:p>
            <a:r>
              <a:rPr lang="ru-RU" b="1" dirty="0"/>
              <a:t>Кастинг</a:t>
            </a:r>
          </a:p>
          <a:p>
            <a:r>
              <a:rPr lang="ru-RU" dirty="0"/>
              <a:t>Что касается кастинга, то он тоже полон интересных фактов. Например, роль </a:t>
            </a:r>
            <a:r>
              <a:rPr lang="ru-RU" dirty="0" err="1"/>
              <a:t>Драко</a:t>
            </a:r>
            <a:r>
              <a:rPr lang="ru-RU" dirty="0"/>
              <a:t> </a:t>
            </a:r>
            <a:r>
              <a:rPr lang="ru-RU" dirty="0" err="1"/>
              <a:t>Малфоя</a:t>
            </a:r>
            <a:r>
              <a:rPr lang="ru-RU" dirty="0"/>
              <a:t> изначально была предложена другим актерам, и </a:t>
            </a:r>
            <a:r>
              <a:rPr lang="ru-RU" dirty="0" err="1"/>
              <a:t>Дэйн</a:t>
            </a:r>
            <a:r>
              <a:rPr lang="ru-RU" dirty="0"/>
              <a:t>-Девис, который в итоге сыграл эту роль, практически не мог поверить в свою удачу. Он даже поначалу думал, что на него просто шутят!</a:t>
            </a:r>
          </a:p>
          <a:p>
            <a:r>
              <a:rPr lang="ru-RU" dirty="0"/>
              <a:t>Интересно, что Дэниел </a:t>
            </a:r>
            <a:r>
              <a:rPr lang="ru-RU" dirty="0" err="1"/>
              <a:t>Рэдклифф</a:t>
            </a:r>
            <a:r>
              <a:rPr lang="ru-RU" dirty="0"/>
              <a:t>, который сыграл Гарри Поттера, проходил кастинг, когда ему было всего 11 лет. Его пробные съемки были настолько хороши, что его выбрали на роль, хотя он был далеко не единственным кандидатом. Это было непростое решение для продюсеров, и они долго обсуждали, кто же станет лицом всей серии.</a:t>
            </a:r>
          </a:p>
          <a:p>
            <a:r>
              <a:rPr lang="ru-RU" dirty="0"/>
              <a:t>Кроме того, во время съемок многие актеры нередко попадали в комичные ситуации. Например, во время съемок сцены в "Гарри Поттере и Ордене Феникса", когда Гарри и его друзья учат заклинания, часто происходили забавные казусы с волшебными палочками — особенно когда кто-то из актеров случайно не попадал в кадр!</a:t>
            </a:r>
          </a:p>
          <a:p>
            <a:endParaRPr lang="ru-RU" dirty="0"/>
          </a:p>
        </p:txBody>
      </p:sp>
    </p:spTree>
    <p:extLst>
      <p:ext uri="{BB962C8B-B14F-4D97-AF65-F5344CB8AC3E}">
        <p14:creationId xmlns:p14="http://schemas.microsoft.com/office/powerpoint/2010/main" val="426921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58F178-5642-419F-8C48-432C8485D533}"/>
              </a:ext>
            </a:extLst>
          </p:cNvPr>
          <p:cNvSpPr>
            <a:spLocks noGrp="1"/>
          </p:cNvSpPr>
          <p:nvPr>
            <p:ph type="title"/>
          </p:nvPr>
        </p:nvSpPr>
        <p:spPr>
          <a:xfrm>
            <a:off x="838200" y="59267"/>
            <a:ext cx="9423400" cy="1049866"/>
          </a:xfrm>
        </p:spPr>
        <p:txBody>
          <a:bodyPr>
            <a:normAutofit/>
          </a:bodyPr>
          <a:lstStyle/>
          <a:p>
            <a:r>
              <a:rPr lang="ru-RU" dirty="0"/>
              <a:t>Спасибо за внимание</a:t>
            </a:r>
          </a:p>
        </p:txBody>
      </p:sp>
      <p:pic>
        <p:nvPicPr>
          <p:cNvPr id="4098" name="Picture 2" descr="Положительные качества Лорда Волан-де-Морта в Гарри Поттере">
            <a:extLst>
              <a:ext uri="{FF2B5EF4-FFF2-40B4-BE49-F238E27FC236}">
                <a16:creationId xmlns:a16="http://schemas.microsoft.com/office/drawing/2014/main" id="{6EB311CC-D392-430A-BA17-E5401D3FB5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000" y="855133"/>
            <a:ext cx="11099800" cy="546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220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567</Words>
  <Application>Microsoft Office PowerPoint</Application>
  <PresentationFormat>Широкоэкранный</PresentationFormat>
  <Paragraphs>22</Paragraphs>
  <Slides>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Arial</vt:lpstr>
      <vt:lpstr>Arial Black</vt:lpstr>
      <vt:lpstr>Bahnschrift SemiBold SemiConden</vt:lpstr>
      <vt:lpstr>Calibri</vt:lpstr>
      <vt:lpstr>Calibri Light</vt:lpstr>
      <vt:lpstr>Тема Office</vt:lpstr>
      <vt:lpstr>Презентация PowerPoint</vt:lpstr>
      <vt:lpstr>"Гарри Поттер" — это серия книг, написанная Дж.K. Роулинг, которая была адаптирована в успешные фильмы. История о молодом волшебнике, его друзьях и их борьбе с силами зла захватила воображение миллионов.</vt:lpstr>
      <vt:lpstr>Презентация PowerPoint</vt:lpstr>
      <vt:lpstr>Презентация PowerPoint</vt:lpstr>
      <vt:lpstr>.</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5</cp:revision>
  <dcterms:created xsi:type="dcterms:W3CDTF">2024-09-24T07:38:38Z</dcterms:created>
  <dcterms:modified xsi:type="dcterms:W3CDTF">2024-09-24T08:18:25Z</dcterms:modified>
</cp:coreProperties>
</file>