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65873c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65873c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e65873c5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e65873c5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e65873c5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e65873c5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e65873c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e65873c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microvolunteerシステム構成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052625" y="3021575"/>
            <a:ext cx="4315800" cy="20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aws EC2(t2-medium</a:t>
            </a:r>
            <a:r>
              <a:rPr lang="ja"/>
              <a:t>以上)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862525" y="3295375"/>
            <a:ext cx="1104900" cy="6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spring boot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588175" y="3295375"/>
            <a:ext cx="1104900" cy="6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052625" y="451475"/>
            <a:ext cx="3416100" cy="19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588175" y="919325"/>
            <a:ext cx="1104900" cy="7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 bot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277850" y="1562100"/>
            <a:ext cx="1104900" cy="7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アカウント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051075" y="447875"/>
            <a:ext cx="2726700" cy="19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Android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544175" y="770675"/>
            <a:ext cx="1104900" cy="10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unity app</a:t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 rot="10800000">
            <a:off x="2019550" y="1945975"/>
            <a:ext cx="0" cy="13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 rot="10800000">
            <a:off x="2693155" y="3524825"/>
            <a:ext cx="11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4" idx="3"/>
            <a:endCxn id="71" idx="1"/>
          </p:cNvCxnSpPr>
          <p:nvPr/>
        </p:nvCxnSpPr>
        <p:spPr>
          <a:xfrm>
            <a:off x="2693075" y="1283975"/>
            <a:ext cx="24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7" idx="2"/>
            <a:endCxn id="61" idx="3"/>
          </p:cNvCxnSpPr>
          <p:nvPr/>
        </p:nvCxnSpPr>
        <p:spPr>
          <a:xfrm flipH="1">
            <a:off x="4967525" y="1797275"/>
            <a:ext cx="2129100" cy="18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0" y="1648625"/>
            <a:ext cx="198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 botの</a:t>
            </a:r>
            <a:r>
              <a:rPr lang="ja"/>
              <a:t>役割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ユーザー登録(step1)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・Help通知を受信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6040625" y="2476975"/>
            <a:ext cx="286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ユーザー登録(step2)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・checkin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・Help通知を</a:t>
            </a:r>
            <a:r>
              <a:rPr lang="ja"/>
              <a:t>発信するためのapiをたたく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474650" y="3921775"/>
            <a:ext cx="376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ユーザー登録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・step1 : 発行したuser_idにsns_idを紐付け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・step2 : user_idにemail, passwordを登録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588175" y="1648625"/>
            <a:ext cx="1104900" cy="29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Messaging API</a:t>
            </a:r>
            <a:endParaRPr sz="1000"/>
          </a:p>
        </p:txBody>
      </p:sp>
      <p:sp>
        <p:nvSpPr>
          <p:cNvPr id="71" name="Google Shape;71;p14"/>
          <p:cNvSpPr/>
          <p:nvPr/>
        </p:nvSpPr>
        <p:spPr>
          <a:xfrm>
            <a:off x="5179775" y="770675"/>
            <a:ext cx="1104900" cy="10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</a:t>
            </a:r>
            <a:r>
              <a:rPr lang="ja"/>
              <a:t> app</a:t>
            </a:r>
            <a:endParaRPr/>
          </a:p>
        </p:txBody>
      </p:sp>
      <p:cxnSp>
        <p:nvCxnSpPr>
          <p:cNvPr id="77" name="Google Shape;77;p14"/>
          <p:cNvCxnSpPr>
            <a:stCxn id="71" idx="3"/>
            <a:endCxn id="67" idx="1"/>
          </p:cNvCxnSpPr>
          <p:nvPr/>
        </p:nvCxnSpPr>
        <p:spPr>
          <a:xfrm>
            <a:off x="6284675" y="1283975"/>
            <a:ext cx="25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2927713" y="4352875"/>
            <a:ext cx="1005025" cy="5274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MySQL</a:t>
            </a:r>
            <a:endParaRPr/>
          </a:p>
        </p:txBody>
      </p:sp>
      <p:cxnSp>
        <p:nvCxnSpPr>
          <p:cNvPr id="79" name="Google Shape;79;p14"/>
          <p:cNvCxnSpPr>
            <a:stCxn id="62" idx="2"/>
            <a:endCxn id="78" idx="1"/>
          </p:cNvCxnSpPr>
          <p:nvPr/>
        </p:nvCxnSpPr>
        <p:spPr>
          <a:xfrm>
            <a:off x="2140625" y="3921775"/>
            <a:ext cx="1289700" cy="4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61" idx="2"/>
            <a:endCxn id="78" idx="1"/>
          </p:cNvCxnSpPr>
          <p:nvPr/>
        </p:nvCxnSpPr>
        <p:spPr>
          <a:xfrm flipH="1">
            <a:off x="3430375" y="3921775"/>
            <a:ext cx="984600" cy="4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 rot="10800000">
            <a:off x="2263225" y="1945975"/>
            <a:ext cx="0" cy="13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 rot="10800000">
            <a:off x="2693138" y="3725075"/>
            <a:ext cx="11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3" name="Google Shape;83;p14"/>
          <p:cNvSpPr txBox="1"/>
          <p:nvPr/>
        </p:nvSpPr>
        <p:spPr>
          <a:xfrm>
            <a:off x="2263225" y="2535275"/>
            <a:ext cx="9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callback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2693075" y="3228525"/>
            <a:ext cx="116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LINE</a:t>
            </a:r>
            <a:r>
              <a:rPr lang="ja" sz="1200"/>
              <a:t>通知要請</a:t>
            </a:r>
            <a:endParaRPr sz="1200"/>
          </a:p>
        </p:txBody>
      </p:sp>
      <p:sp>
        <p:nvSpPr>
          <p:cNvPr id="85" name="Google Shape;85;p14"/>
          <p:cNvSpPr txBox="1"/>
          <p:nvPr/>
        </p:nvSpPr>
        <p:spPr>
          <a:xfrm>
            <a:off x="1246225" y="2566100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LINE</a:t>
            </a:r>
            <a:r>
              <a:rPr lang="ja" sz="1200"/>
              <a:t>通知</a:t>
            </a:r>
            <a:endParaRPr sz="1200"/>
          </a:p>
        </p:txBody>
      </p:sp>
      <p:sp>
        <p:nvSpPr>
          <p:cNvPr id="86" name="Google Shape;86;p14"/>
          <p:cNvSpPr txBox="1"/>
          <p:nvPr/>
        </p:nvSpPr>
        <p:spPr>
          <a:xfrm>
            <a:off x="2693138" y="3648875"/>
            <a:ext cx="116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callback起点の処理</a:t>
            </a:r>
            <a:endParaRPr sz="1200"/>
          </a:p>
        </p:txBody>
      </p:sp>
      <p:sp>
        <p:nvSpPr>
          <p:cNvPr id="87" name="Google Shape;87;p14"/>
          <p:cNvSpPr txBox="1"/>
          <p:nvPr/>
        </p:nvSpPr>
        <p:spPr>
          <a:xfrm>
            <a:off x="1459325" y="35875"/>
            <a:ext cx="50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サービス運用時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1052625" y="3021575"/>
            <a:ext cx="4315800" cy="20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aws EC2(t2-medium</a:t>
            </a:r>
            <a:r>
              <a:rPr lang="ja"/>
              <a:t>以上)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862525" y="3295375"/>
            <a:ext cx="1104900" cy="6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spring boot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1588175" y="3295375"/>
            <a:ext cx="1104900" cy="6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1052625" y="451475"/>
            <a:ext cx="3416100" cy="19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1588175" y="919325"/>
            <a:ext cx="1104900" cy="7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 bot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277850" y="1562100"/>
            <a:ext cx="1104900" cy="7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アカウント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051075" y="447875"/>
            <a:ext cx="2726700" cy="19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Android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544175" y="770675"/>
            <a:ext cx="1104900" cy="10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unity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(MicroVolunteer.apk)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588175" y="1648625"/>
            <a:ext cx="1104900" cy="29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Messaging API</a:t>
            </a:r>
            <a:endParaRPr sz="1000"/>
          </a:p>
        </p:txBody>
      </p:sp>
      <p:sp>
        <p:nvSpPr>
          <p:cNvPr id="101" name="Google Shape;101;p15"/>
          <p:cNvSpPr/>
          <p:nvPr/>
        </p:nvSpPr>
        <p:spPr>
          <a:xfrm>
            <a:off x="5179775" y="770675"/>
            <a:ext cx="1104900" cy="10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 app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927713" y="4352875"/>
            <a:ext cx="1005025" cy="5274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MySQL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3822850" y="3860825"/>
            <a:ext cx="252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git : micro-volunteer-pf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git : micro-volunteer-docs(docker)</a:t>
            </a:r>
            <a:endParaRPr sz="1200"/>
          </a:p>
        </p:txBody>
      </p:sp>
      <p:sp>
        <p:nvSpPr>
          <p:cNvPr id="104" name="Google Shape;104;p15"/>
          <p:cNvSpPr txBox="1"/>
          <p:nvPr/>
        </p:nvSpPr>
        <p:spPr>
          <a:xfrm>
            <a:off x="389125" y="3856825"/>
            <a:ext cx="260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git : micro-volunteer-pf-python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git : micro-volunteer-docs(docker)</a:t>
            </a:r>
            <a:endParaRPr sz="1200"/>
          </a:p>
        </p:txBody>
      </p:sp>
      <p:sp>
        <p:nvSpPr>
          <p:cNvPr id="105" name="Google Shape;105;p15"/>
          <p:cNvSpPr txBox="1"/>
          <p:nvPr/>
        </p:nvSpPr>
        <p:spPr>
          <a:xfrm>
            <a:off x="2184875" y="4753075"/>
            <a:ext cx="260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git : micro-volunteer-docs(docker)</a:t>
            </a:r>
            <a:endParaRPr sz="1200"/>
          </a:p>
        </p:txBody>
      </p:sp>
      <p:sp>
        <p:nvSpPr>
          <p:cNvPr id="106" name="Google Shape;106;p15"/>
          <p:cNvSpPr/>
          <p:nvPr/>
        </p:nvSpPr>
        <p:spPr>
          <a:xfrm>
            <a:off x="1471275" y="813400"/>
            <a:ext cx="1351800" cy="83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2746875" y="547400"/>
            <a:ext cx="144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line-developersから登録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266575" y="2278925"/>
            <a:ext cx="197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ご自身のアカウントをご用意ください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6420725" y="2645425"/>
            <a:ext cx="2365200" cy="19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PC（</a:t>
            </a:r>
            <a:r>
              <a:rPr lang="ja"/>
              <a:t>開発機）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6475025" y="3295375"/>
            <a:ext cx="1243200" cy="10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unity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6544175" y="3624025"/>
            <a:ext cx="25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git : micro-volunteer-app-sample</a:t>
            </a:r>
            <a:endParaRPr sz="1200"/>
          </a:p>
        </p:txBody>
      </p:sp>
      <p:sp>
        <p:nvSpPr>
          <p:cNvPr id="112" name="Google Shape;112;p15"/>
          <p:cNvSpPr/>
          <p:nvPr/>
        </p:nvSpPr>
        <p:spPr>
          <a:xfrm>
            <a:off x="6420725" y="3212725"/>
            <a:ext cx="1351800" cy="119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5"/>
          <p:cNvCxnSpPr>
            <a:stCxn id="110" idx="0"/>
            <a:endCxn id="99" idx="2"/>
          </p:cNvCxnSpPr>
          <p:nvPr/>
        </p:nvCxnSpPr>
        <p:spPr>
          <a:xfrm rot="10800000">
            <a:off x="7096625" y="1797175"/>
            <a:ext cx="0" cy="14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/>
          <p:nvPr/>
        </p:nvSpPr>
        <p:spPr>
          <a:xfrm>
            <a:off x="6475025" y="688025"/>
            <a:ext cx="1243200" cy="119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6388200" y="1913550"/>
            <a:ext cx="252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Buildで</a:t>
            </a:r>
            <a:r>
              <a:rPr lang="ja">
                <a:solidFill>
                  <a:srgbClr val="FF0000"/>
                </a:solidFill>
              </a:rPr>
              <a:t>作成したapkファイルをインストール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471275" y="3212725"/>
            <a:ext cx="3579900" cy="1667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2746872" y="3377725"/>
            <a:ext cx="110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4A86E8"/>
                </a:solidFill>
              </a:rPr>
              <a:t>スクリプトで構築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459325" y="35875"/>
            <a:ext cx="50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開発、環境構築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3055975" y="1127725"/>
            <a:ext cx="1535700" cy="7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config.sh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</a:t>
            </a:r>
            <a:r>
              <a:rPr lang="ja"/>
              <a:t>ホスト名、暗号化キー等）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263150" y="2413150"/>
            <a:ext cx="1459200" cy="107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Install_step1</a:t>
            </a:r>
            <a:r>
              <a:rPr lang="ja"/>
              <a:t>.sh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3112800" y="2413150"/>
            <a:ext cx="5607300" cy="107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Install_step2.sh</a:t>
            </a:r>
            <a:endParaRPr/>
          </a:p>
        </p:txBody>
      </p:sp>
      <p:cxnSp>
        <p:nvCxnSpPr>
          <p:cNvPr id="126" name="Google Shape;126;p16"/>
          <p:cNvCxnSpPr>
            <a:stCxn id="123" idx="2"/>
            <a:endCxn id="127" idx="0"/>
          </p:cNvCxnSpPr>
          <p:nvPr/>
        </p:nvCxnSpPr>
        <p:spPr>
          <a:xfrm>
            <a:off x="3823825" y="1881325"/>
            <a:ext cx="0" cy="9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6"/>
          <p:cNvSpPr txBox="1"/>
          <p:nvPr/>
        </p:nvSpPr>
        <p:spPr>
          <a:xfrm>
            <a:off x="4084200" y="4449725"/>
            <a:ext cx="505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app-compose/app/micro-volunteer-pf/src/main/resources/application.yml</a:t>
            </a:r>
            <a:endParaRPr sz="1200"/>
          </a:p>
        </p:txBody>
      </p:sp>
      <p:sp>
        <p:nvSpPr>
          <p:cNvPr id="129" name="Google Shape;129;p16"/>
          <p:cNvSpPr txBox="1"/>
          <p:nvPr/>
        </p:nvSpPr>
        <p:spPr>
          <a:xfrm>
            <a:off x="1148300" y="4709775"/>
            <a:ext cx="36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</a:rPr>
              <a:t>app-compose/micro-volunteer-pf-python/config.py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4258025" y="3873300"/>
            <a:ext cx="1459200" cy="4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application.yml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2383200" y="3996713"/>
            <a:ext cx="1459200" cy="4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config.py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3198025" y="2847200"/>
            <a:ext cx="1251600" cy="5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config.shの情報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からファイル生成</a:t>
            </a:r>
            <a:endParaRPr sz="1000"/>
          </a:p>
        </p:txBody>
      </p:sp>
      <p:sp>
        <p:nvSpPr>
          <p:cNvPr id="132" name="Google Shape;132;p16"/>
          <p:cNvSpPr/>
          <p:nvPr/>
        </p:nvSpPr>
        <p:spPr>
          <a:xfrm>
            <a:off x="2033275" y="2689750"/>
            <a:ext cx="768600" cy="52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再起動</a:t>
            </a:r>
            <a:endParaRPr/>
          </a:p>
        </p:txBody>
      </p:sp>
      <p:cxnSp>
        <p:nvCxnSpPr>
          <p:cNvPr id="133" name="Google Shape;133;p16"/>
          <p:cNvCxnSpPr>
            <a:stCxn id="124" idx="3"/>
            <a:endCxn id="132" idx="1"/>
          </p:cNvCxnSpPr>
          <p:nvPr/>
        </p:nvCxnSpPr>
        <p:spPr>
          <a:xfrm>
            <a:off x="1722350" y="2951500"/>
            <a:ext cx="3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6"/>
          <p:cNvCxnSpPr>
            <a:stCxn id="132" idx="3"/>
            <a:endCxn id="125" idx="1"/>
          </p:cNvCxnSpPr>
          <p:nvPr/>
        </p:nvCxnSpPr>
        <p:spPr>
          <a:xfrm>
            <a:off x="2801875" y="2951500"/>
            <a:ext cx="3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6"/>
          <p:cNvCxnSpPr>
            <a:stCxn id="127" idx="2"/>
            <a:endCxn id="131" idx="0"/>
          </p:cNvCxnSpPr>
          <p:nvPr/>
        </p:nvCxnSpPr>
        <p:spPr>
          <a:xfrm flipH="1">
            <a:off x="3112825" y="3439100"/>
            <a:ext cx="711000" cy="5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6"/>
          <p:cNvCxnSpPr>
            <a:stCxn id="127" idx="2"/>
            <a:endCxn id="130" idx="0"/>
          </p:cNvCxnSpPr>
          <p:nvPr/>
        </p:nvCxnSpPr>
        <p:spPr>
          <a:xfrm>
            <a:off x="3823825" y="3439100"/>
            <a:ext cx="1163700" cy="4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6"/>
          <p:cNvSpPr/>
          <p:nvPr/>
        </p:nvSpPr>
        <p:spPr>
          <a:xfrm>
            <a:off x="4591675" y="2847100"/>
            <a:ext cx="1251600" cy="5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</a:rPr>
              <a:t>#2.Docker-Composeの導入</a:t>
            </a:r>
            <a:endParaRPr sz="1000"/>
          </a:p>
        </p:txBody>
      </p:sp>
      <p:sp>
        <p:nvSpPr>
          <p:cNvPr id="138" name="Google Shape;138;p16"/>
          <p:cNvSpPr/>
          <p:nvPr/>
        </p:nvSpPr>
        <p:spPr>
          <a:xfrm>
            <a:off x="5991900" y="2847200"/>
            <a:ext cx="1251600" cy="5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</a:rPr>
              <a:t>#3.Gitのインストール</a:t>
            </a:r>
            <a:endParaRPr sz="850">
              <a:solidFill>
                <a:schemeClr val="dk1"/>
              </a:solidFill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7384700" y="2847100"/>
            <a:ext cx="1251600" cy="5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</a:rPr>
              <a:t>#4.DockerのComposeの作成・起動</a:t>
            </a:r>
            <a:endParaRPr sz="850">
              <a:solidFill>
                <a:schemeClr val="dk1"/>
              </a:solidFill>
            </a:endParaRPr>
          </a:p>
        </p:txBody>
      </p:sp>
      <p:cxnSp>
        <p:nvCxnSpPr>
          <p:cNvPr id="140" name="Google Shape;140;p16"/>
          <p:cNvCxnSpPr>
            <a:stCxn id="131" idx="2"/>
            <a:endCxn id="129" idx="0"/>
          </p:cNvCxnSpPr>
          <p:nvPr/>
        </p:nvCxnSpPr>
        <p:spPr>
          <a:xfrm flipH="1">
            <a:off x="2996400" y="4449713"/>
            <a:ext cx="1164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6"/>
          <p:cNvCxnSpPr>
            <a:stCxn id="130" idx="2"/>
            <a:endCxn id="128" idx="0"/>
          </p:cNvCxnSpPr>
          <p:nvPr/>
        </p:nvCxnSpPr>
        <p:spPr>
          <a:xfrm>
            <a:off x="4987625" y="4326300"/>
            <a:ext cx="16266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6"/>
          <p:cNvSpPr txBox="1"/>
          <p:nvPr/>
        </p:nvSpPr>
        <p:spPr>
          <a:xfrm>
            <a:off x="2383200" y="445587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配置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5908775" y="410587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配置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385525" y="2847100"/>
            <a:ext cx="1251600" cy="5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50">
                <a:solidFill>
                  <a:schemeClr val="dk1"/>
                </a:solidFill>
              </a:rPr>
              <a:t>#1.Docker関連パッケージのインストール</a:t>
            </a:r>
            <a:endParaRPr sz="1000"/>
          </a:p>
        </p:txBody>
      </p:sp>
      <p:sp>
        <p:nvSpPr>
          <p:cNvPr id="145" name="Google Shape;145;p16"/>
          <p:cNvSpPr txBox="1"/>
          <p:nvPr/>
        </p:nvSpPr>
        <p:spPr>
          <a:xfrm>
            <a:off x="2383200" y="538275"/>
            <a:ext cx="31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環境構築スクリプト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2239300" y="1173400"/>
            <a:ext cx="3930900" cy="19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micro-volunteer-docs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5084825" y="1017725"/>
            <a:ext cx="3549600" cy="4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ja" sz="1200">
                <a:solidFill>
                  <a:srgbClr val="24292F"/>
                </a:solidFill>
                <a:highlight>
                  <a:srgbClr val="FFFFFF"/>
                </a:highlight>
              </a:rPr>
              <a:t>サービス関連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ja" sz="1200">
                <a:solidFill>
                  <a:srgbClr val="24292F"/>
                </a:solidFill>
                <a:highlight>
                  <a:srgbClr val="FFFFFF"/>
                </a:highlight>
              </a:rPr>
              <a:t>対象とする課題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ja" sz="1200">
                <a:solidFill>
                  <a:srgbClr val="24292F"/>
                </a:solidFill>
                <a:highlight>
                  <a:srgbClr val="FFFFFF"/>
                </a:highlight>
              </a:rPr>
              <a:t>課題の解決方針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ja" sz="1200">
                <a:solidFill>
                  <a:srgbClr val="24292F"/>
                </a:solidFill>
                <a:highlight>
                  <a:srgbClr val="FFFFFF"/>
                </a:highlight>
              </a:rPr>
              <a:t>仮説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ja" sz="1200">
                <a:solidFill>
                  <a:srgbClr val="24292F"/>
                </a:solidFill>
                <a:highlight>
                  <a:srgbClr val="FFFFFF"/>
                </a:highlight>
              </a:rPr>
              <a:t>検証状況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ja" sz="1200">
                <a:solidFill>
                  <a:srgbClr val="24292F"/>
                </a:solidFill>
                <a:highlight>
                  <a:srgbClr val="FFFFFF"/>
                </a:highlight>
              </a:rPr>
              <a:t>設計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ja" sz="1200">
                <a:solidFill>
                  <a:srgbClr val="24292F"/>
                </a:solidFill>
                <a:highlight>
                  <a:srgbClr val="FFFFFF"/>
                </a:highlight>
              </a:rPr>
              <a:t>システム構成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ja" sz="1200">
                <a:solidFill>
                  <a:srgbClr val="24292F"/>
                </a:solidFill>
                <a:highlight>
                  <a:srgbClr val="FFFFFF"/>
                </a:highlight>
              </a:rPr>
              <a:t>プラットフォーム側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■"/>
            </a:pPr>
            <a:r>
              <a:rPr lang="ja" sz="1200">
                <a:solidFill>
                  <a:srgbClr val="24292F"/>
                </a:solidFill>
                <a:highlight>
                  <a:srgbClr val="FFFFFF"/>
                </a:highlight>
              </a:rPr>
              <a:t>DB設計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■"/>
            </a:pPr>
            <a:r>
              <a:rPr lang="ja" sz="1200">
                <a:solidFill>
                  <a:srgbClr val="24292F"/>
                </a:solidFill>
                <a:highlight>
                  <a:srgbClr val="FFFFFF"/>
                </a:highlight>
              </a:rPr>
              <a:t>API設計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ja" sz="1200">
                <a:solidFill>
                  <a:srgbClr val="24292F"/>
                </a:solidFill>
                <a:highlight>
                  <a:srgbClr val="FFFFFF"/>
                </a:highlight>
              </a:rPr>
              <a:t>アプリ側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ja" sz="1200">
                <a:solidFill>
                  <a:srgbClr val="24292F"/>
                </a:solidFill>
                <a:highlight>
                  <a:srgbClr val="FFFFFF"/>
                </a:highlight>
              </a:rPr>
              <a:t>環境構築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ja" sz="1200">
                <a:solidFill>
                  <a:srgbClr val="24292F"/>
                </a:solidFill>
                <a:highlight>
                  <a:srgbClr val="FFFFFF"/>
                </a:highlight>
              </a:rPr>
              <a:t>dockerファイル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ja" sz="1200">
                <a:solidFill>
                  <a:srgbClr val="24292F"/>
                </a:solidFill>
                <a:highlight>
                  <a:srgbClr val="FFFFFF"/>
                </a:highlight>
              </a:rPr>
              <a:t>dockerを使用した構築手順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ja" sz="1200">
                <a:solidFill>
                  <a:srgbClr val="24292F"/>
                </a:solidFill>
                <a:highlight>
                  <a:srgbClr val="FFFFFF"/>
                </a:highlight>
              </a:rPr>
              <a:t>運用方法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ja" sz="1200">
                <a:solidFill>
                  <a:srgbClr val="24292F"/>
                </a:solidFill>
                <a:highlight>
                  <a:srgbClr val="FFFFFF"/>
                </a:highlight>
              </a:rPr>
              <a:t>運用例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ja" sz="1200">
                <a:solidFill>
                  <a:srgbClr val="24292F"/>
                </a:solidFill>
                <a:highlight>
                  <a:srgbClr val="FFFFFF"/>
                </a:highlight>
              </a:rPr>
              <a:t>運用マニュアル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1564575" y="3217125"/>
            <a:ext cx="20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issueの</a:t>
            </a:r>
            <a:r>
              <a:rPr lang="ja"/>
              <a:t>管理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