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32220b6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32220b6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6044fb3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6044fb3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4a5074dd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4a5074dd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4a5074dd6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4a5074dd6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4a5074dd6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4a5074dd6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4a5074dd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4a5074dd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32220b6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32220b6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4a5074dd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4a5074dd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743cf2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743cf2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4a5074dd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4a5074dd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a5074d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a5074d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4a5074dd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4a5074dd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4a5074dd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4a5074dd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4a5074dd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4a5074dd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4a5074dd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4a5074dd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a5074d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a5074d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a5074dd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a5074dd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a5074dd6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a5074dd6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044fb3a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044fb3a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044fb3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044fb3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a0f424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a0f424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4a5074dd6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4a5074dd6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D1D2D3"/>
                </a:solidFill>
              </a:defRPr>
            </a:lvl1pPr>
            <a:lvl2pPr lvl="1" algn="r">
              <a:buNone/>
              <a:defRPr sz="1000">
                <a:solidFill>
                  <a:srgbClr val="D1D2D3"/>
                </a:solidFill>
              </a:defRPr>
            </a:lvl2pPr>
            <a:lvl3pPr lvl="2" algn="r">
              <a:buNone/>
              <a:defRPr sz="1000">
                <a:solidFill>
                  <a:srgbClr val="D1D2D3"/>
                </a:solidFill>
              </a:defRPr>
            </a:lvl3pPr>
            <a:lvl4pPr lvl="3" algn="r">
              <a:buNone/>
              <a:defRPr sz="1000">
                <a:solidFill>
                  <a:srgbClr val="D1D2D3"/>
                </a:solidFill>
              </a:defRPr>
            </a:lvl4pPr>
            <a:lvl5pPr lvl="4" algn="r">
              <a:buNone/>
              <a:defRPr sz="1000">
                <a:solidFill>
                  <a:srgbClr val="D1D2D3"/>
                </a:solidFill>
              </a:defRPr>
            </a:lvl5pPr>
            <a:lvl6pPr lvl="5" algn="r">
              <a:buNone/>
              <a:defRPr sz="1000">
                <a:solidFill>
                  <a:srgbClr val="D1D2D3"/>
                </a:solidFill>
              </a:defRPr>
            </a:lvl6pPr>
            <a:lvl7pPr lvl="6" algn="r">
              <a:buNone/>
              <a:defRPr sz="1000">
                <a:solidFill>
                  <a:srgbClr val="D1D2D3"/>
                </a:solidFill>
              </a:defRPr>
            </a:lvl7pPr>
            <a:lvl8pPr lvl="7" algn="r">
              <a:buNone/>
              <a:defRPr sz="1000">
                <a:solidFill>
                  <a:srgbClr val="D1D2D3"/>
                </a:solidFill>
              </a:defRPr>
            </a:lvl8pPr>
            <a:lvl9pPr lvl="8" algn="r">
              <a:buNone/>
              <a:defRPr sz="1000">
                <a:solidFill>
                  <a:srgbClr val="D1D2D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github.com/urashin/micro-volunteer-pf/blob/master/demo.md" TargetMode="External"/><Relationship Id="rId5" Type="http://schemas.openxmlformats.org/officeDocument/2006/relationships/hyperlink" Target="https://github.com/urashin/micro-volunteer-pf/blob/master/about_api.md" TargetMode="External"/><Relationship Id="rId6" Type="http://schemas.openxmlformats.org/officeDocument/2006/relationships/hyperlink" Target="https://github.com/urashin/micro-volunteer-docs" TargetMode="External"/><Relationship Id="rId7" Type="http://schemas.openxmlformats.org/officeDocument/2006/relationships/hyperlink" Target="https://github.com/urashin/micro-volunteer-app-sample" TargetMode="External"/><Relationship Id="rId8" Type="http://schemas.openxmlformats.org/officeDocument/2006/relationships/hyperlink" Target="https://github.com/urashin/micro-volunteer-p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4.png"/><Relationship Id="rId13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5" Type="http://schemas.openxmlformats.org/officeDocument/2006/relationships/image" Target="../media/image20.png"/><Relationship Id="rId14" Type="http://schemas.openxmlformats.org/officeDocument/2006/relationships/image" Target="../media/image21.png"/><Relationship Id="rId16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25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94"/>
            <a:ext cx="9144000" cy="61007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223600"/>
            <a:ext cx="9144000" cy="140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3980">
                <a:solidFill>
                  <a:schemeClr val="dk1"/>
                </a:solidFill>
              </a:rPr>
              <a:t>「</a:t>
            </a:r>
            <a:r>
              <a:rPr lang="ja" sz="3980">
                <a:solidFill>
                  <a:schemeClr val="dk1"/>
                </a:solidFill>
              </a:rPr>
              <a:t>マイクロボランティア」</a:t>
            </a:r>
            <a:br>
              <a:rPr lang="ja" sz="3980">
                <a:solidFill>
                  <a:schemeClr val="dk1"/>
                </a:solidFill>
              </a:rPr>
            </a:br>
            <a:r>
              <a:rPr lang="ja" sz="3980">
                <a:solidFill>
                  <a:schemeClr val="dk1"/>
                </a:solidFill>
              </a:rPr>
              <a:t>プラットフォーム</a:t>
            </a:r>
            <a:endParaRPr sz="398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106900"/>
            <a:ext cx="8520600" cy="926700"/>
          </a:xfrm>
          <a:prstGeom prst="rect">
            <a:avLst/>
          </a:prstGeom>
          <a:solidFill>
            <a:srgbClr val="FFFFFF">
              <a:alpha val="83250"/>
            </a:srgbClr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/>
              <a:t>TokyoOSS Party 2021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/>
              <a:t>2021/12/4 </a:t>
            </a:r>
            <a:r>
              <a:rPr lang="ja" sz="2600"/>
              <a:t>Team G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pSp>
        <p:nvGrpSpPr>
          <p:cNvPr id="263" name="Google Shape;263;p22"/>
          <p:cNvGrpSpPr/>
          <p:nvPr/>
        </p:nvGrpSpPr>
        <p:grpSpPr>
          <a:xfrm>
            <a:off x="-8875" y="0"/>
            <a:ext cx="9145425" cy="5479275"/>
            <a:chOff x="-8875" y="0"/>
            <a:chExt cx="9145425" cy="5479275"/>
          </a:xfrm>
        </p:grpSpPr>
        <p:pic>
          <p:nvPicPr>
            <p:cNvPr id="264" name="Google Shape;264;p22"/>
            <p:cNvPicPr preferRelativeResize="0"/>
            <p:nvPr/>
          </p:nvPicPr>
          <p:blipFill rotWithShape="1">
            <a:blip r:embed="rId3">
              <a:alphaModFix/>
            </a:blip>
            <a:srcRect b="10112" l="0" r="0" t="0"/>
            <a:stretch/>
          </p:blipFill>
          <p:spPr>
            <a:xfrm>
              <a:off x="0" y="1"/>
              <a:ext cx="9136550" cy="547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2"/>
            <p:cNvSpPr/>
            <p:nvPr/>
          </p:nvSpPr>
          <p:spPr>
            <a:xfrm>
              <a:off x="-8875" y="0"/>
              <a:ext cx="9144000" cy="54792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304625" y="1017725"/>
            <a:ext cx="8517000" cy="39417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2000">
                <a:solidFill>
                  <a:srgbClr val="FF0000"/>
                </a:solidFill>
              </a:rPr>
              <a:t>　　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25350" y="1101550"/>
            <a:ext cx="14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障害者</a:t>
            </a:r>
            <a:endParaRPr b="1" sz="1600"/>
          </a:p>
        </p:txBody>
      </p:sp>
      <p:sp>
        <p:nvSpPr>
          <p:cNvPr id="268" name="Google Shape;268;p22"/>
          <p:cNvSpPr/>
          <p:nvPr/>
        </p:nvSpPr>
        <p:spPr>
          <a:xfrm flipH="1">
            <a:off x="304600" y="550775"/>
            <a:ext cx="44658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各ステークホルダーへ見込めるの効果</a:t>
            </a:r>
            <a:endParaRPr sz="1900"/>
          </a:p>
        </p:txBody>
      </p:sp>
      <p:sp>
        <p:nvSpPr>
          <p:cNvPr id="269" name="Google Shape;269;p22"/>
          <p:cNvSpPr txBox="1"/>
          <p:nvPr/>
        </p:nvSpPr>
        <p:spPr>
          <a:xfrm>
            <a:off x="4113775" y="1152475"/>
            <a:ext cx="239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ボランティア</a:t>
            </a:r>
            <a:endParaRPr b="1" sz="1600"/>
          </a:p>
        </p:txBody>
      </p:sp>
      <p:sp>
        <p:nvSpPr>
          <p:cNvPr id="270" name="Google Shape;270;p22"/>
          <p:cNvSpPr txBox="1"/>
          <p:nvPr/>
        </p:nvSpPr>
        <p:spPr>
          <a:xfrm>
            <a:off x="479413" y="3248300"/>
            <a:ext cx="1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開発者</a:t>
            </a:r>
            <a:endParaRPr b="1" sz="1600"/>
          </a:p>
        </p:txBody>
      </p:sp>
      <p:cxnSp>
        <p:nvCxnSpPr>
          <p:cNvPr id="271" name="Google Shape;271;p22"/>
          <p:cNvCxnSpPr>
            <a:stCxn id="266" idx="1"/>
            <a:endCxn id="266" idx="3"/>
          </p:cNvCxnSpPr>
          <p:nvPr/>
        </p:nvCxnSpPr>
        <p:spPr>
          <a:xfrm>
            <a:off x="304625" y="2988575"/>
            <a:ext cx="851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2"/>
          <p:cNvCxnSpPr>
            <a:stCxn id="266" idx="0"/>
            <a:endCxn id="266" idx="2"/>
          </p:cNvCxnSpPr>
          <p:nvPr/>
        </p:nvCxnSpPr>
        <p:spPr>
          <a:xfrm>
            <a:off x="4563125" y="1017725"/>
            <a:ext cx="0" cy="394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73" name="Google Shape;2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483" y="1468680"/>
            <a:ext cx="1047616" cy="135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900" y="1495310"/>
            <a:ext cx="1068577" cy="130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1550" y="1583574"/>
            <a:ext cx="641750" cy="119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275" y="3666439"/>
            <a:ext cx="1358525" cy="109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2"/>
          <p:cNvSpPr txBox="1"/>
          <p:nvPr/>
        </p:nvSpPr>
        <p:spPr>
          <a:xfrm>
            <a:off x="1795850" y="1732275"/>
            <a:ext cx="263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ja">
                <a:solidFill>
                  <a:srgbClr val="0000FF"/>
                </a:solidFill>
              </a:rPr>
              <a:t>気軽に</a:t>
            </a:r>
            <a:r>
              <a:rPr lang="ja"/>
              <a:t>助けを依頼できる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ja">
                <a:solidFill>
                  <a:srgbClr val="0000FF"/>
                </a:solidFill>
              </a:rPr>
              <a:t>信頼性</a:t>
            </a:r>
            <a:r>
              <a:rPr lang="ja"/>
              <a:t>のある相手に</a:t>
            </a:r>
            <a:br>
              <a:rPr lang="ja"/>
            </a:br>
            <a:r>
              <a:rPr b="1" lang="ja">
                <a:solidFill>
                  <a:srgbClr val="0000FF"/>
                </a:solidFill>
              </a:rPr>
              <a:t>即座に協力</a:t>
            </a:r>
            <a:r>
              <a:rPr lang="ja"/>
              <a:t>してもらえる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5749339" y="1767075"/>
            <a:ext cx="286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ボランティア</a:t>
            </a:r>
            <a:r>
              <a:rPr b="1" lang="ja">
                <a:solidFill>
                  <a:srgbClr val="0000FF"/>
                </a:solidFill>
              </a:rPr>
              <a:t>機会が増える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ボランティア活動の</a:t>
            </a:r>
            <a:br>
              <a:rPr lang="ja"/>
            </a:br>
            <a:r>
              <a:rPr b="1" lang="ja">
                <a:solidFill>
                  <a:srgbClr val="0000FF"/>
                </a:solidFill>
              </a:rPr>
              <a:t>やりがいが生まれる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6049038" y="3754613"/>
            <a:ext cx="263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市民の</a:t>
            </a:r>
            <a:r>
              <a:rPr b="1" lang="ja">
                <a:solidFill>
                  <a:srgbClr val="0000FF"/>
                </a:solidFill>
              </a:rPr>
              <a:t>互助共助の社会</a:t>
            </a:r>
            <a:r>
              <a:rPr lang="ja"/>
              <a:t>が実現できる</a:t>
            </a:r>
            <a:endParaRPr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0500" y="3274900"/>
            <a:ext cx="1358525" cy="13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 txBox="1"/>
          <p:nvPr/>
        </p:nvSpPr>
        <p:spPr>
          <a:xfrm>
            <a:off x="1872150" y="3639525"/>
            <a:ext cx="246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本プラットフォームを土台に障害者向けサービスの</a:t>
            </a:r>
            <a:r>
              <a:rPr b="1" lang="ja">
                <a:solidFill>
                  <a:srgbClr val="0000FF"/>
                </a:solidFill>
              </a:rPr>
              <a:t>開発が気軽にできる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3"/>
          <p:cNvGrpSpPr/>
          <p:nvPr/>
        </p:nvGrpSpPr>
        <p:grpSpPr>
          <a:xfrm>
            <a:off x="-8875" y="0"/>
            <a:ext cx="9145425" cy="5479275"/>
            <a:chOff x="-8875" y="0"/>
            <a:chExt cx="9145425" cy="5479275"/>
          </a:xfrm>
        </p:grpSpPr>
        <p:pic>
          <p:nvPicPr>
            <p:cNvPr id="287" name="Google Shape;287;p23"/>
            <p:cNvPicPr preferRelativeResize="0"/>
            <p:nvPr/>
          </p:nvPicPr>
          <p:blipFill rotWithShape="1">
            <a:blip r:embed="rId3">
              <a:alphaModFix/>
            </a:blip>
            <a:srcRect b="10112" l="0" r="0" t="0"/>
            <a:stretch/>
          </p:blipFill>
          <p:spPr>
            <a:xfrm>
              <a:off x="0" y="1"/>
              <a:ext cx="9136550" cy="547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3"/>
            <p:cNvSpPr/>
            <p:nvPr/>
          </p:nvSpPr>
          <p:spPr>
            <a:xfrm>
              <a:off x="-8875" y="0"/>
              <a:ext cx="9144000" cy="54792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3"/>
          <p:cNvSpPr txBox="1"/>
          <p:nvPr/>
        </p:nvSpPr>
        <p:spPr>
          <a:xfrm>
            <a:off x="-8900" y="2359297"/>
            <a:ext cx="9145500" cy="86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ja" sz="2200">
                <a:solidFill>
                  <a:srgbClr val="0000FF"/>
                </a:solidFill>
              </a:rPr>
              <a:t>障害者支援活動を促進</a:t>
            </a:r>
            <a:r>
              <a:rPr lang="ja" sz="2200">
                <a:solidFill>
                  <a:schemeClr val="dk1"/>
                </a:solidFill>
              </a:rPr>
              <a:t>する機能を集約したプラットフォームを開発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ja" sz="2200">
                <a:solidFill>
                  <a:schemeClr val="dk1"/>
                </a:solidFill>
              </a:rPr>
              <a:t>このプラットフォームを土台に</a:t>
            </a:r>
            <a:r>
              <a:rPr b="1" lang="ja" sz="2200">
                <a:solidFill>
                  <a:srgbClr val="0000FF"/>
                </a:solidFill>
              </a:rPr>
              <a:t>障害者支援サービスを発展</a:t>
            </a:r>
            <a:r>
              <a:rPr lang="ja" sz="2200">
                <a:solidFill>
                  <a:schemeClr val="dk1"/>
                </a:solidFill>
              </a:rPr>
              <a:t>させたい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90" name="Google Shape;290;p23"/>
          <p:cNvSpPr/>
          <p:nvPr/>
        </p:nvSpPr>
        <p:spPr>
          <a:xfrm flipH="1">
            <a:off x="-8900" y="1862500"/>
            <a:ext cx="20316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まとめ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AppendixⅠ　作成資料</a:t>
            </a:r>
            <a:endParaRPr/>
          </a:p>
        </p:txBody>
      </p:sp>
      <p:sp>
        <p:nvSpPr>
          <p:cNvPr id="296" name="Google Shape;2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5"/>
          <p:cNvGrpSpPr/>
          <p:nvPr/>
        </p:nvGrpSpPr>
        <p:grpSpPr>
          <a:xfrm>
            <a:off x="-8875" y="0"/>
            <a:ext cx="9145425" cy="5479275"/>
            <a:chOff x="-8875" y="0"/>
            <a:chExt cx="9145425" cy="5479275"/>
          </a:xfrm>
        </p:grpSpPr>
        <p:pic>
          <p:nvPicPr>
            <p:cNvPr id="302" name="Google Shape;302;p25"/>
            <p:cNvPicPr preferRelativeResize="0"/>
            <p:nvPr/>
          </p:nvPicPr>
          <p:blipFill rotWithShape="1">
            <a:blip r:embed="rId3">
              <a:alphaModFix/>
            </a:blip>
            <a:srcRect b="10112" l="0" r="0" t="0"/>
            <a:stretch/>
          </p:blipFill>
          <p:spPr>
            <a:xfrm>
              <a:off x="0" y="1"/>
              <a:ext cx="9136550" cy="547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5"/>
            <p:cNvSpPr/>
            <p:nvPr/>
          </p:nvSpPr>
          <p:spPr>
            <a:xfrm>
              <a:off x="-8875" y="0"/>
              <a:ext cx="9144000" cy="54792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304625" y="1017725"/>
            <a:ext cx="8517000" cy="39417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2000">
                <a:solidFill>
                  <a:srgbClr val="FF0000"/>
                </a:solidFill>
              </a:rPr>
              <a:t>　　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463275" y="1152000"/>
            <a:ext cx="82920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ja" sz="1600"/>
              <a:t>demo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ja" sz="1600"/>
              <a:t>demo環境の説明</a:t>
            </a:r>
            <a:endParaRPr b="1"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ja" sz="1500" u="sng">
                <a:solidFill>
                  <a:schemeClr val="hlink"/>
                </a:solidFill>
                <a:hlinkClick r:id="rId4"/>
              </a:rPr>
              <a:t>https://github.com/urashin/micro-volunteer-pf/blob/master/demo.md</a:t>
            </a:r>
            <a:endParaRPr b="1" sz="15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ja" sz="1600"/>
              <a:t>APIの説明</a:t>
            </a:r>
            <a:endParaRPr b="1"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ja" sz="1500" u="sng">
                <a:solidFill>
                  <a:schemeClr val="hlink"/>
                </a:solidFill>
                <a:hlinkClick r:id="rId5"/>
              </a:rPr>
              <a:t>https://github.com/urashin/micro-volunteer-pf/blob/master/about_api.md</a:t>
            </a:r>
            <a:endParaRPr b="1"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ja" sz="1600"/>
              <a:t>GitHub URL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ja" sz="1600"/>
              <a:t>開発ドキュメント・インフラ</a:t>
            </a:r>
            <a:endParaRPr b="1"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ja" sz="1500" u="sng">
                <a:solidFill>
                  <a:schemeClr val="hlink"/>
                </a:solidFill>
                <a:hlinkClick r:id="rId6"/>
              </a:rPr>
              <a:t>https://github.com/urashin/micro-volunteer-docs</a:t>
            </a:r>
            <a:endParaRPr b="1" sz="15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ja" sz="1600"/>
              <a:t>アプリ用</a:t>
            </a:r>
            <a:endParaRPr b="1"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ja" sz="1500" u="sng">
                <a:solidFill>
                  <a:schemeClr val="hlink"/>
                </a:solidFill>
                <a:hlinkClick r:id="rId7"/>
              </a:rPr>
              <a:t>https://github.com/urashin/micro-volunteer-app-sample</a:t>
            </a:r>
            <a:endParaRPr b="1" sz="15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ja" sz="1600"/>
              <a:t>PF用</a:t>
            </a:r>
            <a:endParaRPr b="1"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ja" sz="1500" u="sng">
                <a:solidFill>
                  <a:schemeClr val="hlink"/>
                </a:solidFill>
                <a:hlinkClick r:id="rId8"/>
              </a:rPr>
              <a:t>https://github.com/urashin/micro-volunteer-pf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07" name="Google Shape;307;p25"/>
          <p:cNvSpPr/>
          <p:nvPr/>
        </p:nvSpPr>
        <p:spPr>
          <a:xfrm flipH="1">
            <a:off x="304750" y="550775"/>
            <a:ext cx="20316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開発物</a:t>
            </a:r>
            <a:r>
              <a:rPr lang="ja" sz="1900"/>
              <a:t>リンク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210050" y="104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pSp>
        <p:nvGrpSpPr>
          <p:cNvPr id="314" name="Google Shape;314;p26"/>
          <p:cNvGrpSpPr/>
          <p:nvPr/>
        </p:nvGrpSpPr>
        <p:grpSpPr>
          <a:xfrm>
            <a:off x="-14625" y="-2500"/>
            <a:ext cx="9154900" cy="5146001"/>
            <a:chOff x="-14625" y="-2500"/>
            <a:chExt cx="9154900" cy="5146001"/>
          </a:xfrm>
        </p:grpSpPr>
        <p:pic>
          <p:nvPicPr>
            <p:cNvPr id="315" name="Google Shape;315;p26"/>
            <p:cNvPicPr preferRelativeResize="0"/>
            <p:nvPr/>
          </p:nvPicPr>
          <p:blipFill rotWithShape="1">
            <a:blip r:embed="rId3">
              <a:alphaModFix/>
            </a:blip>
            <a:srcRect b="15618" l="0" r="0" t="0"/>
            <a:stretch/>
          </p:blipFill>
          <p:spPr>
            <a:xfrm>
              <a:off x="3725" y="1"/>
              <a:ext cx="913655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6"/>
            <p:cNvSpPr/>
            <p:nvPr/>
          </p:nvSpPr>
          <p:spPr>
            <a:xfrm>
              <a:off x="-14625" y="-2500"/>
              <a:ext cx="9144000" cy="51435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18" name="Google Shape;318;p26"/>
          <p:cNvSpPr/>
          <p:nvPr/>
        </p:nvSpPr>
        <p:spPr>
          <a:xfrm flipH="1">
            <a:off x="311550" y="550775"/>
            <a:ext cx="23979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主機能</a:t>
            </a:r>
            <a:endParaRPr sz="1900"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>
                <a:solidFill>
                  <a:srgbClr val="0000FF"/>
                </a:solidFill>
              </a:rPr>
              <a:t>4つの主機能</a:t>
            </a:r>
            <a:r>
              <a:rPr b="1" lang="ja"/>
              <a:t>を備えたプラットフォーム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678161" y="2328400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HELP依頼</a:t>
            </a:r>
            <a:r>
              <a:rPr b="1" lang="ja" sz="1200"/>
              <a:t>機能</a:t>
            </a:r>
            <a:endParaRPr b="1" sz="1200"/>
          </a:p>
        </p:txBody>
      </p:sp>
      <p:sp>
        <p:nvSpPr>
          <p:cNvPr id="321" name="Google Shape;321;p26"/>
          <p:cNvSpPr/>
          <p:nvPr/>
        </p:nvSpPr>
        <p:spPr>
          <a:xfrm>
            <a:off x="678150" y="31314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マッチング</a:t>
            </a:r>
            <a:r>
              <a:rPr b="1" lang="ja" sz="1200"/>
              <a:t>機能</a:t>
            </a:r>
            <a:endParaRPr b="1" sz="1200"/>
          </a:p>
        </p:txBody>
      </p:sp>
      <p:sp>
        <p:nvSpPr>
          <p:cNvPr id="322" name="Google Shape;322;p26"/>
          <p:cNvSpPr/>
          <p:nvPr/>
        </p:nvSpPr>
        <p:spPr>
          <a:xfrm>
            <a:off x="678152" y="152532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ボランティア履歴管理</a:t>
            </a:r>
            <a:r>
              <a:rPr b="1" lang="ja" sz="1200"/>
              <a:t>機能</a:t>
            </a:r>
            <a:endParaRPr b="1" sz="1200"/>
          </a:p>
        </p:txBody>
      </p:sp>
      <p:sp>
        <p:nvSpPr>
          <p:cNvPr id="323" name="Google Shape;323;p26"/>
          <p:cNvSpPr/>
          <p:nvPr/>
        </p:nvSpPr>
        <p:spPr>
          <a:xfrm>
            <a:off x="678149" y="3934550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ボランティア</a:t>
            </a:r>
            <a:br>
              <a:rPr b="1" lang="ja" sz="1200"/>
            </a:br>
            <a:r>
              <a:rPr b="1" lang="ja" sz="1200"/>
              <a:t>評価</a:t>
            </a:r>
            <a:r>
              <a:rPr b="1" lang="ja" sz="1200"/>
              <a:t>機能</a:t>
            </a:r>
            <a:endParaRPr b="1" sz="1200"/>
          </a:p>
        </p:txBody>
      </p:sp>
      <p:sp>
        <p:nvSpPr>
          <p:cNvPr id="324" name="Google Shape;324;p26"/>
          <p:cNvSpPr txBox="1"/>
          <p:nvPr/>
        </p:nvSpPr>
        <p:spPr>
          <a:xfrm>
            <a:off x="2818550" y="2233450"/>
            <a:ext cx="530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障害者の方が</a:t>
            </a:r>
            <a:r>
              <a:rPr b="1" lang="ja" sz="1200">
                <a:solidFill>
                  <a:srgbClr val="0000FF"/>
                </a:solidFill>
              </a:rPr>
              <a:t>困ったときに気軽に依頼</a:t>
            </a:r>
            <a:r>
              <a:rPr lang="ja" sz="1200"/>
              <a:t>できるように実装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依頼されるとボランティアとのマッチング機能が始まる</a:t>
            </a:r>
            <a:endParaRPr sz="1200"/>
          </a:p>
        </p:txBody>
      </p:sp>
      <p:sp>
        <p:nvSpPr>
          <p:cNvPr id="325" name="Google Shape;325;p26"/>
          <p:cNvSpPr txBox="1"/>
          <p:nvPr/>
        </p:nvSpPr>
        <p:spPr>
          <a:xfrm>
            <a:off x="2818550" y="3857300"/>
            <a:ext cx="530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ボランティア実施後、支援を受けた障害者が</a:t>
            </a:r>
            <a:r>
              <a:rPr b="1" lang="ja" sz="1200">
                <a:solidFill>
                  <a:srgbClr val="0000FF"/>
                </a:solidFill>
              </a:rPr>
              <a:t>ボランティアを評価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ボランティアは、評価により更に</a:t>
            </a:r>
            <a:r>
              <a:rPr b="1" lang="ja" sz="1200">
                <a:solidFill>
                  <a:srgbClr val="0000FF"/>
                </a:solidFill>
              </a:rPr>
              <a:t>やりがい</a:t>
            </a:r>
            <a:r>
              <a:rPr lang="ja" sz="1200"/>
              <a:t>を感じることができる</a:t>
            </a:r>
            <a:endParaRPr sz="1200"/>
          </a:p>
        </p:txBody>
      </p:sp>
      <p:sp>
        <p:nvSpPr>
          <p:cNvPr id="326" name="Google Shape;326;p26"/>
          <p:cNvSpPr txBox="1"/>
          <p:nvPr/>
        </p:nvSpPr>
        <p:spPr>
          <a:xfrm>
            <a:off x="2818550" y="1538825"/>
            <a:ext cx="530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ja" sz="1200">
                <a:solidFill>
                  <a:srgbClr val="0000FF"/>
                </a:solidFill>
              </a:rPr>
              <a:t>ボランティアの信頼性</a:t>
            </a:r>
            <a:r>
              <a:rPr lang="ja" sz="1200"/>
              <a:t>を測るため、ボランティア履歴を管理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各ボランティアが活動する度に</a:t>
            </a:r>
            <a:r>
              <a:rPr b="1" lang="ja" sz="1200">
                <a:solidFill>
                  <a:srgbClr val="0000FF"/>
                </a:solidFill>
              </a:rPr>
              <a:t>履歴が蓄積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2818550" y="3045375"/>
            <a:ext cx="579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>
                <a:solidFill>
                  <a:schemeClr val="dk1"/>
                </a:solidFill>
              </a:rPr>
              <a:t>位置情報・</a:t>
            </a:r>
            <a:r>
              <a:rPr lang="ja" sz="1200"/>
              <a:t>ボランティアの信頼性・</a:t>
            </a:r>
            <a:r>
              <a:rPr lang="ja" sz="1200">
                <a:solidFill>
                  <a:schemeClr val="dk1"/>
                </a:solidFill>
              </a:rPr>
              <a:t>障害者の障害情報</a:t>
            </a:r>
            <a:r>
              <a:rPr lang="ja" sz="1200"/>
              <a:t>から</a:t>
            </a:r>
            <a:br>
              <a:rPr lang="ja" sz="1200"/>
            </a:br>
            <a:r>
              <a:rPr b="1" lang="ja" sz="1200">
                <a:solidFill>
                  <a:srgbClr val="0000FF"/>
                </a:solidFill>
              </a:rPr>
              <a:t>依頼者の周囲で適したボランティアを数人</a:t>
            </a:r>
            <a:r>
              <a:rPr lang="ja" sz="1200"/>
              <a:t>抽出し、ボランティアへ通知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適したボランティアは、依頼を受諾することでマッチングが成立する仕様</a:t>
            </a:r>
            <a:endParaRPr sz="1200"/>
          </a:p>
        </p:txBody>
      </p:sp>
      <p:sp>
        <p:nvSpPr>
          <p:cNvPr id="328" name="Google Shape;328;p26"/>
          <p:cNvSpPr/>
          <p:nvPr/>
        </p:nvSpPr>
        <p:spPr>
          <a:xfrm>
            <a:off x="505775" y="2167825"/>
            <a:ext cx="2437500" cy="8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7"/>
          <p:cNvGrpSpPr/>
          <p:nvPr/>
        </p:nvGrpSpPr>
        <p:grpSpPr>
          <a:xfrm>
            <a:off x="-14625" y="-2500"/>
            <a:ext cx="9154900" cy="5146001"/>
            <a:chOff x="-14625" y="-2500"/>
            <a:chExt cx="9154900" cy="5146001"/>
          </a:xfrm>
        </p:grpSpPr>
        <p:pic>
          <p:nvPicPr>
            <p:cNvPr id="334" name="Google Shape;334;p27"/>
            <p:cNvPicPr preferRelativeResize="0"/>
            <p:nvPr/>
          </p:nvPicPr>
          <p:blipFill rotWithShape="1">
            <a:blip r:embed="rId3">
              <a:alphaModFix/>
            </a:blip>
            <a:srcRect b="15618" l="0" r="0" t="0"/>
            <a:stretch/>
          </p:blipFill>
          <p:spPr>
            <a:xfrm>
              <a:off x="3725" y="1"/>
              <a:ext cx="913655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7"/>
            <p:cNvSpPr/>
            <p:nvPr/>
          </p:nvSpPr>
          <p:spPr>
            <a:xfrm>
              <a:off x="-14625" y="-2500"/>
              <a:ext cx="9144000" cy="51435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>
                <a:solidFill>
                  <a:srgbClr val="0000FF"/>
                </a:solidFill>
              </a:rPr>
              <a:t>障害者</a:t>
            </a:r>
            <a:r>
              <a:rPr b="1" lang="ja"/>
              <a:t>と</a:t>
            </a:r>
            <a:r>
              <a:rPr b="1" lang="ja">
                <a:solidFill>
                  <a:srgbClr val="0000FF"/>
                </a:solidFill>
              </a:rPr>
              <a:t>支援者</a:t>
            </a:r>
            <a:r>
              <a:rPr b="1" lang="ja"/>
              <a:t>を</a:t>
            </a:r>
            <a:r>
              <a:rPr b="1" lang="ja">
                <a:solidFill>
                  <a:srgbClr val="0000FF"/>
                </a:solidFill>
              </a:rPr>
              <a:t>即時</a:t>
            </a:r>
            <a:r>
              <a:rPr b="1" lang="ja"/>
              <a:t>で</a:t>
            </a:r>
            <a:r>
              <a:rPr b="1" lang="ja"/>
              <a:t>繋げる</a:t>
            </a:r>
            <a:r>
              <a:rPr b="1" lang="ja">
                <a:solidFill>
                  <a:srgbClr val="0000FF"/>
                </a:solidFill>
              </a:rPr>
              <a:t>サービスの開発を促進する</a:t>
            </a:r>
            <a:r>
              <a:rPr b="1" lang="ja">
                <a:solidFill>
                  <a:srgbClr val="0000FF"/>
                </a:solidFill>
              </a:rPr>
              <a:t>プラットフォーム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817275" y="3900250"/>
            <a:ext cx="7655100" cy="799200"/>
          </a:xfrm>
          <a:prstGeom prst="roundRect">
            <a:avLst>
              <a:gd fmla="val 2206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817275" y="1540225"/>
            <a:ext cx="7655100" cy="2146500"/>
          </a:xfrm>
          <a:prstGeom prst="roundRect">
            <a:avLst>
              <a:gd fmla="val 1010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40" name="Google Shape;3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求める社会像</a:t>
            </a:r>
            <a:endParaRPr/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42" name="Google Shape;342;p27"/>
          <p:cNvSpPr/>
          <p:nvPr/>
        </p:nvSpPr>
        <p:spPr>
          <a:xfrm flipH="1">
            <a:off x="311550" y="550775"/>
            <a:ext cx="60312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主機能を活用したサービス「マイクロボランティア」</a:t>
            </a:r>
            <a:endParaRPr sz="1900"/>
          </a:p>
        </p:txBody>
      </p:sp>
      <p:pic>
        <p:nvPicPr>
          <p:cNvPr id="343" name="Google Shape;3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999" y="2337151"/>
            <a:ext cx="855974" cy="11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123" y="2337151"/>
            <a:ext cx="908725" cy="11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7"/>
          <p:cNvSpPr txBox="1"/>
          <p:nvPr/>
        </p:nvSpPr>
        <p:spPr>
          <a:xfrm>
            <a:off x="871875" y="1828350"/>
            <a:ext cx="157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システム登録済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障害者</a:t>
            </a:r>
            <a:endParaRPr sz="1300"/>
          </a:p>
        </p:txBody>
      </p:sp>
      <p:pic>
        <p:nvPicPr>
          <p:cNvPr id="346" name="Google Shape;34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3237" y="2330226"/>
            <a:ext cx="655017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/>
          <p:nvPr/>
        </p:nvSpPr>
        <p:spPr>
          <a:xfrm>
            <a:off x="6662188" y="1752150"/>
            <a:ext cx="157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システム登録済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ボランティア</a:t>
            </a:r>
            <a:endParaRPr sz="1300"/>
          </a:p>
        </p:txBody>
      </p:sp>
      <p:pic>
        <p:nvPicPr>
          <p:cNvPr id="348" name="Google Shape;34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035" y="2184738"/>
            <a:ext cx="13053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p27"/>
          <p:cNvSpPr txBox="1"/>
          <p:nvPr/>
        </p:nvSpPr>
        <p:spPr>
          <a:xfrm>
            <a:off x="2704788" y="1989575"/>
            <a:ext cx="9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支援依頼</a:t>
            </a:r>
            <a:endParaRPr sz="1200"/>
          </a:p>
        </p:txBody>
      </p:sp>
      <p:sp>
        <p:nvSpPr>
          <p:cNvPr id="350" name="Google Shape;350;p27"/>
          <p:cNvSpPr/>
          <p:nvPr/>
        </p:nvSpPr>
        <p:spPr>
          <a:xfrm>
            <a:off x="2656200" y="2389775"/>
            <a:ext cx="10686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 rot="10800000">
            <a:off x="2656200" y="2823000"/>
            <a:ext cx="10686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5618550" y="2380325"/>
            <a:ext cx="10686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5582488" y="1990650"/>
            <a:ext cx="9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支援通知</a:t>
            </a:r>
            <a:endParaRPr sz="1200"/>
          </a:p>
        </p:txBody>
      </p:sp>
      <p:sp>
        <p:nvSpPr>
          <p:cNvPr id="354" name="Google Shape;354;p27"/>
          <p:cNvSpPr txBox="1"/>
          <p:nvPr/>
        </p:nvSpPr>
        <p:spPr>
          <a:xfrm>
            <a:off x="2599800" y="3183900"/>
            <a:ext cx="11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マッチング結果の通知</a:t>
            </a:r>
            <a:endParaRPr sz="1200"/>
          </a:p>
        </p:txBody>
      </p:sp>
      <p:sp>
        <p:nvSpPr>
          <p:cNvPr id="355" name="Google Shape;355;p27"/>
          <p:cNvSpPr txBox="1"/>
          <p:nvPr/>
        </p:nvSpPr>
        <p:spPr>
          <a:xfrm>
            <a:off x="5667138" y="3183900"/>
            <a:ext cx="9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支援</a:t>
            </a:r>
            <a:r>
              <a:rPr lang="ja" sz="1200"/>
              <a:t>受諾</a:t>
            </a:r>
            <a:endParaRPr sz="1200"/>
          </a:p>
        </p:txBody>
      </p:sp>
      <p:sp>
        <p:nvSpPr>
          <p:cNvPr id="356" name="Google Shape;356;p27"/>
          <p:cNvSpPr/>
          <p:nvPr/>
        </p:nvSpPr>
        <p:spPr>
          <a:xfrm rot="10800000">
            <a:off x="5533900" y="2823000"/>
            <a:ext cx="10686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 txBox="1"/>
          <p:nvPr/>
        </p:nvSpPr>
        <p:spPr>
          <a:xfrm>
            <a:off x="5963200" y="2803338"/>
            <a:ext cx="6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</a:t>
            </a:r>
            <a:endParaRPr/>
          </a:p>
        </p:txBody>
      </p:sp>
      <p:sp>
        <p:nvSpPr>
          <p:cNvPr id="358" name="Google Shape;358;p27"/>
          <p:cNvSpPr txBox="1"/>
          <p:nvPr/>
        </p:nvSpPr>
        <p:spPr>
          <a:xfrm>
            <a:off x="2977195" y="2803350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</a:t>
            </a:r>
            <a:endParaRPr/>
          </a:p>
        </p:txBody>
      </p:sp>
      <p:sp>
        <p:nvSpPr>
          <p:cNvPr id="359" name="Google Shape;359;p27"/>
          <p:cNvSpPr txBox="1"/>
          <p:nvPr/>
        </p:nvSpPr>
        <p:spPr>
          <a:xfrm>
            <a:off x="3932025" y="1799850"/>
            <a:ext cx="157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本システム</a:t>
            </a:r>
            <a:endParaRPr sz="1300"/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0100" y="3900274"/>
            <a:ext cx="1068600" cy="85755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 txBox="1"/>
          <p:nvPr/>
        </p:nvSpPr>
        <p:spPr>
          <a:xfrm>
            <a:off x="2354925" y="4365450"/>
            <a:ext cx="157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開発者</a:t>
            </a:r>
            <a:endParaRPr sz="1300"/>
          </a:p>
        </p:txBody>
      </p:sp>
      <p:sp>
        <p:nvSpPr>
          <p:cNvPr id="362" name="Google Shape;362;p27"/>
          <p:cNvSpPr txBox="1"/>
          <p:nvPr/>
        </p:nvSpPr>
        <p:spPr>
          <a:xfrm>
            <a:off x="871875" y="1518575"/>
            <a:ext cx="6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障害者と支援ボランティア</a:t>
            </a:r>
            <a:r>
              <a:rPr b="1" lang="ja">
                <a:solidFill>
                  <a:schemeClr val="dk1"/>
                </a:solidFill>
              </a:rPr>
              <a:t>の</a:t>
            </a:r>
            <a:r>
              <a:rPr b="1" lang="ja">
                <a:solidFill>
                  <a:schemeClr val="dk1"/>
                </a:solidFill>
              </a:rPr>
              <a:t>マッチング</a:t>
            </a:r>
            <a:r>
              <a:rPr b="1" lang="ja">
                <a:solidFill>
                  <a:schemeClr val="dk1"/>
                </a:solidFill>
              </a:rPr>
              <a:t>サービス「マイクロボランティア」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3" name="Google Shape;363;p27"/>
          <p:cNvSpPr/>
          <p:nvPr/>
        </p:nvSpPr>
        <p:spPr>
          <a:xfrm flipH="1">
            <a:off x="3932025" y="3691188"/>
            <a:ext cx="402900" cy="204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4540275" y="4066475"/>
            <a:ext cx="34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開発者がプラットフォームを用いて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障害者向けサービスの開発</a:t>
            </a:r>
            <a:r>
              <a:rPr lang="ja"/>
              <a:t>に利用可能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1236175" y="3909363"/>
            <a:ext cx="16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他サービスの開発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8"/>
          <p:cNvGrpSpPr/>
          <p:nvPr/>
        </p:nvGrpSpPr>
        <p:grpSpPr>
          <a:xfrm>
            <a:off x="-8875" y="0"/>
            <a:ext cx="9145425" cy="5479275"/>
            <a:chOff x="-8875" y="0"/>
            <a:chExt cx="9145425" cy="5479275"/>
          </a:xfrm>
        </p:grpSpPr>
        <p:pic>
          <p:nvPicPr>
            <p:cNvPr id="371" name="Google Shape;371;p28"/>
            <p:cNvPicPr preferRelativeResize="0"/>
            <p:nvPr/>
          </p:nvPicPr>
          <p:blipFill rotWithShape="1">
            <a:blip r:embed="rId3">
              <a:alphaModFix/>
            </a:blip>
            <a:srcRect b="10112" l="0" r="0" t="0"/>
            <a:stretch/>
          </p:blipFill>
          <p:spPr>
            <a:xfrm>
              <a:off x="0" y="1"/>
              <a:ext cx="9136550" cy="547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28"/>
            <p:cNvSpPr/>
            <p:nvPr/>
          </p:nvSpPr>
          <p:spPr>
            <a:xfrm>
              <a:off x="-8875" y="0"/>
              <a:ext cx="9144000" cy="54792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304625" y="1017725"/>
            <a:ext cx="8517000" cy="39417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2000">
                <a:solidFill>
                  <a:srgbClr val="FF0000"/>
                </a:solidFill>
              </a:rPr>
              <a:t>　　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3316361" y="18697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HELP依頼</a:t>
            </a:r>
            <a:endParaRPr sz="1200"/>
          </a:p>
        </p:txBody>
      </p:sp>
      <p:sp>
        <p:nvSpPr>
          <p:cNvPr id="375" name="Google Shape;375;p28"/>
          <p:cNvSpPr/>
          <p:nvPr/>
        </p:nvSpPr>
        <p:spPr>
          <a:xfrm>
            <a:off x="5055850" y="18697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マッチング</a:t>
            </a:r>
            <a:endParaRPr sz="1200"/>
          </a:p>
        </p:txBody>
      </p:sp>
      <p:sp>
        <p:nvSpPr>
          <p:cNvPr id="376" name="Google Shape;376;p28"/>
          <p:cNvSpPr/>
          <p:nvPr/>
        </p:nvSpPr>
        <p:spPr>
          <a:xfrm>
            <a:off x="1549602" y="18697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ボランティア履歴管理</a:t>
            </a:r>
            <a:endParaRPr sz="1200"/>
          </a:p>
        </p:txBody>
      </p:sp>
      <p:sp>
        <p:nvSpPr>
          <p:cNvPr id="377" name="Google Shape;377;p28"/>
          <p:cNvSpPr/>
          <p:nvPr/>
        </p:nvSpPr>
        <p:spPr>
          <a:xfrm>
            <a:off x="6815249" y="18697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ボランティア評価</a:t>
            </a:r>
            <a:endParaRPr sz="1200"/>
          </a:p>
        </p:txBody>
      </p:sp>
      <p:sp>
        <p:nvSpPr>
          <p:cNvPr id="378" name="Google Shape;3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79" name="Google Shape;379;p28"/>
          <p:cNvSpPr txBox="1"/>
          <p:nvPr/>
        </p:nvSpPr>
        <p:spPr>
          <a:xfrm>
            <a:off x="226975" y="1964477"/>
            <a:ext cx="15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主</a:t>
            </a:r>
            <a:r>
              <a:rPr lang="ja" sz="1200"/>
              <a:t>機能</a:t>
            </a:r>
            <a:endParaRPr sz="1200"/>
          </a:p>
        </p:txBody>
      </p:sp>
      <p:sp>
        <p:nvSpPr>
          <p:cNvPr id="380" name="Google Shape;380;p28"/>
          <p:cNvSpPr txBox="1"/>
          <p:nvPr/>
        </p:nvSpPr>
        <p:spPr>
          <a:xfrm>
            <a:off x="304625" y="2615690"/>
            <a:ext cx="15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サブ機能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381" name="Google Shape;381;p28"/>
          <p:cNvSpPr/>
          <p:nvPr/>
        </p:nvSpPr>
        <p:spPr>
          <a:xfrm>
            <a:off x="3378930" y="2536075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HELP依頼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382" name="Google Shape;382;p28"/>
          <p:cNvSpPr/>
          <p:nvPr/>
        </p:nvSpPr>
        <p:spPr>
          <a:xfrm>
            <a:off x="5132059" y="2561525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マッチング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383" name="Google Shape;383;p28"/>
          <p:cNvSpPr/>
          <p:nvPr/>
        </p:nvSpPr>
        <p:spPr>
          <a:xfrm>
            <a:off x="1644525" y="2532138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</a:t>
            </a:r>
            <a:br>
              <a:rPr lang="ja" sz="1200"/>
            </a:br>
            <a:r>
              <a:rPr lang="ja" sz="1200"/>
              <a:t>履歴管理画面</a:t>
            </a:r>
            <a:endParaRPr sz="1200"/>
          </a:p>
        </p:txBody>
      </p:sp>
      <p:sp>
        <p:nvSpPr>
          <p:cNvPr id="384" name="Google Shape;384;p28"/>
          <p:cNvSpPr/>
          <p:nvPr/>
        </p:nvSpPr>
        <p:spPr>
          <a:xfrm>
            <a:off x="6970956" y="2561525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評価入力画面</a:t>
            </a:r>
            <a:endParaRPr sz="1200"/>
          </a:p>
        </p:txBody>
      </p:sp>
      <p:sp>
        <p:nvSpPr>
          <p:cNvPr id="385" name="Google Shape;385;p28"/>
          <p:cNvSpPr/>
          <p:nvPr/>
        </p:nvSpPr>
        <p:spPr>
          <a:xfrm>
            <a:off x="6970948" y="3160254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評価表示画面</a:t>
            </a:r>
            <a:endParaRPr sz="1200"/>
          </a:p>
        </p:txBody>
      </p:sp>
      <p:sp>
        <p:nvSpPr>
          <p:cNvPr id="386" name="Google Shape;386;p28"/>
          <p:cNvSpPr/>
          <p:nvPr/>
        </p:nvSpPr>
        <p:spPr>
          <a:xfrm>
            <a:off x="5143827" y="3160254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マッチング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結果表示画面</a:t>
            </a:r>
            <a:endParaRPr sz="1200"/>
          </a:p>
        </p:txBody>
      </p:sp>
      <p:sp>
        <p:nvSpPr>
          <p:cNvPr id="387" name="Google Shape;387;p28"/>
          <p:cNvSpPr/>
          <p:nvPr/>
        </p:nvSpPr>
        <p:spPr>
          <a:xfrm>
            <a:off x="3394186" y="3142741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HELP受諾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388" name="Google Shape;388;p28"/>
          <p:cNvSpPr/>
          <p:nvPr/>
        </p:nvSpPr>
        <p:spPr>
          <a:xfrm>
            <a:off x="5143828" y="3723949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地図表示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389" name="Google Shape;389;p28"/>
          <p:cNvSpPr/>
          <p:nvPr/>
        </p:nvSpPr>
        <p:spPr>
          <a:xfrm>
            <a:off x="3394185" y="3731688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ボランティア履歴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管理画面</a:t>
            </a:r>
            <a:endParaRPr sz="1200"/>
          </a:p>
        </p:txBody>
      </p:sp>
      <p:sp>
        <p:nvSpPr>
          <p:cNvPr id="390" name="Google Shape;390;p28"/>
          <p:cNvSpPr/>
          <p:nvPr/>
        </p:nvSpPr>
        <p:spPr>
          <a:xfrm>
            <a:off x="3394185" y="4389950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LINE </a:t>
            </a:r>
            <a:r>
              <a:rPr lang="ja" sz="1200"/>
              <a:t>Push通知</a:t>
            </a:r>
            <a:endParaRPr sz="1200"/>
          </a:p>
        </p:txBody>
      </p:sp>
      <p:sp>
        <p:nvSpPr>
          <p:cNvPr id="391" name="Google Shape;391;p28"/>
          <p:cNvSpPr/>
          <p:nvPr/>
        </p:nvSpPr>
        <p:spPr>
          <a:xfrm>
            <a:off x="1644525" y="3160250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</a:t>
            </a:r>
            <a:br>
              <a:rPr lang="ja" sz="1200"/>
            </a:br>
            <a:r>
              <a:rPr lang="ja" sz="1200"/>
              <a:t>履歴登録画面</a:t>
            </a:r>
            <a:endParaRPr sz="1200"/>
          </a:p>
        </p:txBody>
      </p:sp>
      <p:sp>
        <p:nvSpPr>
          <p:cNvPr id="392" name="Google Shape;392;p28"/>
          <p:cNvSpPr txBox="1"/>
          <p:nvPr/>
        </p:nvSpPr>
        <p:spPr>
          <a:xfrm>
            <a:off x="304625" y="4294440"/>
            <a:ext cx="15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サブ機能</a:t>
            </a:r>
            <a:br>
              <a:rPr lang="ja" sz="1200"/>
            </a:br>
            <a:r>
              <a:rPr lang="ja" sz="1200"/>
              <a:t>追加機能</a:t>
            </a:r>
            <a:endParaRPr sz="1200"/>
          </a:p>
        </p:txBody>
      </p:sp>
      <p:cxnSp>
        <p:nvCxnSpPr>
          <p:cNvPr id="393" name="Google Shape;393;p28"/>
          <p:cNvCxnSpPr/>
          <p:nvPr/>
        </p:nvCxnSpPr>
        <p:spPr>
          <a:xfrm>
            <a:off x="322375" y="2464300"/>
            <a:ext cx="851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8"/>
          <p:cNvCxnSpPr/>
          <p:nvPr/>
        </p:nvCxnSpPr>
        <p:spPr>
          <a:xfrm>
            <a:off x="300400" y="4320625"/>
            <a:ext cx="854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5" name="Google Shape;395;p28"/>
          <p:cNvSpPr txBox="1"/>
          <p:nvPr/>
        </p:nvSpPr>
        <p:spPr>
          <a:xfrm>
            <a:off x="463275" y="1075800"/>
            <a:ext cx="829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主機能を中心に</a:t>
            </a:r>
            <a:r>
              <a:rPr b="1" lang="ja" sz="1600">
                <a:solidFill>
                  <a:srgbClr val="0000FF"/>
                </a:solidFill>
              </a:rPr>
              <a:t>API連携や追加開発</a:t>
            </a:r>
            <a:r>
              <a:rPr b="1" lang="ja" sz="1600"/>
              <a:t>などの</a:t>
            </a:r>
            <a:r>
              <a:rPr b="1" lang="ja" sz="1600">
                <a:solidFill>
                  <a:srgbClr val="0000FF"/>
                </a:solidFill>
              </a:rPr>
              <a:t>拡張・転用</a:t>
            </a:r>
            <a:r>
              <a:rPr b="1" lang="ja" sz="1600"/>
              <a:t>が可能</a:t>
            </a:r>
            <a:endParaRPr b="1" sz="1600"/>
          </a:p>
        </p:txBody>
      </p:sp>
      <p:sp>
        <p:nvSpPr>
          <p:cNvPr id="396" name="Google Shape;396;p28"/>
          <p:cNvSpPr/>
          <p:nvPr/>
        </p:nvSpPr>
        <p:spPr>
          <a:xfrm flipH="1">
            <a:off x="300275" y="550775"/>
            <a:ext cx="22848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今後の拡張性</a:t>
            </a:r>
            <a:endParaRPr sz="1900"/>
          </a:p>
        </p:txBody>
      </p:sp>
      <p:cxnSp>
        <p:nvCxnSpPr>
          <p:cNvPr id="397" name="Google Shape;397;p28"/>
          <p:cNvCxnSpPr>
            <a:stCxn id="374" idx="0"/>
            <a:endCxn id="398" idx="1"/>
          </p:cNvCxnSpPr>
          <p:nvPr/>
        </p:nvCxnSpPr>
        <p:spPr>
          <a:xfrm flipH="1" rot="10800000">
            <a:off x="4162661" y="1690675"/>
            <a:ext cx="4092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8"/>
          <p:cNvSpPr txBox="1"/>
          <p:nvPr/>
        </p:nvSpPr>
        <p:spPr>
          <a:xfrm>
            <a:off x="4572000" y="1521350"/>
            <a:ext cx="39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API連携によって拡張可能　ex)センサーからのHELP依頼機能等</a:t>
            </a:r>
            <a:endParaRPr sz="1000"/>
          </a:p>
        </p:txBody>
      </p:sp>
      <p:sp>
        <p:nvSpPr>
          <p:cNvPr id="399" name="Google Shape;399;p28"/>
          <p:cNvSpPr txBox="1"/>
          <p:nvPr/>
        </p:nvSpPr>
        <p:spPr>
          <a:xfrm>
            <a:off x="226975" y="1464650"/>
            <a:ext cx="13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（図再掲）</a:t>
            </a:r>
            <a:endParaRPr b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9"/>
          <p:cNvGrpSpPr/>
          <p:nvPr/>
        </p:nvGrpSpPr>
        <p:grpSpPr>
          <a:xfrm>
            <a:off x="-8875" y="0"/>
            <a:ext cx="9145425" cy="5479275"/>
            <a:chOff x="-8875" y="0"/>
            <a:chExt cx="9145425" cy="5479275"/>
          </a:xfrm>
        </p:grpSpPr>
        <p:pic>
          <p:nvPicPr>
            <p:cNvPr id="405" name="Google Shape;405;p29"/>
            <p:cNvPicPr preferRelativeResize="0"/>
            <p:nvPr/>
          </p:nvPicPr>
          <p:blipFill rotWithShape="1">
            <a:blip r:embed="rId3">
              <a:alphaModFix/>
            </a:blip>
            <a:srcRect b="10112" l="0" r="0" t="0"/>
            <a:stretch/>
          </p:blipFill>
          <p:spPr>
            <a:xfrm>
              <a:off x="0" y="1"/>
              <a:ext cx="9136550" cy="547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29"/>
            <p:cNvSpPr/>
            <p:nvPr/>
          </p:nvSpPr>
          <p:spPr>
            <a:xfrm>
              <a:off x="-8875" y="0"/>
              <a:ext cx="9144000" cy="54792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304625" y="1017725"/>
            <a:ext cx="8517000" cy="3941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2000">
                <a:solidFill>
                  <a:srgbClr val="FF0000"/>
                </a:solidFill>
              </a:rPr>
              <a:t>　　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3316361" y="18697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HELP依頼</a:t>
            </a:r>
            <a:endParaRPr sz="1200"/>
          </a:p>
        </p:txBody>
      </p:sp>
      <p:sp>
        <p:nvSpPr>
          <p:cNvPr id="409" name="Google Shape;409;p29"/>
          <p:cNvSpPr/>
          <p:nvPr/>
        </p:nvSpPr>
        <p:spPr>
          <a:xfrm>
            <a:off x="5055850" y="18697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マッチング</a:t>
            </a:r>
            <a:endParaRPr sz="1200"/>
          </a:p>
        </p:txBody>
      </p:sp>
      <p:sp>
        <p:nvSpPr>
          <p:cNvPr id="410" name="Google Shape;410;p29"/>
          <p:cNvSpPr/>
          <p:nvPr/>
        </p:nvSpPr>
        <p:spPr>
          <a:xfrm>
            <a:off x="1549602" y="18697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ボランティア履歴管理</a:t>
            </a:r>
            <a:endParaRPr sz="1200"/>
          </a:p>
        </p:txBody>
      </p:sp>
      <p:sp>
        <p:nvSpPr>
          <p:cNvPr id="411" name="Google Shape;411;p29"/>
          <p:cNvSpPr/>
          <p:nvPr/>
        </p:nvSpPr>
        <p:spPr>
          <a:xfrm>
            <a:off x="6815249" y="18697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ボランティア評価</a:t>
            </a:r>
            <a:endParaRPr sz="1200"/>
          </a:p>
        </p:txBody>
      </p:sp>
      <p:sp>
        <p:nvSpPr>
          <p:cNvPr id="412" name="Google Shape;4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379375" y="1964477"/>
            <a:ext cx="15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主機能</a:t>
            </a:r>
            <a:endParaRPr sz="1200"/>
          </a:p>
        </p:txBody>
      </p:sp>
      <p:sp>
        <p:nvSpPr>
          <p:cNvPr id="414" name="Google Shape;414;p29"/>
          <p:cNvSpPr txBox="1"/>
          <p:nvPr/>
        </p:nvSpPr>
        <p:spPr>
          <a:xfrm>
            <a:off x="457025" y="2615690"/>
            <a:ext cx="15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サブ</a:t>
            </a:r>
            <a:r>
              <a:rPr lang="ja" sz="1200"/>
              <a:t>機能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415" name="Google Shape;415;p29"/>
          <p:cNvSpPr/>
          <p:nvPr/>
        </p:nvSpPr>
        <p:spPr>
          <a:xfrm>
            <a:off x="3378930" y="2536075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HELP依頼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416" name="Google Shape;416;p29"/>
          <p:cNvSpPr/>
          <p:nvPr/>
        </p:nvSpPr>
        <p:spPr>
          <a:xfrm>
            <a:off x="5132059" y="2561525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マッチング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417" name="Google Shape;417;p29"/>
          <p:cNvSpPr/>
          <p:nvPr/>
        </p:nvSpPr>
        <p:spPr>
          <a:xfrm>
            <a:off x="1644525" y="2532138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</a:t>
            </a:r>
            <a:br>
              <a:rPr lang="ja" sz="1200"/>
            </a:br>
            <a:r>
              <a:rPr lang="ja" sz="1200"/>
              <a:t>履歴管理</a:t>
            </a:r>
            <a:r>
              <a:rPr lang="ja" sz="1200"/>
              <a:t>画面</a:t>
            </a:r>
            <a:endParaRPr sz="1200"/>
          </a:p>
        </p:txBody>
      </p:sp>
      <p:sp>
        <p:nvSpPr>
          <p:cNvPr id="418" name="Google Shape;418;p29"/>
          <p:cNvSpPr/>
          <p:nvPr/>
        </p:nvSpPr>
        <p:spPr>
          <a:xfrm>
            <a:off x="6970956" y="2561525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評価</a:t>
            </a:r>
            <a:r>
              <a:rPr lang="ja" sz="1200"/>
              <a:t>入力画面</a:t>
            </a:r>
            <a:endParaRPr sz="1200"/>
          </a:p>
        </p:txBody>
      </p:sp>
      <p:sp>
        <p:nvSpPr>
          <p:cNvPr id="419" name="Google Shape;419;p29"/>
          <p:cNvSpPr/>
          <p:nvPr/>
        </p:nvSpPr>
        <p:spPr>
          <a:xfrm>
            <a:off x="6970948" y="3160254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評価</a:t>
            </a:r>
            <a:r>
              <a:rPr lang="ja" sz="1200"/>
              <a:t>表示</a:t>
            </a:r>
            <a:r>
              <a:rPr lang="ja" sz="1200"/>
              <a:t>画面</a:t>
            </a:r>
            <a:endParaRPr sz="1200"/>
          </a:p>
        </p:txBody>
      </p:sp>
      <p:sp>
        <p:nvSpPr>
          <p:cNvPr id="420" name="Google Shape;420;p29"/>
          <p:cNvSpPr/>
          <p:nvPr/>
        </p:nvSpPr>
        <p:spPr>
          <a:xfrm>
            <a:off x="5143827" y="3160254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マッチング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結果表示画面</a:t>
            </a:r>
            <a:endParaRPr sz="1200"/>
          </a:p>
        </p:txBody>
      </p:sp>
      <p:sp>
        <p:nvSpPr>
          <p:cNvPr id="421" name="Google Shape;421;p29"/>
          <p:cNvSpPr/>
          <p:nvPr/>
        </p:nvSpPr>
        <p:spPr>
          <a:xfrm>
            <a:off x="3394186" y="3142741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HELP</a:t>
            </a:r>
            <a:r>
              <a:rPr lang="ja" sz="1200"/>
              <a:t>受諾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422" name="Google Shape;422;p29"/>
          <p:cNvSpPr/>
          <p:nvPr/>
        </p:nvSpPr>
        <p:spPr>
          <a:xfrm>
            <a:off x="5143828" y="3723949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地図表示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画面</a:t>
            </a:r>
            <a:endParaRPr sz="1200"/>
          </a:p>
        </p:txBody>
      </p:sp>
      <p:sp>
        <p:nvSpPr>
          <p:cNvPr id="423" name="Google Shape;423;p29"/>
          <p:cNvSpPr/>
          <p:nvPr/>
        </p:nvSpPr>
        <p:spPr>
          <a:xfrm>
            <a:off x="3394185" y="3731688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ボランティア履歴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管理画面</a:t>
            </a:r>
            <a:endParaRPr sz="1200"/>
          </a:p>
        </p:txBody>
      </p:sp>
      <p:sp>
        <p:nvSpPr>
          <p:cNvPr id="424" name="Google Shape;424;p29"/>
          <p:cNvSpPr/>
          <p:nvPr/>
        </p:nvSpPr>
        <p:spPr>
          <a:xfrm>
            <a:off x="3394185" y="4389950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Line　Push通知</a:t>
            </a:r>
            <a:endParaRPr sz="1200"/>
          </a:p>
        </p:txBody>
      </p:sp>
      <p:sp>
        <p:nvSpPr>
          <p:cNvPr id="425" name="Google Shape;425;p29"/>
          <p:cNvSpPr/>
          <p:nvPr/>
        </p:nvSpPr>
        <p:spPr>
          <a:xfrm>
            <a:off x="1644525" y="3160250"/>
            <a:ext cx="1641000" cy="519600"/>
          </a:xfrm>
          <a:prstGeom prst="snip1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ボランティア</a:t>
            </a:r>
            <a:br>
              <a:rPr lang="ja" sz="1200"/>
            </a:br>
            <a:r>
              <a:rPr lang="ja" sz="1200"/>
              <a:t>履歴</a:t>
            </a:r>
            <a:r>
              <a:rPr lang="ja" sz="1200"/>
              <a:t>登録</a:t>
            </a:r>
            <a:r>
              <a:rPr lang="ja" sz="1200"/>
              <a:t>画面</a:t>
            </a:r>
            <a:endParaRPr sz="1200"/>
          </a:p>
        </p:txBody>
      </p:sp>
      <p:sp>
        <p:nvSpPr>
          <p:cNvPr id="426" name="Google Shape;426;p29"/>
          <p:cNvSpPr txBox="1"/>
          <p:nvPr/>
        </p:nvSpPr>
        <p:spPr>
          <a:xfrm>
            <a:off x="457025" y="4294440"/>
            <a:ext cx="15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サブ機能</a:t>
            </a:r>
            <a:br>
              <a:rPr lang="ja" sz="1200"/>
            </a:br>
            <a:r>
              <a:rPr lang="ja" sz="1200"/>
              <a:t>追加機能</a:t>
            </a:r>
            <a:endParaRPr sz="1200"/>
          </a:p>
        </p:txBody>
      </p:sp>
      <p:cxnSp>
        <p:nvCxnSpPr>
          <p:cNvPr id="427" name="Google Shape;427;p29"/>
          <p:cNvCxnSpPr/>
          <p:nvPr/>
        </p:nvCxnSpPr>
        <p:spPr>
          <a:xfrm>
            <a:off x="322375" y="2464300"/>
            <a:ext cx="851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9"/>
          <p:cNvCxnSpPr/>
          <p:nvPr/>
        </p:nvCxnSpPr>
        <p:spPr>
          <a:xfrm>
            <a:off x="300400" y="4320625"/>
            <a:ext cx="854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9" name="Google Shape;429;p29"/>
          <p:cNvSpPr txBox="1"/>
          <p:nvPr/>
        </p:nvSpPr>
        <p:spPr>
          <a:xfrm>
            <a:off x="463275" y="1152000"/>
            <a:ext cx="82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４つの主</a:t>
            </a:r>
            <a:r>
              <a:rPr b="1" lang="ja" sz="1800"/>
              <a:t>機能を土台に</a:t>
            </a:r>
            <a:r>
              <a:rPr b="1" lang="ja" sz="1800">
                <a:solidFill>
                  <a:srgbClr val="0000FF"/>
                </a:solidFill>
              </a:rPr>
              <a:t>追加開発・転用</a:t>
            </a:r>
            <a:r>
              <a:rPr b="1" lang="ja" sz="1800"/>
              <a:t>できる</a:t>
            </a:r>
            <a:r>
              <a:rPr b="1" lang="ja" sz="1800"/>
              <a:t>プラットフォームを開発</a:t>
            </a:r>
            <a:endParaRPr b="1" sz="1800"/>
          </a:p>
        </p:txBody>
      </p:sp>
      <p:sp>
        <p:nvSpPr>
          <p:cNvPr id="430" name="Google Shape;430;p29"/>
          <p:cNvSpPr/>
          <p:nvPr/>
        </p:nvSpPr>
        <p:spPr>
          <a:xfrm flipH="1">
            <a:off x="322300" y="559675"/>
            <a:ext cx="31797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開発プラットフォーム</a:t>
            </a:r>
            <a:endParaRPr sz="1900"/>
          </a:p>
        </p:txBody>
      </p:sp>
      <p:sp>
        <p:nvSpPr>
          <p:cNvPr id="431" name="Google Shape;431;p29"/>
          <p:cNvSpPr/>
          <p:nvPr/>
        </p:nvSpPr>
        <p:spPr>
          <a:xfrm>
            <a:off x="3222550" y="1750400"/>
            <a:ext cx="1909500" cy="139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AppendixⅡ　</a:t>
            </a:r>
            <a:r>
              <a:rPr lang="ja"/>
              <a:t>議論整理資料</a:t>
            </a:r>
            <a:endParaRPr/>
          </a:p>
        </p:txBody>
      </p:sp>
      <p:sp>
        <p:nvSpPr>
          <p:cNvPr id="437" name="Google Shape;4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信頼できる人をどうやって割り出すか以下条件でランク付けし、</a:t>
            </a:r>
            <a:br>
              <a:rPr lang="ja"/>
            </a:br>
            <a:r>
              <a:rPr lang="ja"/>
              <a:t>上位者にのみ障がい者ユーザからの依頼を通知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近くにいる人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過去に助けたことがある人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※ボランティア履歴</a:t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0" y="0"/>
            <a:ext cx="9144000" cy="111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マッチングロジック</a:t>
            </a:r>
            <a:endParaRPr/>
          </a:p>
        </p:txBody>
      </p:sp>
      <p:sp>
        <p:nvSpPr>
          <p:cNvPr id="446" name="Google Shape;4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0" y="-5000"/>
            <a:ext cx="9144000" cy="6100800"/>
            <a:chOff x="0" y="-462200"/>
            <a:chExt cx="9144000" cy="610080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462194"/>
              <a:ext cx="9144000" cy="6100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>
              <a:off x="0" y="-462200"/>
              <a:ext cx="9144000" cy="61008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/>
          <p:nvPr/>
        </p:nvSpPr>
        <p:spPr>
          <a:xfrm>
            <a:off x="0" y="1043600"/>
            <a:ext cx="9144000" cy="3246000"/>
          </a:xfrm>
          <a:prstGeom prst="rect">
            <a:avLst/>
          </a:prstGeom>
          <a:solidFill>
            <a:srgbClr val="FFF2CC">
              <a:alpha val="8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478150" y="1581500"/>
            <a:ext cx="6466800" cy="22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000"/>
              <a:t>テーマ</a:t>
            </a:r>
            <a:br>
              <a:rPr lang="ja" sz="2400"/>
            </a:br>
            <a:r>
              <a:rPr b="1" lang="ja" sz="2400"/>
              <a:t>障がい者コミュニケーション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000"/>
              <a:t>課題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ja" sz="2400"/>
              <a:t>障害者が気軽に周囲へ助けを求めにくい問題</a:t>
            </a:r>
            <a:endParaRPr b="1" sz="2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46" y="1321450"/>
            <a:ext cx="23669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/>
          <p:nvPr/>
        </p:nvSpPr>
        <p:spPr>
          <a:xfrm>
            <a:off x="0" y="0"/>
            <a:ext cx="9144000" cy="111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システム概要図</a:t>
            </a:r>
            <a:endParaRPr/>
          </a:p>
        </p:txBody>
      </p:sp>
      <p:sp>
        <p:nvSpPr>
          <p:cNvPr id="453" name="Google Shape;4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75" y="1629625"/>
            <a:ext cx="4419600" cy="2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899" y="1176300"/>
            <a:ext cx="3359651" cy="3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ボランティア履歴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・センサー（QRコード）</a:t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>
            <a:off x="0" y="0"/>
            <a:ext cx="9144000" cy="111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発展可能要件</a:t>
            </a:r>
            <a:endParaRPr/>
          </a:p>
        </p:txBody>
      </p:sp>
      <p:sp>
        <p:nvSpPr>
          <p:cNvPr id="465" name="Google Shape;4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プレゼンで伝えるメッセージ</a:t>
            </a:r>
            <a:endParaRPr/>
          </a:p>
        </p:txBody>
      </p:sp>
      <p:sp>
        <p:nvSpPr>
          <p:cNvPr id="471" name="Google Shape;4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成し遂げたい</a:t>
            </a:r>
            <a:r>
              <a:rPr lang="ja"/>
              <a:t>世界観を共有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障害者コミュニケーションを支援するベースを開発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ベースをもとにして拡張性があることを強調</a:t>
            </a:r>
            <a:br>
              <a:rPr lang="ja"/>
            </a:br>
            <a:r>
              <a:rPr lang="ja"/>
              <a:t>→汎用性があり、これから拡大できることを強調</a:t>
            </a:r>
            <a:br>
              <a:rPr lang="ja"/>
            </a:br>
            <a:r>
              <a:rPr lang="ja"/>
              <a:t>　（マイクロサービスを見据えて。。。）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内容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デモはマッチングのところを強調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ボランティア履歴（ワイヤーで表示）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今後の開発として、ボランティア履歴の登録</a:t>
            </a:r>
            <a:endParaRPr/>
          </a:p>
        </p:txBody>
      </p:sp>
      <p:sp>
        <p:nvSpPr>
          <p:cNvPr id="472" name="Google Shape;4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追加内容</a:t>
            </a:r>
            <a:endParaRPr/>
          </a:p>
        </p:txBody>
      </p:sp>
      <p:sp>
        <p:nvSpPr>
          <p:cNvPr id="478" name="Google Shape;47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・通知はLineのボットから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・今後のタスク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・地図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・ボランティア履歴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・必要ワイヤー画面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・Line登録画面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	・初期ユーザ登録画面（障害者・ボランティア）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0" y="-5000"/>
            <a:ext cx="9144000" cy="6100800"/>
            <a:chOff x="0" y="-462200"/>
            <a:chExt cx="9144000" cy="6100800"/>
          </a:xfrm>
        </p:grpSpPr>
        <p:pic>
          <p:nvPicPr>
            <p:cNvPr id="73" name="Google Shape;7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462194"/>
              <a:ext cx="9144000" cy="6100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5"/>
            <p:cNvSpPr/>
            <p:nvPr/>
          </p:nvSpPr>
          <p:spPr>
            <a:xfrm>
              <a:off x="0" y="-462200"/>
              <a:ext cx="9144000" cy="61008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/>
              <a:t>日常生活において障がい者が困ったとき</a:t>
            </a:r>
            <a:r>
              <a:rPr b="1" lang="ja">
                <a:solidFill>
                  <a:srgbClr val="FF0000"/>
                </a:solidFill>
              </a:rPr>
              <a:t>周囲へ助けを呼びにくい環境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01475" y="1707725"/>
            <a:ext cx="4011900" cy="2749200"/>
          </a:xfrm>
          <a:prstGeom prst="roundRect">
            <a:avLst>
              <a:gd fmla="val 11092" name="adj"/>
            </a:avLst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609800" y="1702925"/>
            <a:ext cx="4011900" cy="2749200"/>
          </a:xfrm>
          <a:prstGeom prst="roundRect">
            <a:avLst>
              <a:gd fmla="val 11092" name="adj"/>
            </a:avLst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129775" y="2870999"/>
            <a:ext cx="972600" cy="945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441425" y="2469800"/>
            <a:ext cx="1677000" cy="906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障がい者の方が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生活で困った時、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FF0000"/>
                </a:solidFill>
              </a:rPr>
              <a:t>周囲へ助けを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200">
                <a:solidFill>
                  <a:srgbClr val="FF0000"/>
                </a:solidFill>
              </a:rPr>
              <a:t>求めにくい</a:t>
            </a:r>
            <a:r>
              <a:rPr lang="ja" sz="1200">
                <a:solidFill>
                  <a:schemeClr val="dk1"/>
                </a:solidFill>
              </a:rPr>
              <a:t>現状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 rot="-5400000">
            <a:off x="2090275" y="2653450"/>
            <a:ext cx="375600" cy="326700"/>
          </a:xfrm>
          <a:prstGeom prst="triangle">
            <a:avLst>
              <a:gd fmla="val 32668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250125" y="1708888"/>
            <a:ext cx="27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練馬区職員の方のインタビュー</a:t>
            </a:r>
            <a:endParaRPr b="1" sz="12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00" y="2374075"/>
            <a:ext cx="483725" cy="4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117925" y="1702825"/>
            <a:ext cx="27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障がい者対象のアンケート</a:t>
            </a:r>
            <a:r>
              <a:rPr b="1" lang="ja" sz="700"/>
              <a:t>※</a:t>
            </a:r>
            <a:endParaRPr b="1" sz="700"/>
          </a:p>
        </p:txBody>
      </p:sp>
      <p:sp>
        <p:nvSpPr>
          <p:cNvPr id="84" name="Google Shape;84;p15"/>
          <p:cNvSpPr txBox="1"/>
          <p:nvPr/>
        </p:nvSpPr>
        <p:spPr>
          <a:xfrm>
            <a:off x="891175" y="3995900"/>
            <a:ext cx="32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FF0000"/>
                </a:solidFill>
              </a:rPr>
              <a:t>コミュニケーションが難しい環境を</a:t>
            </a:r>
            <a:r>
              <a:rPr b="1" lang="ja" sz="1200"/>
              <a:t>問題視</a:t>
            </a:r>
            <a:endParaRPr b="1" sz="1200"/>
          </a:p>
        </p:txBody>
      </p:sp>
      <p:sp>
        <p:nvSpPr>
          <p:cNvPr id="85" name="Google Shape;85;p15"/>
          <p:cNvSpPr txBox="1"/>
          <p:nvPr/>
        </p:nvSpPr>
        <p:spPr>
          <a:xfrm>
            <a:off x="4779300" y="4482075"/>
            <a:ext cx="367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※</a:t>
            </a:r>
            <a:r>
              <a:rPr lang="ja" sz="1000"/>
              <a:t>https://survey.gov-online.go.jp/h29/h29-shougai/gairyaku.pdf</a:t>
            </a:r>
            <a:endParaRPr sz="1000"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691302" y="4011350"/>
            <a:ext cx="41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47.2％の障害者が</a:t>
            </a:r>
            <a:r>
              <a:rPr b="1" lang="ja" sz="1200">
                <a:solidFill>
                  <a:srgbClr val="FF0000"/>
                </a:solidFill>
              </a:rPr>
              <a:t>地域での生活での相談・助けに不安</a:t>
            </a:r>
            <a:endParaRPr b="1" sz="1200">
              <a:solidFill>
                <a:srgbClr val="FF0000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8138" y="2024875"/>
            <a:ext cx="3195226" cy="20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310464" y="2506150"/>
            <a:ext cx="621300" cy="6213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007900" y="2979725"/>
            <a:ext cx="2453100" cy="19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flipH="1">
            <a:off x="311700" y="520925"/>
            <a:ext cx="37305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日常</a:t>
            </a:r>
            <a:r>
              <a:rPr lang="ja" sz="1900"/>
              <a:t>生活における</a:t>
            </a:r>
            <a:r>
              <a:rPr lang="ja" sz="1900"/>
              <a:t>障害者の</a:t>
            </a:r>
            <a:r>
              <a:rPr lang="ja" sz="1900"/>
              <a:t>課題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10050" y="104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求める社会像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00" y="1621425"/>
            <a:ext cx="3896975" cy="24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"/>
            <a:ext cx="9136562" cy="60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467475" y="957225"/>
            <a:ext cx="8100600" cy="8928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dk2"/>
                </a:solidFill>
              </a:rPr>
              <a:t>日常の生活で</a:t>
            </a:r>
            <a:r>
              <a:rPr b="1" lang="ja" sz="2300">
                <a:solidFill>
                  <a:srgbClr val="FF0000"/>
                </a:solidFill>
              </a:rPr>
              <a:t>障害</a:t>
            </a:r>
            <a:r>
              <a:rPr b="1" lang="ja" sz="2300">
                <a:solidFill>
                  <a:srgbClr val="FF0000"/>
                </a:solidFill>
              </a:rPr>
              <a:t>者の方が困ったとき</a:t>
            </a:r>
            <a:endParaRPr b="1" sz="2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dk2"/>
                </a:solidFill>
              </a:rPr>
              <a:t>周囲の</a:t>
            </a:r>
            <a:r>
              <a:rPr b="1" lang="ja" sz="2300">
                <a:solidFill>
                  <a:srgbClr val="0000FF"/>
                </a:solidFill>
              </a:rPr>
              <a:t>障害に対する理解者</a:t>
            </a:r>
            <a:r>
              <a:rPr lang="ja" sz="2300">
                <a:solidFill>
                  <a:schemeClr val="dk2"/>
                </a:solidFill>
              </a:rPr>
              <a:t>に</a:t>
            </a:r>
            <a:r>
              <a:rPr b="1" lang="ja" sz="2300">
                <a:solidFill>
                  <a:srgbClr val="0000FF"/>
                </a:solidFill>
              </a:rPr>
              <a:t>気軽に助けを求められる</a:t>
            </a:r>
            <a:r>
              <a:rPr lang="ja" sz="2300">
                <a:solidFill>
                  <a:schemeClr val="dk2"/>
                </a:solidFill>
              </a:rPr>
              <a:t>社会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 flipH="1">
            <a:off x="467475" y="482975"/>
            <a:ext cx="23586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実現したい社会像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7"/>
          <p:cNvGrpSpPr/>
          <p:nvPr/>
        </p:nvGrpSpPr>
        <p:grpSpPr>
          <a:xfrm>
            <a:off x="-14625" y="-2500"/>
            <a:ext cx="9154900" cy="5146001"/>
            <a:chOff x="-14625" y="-2500"/>
            <a:chExt cx="9154900" cy="5146001"/>
          </a:xfrm>
        </p:grpSpPr>
        <p:pic>
          <p:nvPicPr>
            <p:cNvPr id="109" name="Google Shape;109;p17"/>
            <p:cNvPicPr preferRelativeResize="0"/>
            <p:nvPr/>
          </p:nvPicPr>
          <p:blipFill rotWithShape="1">
            <a:blip r:embed="rId3">
              <a:alphaModFix/>
            </a:blip>
            <a:srcRect b="15618" l="0" r="0" t="0"/>
            <a:stretch/>
          </p:blipFill>
          <p:spPr>
            <a:xfrm>
              <a:off x="3725" y="1"/>
              <a:ext cx="913655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7"/>
            <p:cNvSpPr/>
            <p:nvPr/>
          </p:nvSpPr>
          <p:spPr>
            <a:xfrm>
              <a:off x="-14625" y="-2500"/>
              <a:ext cx="9144000" cy="51435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>
                <a:solidFill>
                  <a:srgbClr val="0000FF"/>
                </a:solidFill>
              </a:rPr>
              <a:t>障害者・支援に意欲的なボランティアにとって障壁が存在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35050" y="1487538"/>
            <a:ext cx="3999300" cy="3321300"/>
          </a:xfrm>
          <a:prstGeom prst="roundRect">
            <a:avLst>
              <a:gd fmla="val 4191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" name="Google Shape;113;p17"/>
          <p:cNvSpPr/>
          <p:nvPr/>
        </p:nvSpPr>
        <p:spPr>
          <a:xfrm>
            <a:off x="4660089" y="1487538"/>
            <a:ext cx="3999300" cy="3321300"/>
          </a:xfrm>
          <a:prstGeom prst="roundRect">
            <a:avLst>
              <a:gd fmla="val 4191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16" name="Google Shape;116;p17"/>
          <p:cNvSpPr/>
          <p:nvPr/>
        </p:nvSpPr>
        <p:spPr>
          <a:xfrm flipH="1">
            <a:off x="311700" y="550775"/>
            <a:ext cx="31272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現状課題に対する解決策</a:t>
            </a:r>
            <a:endParaRPr sz="1900"/>
          </a:p>
        </p:txBody>
      </p:sp>
      <p:sp>
        <p:nvSpPr>
          <p:cNvPr id="117" name="Google Shape;117;p17"/>
          <p:cNvSpPr txBox="1"/>
          <p:nvPr/>
        </p:nvSpPr>
        <p:spPr>
          <a:xfrm>
            <a:off x="547825" y="1541550"/>
            <a:ext cx="3804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障害者</a:t>
            </a:r>
            <a:r>
              <a:rPr lang="ja" sz="1300"/>
              <a:t>目線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助けを求めたいが</a:t>
            </a:r>
            <a:r>
              <a:rPr b="1" lang="ja" sz="1300">
                <a:solidFill>
                  <a:srgbClr val="FF0000"/>
                </a:solidFill>
              </a:rPr>
              <a:t>断られるのを気にしてしまい</a:t>
            </a:r>
            <a:r>
              <a:rPr lang="ja" sz="1300"/>
              <a:t>声をかけづらい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周囲の人が</a:t>
            </a:r>
            <a:r>
              <a:rPr b="1" lang="ja" sz="1300">
                <a:solidFill>
                  <a:srgbClr val="FF0000"/>
                </a:solidFill>
              </a:rPr>
              <a:t>障害に対しての理解</a:t>
            </a:r>
            <a:r>
              <a:rPr lang="ja" sz="1300"/>
              <a:t>があるか分からず不安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そもそも</a:t>
            </a:r>
            <a:r>
              <a:rPr b="1" lang="ja" sz="1300">
                <a:solidFill>
                  <a:srgbClr val="FF0000"/>
                </a:solidFill>
              </a:rPr>
              <a:t>信頼できない人</a:t>
            </a:r>
            <a:r>
              <a:rPr lang="ja" sz="1300"/>
              <a:t>には頼めない</a:t>
            </a:r>
            <a:endParaRPr sz="1300"/>
          </a:p>
        </p:txBody>
      </p:sp>
      <p:sp>
        <p:nvSpPr>
          <p:cNvPr id="118" name="Google Shape;118;p17"/>
          <p:cNvSpPr txBox="1"/>
          <p:nvPr/>
        </p:nvSpPr>
        <p:spPr>
          <a:xfrm>
            <a:off x="4761275" y="1541550"/>
            <a:ext cx="3711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ボランティア目線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ボランティアには意欲的だけど、</a:t>
            </a:r>
            <a:r>
              <a:rPr b="1" lang="ja" sz="1300">
                <a:solidFill>
                  <a:srgbClr val="FF0000"/>
                </a:solidFill>
              </a:rPr>
              <a:t>相手が困っているかわからない</a:t>
            </a:r>
            <a:br>
              <a:rPr lang="ja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過去にボランティアをした経験があるが</a:t>
            </a:r>
            <a:br>
              <a:rPr lang="ja" sz="1300"/>
            </a:br>
            <a:r>
              <a:rPr lang="ja" sz="1300"/>
              <a:t>フィードバックがなかったので、お節介になるのが心配</a:t>
            </a:r>
            <a:endParaRPr sz="1300"/>
          </a:p>
        </p:txBody>
      </p:sp>
      <p:sp>
        <p:nvSpPr>
          <p:cNvPr id="119" name="Google Shape;119;p17"/>
          <p:cNvSpPr txBox="1"/>
          <p:nvPr/>
        </p:nvSpPr>
        <p:spPr>
          <a:xfrm>
            <a:off x="791550" y="4021225"/>
            <a:ext cx="31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FF"/>
                </a:solidFill>
              </a:rPr>
              <a:t>障害者にとって信頼できる周囲の人に依頼できる</a:t>
            </a:r>
            <a:r>
              <a:rPr lang="ja"/>
              <a:t>と解決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844100" y="4021225"/>
            <a:ext cx="37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FF"/>
                </a:solidFill>
              </a:rPr>
              <a:t>障害者の依頼内容が明確</a:t>
            </a:r>
            <a:r>
              <a:rPr lang="ja"/>
              <a:t>で、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FF"/>
                </a:solidFill>
              </a:rPr>
              <a:t>ボランティア実施後の評価がある</a:t>
            </a:r>
            <a:r>
              <a:rPr lang="ja"/>
              <a:t>と解決</a:t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1537500" y="3527250"/>
            <a:ext cx="1608000" cy="400200"/>
            <a:chOff x="1199250" y="3527250"/>
            <a:chExt cx="1608000" cy="400200"/>
          </a:xfrm>
        </p:grpSpPr>
        <p:sp>
          <p:nvSpPr>
            <p:cNvPr id="122" name="Google Shape;122;p17"/>
            <p:cNvSpPr/>
            <p:nvPr/>
          </p:nvSpPr>
          <p:spPr>
            <a:xfrm flipH="1" rot="10800000">
              <a:off x="1199250" y="3627025"/>
              <a:ext cx="1608000" cy="2763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1655075" y="3527250"/>
              <a:ext cx="83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chemeClr val="lt1"/>
                  </a:solidFill>
                </a:rPr>
                <a:t>解決策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5895750" y="3451213"/>
            <a:ext cx="1608000" cy="400200"/>
            <a:chOff x="1199250" y="3527250"/>
            <a:chExt cx="1608000" cy="400200"/>
          </a:xfrm>
        </p:grpSpPr>
        <p:sp>
          <p:nvSpPr>
            <p:cNvPr id="125" name="Google Shape;125;p17"/>
            <p:cNvSpPr/>
            <p:nvPr/>
          </p:nvSpPr>
          <p:spPr>
            <a:xfrm flipH="1" rot="10800000">
              <a:off x="1199250" y="3627025"/>
              <a:ext cx="1608000" cy="2763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1655075" y="3527250"/>
              <a:ext cx="83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chemeClr val="lt1"/>
                  </a:solidFill>
                </a:rPr>
                <a:t>解決策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210050" y="104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-14625" y="-2500"/>
            <a:ext cx="9154900" cy="5146001"/>
            <a:chOff x="-14625" y="-2500"/>
            <a:chExt cx="9154900" cy="5146001"/>
          </a:xfrm>
        </p:grpSpPr>
        <p:pic>
          <p:nvPicPr>
            <p:cNvPr id="134" name="Google Shape;134;p18"/>
            <p:cNvPicPr preferRelativeResize="0"/>
            <p:nvPr/>
          </p:nvPicPr>
          <p:blipFill rotWithShape="1">
            <a:blip r:embed="rId3">
              <a:alphaModFix/>
            </a:blip>
            <a:srcRect b="15618" l="0" r="0" t="0"/>
            <a:stretch/>
          </p:blipFill>
          <p:spPr>
            <a:xfrm>
              <a:off x="3725" y="1"/>
              <a:ext cx="913655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8"/>
            <p:cNvSpPr/>
            <p:nvPr/>
          </p:nvSpPr>
          <p:spPr>
            <a:xfrm>
              <a:off x="-14625" y="-2500"/>
              <a:ext cx="9144000" cy="51435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37" name="Google Shape;137;p18"/>
          <p:cNvSpPr/>
          <p:nvPr/>
        </p:nvSpPr>
        <p:spPr>
          <a:xfrm flipH="1">
            <a:off x="311550" y="550775"/>
            <a:ext cx="23979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主機能</a:t>
            </a:r>
            <a:endParaRPr sz="1900"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>
                <a:solidFill>
                  <a:srgbClr val="0000FF"/>
                </a:solidFill>
              </a:rPr>
              <a:t>4つの主機能</a:t>
            </a:r>
            <a:r>
              <a:rPr b="1" lang="ja"/>
              <a:t>を備えたプラットフォーム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78161" y="2328400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HELP依頼機能</a:t>
            </a:r>
            <a:endParaRPr b="1" sz="1200"/>
          </a:p>
        </p:txBody>
      </p:sp>
      <p:sp>
        <p:nvSpPr>
          <p:cNvPr id="140" name="Google Shape;140;p18"/>
          <p:cNvSpPr/>
          <p:nvPr/>
        </p:nvSpPr>
        <p:spPr>
          <a:xfrm>
            <a:off x="678150" y="313147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マッチング機能</a:t>
            </a:r>
            <a:endParaRPr b="1" sz="1200"/>
          </a:p>
        </p:txBody>
      </p:sp>
      <p:sp>
        <p:nvSpPr>
          <p:cNvPr id="141" name="Google Shape;141;p18"/>
          <p:cNvSpPr/>
          <p:nvPr/>
        </p:nvSpPr>
        <p:spPr>
          <a:xfrm>
            <a:off x="678152" y="1525325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ボランティア履歴管理機能</a:t>
            </a:r>
            <a:endParaRPr b="1" sz="1200"/>
          </a:p>
        </p:txBody>
      </p:sp>
      <p:sp>
        <p:nvSpPr>
          <p:cNvPr id="142" name="Google Shape;142;p18"/>
          <p:cNvSpPr/>
          <p:nvPr/>
        </p:nvSpPr>
        <p:spPr>
          <a:xfrm>
            <a:off x="678149" y="3934550"/>
            <a:ext cx="1952400" cy="519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ボランティア</a:t>
            </a:r>
            <a:br>
              <a:rPr b="1" lang="ja" sz="1200"/>
            </a:br>
            <a:r>
              <a:rPr b="1" lang="ja" sz="1200"/>
              <a:t>評価機能</a:t>
            </a:r>
            <a:endParaRPr b="1" sz="1200"/>
          </a:p>
        </p:txBody>
      </p:sp>
      <p:sp>
        <p:nvSpPr>
          <p:cNvPr id="143" name="Google Shape;143;p18"/>
          <p:cNvSpPr txBox="1"/>
          <p:nvPr/>
        </p:nvSpPr>
        <p:spPr>
          <a:xfrm>
            <a:off x="2818550" y="2233450"/>
            <a:ext cx="530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　　障害者の方が困ったときにHELPを発信する</a:t>
            </a:r>
            <a:endParaRPr sz="1700"/>
          </a:p>
        </p:txBody>
      </p:sp>
      <p:sp>
        <p:nvSpPr>
          <p:cNvPr id="144" name="Google Shape;144;p18"/>
          <p:cNvSpPr txBox="1"/>
          <p:nvPr/>
        </p:nvSpPr>
        <p:spPr>
          <a:xfrm>
            <a:off x="2818550" y="3857300"/>
            <a:ext cx="530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　　ボランティア活動を評価するを</a:t>
            </a:r>
            <a:endParaRPr sz="1700"/>
          </a:p>
        </p:txBody>
      </p:sp>
      <p:sp>
        <p:nvSpPr>
          <p:cNvPr id="145" name="Google Shape;145;p18"/>
          <p:cNvSpPr txBox="1"/>
          <p:nvPr/>
        </p:nvSpPr>
        <p:spPr>
          <a:xfrm>
            <a:off x="2818550" y="1538825"/>
            <a:ext cx="530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chemeClr val="dk1"/>
                </a:solidFill>
              </a:rPr>
              <a:t>　　ボランティアの活動履歴を管理する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818550" y="3045375"/>
            <a:ext cx="613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chemeClr val="dk1"/>
                </a:solidFill>
              </a:rPr>
              <a:t>　　困っている障害者と支援可能なボランティアを繋げる</a:t>
            </a:r>
            <a:endParaRPr sz="1700"/>
          </a:p>
        </p:txBody>
      </p:sp>
      <p:sp>
        <p:nvSpPr>
          <p:cNvPr id="147" name="Google Shape;147;p18"/>
          <p:cNvSpPr/>
          <p:nvPr/>
        </p:nvSpPr>
        <p:spPr>
          <a:xfrm>
            <a:off x="505775" y="2167825"/>
            <a:ext cx="2437500" cy="8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9"/>
          <p:cNvGrpSpPr/>
          <p:nvPr/>
        </p:nvGrpSpPr>
        <p:grpSpPr>
          <a:xfrm>
            <a:off x="-14625" y="-2500"/>
            <a:ext cx="9154900" cy="5146001"/>
            <a:chOff x="-14625" y="-2500"/>
            <a:chExt cx="9154900" cy="5146001"/>
          </a:xfrm>
        </p:grpSpPr>
        <p:pic>
          <p:nvPicPr>
            <p:cNvPr id="153" name="Google Shape;153;p19"/>
            <p:cNvPicPr preferRelativeResize="0"/>
            <p:nvPr/>
          </p:nvPicPr>
          <p:blipFill rotWithShape="1">
            <a:blip r:embed="rId3">
              <a:alphaModFix/>
            </a:blip>
            <a:srcRect b="15618" l="0" r="0" t="0"/>
            <a:stretch/>
          </p:blipFill>
          <p:spPr>
            <a:xfrm>
              <a:off x="3725" y="1"/>
              <a:ext cx="913655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9"/>
            <p:cNvSpPr/>
            <p:nvPr/>
          </p:nvSpPr>
          <p:spPr>
            <a:xfrm>
              <a:off x="-14625" y="-2500"/>
              <a:ext cx="9144000" cy="51435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本プラットフォームを</a:t>
            </a:r>
            <a:r>
              <a:rPr b="1" lang="ja">
                <a:solidFill>
                  <a:srgbClr val="0000FF"/>
                </a:solidFill>
              </a:rPr>
              <a:t>土台にして</a:t>
            </a:r>
            <a:r>
              <a:rPr b="1" lang="ja"/>
              <a:t>以下</a:t>
            </a:r>
            <a:r>
              <a:rPr b="1" lang="ja">
                <a:solidFill>
                  <a:srgbClr val="0000FF"/>
                </a:solidFill>
              </a:rPr>
              <a:t>サービス</a:t>
            </a:r>
            <a:r>
              <a:rPr b="1" lang="ja"/>
              <a:t>を開発</a:t>
            </a:r>
            <a:endParaRPr b="1"/>
          </a:p>
        </p:txBody>
      </p:sp>
      <p:sp>
        <p:nvSpPr>
          <p:cNvPr id="156" name="Google Shape;156;p19"/>
          <p:cNvSpPr/>
          <p:nvPr/>
        </p:nvSpPr>
        <p:spPr>
          <a:xfrm>
            <a:off x="817275" y="3900250"/>
            <a:ext cx="7655100" cy="799200"/>
          </a:xfrm>
          <a:prstGeom prst="roundRect">
            <a:avLst>
              <a:gd fmla="val 2206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17275" y="1540225"/>
            <a:ext cx="7655100" cy="2146500"/>
          </a:xfrm>
          <a:prstGeom prst="roundRect">
            <a:avLst>
              <a:gd fmla="val 1010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求める社会像</a:t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61" name="Google Shape;161;p19"/>
          <p:cNvSpPr/>
          <p:nvPr/>
        </p:nvSpPr>
        <p:spPr>
          <a:xfrm flipH="1">
            <a:off x="311425" y="550775"/>
            <a:ext cx="40818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開発プラットフォームの使用例</a:t>
            </a:r>
            <a:endParaRPr sz="1900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999" y="2337151"/>
            <a:ext cx="855974" cy="11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123" y="2337151"/>
            <a:ext cx="908725" cy="11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871875" y="1828350"/>
            <a:ext cx="157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システム登録済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障害者</a:t>
            </a:r>
            <a:endParaRPr sz="1300"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3237" y="2330226"/>
            <a:ext cx="655017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6662188" y="1752150"/>
            <a:ext cx="157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システム登録済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ボランティア</a:t>
            </a:r>
            <a:endParaRPr sz="13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035" y="2184738"/>
            <a:ext cx="13053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19"/>
          <p:cNvSpPr txBox="1"/>
          <p:nvPr/>
        </p:nvSpPr>
        <p:spPr>
          <a:xfrm>
            <a:off x="2704788" y="1989575"/>
            <a:ext cx="9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支援依頼</a:t>
            </a:r>
            <a:endParaRPr sz="1200"/>
          </a:p>
        </p:txBody>
      </p:sp>
      <p:sp>
        <p:nvSpPr>
          <p:cNvPr id="169" name="Google Shape;169;p19"/>
          <p:cNvSpPr/>
          <p:nvPr/>
        </p:nvSpPr>
        <p:spPr>
          <a:xfrm>
            <a:off x="2656200" y="2389775"/>
            <a:ext cx="10686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10800000">
            <a:off x="2656200" y="2823000"/>
            <a:ext cx="10686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618550" y="2380325"/>
            <a:ext cx="10686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5582488" y="1990650"/>
            <a:ext cx="9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支援通知</a:t>
            </a:r>
            <a:endParaRPr sz="1200"/>
          </a:p>
        </p:txBody>
      </p:sp>
      <p:sp>
        <p:nvSpPr>
          <p:cNvPr id="173" name="Google Shape;173;p19"/>
          <p:cNvSpPr txBox="1"/>
          <p:nvPr/>
        </p:nvSpPr>
        <p:spPr>
          <a:xfrm>
            <a:off x="2599800" y="3183900"/>
            <a:ext cx="11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マッチング結果の通知</a:t>
            </a:r>
            <a:endParaRPr sz="1200"/>
          </a:p>
        </p:txBody>
      </p:sp>
      <p:sp>
        <p:nvSpPr>
          <p:cNvPr id="174" name="Google Shape;174;p19"/>
          <p:cNvSpPr txBox="1"/>
          <p:nvPr/>
        </p:nvSpPr>
        <p:spPr>
          <a:xfrm>
            <a:off x="5667138" y="3183900"/>
            <a:ext cx="9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支援受諾</a:t>
            </a:r>
            <a:endParaRPr sz="1200"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5533900" y="2823000"/>
            <a:ext cx="10686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5963200" y="2803338"/>
            <a:ext cx="6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2977195" y="2803350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3932025" y="1799850"/>
            <a:ext cx="157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本システム</a:t>
            </a:r>
            <a:endParaRPr sz="130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0100" y="3900274"/>
            <a:ext cx="1068600" cy="85755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2354925" y="4365450"/>
            <a:ext cx="157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開発者</a:t>
            </a:r>
            <a:endParaRPr sz="1300"/>
          </a:p>
        </p:txBody>
      </p:sp>
      <p:sp>
        <p:nvSpPr>
          <p:cNvPr id="181" name="Google Shape;181;p19"/>
          <p:cNvSpPr txBox="1"/>
          <p:nvPr/>
        </p:nvSpPr>
        <p:spPr>
          <a:xfrm>
            <a:off x="871875" y="1518575"/>
            <a:ext cx="6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障害者と支援ボランティアのマッチングサービス「マイクロボランティア」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 flipH="1">
            <a:off x="3932025" y="3691188"/>
            <a:ext cx="402900" cy="204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4540275" y="4066475"/>
            <a:ext cx="34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開発者がプラットフォームを用いて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障害者向けサービスの開発</a:t>
            </a:r>
            <a:r>
              <a:rPr lang="ja"/>
              <a:t>に利用可能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236175" y="3909363"/>
            <a:ext cx="16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他サービスの開発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0"/>
          <p:cNvGrpSpPr/>
          <p:nvPr/>
        </p:nvGrpSpPr>
        <p:grpSpPr>
          <a:xfrm>
            <a:off x="-14625" y="-2500"/>
            <a:ext cx="9154900" cy="5146001"/>
            <a:chOff x="-14625" y="-2500"/>
            <a:chExt cx="9154900" cy="5146001"/>
          </a:xfrm>
        </p:grpSpPr>
        <p:pic>
          <p:nvPicPr>
            <p:cNvPr id="190" name="Google Shape;190;p20"/>
            <p:cNvPicPr preferRelativeResize="0"/>
            <p:nvPr/>
          </p:nvPicPr>
          <p:blipFill rotWithShape="1">
            <a:blip r:embed="rId3">
              <a:alphaModFix/>
            </a:blip>
            <a:srcRect b="15618" l="0" r="0" t="0"/>
            <a:stretch/>
          </p:blipFill>
          <p:spPr>
            <a:xfrm>
              <a:off x="3725" y="1"/>
              <a:ext cx="913655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0"/>
            <p:cNvSpPr/>
            <p:nvPr/>
          </p:nvSpPr>
          <p:spPr>
            <a:xfrm>
              <a:off x="-14625" y="-2500"/>
              <a:ext cx="9144000" cy="51435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970" y="2500188"/>
            <a:ext cx="1162506" cy="1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00" y="2530427"/>
            <a:ext cx="1185766" cy="148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650" y="2390125"/>
            <a:ext cx="912189" cy="17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2508450" y="2424000"/>
            <a:ext cx="4452300" cy="17034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Platform</a:t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275" y="2167800"/>
            <a:ext cx="807900" cy="8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4750" y="2044800"/>
            <a:ext cx="807900" cy="8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/>
              <a:t>一時的に</a:t>
            </a:r>
            <a:r>
              <a:rPr b="1" lang="ja">
                <a:solidFill>
                  <a:srgbClr val="0000FF"/>
                </a:solidFill>
              </a:rPr>
              <a:t>助けが必要な障害者</a:t>
            </a:r>
            <a:r>
              <a:rPr b="1" lang="ja"/>
              <a:t>と</a:t>
            </a:r>
            <a:r>
              <a:rPr b="1" lang="ja">
                <a:solidFill>
                  <a:srgbClr val="0000FF"/>
                </a:solidFill>
              </a:rPr>
              <a:t>支援可能ボランティア</a:t>
            </a:r>
            <a:r>
              <a:rPr b="1" lang="ja"/>
              <a:t>をマッチング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481125" y="1486075"/>
            <a:ext cx="8152500" cy="3321300"/>
          </a:xfrm>
          <a:prstGeom prst="roundRect">
            <a:avLst>
              <a:gd fmla="val 4191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845" y="1693330"/>
            <a:ext cx="727226" cy="9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325" y="1711815"/>
            <a:ext cx="741778" cy="90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099" y="3588875"/>
            <a:ext cx="485247" cy="9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472675" y="1453675"/>
            <a:ext cx="8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障がい者</a:t>
            </a:r>
            <a:endParaRPr sz="800"/>
          </a:p>
        </p:txBody>
      </p:sp>
      <p:sp>
        <p:nvSpPr>
          <p:cNvPr id="205" name="Google Shape;205;p20"/>
          <p:cNvSpPr txBox="1"/>
          <p:nvPr/>
        </p:nvSpPr>
        <p:spPr>
          <a:xfrm>
            <a:off x="440300" y="4494950"/>
            <a:ext cx="11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登録ボランティア</a:t>
            </a:r>
            <a:endParaRPr sz="800"/>
          </a:p>
        </p:txBody>
      </p:sp>
      <p:sp>
        <p:nvSpPr>
          <p:cNvPr id="206" name="Google Shape;206;p20"/>
          <p:cNvSpPr txBox="1"/>
          <p:nvPr/>
        </p:nvSpPr>
        <p:spPr>
          <a:xfrm>
            <a:off x="1733950" y="1488150"/>
            <a:ext cx="17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①周囲の人へ助けを依頼</a:t>
            </a:r>
            <a:endParaRPr b="1" sz="1000"/>
          </a:p>
        </p:txBody>
      </p:sp>
      <p:sp>
        <p:nvSpPr>
          <p:cNvPr id="207" name="Google Shape;207;p20"/>
          <p:cNvSpPr txBox="1"/>
          <p:nvPr/>
        </p:nvSpPr>
        <p:spPr>
          <a:xfrm>
            <a:off x="2854275" y="4237200"/>
            <a:ext cx="147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②通知を取得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※周囲に助けを</a:t>
            </a:r>
            <a:r>
              <a:rPr b="1" lang="ja" sz="1000"/>
              <a:t>依頼</a:t>
            </a:r>
            <a:br>
              <a:rPr b="1" lang="ja" sz="1000"/>
            </a:br>
            <a:r>
              <a:rPr b="1" lang="ja" sz="1000"/>
              <a:t>した障害</a:t>
            </a:r>
            <a:r>
              <a:rPr b="1" lang="ja" sz="1000"/>
              <a:t>者がいる場合</a:t>
            </a:r>
            <a:endParaRPr b="1" sz="1000"/>
          </a:p>
        </p:txBody>
      </p:sp>
      <p:sp>
        <p:nvSpPr>
          <p:cNvPr id="208" name="Google Shape;208;p20"/>
          <p:cNvSpPr txBox="1"/>
          <p:nvPr/>
        </p:nvSpPr>
        <p:spPr>
          <a:xfrm>
            <a:off x="4468613" y="4435775"/>
            <a:ext cx="29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③依頼アクセプトをする</a:t>
            </a:r>
            <a:endParaRPr b="1" sz="1000"/>
          </a:p>
        </p:txBody>
      </p:sp>
      <p:sp>
        <p:nvSpPr>
          <p:cNvPr id="209" name="Google Shape;209;p20"/>
          <p:cNvSpPr txBox="1"/>
          <p:nvPr/>
        </p:nvSpPr>
        <p:spPr>
          <a:xfrm>
            <a:off x="4811375" y="1488150"/>
            <a:ext cx="143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④依頼受諾状態通知</a:t>
            </a:r>
            <a:endParaRPr b="1" sz="1000"/>
          </a:p>
        </p:txBody>
      </p:sp>
      <p:sp>
        <p:nvSpPr>
          <p:cNvPr id="210" name="Google Shape;210;p20"/>
          <p:cNvSpPr txBox="1"/>
          <p:nvPr/>
        </p:nvSpPr>
        <p:spPr>
          <a:xfrm>
            <a:off x="6241472" y="1474563"/>
            <a:ext cx="108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⑤ボランティア到着時間の表示</a:t>
            </a:r>
            <a:endParaRPr b="1" sz="1000"/>
          </a:p>
        </p:txBody>
      </p:sp>
      <p:sp>
        <p:nvSpPr>
          <p:cNvPr id="211" name="Google Shape;211;p20"/>
          <p:cNvSpPr txBox="1"/>
          <p:nvPr/>
        </p:nvSpPr>
        <p:spPr>
          <a:xfrm>
            <a:off x="6068075" y="4391088"/>
            <a:ext cx="143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⑤依頼場所の</a:t>
            </a:r>
            <a:r>
              <a:rPr b="1" lang="ja" sz="1000"/>
              <a:t>表示</a:t>
            </a:r>
            <a:endParaRPr b="1" sz="1000"/>
          </a:p>
        </p:txBody>
      </p:sp>
      <p:cxnSp>
        <p:nvCxnSpPr>
          <p:cNvPr id="212" name="Google Shape;212;p20"/>
          <p:cNvCxnSpPr/>
          <p:nvPr/>
        </p:nvCxnSpPr>
        <p:spPr>
          <a:xfrm>
            <a:off x="582825" y="3064525"/>
            <a:ext cx="7887900" cy="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0"/>
          <p:cNvSpPr/>
          <p:nvPr/>
        </p:nvSpPr>
        <p:spPr>
          <a:xfrm>
            <a:off x="1402350" y="2995000"/>
            <a:ext cx="156900" cy="15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0125" y="1772800"/>
            <a:ext cx="608124" cy="108110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49463" y="1770124"/>
            <a:ext cx="608134" cy="108112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7238" y="1798588"/>
            <a:ext cx="608124" cy="108112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35948" y="1857215"/>
            <a:ext cx="608124" cy="108110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45237" y="1785750"/>
            <a:ext cx="608124" cy="108110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9" name="Google Shape;219;p20"/>
          <p:cNvCxnSpPr>
            <a:stCxn id="213" idx="0"/>
            <a:endCxn id="206" idx="1"/>
          </p:cNvCxnSpPr>
          <p:nvPr/>
        </p:nvCxnSpPr>
        <p:spPr>
          <a:xfrm flipH="1" rot="10800000">
            <a:off x="1480800" y="1657600"/>
            <a:ext cx="253200" cy="133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0"/>
          <p:cNvSpPr/>
          <p:nvPr/>
        </p:nvSpPr>
        <p:spPr>
          <a:xfrm>
            <a:off x="2478250" y="2997475"/>
            <a:ext cx="156900" cy="15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21" name="Google Shape;221;p20"/>
          <p:cNvCxnSpPr>
            <a:stCxn id="220" idx="4"/>
            <a:endCxn id="207" idx="1"/>
          </p:cNvCxnSpPr>
          <p:nvPr/>
        </p:nvCxnSpPr>
        <p:spPr>
          <a:xfrm>
            <a:off x="2556700" y="3157375"/>
            <a:ext cx="297600" cy="14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0"/>
          <p:cNvSpPr/>
          <p:nvPr/>
        </p:nvSpPr>
        <p:spPr>
          <a:xfrm>
            <a:off x="3554150" y="2994775"/>
            <a:ext cx="156900" cy="15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23" name="Google Shape;223;p20"/>
          <p:cNvCxnSpPr>
            <a:stCxn id="222" idx="5"/>
            <a:endCxn id="208" idx="1"/>
          </p:cNvCxnSpPr>
          <p:nvPr/>
        </p:nvCxnSpPr>
        <p:spPr>
          <a:xfrm>
            <a:off x="3688073" y="3131258"/>
            <a:ext cx="780600" cy="14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0"/>
          <p:cNvSpPr/>
          <p:nvPr/>
        </p:nvSpPr>
        <p:spPr>
          <a:xfrm>
            <a:off x="4401450" y="2997475"/>
            <a:ext cx="156900" cy="15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25" name="Google Shape;225;p20"/>
          <p:cNvCxnSpPr>
            <a:stCxn id="224" idx="7"/>
            <a:endCxn id="209" idx="1"/>
          </p:cNvCxnSpPr>
          <p:nvPr/>
        </p:nvCxnSpPr>
        <p:spPr>
          <a:xfrm flipH="1" rot="10800000">
            <a:off x="4535373" y="1657392"/>
            <a:ext cx="276000" cy="13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/>
          <p:nvPr/>
        </p:nvSpPr>
        <p:spPr>
          <a:xfrm>
            <a:off x="5705950" y="2994775"/>
            <a:ext cx="156900" cy="15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27" name="Google Shape;227;p20"/>
          <p:cNvCxnSpPr>
            <a:stCxn id="226" idx="7"/>
            <a:endCxn id="210" idx="1"/>
          </p:cNvCxnSpPr>
          <p:nvPr/>
        </p:nvCxnSpPr>
        <p:spPr>
          <a:xfrm flipH="1" rot="10800000">
            <a:off x="5839873" y="1720992"/>
            <a:ext cx="401700" cy="12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0"/>
          <p:cNvSpPr/>
          <p:nvPr/>
        </p:nvSpPr>
        <p:spPr>
          <a:xfrm>
            <a:off x="6911925" y="2997475"/>
            <a:ext cx="156900" cy="15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29" name="Google Shape;229;p20"/>
          <p:cNvCxnSpPr>
            <a:stCxn id="228" idx="7"/>
            <a:endCxn id="230" idx="1"/>
          </p:cNvCxnSpPr>
          <p:nvPr/>
        </p:nvCxnSpPr>
        <p:spPr>
          <a:xfrm flipH="1" rot="10800000">
            <a:off x="7045848" y="1677792"/>
            <a:ext cx="504600" cy="134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 txBox="1"/>
          <p:nvPr/>
        </p:nvSpPr>
        <p:spPr>
          <a:xfrm>
            <a:off x="7550322" y="1508550"/>
            <a:ext cx="10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⑥評価画面</a:t>
            </a:r>
            <a:endParaRPr b="1" sz="1000"/>
          </a:p>
        </p:txBody>
      </p:sp>
      <p:pic>
        <p:nvPicPr>
          <p:cNvPr id="231" name="Google Shape;231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67139" y="3235788"/>
            <a:ext cx="608099" cy="108108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50474" y="3360275"/>
            <a:ext cx="629772" cy="1119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5125" y="3216520"/>
            <a:ext cx="629775" cy="111960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41477" y="3302149"/>
            <a:ext cx="608124" cy="10810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5" name="Google Shape;235;p20"/>
          <p:cNvCxnSpPr>
            <a:stCxn id="226" idx="5"/>
            <a:endCxn id="211" idx="1"/>
          </p:cNvCxnSpPr>
          <p:nvPr/>
        </p:nvCxnSpPr>
        <p:spPr>
          <a:xfrm>
            <a:off x="5839873" y="3131258"/>
            <a:ext cx="228300" cy="142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0"/>
          <p:cNvCxnSpPr>
            <a:stCxn id="228" idx="5"/>
            <a:endCxn id="237" idx="1"/>
          </p:cNvCxnSpPr>
          <p:nvPr/>
        </p:nvCxnSpPr>
        <p:spPr>
          <a:xfrm>
            <a:off x="7045848" y="3133958"/>
            <a:ext cx="452400" cy="135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0"/>
          <p:cNvSpPr txBox="1"/>
          <p:nvPr/>
        </p:nvSpPr>
        <p:spPr>
          <a:xfrm>
            <a:off x="7498359" y="4314900"/>
            <a:ext cx="10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⑥評価の</a:t>
            </a:r>
            <a:r>
              <a:rPr b="1" lang="ja" sz="1000"/>
              <a:t>反映</a:t>
            </a:r>
            <a:endParaRPr b="1" sz="1000"/>
          </a:p>
        </p:txBody>
      </p:sp>
      <p:sp>
        <p:nvSpPr>
          <p:cNvPr id="238" name="Google Shape;238;p20"/>
          <p:cNvSpPr/>
          <p:nvPr/>
        </p:nvSpPr>
        <p:spPr>
          <a:xfrm flipH="1">
            <a:off x="301350" y="520925"/>
            <a:ext cx="26121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サービス詳細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-8875" y="0"/>
            <a:ext cx="9145425" cy="5479275"/>
            <a:chOff x="-8875" y="0"/>
            <a:chExt cx="9145425" cy="5479275"/>
          </a:xfrm>
        </p:grpSpPr>
        <p:pic>
          <p:nvPicPr>
            <p:cNvPr id="247" name="Google Shape;247;p21"/>
            <p:cNvPicPr preferRelativeResize="0"/>
            <p:nvPr/>
          </p:nvPicPr>
          <p:blipFill rotWithShape="1">
            <a:blip r:embed="rId3">
              <a:alphaModFix/>
            </a:blip>
            <a:srcRect b="10112" l="0" r="0" t="0"/>
            <a:stretch/>
          </p:blipFill>
          <p:spPr>
            <a:xfrm>
              <a:off x="0" y="1"/>
              <a:ext cx="9136550" cy="547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1"/>
            <p:cNvSpPr/>
            <p:nvPr/>
          </p:nvSpPr>
          <p:spPr>
            <a:xfrm>
              <a:off x="-8875" y="0"/>
              <a:ext cx="9144000" cy="5479200"/>
            </a:xfrm>
            <a:prstGeom prst="rect">
              <a:avLst/>
            </a:prstGeom>
            <a:solidFill>
              <a:srgbClr val="030303">
                <a:alpha val="51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304625" y="1017725"/>
            <a:ext cx="8517000" cy="39417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2000">
                <a:solidFill>
                  <a:srgbClr val="FF0000"/>
                </a:solidFill>
              </a:rPr>
              <a:t>　　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463275" y="1152000"/>
            <a:ext cx="829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51" name="Google Shape;251;p21"/>
          <p:cNvSpPr/>
          <p:nvPr/>
        </p:nvSpPr>
        <p:spPr>
          <a:xfrm flipH="1">
            <a:off x="311850" y="550775"/>
            <a:ext cx="1322700" cy="496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デモ画面</a:t>
            </a:r>
            <a:endParaRPr sz="1900"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4">
            <a:alphaModFix/>
          </a:blip>
          <a:srcRect b="0" l="3037" r="2631" t="0"/>
          <a:stretch/>
        </p:blipFill>
        <p:spPr>
          <a:xfrm>
            <a:off x="1141575" y="1411725"/>
            <a:ext cx="2016551" cy="3508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21"/>
          <p:cNvSpPr txBox="1"/>
          <p:nvPr/>
        </p:nvSpPr>
        <p:spPr>
          <a:xfrm>
            <a:off x="1288100" y="1056200"/>
            <a:ext cx="17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ボランティア履歴</a:t>
            </a:r>
            <a:endParaRPr b="1"/>
          </a:p>
        </p:txBody>
      </p:sp>
      <p:sp>
        <p:nvSpPr>
          <p:cNvPr id="254" name="Google Shape;254;p21"/>
          <p:cNvSpPr txBox="1"/>
          <p:nvPr/>
        </p:nvSpPr>
        <p:spPr>
          <a:xfrm>
            <a:off x="5460925" y="1056200"/>
            <a:ext cx="24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ボランティアマッチング</a:t>
            </a:r>
            <a:endParaRPr b="1"/>
          </a:p>
        </p:txBody>
      </p:sp>
      <p:pic>
        <p:nvPicPr>
          <p:cNvPr id="255" name="Google Shape;2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175" y="1411725"/>
            <a:ext cx="1973797" cy="3508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