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bdf95189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bdf95189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bdf95189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bdf95189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bdf95189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bdf95189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bdf9518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bdf9518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bdf95189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bdf95189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bdf9518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bdf951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bdf95189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bdf95189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c8103f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c8103f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3bdf95189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3bdf95189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bdf95189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bdf95189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urashin/self-organizing-value-cha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sz="4800" u="sng">
                <a:solidFill>
                  <a:schemeClr val="hlink"/>
                </a:solidFill>
                <a:highlight>
                  <a:srgbClr val="F6F8FA"/>
                </a:highlight>
                <a:hlinkClick r:id="rId3"/>
              </a:rPr>
              <a:t>self-organizing-value-chain</a:t>
            </a:r>
            <a:endParaRPr sz="4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a:t>自己組織化するバリューチェーン</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311700" y="13521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Appendix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バリューチェーンテンプレートの構成要素</a:t>
            </a:r>
            <a:endParaRPr/>
          </a:p>
        </p:txBody>
      </p:sp>
      <p:sp>
        <p:nvSpPr>
          <p:cNvPr id="240" name="Google Shape;240;p23"/>
          <p:cNvSpPr txBox="1"/>
          <p:nvPr/>
        </p:nvSpPr>
        <p:spPr>
          <a:xfrm>
            <a:off x="6155350" y="3038850"/>
            <a:ext cx="86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定型化</a:t>
            </a:r>
            <a:endParaRPr/>
          </a:p>
        </p:txBody>
      </p:sp>
      <p:cxnSp>
        <p:nvCxnSpPr>
          <p:cNvPr id="241" name="Google Shape;241;p23"/>
          <p:cNvCxnSpPr/>
          <p:nvPr/>
        </p:nvCxnSpPr>
        <p:spPr>
          <a:xfrm>
            <a:off x="2891800" y="3235350"/>
            <a:ext cx="2975400" cy="7200"/>
          </a:xfrm>
          <a:prstGeom prst="straightConnector1">
            <a:avLst/>
          </a:prstGeom>
          <a:noFill/>
          <a:ln cap="flat" cmpd="sng" w="9525">
            <a:solidFill>
              <a:schemeClr val="dk2"/>
            </a:solidFill>
            <a:prstDash val="solid"/>
            <a:round/>
            <a:headEnd len="med" w="med" type="triangle"/>
            <a:tailEnd len="med" w="med" type="triangle"/>
          </a:ln>
        </p:spPr>
      </p:cxnSp>
      <p:sp>
        <p:nvSpPr>
          <p:cNvPr id="242" name="Google Shape;242;p23"/>
          <p:cNvSpPr txBox="1"/>
          <p:nvPr/>
        </p:nvSpPr>
        <p:spPr>
          <a:xfrm>
            <a:off x="1896625" y="3036300"/>
            <a:ext cx="86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個別化</a:t>
            </a:r>
            <a:endParaRPr/>
          </a:p>
        </p:txBody>
      </p:sp>
      <p:sp>
        <p:nvSpPr>
          <p:cNvPr id="243" name="Google Shape;243;p23"/>
          <p:cNvSpPr txBox="1"/>
          <p:nvPr/>
        </p:nvSpPr>
        <p:spPr>
          <a:xfrm>
            <a:off x="1591300" y="3779925"/>
            <a:ext cx="10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手法の選択</a:t>
            </a:r>
            <a:endParaRPr/>
          </a:p>
        </p:txBody>
      </p:sp>
      <p:sp>
        <p:nvSpPr>
          <p:cNvPr id="244" name="Google Shape;244;p23"/>
          <p:cNvSpPr txBox="1"/>
          <p:nvPr/>
        </p:nvSpPr>
        <p:spPr>
          <a:xfrm>
            <a:off x="1591300" y="2187650"/>
            <a:ext cx="13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提供（少量）</a:t>
            </a:r>
            <a:endParaRPr/>
          </a:p>
        </p:txBody>
      </p:sp>
      <p:sp>
        <p:nvSpPr>
          <p:cNvPr id="245" name="Google Shape;245;p23"/>
          <p:cNvSpPr txBox="1"/>
          <p:nvPr/>
        </p:nvSpPr>
        <p:spPr>
          <a:xfrm>
            <a:off x="6032425" y="2187650"/>
            <a:ext cx="13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提供（</a:t>
            </a:r>
            <a:r>
              <a:rPr lang="ja"/>
              <a:t>大量</a:t>
            </a:r>
            <a:r>
              <a:rPr lang="ja"/>
              <a:t>）</a:t>
            </a:r>
            <a:endParaRPr/>
          </a:p>
        </p:txBody>
      </p:sp>
      <p:cxnSp>
        <p:nvCxnSpPr>
          <p:cNvPr id="246" name="Google Shape;246;p23"/>
          <p:cNvCxnSpPr/>
          <p:nvPr/>
        </p:nvCxnSpPr>
        <p:spPr>
          <a:xfrm>
            <a:off x="2891800" y="2384150"/>
            <a:ext cx="2975400" cy="7200"/>
          </a:xfrm>
          <a:prstGeom prst="straightConnector1">
            <a:avLst/>
          </a:prstGeom>
          <a:noFill/>
          <a:ln cap="flat" cmpd="sng" w="9525">
            <a:solidFill>
              <a:schemeClr val="dk2"/>
            </a:solidFill>
            <a:prstDash val="solid"/>
            <a:round/>
            <a:headEnd len="med" w="med" type="triangle"/>
            <a:tailEnd len="med" w="med" type="triangle"/>
          </a:ln>
        </p:spPr>
      </p:cxnSp>
      <p:sp>
        <p:nvSpPr>
          <p:cNvPr id="247" name="Google Shape;247;p23"/>
          <p:cNvSpPr/>
          <p:nvPr/>
        </p:nvSpPr>
        <p:spPr>
          <a:xfrm>
            <a:off x="3078375" y="3773175"/>
            <a:ext cx="357000" cy="347400"/>
          </a:xfrm>
          <a:prstGeom prst="rect">
            <a:avLst/>
          </a:prstGeom>
          <a:solidFill>
            <a:schemeClr val="lt1"/>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B7B7B7"/>
                </a:solidFill>
              </a:rPr>
              <a:t>A</a:t>
            </a:r>
            <a:endParaRPr>
              <a:solidFill>
                <a:srgbClr val="B7B7B7"/>
              </a:solidFill>
            </a:endParaRPr>
          </a:p>
        </p:txBody>
      </p:sp>
      <p:sp>
        <p:nvSpPr>
          <p:cNvPr id="248" name="Google Shape;248;p23"/>
          <p:cNvSpPr/>
          <p:nvPr/>
        </p:nvSpPr>
        <p:spPr>
          <a:xfrm>
            <a:off x="3830450" y="3773175"/>
            <a:ext cx="357000" cy="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B</a:t>
            </a:r>
            <a:endParaRPr/>
          </a:p>
        </p:txBody>
      </p:sp>
      <p:sp>
        <p:nvSpPr>
          <p:cNvPr id="249" name="Google Shape;249;p23"/>
          <p:cNvSpPr/>
          <p:nvPr/>
        </p:nvSpPr>
        <p:spPr>
          <a:xfrm>
            <a:off x="4582525" y="3773175"/>
            <a:ext cx="357000" cy="347400"/>
          </a:xfrm>
          <a:prstGeom prst="rect">
            <a:avLst/>
          </a:prstGeom>
          <a:solidFill>
            <a:schemeClr val="lt1"/>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B7B7B7"/>
                </a:solidFill>
              </a:rPr>
              <a:t>C</a:t>
            </a:r>
            <a:endParaRPr>
              <a:solidFill>
                <a:srgbClr val="B7B7B7"/>
              </a:solidFill>
            </a:endParaRPr>
          </a:p>
        </p:txBody>
      </p:sp>
      <p:cxnSp>
        <p:nvCxnSpPr>
          <p:cNvPr id="250" name="Google Shape;250;p23"/>
          <p:cNvCxnSpPr/>
          <p:nvPr/>
        </p:nvCxnSpPr>
        <p:spPr>
          <a:xfrm>
            <a:off x="5268950" y="3946875"/>
            <a:ext cx="511500" cy="0"/>
          </a:xfrm>
          <a:prstGeom prst="straightConnector1">
            <a:avLst/>
          </a:prstGeom>
          <a:noFill/>
          <a:ln cap="flat" cmpd="sng" w="28575">
            <a:solidFill>
              <a:schemeClr val="dk2"/>
            </a:solidFill>
            <a:prstDash val="dot"/>
            <a:round/>
            <a:headEnd len="med" w="med" type="none"/>
            <a:tailEnd len="med" w="med" type="none"/>
          </a:ln>
        </p:spPr>
      </p:cxnSp>
      <p:sp>
        <p:nvSpPr>
          <p:cNvPr id="251" name="Google Shape;251;p23"/>
          <p:cNvSpPr txBox="1"/>
          <p:nvPr/>
        </p:nvSpPr>
        <p:spPr>
          <a:xfrm>
            <a:off x="1351025" y="1244850"/>
            <a:ext cx="6456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例えば以下のように、そのカテゴリーにおいてよく使われる軸や手法などをテンプレートとして備えておくと、作る手間の削減、後工程で必要とされるスペックの明確化ができそう。</a:t>
            </a:r>
            <a:endParaRPr/>
          </a:p>
        </p:txBody>
      </p:sp>
      <p:sp>
        <p:nvSpPr>
          <p:cNvPr id="252" name="Google Shape;252;p23"/>
          <p:cNvSpPr/>
          <p:nvPr/>
        </p:nvSpPr>
        <p:spPr>
          <a:xfrm>
            <a:off x="3830450" y="2303800"/>
            <a:ext cx="164100" cy="18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3271275" y="3144750"/>
            <a:ext cx="164100" cy="18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ja"/>
              <a:t>現在のvalue chainの問題点</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例えば、レストランで顧客に料理が提供されるために必要な全工程を考えて欲しい。料理提供までの間には農作物の育成、輸送、保管、</a:t>
            </a:r>
            <a:r>
              <a:rPr lang="ja"/>
              <a:t>マッチング、調理といった価値変換が行われる。現代社会においては工程ごとの</a:t>
            </a:r>
            <a:r>
              <a:rPr lang="ja"/>
              <a:t>価値変換を担うサービスがあり、サービス提供を行う組織が工程ごとのニーズに合わせて自らの組織構造や価値変換方法を最適化することで生産性を最大化してきた。</a:t>
            </a:r>
            <a:endParaRPr/>
          </a:p>
          <a:p>
            <a:pPr indent="0" lvl="0" marL="0" rtl="0" algn="l">
              <a:spcBef>
                <a:spcPts val="1200"/>
              </a:spcBef>
              <a:spcAft>
                <a:spcPts val="1200"/>
              </a:spcAft>
              <a:buNone/>
            </a:pPr>
            <a:r>
              <a:rPr lang="ja"/>
              <a:t>しかし逆に、最適化されすぎた組織は役割の固定化につながる。役割の固定化がバリューチェーン全体の硬直化を引き起こし、バリューチェーン内の組織に所属する人が多様な成長機会を得ることを妨げ、社会全体の発展の妨げとなっていると考え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2. </a:t>
            </a:r>
            <a:r>
              <a:rPr lang="ja"/>
              <a:t>問題の解決方針</a:t>
            </a:r>
            <a:endParaRPr/>
          </a:p>
        </p:txBody>
      </p:sp>
      <p:sp>
        <p:nvSpPr>
          <p:cNvPr id="67" name="Google Shape;67;p15"/>
          <p:cNvSpPr txBox="1"/>
          <p:nvPr>
            <p:ph idx="1" type="body"/>
          </p:nvPr>
        </p:nvSpPr>
        <p:spPr>
          <a:xfrm>
            <a:off x="311700" y="1152475"/>
            <a:ext cx="8520600" cy="3556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これまでバリューチェーンは画一化された製品やサービスを効率良く大量の顧客に提供するためにつくられてきた。しかし、個人単位のニーズに合わせた形で最適化されたサービス提供が行われるようにバリューチェーンが柔軟に再構築できたとしたらどうなるだろう？</a:t>
            </a:r>
            <a:endParaRPr/>
          </a:p>
          <a:p>
            <a:pPr indent="0" lvl="0" marL="0" rtl="0" algn="l">
              <a:spcBef>
                <a:spcPts val="1200"/>
              </a:spcBef>
              <a:spcAft>
                <a:spcPts val="0"/>
              </a:spcAft>
              <a:buNone/>
            </a:pPr>
            <a:r>
              <a:rPr lang="ja"/>
              <a:t>例えば既存のバリューチェーンの一部から新たなバリューチェーンが枝分かれし、これまでサービスが行き届いていなかった人達に向かってvalue chainが伸びていく</a:t>
            </a:r>
            <a:r>
              <a:rPr lang="ja"/>
              <a:t>ような仕組みを作ることができないだろうか？</a:t>
            </a:r>
            <a:endParaRPr/>
          </a:p>
          <a:p>
            <a:pPr indent="0" lvl="0" marL="0" rtl="0" algn="l">
              <a:spcBef>
                <a:spcPts val="1200"/>
              </a:spcBef>
              <a:spcAft>
                <a:spcPts val="1200"/>
              </a:spcAft>
              <a:buNone/>
            </a:pPr>
            <a:r>
              <a:rPr lang="ja"/>
              <a:t>これまでのように大きな組織が一部の工程を占有するような状態から、大小さまざまな組織が編み目のように張り巡らされたバリューチェーンを構成し、その時々で変化するニーズに合わせて自在に形を変えていく状況になれば、それだけ多種多様なニーズにリーチするバリューチェーンを構築することができるため、多種多様なスキルをもった人達が活躍できる世の中になるのではないだろう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3. </a:t>
            </a:r>
            <a:r>
              <a:rPr lang="ja"/>
              <a:t>問題の解決策</a:t>
            </a:r>
            <a:endParaRPr/>
          </a:p>
        </p:txBody>
      </p:sp>
      <p:sp>
        <p:nvSpPr>
          <p:cNvPr id="73" name="Google Shape;73;p16"/>
          <p:cNvSpPr txBox="1"/>
          <p:nvPr>
            <p:ph idx="1" type="body"/>
          </p:nvPr>
        </p:nvSpPr>
        <p:spPr>
          <a:xfrm>
            <a:off x="311700" y="1152475"/>
            <a:ext cx="8520600" cy="244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既存のバリューチェーンは、顕在化した課題に対して解決手段を提供するためのものである。</a:t>
            </a:r>
            <a:endParaRPr/>
          </a:p>
          <a:p>
            <a:pPr indent="0" lvl="0" marL="0" rtl="0" algn="l">
              <a:spcBef>
                <a:spcPts val="1200"/>
              </a:spcBef>
              <a:spcAft>
                <a:spcPts val="0"/>
              </a:spcAft>
              <a:buNone/>
            </a:pPr>
            <a:r>
              <a:rPr lang="ja"/>
              <a:t>既存のバリューチェーンを参考に、バリューチェーンを構成する要素と解消している課題の種類を抽象化することでバリューチェーンのテンプレートを作ることができないだろうか？</a:t>
            </a:r>
            <a:endParaRPr/>
          </a:p>
          <a:p>
            <a:pPr indent="0" lvl="0" marL="0" rtl="0" algn="l">
              <a:spcBef>
                <a:spcPts val="1200"/>
              </a:spcBef>
              <a:spcAft>
                <a:spcPts val="1200"/>
              </a:spcAft>
              <a:buNone/>
            </a:pPr>
            <a:r>
              <a:rPr lang="ja"/>
              <a:t>まだ解決されていない課題に対してバリューチェーンのテンプレートを当てはめ、各要素を担う組織か個人のテンプレートを入れ、後に説明するスキル行使や備品の使用と交換できるトークン（FT）をテンプレートに入れることでバリューチェーンを実装す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5949000" cy="7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ja" sz="2020"/>
              <a:t>3-1. 既存のバリューチェーンをベースに</a:t>
            </a:r>
            <a:endParaRPr sz="2020"/>
          </a:p>
          <a:p>
            <a:pPr indent="0" lvl="0" marL="0" rtl="0" algn="l">
              <a:spcBef>
                <a:spcPts val="0"/>
              </a:spcBef>
              <a:spcAft>
                <a:spcPts val="0"/>
              </a:spcAft>
              <a:buSzPts val="990"/>
              <a:buNone/>
            </a:pPr>
            <a:r>
              <a:rPr lang="ja" sz="2020"/>
              <a:t>テンプレートを作る</a:t>
            </a:r>
            <a:endParaRPr sz="2020"/>
          </a:p>
        </p:txBody>
      </p:sp>
      <p:sp>
        <p:nvSpPr>
          <p:cNvPr id="79" name="Google Shape;79;p17"/>
          <p:cNvSpPr/>
          <p:nvPr/>
        </p:nvSpPr>
        <p:spPr>
          <a:xfrm>
            <a:off x="376875"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農家</a:t>
            </a:r>
            <a:endParaRPr/>
          </a:p>
          <a:p>
            <a:pPr indent="0" lvl="0" marL="0" rtl="0" algn="ctr">
              <a:spcBef>
                <a:spcPts val="0"/>
              </a:spcBef>
              <a:spcAft>
                <a:spcPts val="0"/>
              </a:spcAft>
              <a:buNone/>
            </a:pPr>
            <a:r>
              <a:rPr lang="ja" sz="1100"/>
              <a:t>（農作物の生産）</a:t>
            </a:r>
            <a:endParaRPr sz="1100"/>
          </a:p>
        </p:txBody>
      </p:sp>
      <p:sp>
        <p:nvSpPr>
          <p:cNvPr id="80" name="Google Shape;80;p17"/>
          <p:cNvSpPr/>
          <p:nvPr/>
        </p:nvSpPr>
        <p:spPr>
          <a:xfrm>
            <a:off x="2204300"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出荷</a:t>
            </a:r>
            <a:endParaRPr/>
          </a:p>
          <a:p>
            <a:pPr indent="0" lvl="0" marL="0" rtl="0" algn="ctr">
              <a:spcBef>
                <a:spcPts val="0"/>
              </a:spcBef>
              <a:spcAft>
                <a:spcPts val="0"/>
              </a:spcAft>
              <a:buNone/>
            </a:pPr>
            <a:r>
              <a:rPr lang="ja" sz="1100"/>
              <a:t>（農作物の輸送）</a:t>
            </a:r>
            <a:endParaRPr sz="1100"/>
          </a:p>
        </p:txBody>
      </p:sp>
      <p:sp>
        <p:nvSpPr>
          <p:cNvPr id="81" name="Google Shape;81;p17"/>
          <p:cNvSpPr/>
          <p:nvPr/>
        </p:nvSpPr>
        <p:spPr>
          <a:xfrm>
            <a:off x="3935625"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市場</a:t>
            </a:r>
            <a:endParaRPr/>
          </a:p>
          <a:p>
            <a:pPr indent="0" lvl="0" marL="0" rtl="0" algn="ctr">
              <a:spcBef>
                <a:spcPts val="0"/>
              </a:spcBef>
              <a:spcAft>
                <a:spcPts val="0"/>
              </a:spcAft>
              <a:buNone/>
            </a:pPr>
            <a:r>
              <a:rPr lang="ja" sz="1100"/>
              <a:t>（農作物と欲しい人のマッチング）</a:t>
            </a:r>
            <a:endParaRPr sz="1100"/>
          </a:p>
        </p:txBody>
      </p:sp>
      <p:sp>
        <p:nvSpPr>
          <p:cNvPr id="82" name="Google Shape;82;p17"/>
          <p:cNvSpPr/>
          <p:nvPr/>
        </p:nvSpPr>
        <p:spPr>
          <a:xfrm>
            <a:off x="5776775" y="16311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レストラン</a:t>
            </a:r>
            <a:endParaRPr/>
          </a:p>
          <a:p>
            <a:pPr indent="0" lvl="0" marL="0" rtl="0" algn="ctr">
              <a:spcBef>
                <a:spcPts val="0"/>
              </a:spcBef>
              <a:spcAft>
                <a:spcPts val="0"/>
              </a:spcAft>
              <a:buNone/>
            </a:pPr>
            <a:r>
              <a:rPr lang="ja" sz="1100"/>
              <a:t>（材料の加工）</a:t>
            </a:r>
            <a:endParaRPr sz="1100"/>
          </a:p>
        </p:txBody>
      </p:sp>
      <p:sp>
        <p:nvSpPr>
          <p:cNvPr id="83" name="Google Shape;83;p17"/>
          <p:cNvSpPr/>
          <p:nvPr/>
        </p:nvSpPr>
        <p:spPr>
          <a:xfrm>
            <a:off x="7520350" y="16311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顧客</a:t>
            </a:r>
            <a:endParaRPr/>
          </a:p>
          <a:p>
            <a:pPr indent="0" lvl="0" marL="0" rtl="0" algn="ctr">
              <a:spcBef>
                <a:spcPts val="0"/>
              </a:spcBef>
              <a:spcAft>
                <a:spcPts val="0"/>
              </a:spcAft>
              <a:buNone/>
            </a:pPr>
            <a:r>
              <a:rPr lang="ja" sz="1100"/>
              <a:t>（最終的な消費）</a:t>
            </a:r>
            <a:endParaRPr sz="1100"/>
          </a:p>
        </p:txBody>
      </p:sp>
      <p:cxnSp>
        <p:nvCxnSpPr>
          <p:cNvPr id="84" name="Google Shape;84;p17"/>
          <p:cNvCxnSpPr>
            <a:stCxn id="79" idx="3"/>
            <a:endCxn id="80" idx="1"/>
          </p:cNvCxnSpPr>
          <p:nvPr/>
        </p:nvCxnSpPr>
        <p:spPr>
          <a:xfrm>
            <a:off x="1736175" y="200795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7"/>
          <p:cNvCxnSpPr>
            <a:stCxn id="80" idx="3"/>
            <a:endCxn id="81" idx="1"/>
          </p:cNvCxnSpPr>
          <p:nvPr/>
        </p:nvCxnSpPr>
        <p:spPr>
          <a:xfrm>
            <a:off x="3563600" y="2007950"/>
            <a:ext cx="372000" cy="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7"/>
          <p:cNvCxnSpPr>
            <a:stCxn id="81" idx="3"/>
            <a:endCxn id="82" idx="1"/>
          </p:cNvCxnSpPr>
          <p:nvPr/>
        </p:nvCxnSpPr>
        <p:spPr>
          <a:xfrm>
            <a:off x="5294925" y="2007950"/>
            <a:ext cx="481800" cy="6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7"/>
          <p:cNvCxnSpPr>
            <a:stCxn id="82" idx="3"/>
            <a:endCxn id="83" idx="1"/>
          </p:cNvCxnSpPr>
          <p:nvPr/>
        </p:nvCxnSpPr>
        <p:spPr>
          <a:xfrm>
            <a:off x="7136075" y="2008650"/>
            <a:ext cx="384300" cy="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txBox="1"/>
          <p:nvPr/>
        </p:nvSpPr>
        <p:spPr>
          <a:xfrm>
            <a:off x="5272225" y="617525"/>
            <a:ext cx="34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9" name="Google Shape;89;p17"/>
          <p:cNvSpPr txBox="1"/>
          <p:nvPr/>
        </p:nvSpPr>
        <p:spPr>
          <a:xfrm>
            <a:off x="6582850" y="315725"/>
            <a:ext cx="247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美味しい食事を楽しみたい、というニーズを満たすためのバリューチェーン</a:t>
            </a:r>
            <a:endParaRPr/>
          </a:p>
        </p:txBody>
      </p:sp>
      <p:sp>
        <p:nvSpPr>
          <p:cNvPr id="90" name="Google Shape;90;p17"/>
          <p:cNvSpPr/>
          <p:nvPr/>
        </p:nvSpPr>
        <p:spPr>
          <a:xfrm>
            <a:off x="376875" y="36878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r>
              <a:rPr lang="ja"/>
              <a:t>原料提供】</a:t>
            </a:r>
            <a:endParaRPr/>
          </a:p>
          <a:p>
            <a:pPr indent="0" lvl="0" marL="0" rtl="0" algn="ctr">
              <a:spcBef>
                <a:spcPts val="0"/>
              </a:spcBef>
              <a:spcAft>
                <a:spcPts val="0"/>
              </a:spcAft>
              <a:buNone/>
            </a:pPr>
            <a:r>
              <a:rPr lang="ja"/>
              <a:t>野菜を作る</a:t>
            </a:r>
            <a:endParaRPr/>
          </a:p>
        </p:txBody>
      </p:sp>
      <p:sp>
        <p:nvSpPr>
          <p:cNvPr id="91" name="Google Shape;91;p17"/>
          <p:cNvSpPr/>
          <p:nvPr/>
        </p:nvSpPr>
        <p:spPr>
          <a:xfrm>
            <a:off x="2204300" y="36878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r>
              <a:rPr lang="ja"/>
              <a:t>輸送】</a:t>
            </a:r>
            <a:endParaRPr/>
          </a:p>
          <a:p>
            <a:pPr indent="0" lvl="0" marL="0" rtl="0" algn="ctr">
              <a:spcBef>
                <a:spcPts val="0"/>
              </a:spcBef>
              <a:spcAft>
                <a:spcPts val="0"/>
              </a:spcAft>
              <a:buNone/>
            </a:pPr>
            <a:r>
              <a:rPr lang="ja" sz="1100"/>
              <a:t>生産者が提供する材料をマッチング場所に移動する</a:t>
            </a:r>
            <a:endParaRPr sz="1100"/>
          </a:p>
        </p:txBody>
      </p:sp>
      <p:sp>
        <p:nvSpPr>
          <p:cNvPr id="92" name="Google Shape;92;p17"/>
          <p:cNvSpPr/>
          <p:nvPr/>
        </p:nvSpPr>
        <p:spPr>
          <a:xfrm>
            <a:off x="3935625" y="36878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300"/>
              <a:t>【</a:t>
            </a:r>
            <a:r>
              <a:rPr lang="ja" sz="1300"/>
              <a:t>マッチング】</a:t>
            </a:r>
            <a:endParaRPr sz="1300"/>
          </a:p>
          <a:p>
            <a:pPr indent="0" lvl="0" marL="0" rtl="0" algn="ctr">
              <a:spcBef>
                <a:spcPts val="0"/>
              </a:spcBef>
              <a:spcAft>
                <a:spcPts val="0"/>
              </a:spcAft>
              <a:buNone/>
            </a:pPr>
            <a:r>
              <a:rPr lang="ja" sz="1100"/>
              <a:t>材料と加工する人のマッチング</a:t>
            </a:r>
            <a:endParaRPr sz="1100"/>
          </a:p>
        </p:txBody>
      </p:sp>
      <p:sp>
        <p:nvSpPr>
          <p:cNvPr id="93" name="Google Shape;93;p17"/>
          <p:cNvSpPr/>
          <p:nvPr/>
        </p:nvSpPr>
        <p:spPr>
          <a:xfrm>
            <a:off x="5776775" y="36885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r>
              <a:rPr lang="ja"/>
              <a:t>加工】</a:t>
            </a:r>
            <a:endParaRPr/>
          </a:p>
          <a:p>
            <a:pPr indent="0" lvl="0" marL="0" rtl="0" algn="ctr">
              <a:spcBef>
                <a:spcPts val="0"/>
              </a:spcBef>
              <a:spcAft>
                <a:spcPts val="0"/>
              </a:spcAft>
              <a:buNone/>
            </a:pPr>
            <a:r>
              <a:rPr lang="ja" sz="1100"/>
              <a:t>野菜を美味しい食事に調理する</a:t>
            </a:r>
            <a:endParaRPr sz="1100"/>
          </a:p>
        </p:txBody>
      </p:sp>
      <p:sp>
        <p:nvSpPr>
          <p:cNvPr id="94" name="Google Shape;94;p17"/>
          <p:cNvSpPr/>
          <p:nvPr/>
        </p:nvSpPr>
        <p:spPr>
          <a:xfrm>
            <a:off x="7520350" y="36885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r>
              <a:rPr lang="ja"/>
              <a:t>課題】</a:t>
            </a:r>
            <a:endParaRPr/>
          </a:p>
          <a:p>
            <a:pPr indent="0" lvl="0" marL="0" rtl="0" algn="ctr">
              <a:spcBef>
                <a:spcPts val="0"/>
              </a:spcBef>
              <a:spcAft>
                <a:spcPts val="0"/>
              </a:spcAft>
              <a:buNone/>
            </a:pPr>
            <a:r>
              <a:rPr lang="ja"/>
              <a:t>美味しい食事を楽しみたい</a:t>
            </a:r>
            <a:endParaRPr sz="1100"/>
          </a:p>
        </p:txBody>
      </p:sp>
      <p:cxnSp>
        <p:nvCxnSpPr>
          <p:cNvPr id="95" name="Google Shape;95;p17"/>
          <p:cNvCxnSpPr>
            <a:stCxn id="90" idx="3"/>
            <a:endCxn id="91" idx="1"/>
          </p:cNvCxnSpPr>
          <p:nvPr/>
        </p:nvCxnSpPr>
        <p:spPr>
          <a:xfrm>
            <a:off x="1736175" y="406535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7"/>
          <p:cNvCxnSpPr>
            <a:stCxn id="91" idx="3"/>
            <a:endCxn id="92" idx="1"/>
          </p:cNvCxnSpPr>
          <p:nvPr/>
        </p:nvCxnSpPr>
        <p:spPr>
          <a:xfrm>
            <a:off x="3563600" y="4065350"/>
            <a:ext cx="372000" cy="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7"/>
          <p:cNvCxnSpPr>
            <a:stCxn id="92" idx="3"/>
            <a:endCxn id="93" idx="1"/>
          </p:cNvCxnSpPr>
          <p:nvPr/>
        </p:nvCxnSpPr>
        <p:spPr>
          <a:xfrm>
            <a:off x="5294925" y="4065350"/>
            <a:ext cx="481800" cy="6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7"/>
          <p:cNvCxnSpPr>
            <a:stCxn id="93" idx="3"/>
            <a:endCxn id="94" idx="1"/>
          </p:cNvCxnSpPr>
          <p:nvPr/>
        </p:nvCxnSpPr>
        <p:spPr>
          <a:xfrm>
            <a:off x="7136075" y="4066050"/>
            <a:ext cx="384300" cy="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7"/>
          <p:cNvSpPr/>
          <p:nvPr/>
        </p:nvSpPr>
        <p:spPr>
          <a:xfrm>
            <a:off x="3892350" y="2803250"/>
            <a:ext cx="1359300" cy="466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5510200" y="2711675"/>
            <a:ext cx="2325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役割の抽象化により、</a:t>
            </a:r>
            <a:endParaRPr/>
          </a:p>
          <a:p>
            <a:pPr indent="0" lvl="0" marL="0" rtl="0" algn="l">
              <a:spcBef>
                <a:spcPts val="0"/>
              </a:spcBef>
              <a:spcAft>
                <a:spcPts val="0"/>
              </a:spcAft>
              <a:buNone/>
            </a:pPr>
            <a:r>
              <a:rPr lang="ja"/>
              <a:t>テンプレートを作る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728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3-2. </a:t>
            </a:r>
            <a:r>
              <a:rPr lang="ja"/>
              <a:t>ニーズの満たし方（パターン１）</a:t>
            </a:r>
            <a:endParaRPr/>
          </a:p>
          <a:p>
            <a:pPr indent="0" lvl="0" marL="0" rtl="0" algn="l">
              <a:spcBef>
                <a:spcPts val="0"/>
              </a:spcBef>
              <a:spcAft>
                <a:spcPts val="0"/>
              </a:spcAft>
              <a:buNone/>
            </a:pPr>
            <a:r>
              <a:rPr lang="ja"/>
              <a:t>バリューチェーンテンプレートで枠組みを作る</a:t>
            </a:r>
            <a:endParaRPr/>
          </a:p>
        </p:txBody>
      </p:sp>
      <p:sp>
        <p:nvSpPr>
          <p:cNvPr id="106" name="Google Shape;106;p18"/>
          <p:cNvSpPr txBox="1"/>
          <p:nvPr/>
        </p:nvSpPr>
        <p:spPr>
          <a:xfrm>
            <a:off x="5272225" y="617525"/>
            <a:ext cx="34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7" name="Google Shape;107;p18"/>
          <p:cNvSpPr/>
          <p:nvPr/>
        </p:nvSpPr>
        <p:spPr>
          <a:xfrm>
            <a:off x="7452800" y="25142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【課題】</a:t>
            </a:r>
            <a:endParaRPr/>
          </a:p>
          <a:p>
            <a:pPr indent="0" lvl="0" marL="0" rtl="0" algn="ctr">
              <a:spcBef>
                <a:spcPts val="0"/>
              </a:spcBef>
              <a:spcAft>
                <a:spcPts val="0"/>
              </a:spcAft>
              <a:buNone/>
            </a:pPr>
            <a:r>
              <a:rPr lang="ja"/>
              <a:t>美味しい食事を楽しみたい</a:t>
            </a:r>
            <a:endParaRPr sz="1100"/>
          </a:p>
        </p:txBody>
      </p:sp>
      <p:sp>
        <p:nvSpPr>
          <p:cNvPr id="108" name="Google Shape;108;p18"/>
          <p:cNvSpPr/>
          <p:nvPr/>
        </p:nvSpPr>
        <p:spPr>
          <a:xfrm>
            <a:off x="205575" y="2514200"/>
            <a:ext cx="65301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ここに入る適切なバリューチェーンテンプレートは</a:t>
            </a:r>
            <a:r>
              <a:rPr lang="ja"/>
              <a:t>？？？</a:t>
            </a:r>
            <a:endParaRPr sz="1100"/>
          </a:p>
        </p:txBody>
      </p:sp>
      <p:sp>
        <p:nvSpPr>
          <p:cNvPr id="109" name="Google Shape;109;p18"/>
          <p:cNvSpPr/>
          <p:nvPr/>
        </p:nvSpPr>
        <p:spPr>
          <a:xfrm>
            <a:off x="7452800" y="110027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【課題】</a:t>
            </a:r>
            <a:endParaRPr sz="900"/>
          </a:p>
          <a:p>
            <a:pPr indent="0" lvl="0" marL="0" rtl="0" algn="ctr">
              <a:spcBef>
                <a:spcPts val="0"/>
              </a:spcBef>
              <a:spcAft>
                <a:spcPts val="0"/>
              </a:spcAft>
              <a:buNone/>
            </a:pPr>
            <a:r>
              <a:rPr lang="ja" sz="900"/>
              <a:t>多少、高額なお金をだしてもよいから、美味しい中華料理が食べたい</a:t>
            </a:r>
            <a:endParaRPr sz="600"/>
          </a:p>
        </p:txBody>
      </p:sp>
      <p:sp>
        <p:nvSpPr>
          <p:cNvPr id="110" name="Google Shape;110;p18"/>
          <p:cNvSpPr/>
          <p:nvPr/>
        </p:nvSpPr>
        <p:spPr>
          <a:xfrm>
            <a:off x="7920200" y="2064188"/>
            <a:ext cx="424500" cy="241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txBox="1"/>
          <p:nvPr/>
        </p:nvSpPr>
        <p:spPr>
          <a:xfrm>
            <a:off x="6647900" y="1988000"/>
            <a:ext cx="15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課題の抽象化</a:t>
            </a:r>
            <a:endParaRPr/>
          </a:p>
        </p:txBody>
      </p:sp>
      <p:cxnSp>
        <p:nvCxnSpPr>
          <p:cNvPr id="112" name="Google Shape;112;p18"/>
          <p:cNvCxnSpPr>
            <a:stCxn id="108" idx="3"/>
            <a:endCxn id="107" idx="1"/>
          </p:cNvCxnSpPr>
          <p:nvPr/>
        </p:nvCxnSpPr>
        <p:spPr>
          <a:xfrm>
            <a:off x="6735675" y="2891750"/>
            <a:ext cx="717000" cy="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18"/>
          <p:cNvSpPr/>
          <p:nvPr/>
        </p:nvSpPr>
        <p:spPr>
          <a:xfrm>
            <a:off x="320613" y="414137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【原料提供】</a:t>
            </a:r>
            <a:endParaRPr/>
          </a:p>
          <a:p>
            <a:pPr indent="0" lvl="0" marL="0" rtl="0" algn="ctr">
              <a:spcBef>
                <a:spcPts val="0"/>
              </a:spcBef>
              <a:spcAft>
                <a:spcPts val="0"/>
              </a:spcAft>
              <a:buNone/>
            </a:pPr>
            <a:r>
              <a:rPr lang="ja"/>
              <a:t>野菜を作る</a:t>
            </a:r>
            <a:endParaRPr/>
          </a:p>
        </p:txBody>
      </p:sp>
      <p:sp>
        <p:nvSpPr>
          <p:cNvPr id="114" name="Google Shape;114;p18"/>
          <p:cNvSpPr/>
          <p:nvPr/>
        </p:nvSpPr>
        <p:spPr>
          <a:xfrm>
            <a:off x="2148038" y="414137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【輸送】</a:t>
            </a:r>
            <a:endParaRPr/>
          </a:p>
          <a:p>
            <a:pPr indent="0" lvl="0" marL="0" rtl="0" algn="ctr">
              <a:spcBef>
                <a:spcPts val="0"/>
              </a:spcBef>
              <a:spcAft>
                <a:spcPts val="0"/>
              </a:spcAft>
              <a:buNone/>
            </a:pPr>
            <a:r>
              <a:rPr lang="ja" sz="1100"/>
              <a:t>生産者が提供する材料をマッチング場所に移動する</a:t>
            </a:r>
            <a:endParaRPr sz="1100"/>
          </a:p>
        </p:txBody>
      </p:sp>
      <p:sp>
        <p:nvSpPr>
          <p:cNvPr id="115" name="Google Shape;115;p18"/>
          <p:cNvSpPr/>
          <p:nvPr/>
        </p:nvSpPr>
        <p:spPr>
          <a:xfrm>
            <a:off x="3879363" y="414137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300"/>
              <a:t>【マッチング】</a:t>
            </a:r>
            <a:endParaRPr sz="1300"/>
          </a:p>
          <a:p>
            <a:pPr indent="0" lvl="0" marL="0" rtl="0" algn="ctr">
              <a:spcBef>
                <a:spcPts val="0"/>
              </a:spcBef>
              <a:spcAft>
                <a:spcPts val="0"/>
              </a:spcAft>
              <a:buNone/>
            </a:pPr>
            <a:r>
              <a:rPr lang="ja" sz="1100"/>
              <a:t>材料と加工する人のマッチング</a:t>
            </a:r>
            <a:endParaRPr sz="1100"/>
          </a:p>
        </p:txBody>
      </p:sp>
      <p:sp>
        <p:nvSpPr>
          <p:cNvPr id="116" name="Google Shape;116;p18"/>
          <p:cNvSpPr/>
          <p:nvPr/>
        </p:nvSpPr>
        <p:spPr>
          <a:xfrm>
            <a:off x="5720513" y="414207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【加工】</a:t>
            </a:r>
            <a:endParaRPr/>
          </a:p>
          <a:p>
            <a:pPr indent="0" lvl="0" marL="0" rtl="0" algn="ctr">
              <a:spcBef>
                <a:spcPts val="0"/>
              </a:spcBef>
              <a:spcAft>
                <a:spcPts val="0"/>
              </a:spcAft>
              <a:buNone/>
            </a:pPr>
            <a:r>
              <a:rPr lang="ja" sz="1100"/>
              <a:t>野菜を美味しい食事に調理する</a:t>
            </a:r>
            <a:endParaRPr sz="1100"/>
          </a:p>
        </p:txBody>
      </p:sp>
      <p:sp>
        <p:nvSpPr>
          <p:cNvPr id="117" name="Google Shape;117;p18"/>
          <p:cNvSpPr/>
          <p:nvPr/>
        </p:nvSpPr>
        <p:spPr>
          <a:xfrm>
            <a:off x="7464088" y="414207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【課題】</a:t>
            </a:r>
            <a:endParaRPr/>
          </a:p>
          <a:p>
            <a:pPr indent="0" lvl="0" marL="0" rtl="0" algn="ctr">
              <a:spcBef>
                <a:spcPts val="0"/>
              </a:spcBef>
              <a:spcAft>
                <a:spcPts val="0"/>
              </a:spcAft>
              <a:buNone/>
            </a:pPr>
            <a:r>
              <a:rPr lang="ja"/>
              <a:t>美味しい食事を楽しみたい</a:t>
            </a:r>
            <a:endParaRPr sz="1100"/>
          </a:p>
        </p:txBody>
      </p:sp>
      <p:cxnSp>
        <p:nvCxnSpPr>
          <p:cNvPr id="118" name="Google Shape;118;p18"/>
          <p:cNvCxnSpPr>
            <a:stCxn id="113" idx="3"/>
            <a:endCxn id="114" idx="1"/>
          </p:cNvCxnSpPr>
          <p:nvPr/>
        </p:nvCxnSpPr>
        <p:spPr>
          <a:xfrm>
            <a:off x="1679913" y="4518925"/>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8"/>
          <p:cNvCxnSpPr>
            <a:stCxn id="114" idx="3"/>
            <a:endCxn id="115" idx="1"/>
          </p:cNvCxnSpPr>
          <p:nvPr/>
        </p:nvCxnSpPr>
        <p:spPr>
          <a:xfrm>
            <a:off x="3507338" y="4518925"/>
            <a:ext cx="372000" cy="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8"/>
          <p:cNvCxnSpPr>
            <a:stCxn id="115" idx="3"/>
            <a:endCxn id="116" idx="1"/>
          </p:cNvCxnSpPr>
          <p:nvPr/>
        </p:nvCxnSpPr>
        <p:spPr>
          <a:xfrm>
            <a:off x="5238663" y="4518925"/>
            <a:ext cx="481800" cy="6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18"/>
          <p:cNvCxnSpPr>
            <a:stCxn id="116" idx="3"/>
            <a:endCxn id="117" idx="1"/>
          </p:cNvCxnSpPr>
          <p:nvPr/>
        </p:nvCxnSpPr>
        <p:spPr>
          <a:xfrm>
            <a:off x="7079813" y="4519625"/>
            <a:ext cx="384300" cy="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8"/>
          <p:cNvSpPr/>
          <p:nvPr/>
        </p:nvSpPr>
        <p:spPr>
          <a:xfrm>
            <a:off x="3327925" y="3584738"/>
            <a:ext cx="1944300" cy="241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txBox="1"/>
          <p:nvPr/>
        </p:nvSpPr>
        <p:spPr>
          <a:xfrm>
            <a:off x="1179650" y="3397538"/>
            <a:ext cx="232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バリューチェーンテンプレートを適用する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7282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3-3. </a:t>
            </a:r>
            <a:r>
              <a:rPr lang="ja"/>
              <a:t>ニーズの満たし方（パターン２）</a:t>
            </a:r>
            <a:endParaRPr/>
          </a:p>
          <a:p>
            <a:pPr indent="0" lvl="0" marL="0" rtl="0" algn="l">
              <a:spcBef>
                <a:spcPts val="0"/>
              </a:spcBef>
              <a:spcAft>
                <a:spcPts val="0"/>
              </a:spcAft>
              <a:buNone/>
            </a:pPr>
            <a:r>
              <a:rPr lang="ja"/>
              <a:t>既存のバリューチェーンから枝分かれする</a:t>
            </a:r>
            <a:endParaRPr/>
          </a:p>
        </p:txBody>
      </p:sp>
      <p:sp>
        <p:nvSpPr>
          <p:cNvPr id="129" name="Google Shape;129;p19"/>
          <p:cNvSpPr/>
          <p:nvPr/>
        </p:nvSpPr>
        <p:spPr>
          <a:xfrm>
            <a:off x="376875"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農家</a:t>
            </a:r>
            <a:endParaRPr/>
          </a:p>
          <a:p>
            <a:pPr indent="0" lvl="0" marL="0" rtl="0" algn="ctr">
              <a:spcBef>
                <a:spcPts val="0"/>
              </a:spcBef>
              <a:spcAft>
                <a:spcPts val="0"/>
              </a:spcAft>
              <a:buNone/>
            </a:pPr>
            <a:r>
              <a:rPr lang="ja" sz="1100"/>
              <a:t>（農作物の生産）</a:t>
            </a:r>
            <a:endParaRPr sz="1100"/>
          </a:p>
        </p:txBody>
      </p:sp>
      <p:sp>
        <p:nvSpPr>
          <p:cNvPr id="130" name="Google Shape;130;p19"/>
          <p:cNvSpPr/>
          <p:nvPr/>
        </p:nvSpPr>
        <p:spPr>
          <a:xfrm>
            <a:off x="2204300"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出荷</a:t>
            </a:r>
            <a:endParaRPr/>
          </a:p>
          <a:p>
            <a:pPr indent="0" lvl="0" marL="0" rtl="0" algn="ctr">
              <a:spcBef>
                <a:spcPts val="0"/>
              </a:spcBef>
              <a:spcAft>
                <a:spcPts val="0"/>
              </a:spcAft>
              <a:buNone/>
            </a:pPr>
            <a:r>
              <a:rPr lang="ja" sz="1100"/>
              <a:t>（農作物の輸送）</a:t>
            </a:r>
            <a:endParaRPr sz="1100"/>
          </a:p>
        </p:txBody>
      </p:sp>
      <p:sp>
        <p:nvSpPr>
          <p:cNvPr id="131" name="Google Shape;131;p19"/>
          <p:cNvSpPr/>
          <p:nvPr/>
        </p:nvSpPr>
        <p:spPr>
          <a:xfrm>
            <a:off x="3935625"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市場</a:t>
            </a:r>
            <a:endParaRPr/>
          </a:p>
          <a:p>
            <a:pPr indent="0" lvl="0" marL="0" rtl="0" algn="ctr">
              <a:spcBef>
                <a:spcPts val="0"/>
              </a:spcBef>
              <a:spcAft>
                <a:spcPts val="0"/>
              </a:spcAft>
              <a:buNone/>
            </a:pPr>
            <a:r>
              <a:rPr lang="ja" sz="1100"/>
              <a:t>（農作物と欲しい人のマッチング）</a:t>
            </a:r>
            <a:endParaRPr sz="1100"/>
          </a:p>
        </p:txBody>
      </p:sp>
      <p:sp>
        <p:nvSpPr>
          <p:cNvPr id="132" name="Google Shape;132;p19"/>
          <p:cNvSpPr/>
          <p:nvPr/>
        </p:nvSpPr>
        <p:spPr>
          <a:xfrm>
            <a:off x="5776775" y="16311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レストラン</a:t>
            </a:r>
            <a:endParaRPr/>
          </a:p>
          <a:p>
            <a:pPr indent="0" lvl="0" marL="0" rtl="0" algn="ctr">
              <a:spcBef>
                <a:spcPts val="0"/>
              </a:spcBef>
              <a:spcAft>
                <a:spcPts val="0"/>
              </a:spcAft>
              <a:buNone/>
            </a:pPr>
            <a:r>
              <a:rPr lang="ja" sz="1100"/>
              <a:t>（材料の加工）</a:t>
            </a:r>
            <a:endParaRPr sz="1100"/>
          </a:p>
        </p:txBody>
      </p:sp>
      <p:sp>
        <p:nvSpPr>
          <p:cNvPr id="133" name="Google Shape;133;p19"/>
          <p:cNvSpPr/>
          <p:nvPr/>
        </p:nvSpPr>
        <p:spPr>
          <a:xfrm>
            <a:off x="7520350" y="297112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sz="1100"/>
          </a:p>
        </p:txBody>
      </p:sp>
      <p:cxnSp>
        <p:nvCxnSpPr>
          <p:cNvPr id="134" name="Google Shape;134;p19"/>
          <p:cNvCxnSpPr>
            <a:stCxn id="129" idx="3"/>
            <a:endCxn id="130" idx="1"/>
          </p:cNvCxnSpPr>
          <p:nvPr/>
        </p:nvCxnSpPr>
        <p:spPr>
          <a:xfrm>
            <a:off x="1736175" y="200795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9"/>
          <p:cNvCxnSpPr>
            <a:stCxn id="130" idx="3"/>
            <a:endCxn id="131" idx="1"/>
          </p:cNvCxnSpPr>
          <p:nvPr/>
        </p:nvCxnSpPr>
        <p:spPr>
          <a:xfrm>
            <a:off x="3563600" y="2007950"/>
            <a:ext cx="372000" cy="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9"/>
          <p:cNvCxnSpPr>
            <a:stCxn id="131" idx="3"/>
            <a:endCxn id="132" idx="1"/>
          </p:cNvCxnSpPr>
          <p:nvPr/>
        </p:nvCxnSpPr>
        <p:spPr>
          <a:xfrm>
            <a:off x="5294925" y="2007950"/>
            <a:ext cx="481800" cy="6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19"/>
          <p:cNvSpPr txBox="1"/>
          <p:nvPr/>
        </p:nvSpPr>
        <p:spPr>
          <a:xfrm>
            <a:off x="5272225" y="617525"/>
            <a:ext cx="34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8" name="Google Shape;138;p19"/>
          <p:cNvSpPr txBox="1"/>
          <p:nvPr/>
        </p:nvSpPr>
        <p:spPr>
          <a:xfrm>
            <a:off x="4181500" y="4231425"/>
            <a:ext cx="2907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美味しい食事を楽しみたいが、レストランまでの移動は面倒、あるいは時間が無い。</a:t>
            </a:r>
            <a:endParaRPr/>
          </a:p>
        </p:txBody>
      </p:sp>
      <p:sp>
        <p:nvSpPr>
          <p:cNvPr id="139" name="Google Shape;139;p19"/>
          <p:cNvSpPr/>
          <p:nvPr/>
        </p:nvSpPr>
        <p:spPr>
          <a:xfrm>
            <a:off x="7520350" y="42315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顧客X</a:t>
            </a:r>
            <a:endParaRPr/>
          </a:p>
          <a:p>
            <a:pPr indent="0" lvl="0" marL="0" rtl="0" algn="ctr">
              <a:spcBef>
                <a:spcPts val="0"/>
              </a:spcBef>
              <a:spcAft>
                <a:spcPts val="0"/>
              </a:spcAft>
              <a:buNone/>
            </a:pPr>
            <a:r>
              <a:rPr lang="ja" sz="1100"/>
              <a:t>（最終的な消費）</a:t>
            </a:r>
            <a:endParaRPr sz="1100"/>
          </a:p>
        </p:txBody>
      </p:sp>
      <p:cxnSp>
        <p:nvCxnSpPr>
          <p:cNvPr id="140" name="Google Shape;140;p19"/>
          <p:cNvCxnSpPr>
            <a:stCxn id="133" idx="2"/>
            <a:endCxn id="139" idx="0"/>
          </p:cNvCxnSpPr>
          <p:nvPr/>
        </p:nvCxnSpPr>
        <p:spPr>
          <a:xfrm>
            <a:off x="8200000" y="3726225"/>
            <a:ext cx="0" cy="5052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9"/>
          <p:cNvSpPr txBox="1"/>
          <p:nvPr/>
        </p:nvSpPr>
        <p:spPr>
          <a:xfrm>
            <a:off x="4572000" y="3110625"/>
            <a:ext cx="247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ここに何を入れると、「顧客X」にリーチできるのか？</a:t>
            </a:r>
            <a:endParaRPr/>
          </a:p>
        </p:txBody>
      </p:sp>
      <p:sp>
        <p:nvSpPr>
          <p:cNvPr id="142" name="Google Shape;142;p19"/>
          <p:cNvSpPr/>
          <p:nvPr/>
        </p:nvSpPr>
        <p:spPr>
          <a:xfrm>
            <a:off x="6929975" y="3148575"/>
            <a:ext cx="206100" cy="40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7508050" y="16311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【課題】</a:t>
            </a:r>
            <a:endParaRPr/>
          </a:p>
          <a:p>
            <a:pPr indent="0" lvl="0" marL="0" rtl="0" algn="ctr">
              <a:spcBef>
                <a:spcPts val="0"/>
              </a:spcBef>
              <a:spcAft>
                <a:spcPts val="0"/>
              </a:spcAft>
              <a:buNone/>
            </a:pPr>
            <a:r>
              <a:rPr lang="ja"/>
              <a:t>美味しい食事を楽しみたい</a:t>
            </a:r>
            <a:endParaRPr sz="1100"/>
          </a:p>
        </p:txBody>
      </p:sp>
      <p:cxnSp>
        <p:nvCxnSpPr>
          <p:cNvPr id="144" name="Google Shape;144;p19"/>
          <p:cNvCxnSpPr>
            <a:stCxn id="132" idx="3"/>
            <a:endCxn id="143" idx="1"/>
          </p:cNvCxnSpPr>
          <p:nvPr/>
        </p:nvCxnSpPr>
        <p:spPr>
          <a:xfrm>
            <a:off x="7136075" y="2008650"/>
            <a:ext cx="3720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9"/>
          <p:cNvCxnSpPr>
            <a:stCxn id="132" idx="2"/>
            <a:endCxn id="133" idx="0"/>
          </p:cNvCxnSpPr>
          <p:nvPr/>
        </p:nvCxnSpPr>
        <p:spPr>
          <a:xfrm flipH="1" rot="-5400000">
            <a:off x="7035725" y="1806900"/>
            <a:ext cx="585000" cy="1743600"/>
          </a:xfrm>
          <a:prstGeom prst="bentConnector3">
            <a:avLst>
              <a:gd fmla="val 49994" name="adj1"/>
            </a:avLst>
          </a:prstGeom>
          <a:noFill/>
          <a:ln cap="flat" cmpd="sng" w="9525">
            <a:solidFill>
              <a:schemeClr val="dk2"/>
            </a:solidFill>
            <a:prstDash val="solid"/>
            <a:round/>
            <a:headEnd len="med" w="med" type="none"/>
            <a:tailEnd len="med" w="med" type="triangle"/>
          </a:ln>
        </p:spPr>
      </p:cxnSp>
      <p:sp>
        <p:nvSpPr>
          <p:cNvPr id="146" name="Google Shape;146;p19"/>
          <p:cNvSpPr/>
          <p:nvPr/>
        </p:nvSpPr>
        <p:spPr>
          <a:xfrm>
            <a:off x="7083175" y="3975850"/>
            <a:ext cx="1997700" cy="1086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9"/>
          <p:cNvSpPr txBox="1"/>
          <p:nvPr/>
        </p:nvSpPr>
        <p:spPr>
          <a:xfrm>
            <a:off x="5022425" y="3949388"/>
            <a:ext cx="2089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1000">
                <a:solidFill>
                  <a:srgbClr val="FF0000"/>
                </a:solidFill>
              </a:rPr>
              <a:t>今までリーチできていない客層</a:t>
            </a:r>
            <a:endParaRPr b="1" sz="10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p:nvPr/>
        </p:nvSpPr>
        <p:spPr>
          <a:xfrm>
            <a:off x="376875" y="2704750"/>
            <a:ext cx="4305000" cy="21693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t>value chain template</a:t>
            </a:r>
            <a:endParaRPr/>
          </a:p>
        </p:txBody>
      </p:sp>
      <p:sp>
        <p:nvSpPr>
          <p:cNvPr id="153" name="Google Shape;153;p20"/>
          <p:cNvSpPr txBox="1"/>
          <p:nvPr>
            <p:ph type="title"/>
          </p:nvPr>
        </p:nvSpPr>
        <p:spPr>
          <a:xfrm>
            <a:off x="311700" y="445025"/>
            <a:ext cx="779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4. </a:t>
            </a:r>
            <a:r>
              <a:rPr lang="ja"/>
              <a:t>バリューチェーンテンプレートの</a:t>
            </a:r>
            <a:r>
              <a:rPr lang="ja"/>
              <a:t>中身を実装する</a:t>
            </a:r>
            <a:endParaRPr/>
          </a:p>
        </p:txBody>
      </p:sp>
      <p:sp>
        <p:nvSpPr>
          <p:cNvPr id="154" name="Google Shape;154;p20"/>
          <p:cNvSpPr/>
          <p:nvPr/>
        </p:nvSpPr>
        <p:spPr>
          <a:xfrm>
            <a:off x="376875"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農家</a:t>
            </a:r>
            <a:endParaRPr/>
          </a:p>
          <a:p>
            <a:pPr indent="0" lvl="0" marL="0" rtl="0" algn="ctr">
              <a:spcBef>
                <a:spcPts val="0"/>
              </a:spcBef>
              <a:spcAft>
                <a:spcPts val="0"/>
              </a:spcAft>
              <a:buNone/>
            </a:pPr>
            <a:r>
              <a:rPr lang="ja" sz="1100"/>
              <a:t>（農作物の生産）</a:t>
            </a:r>
            <a:endParaRPr sz="1100"/>
          </a:p>
        </p:txBody>
      </p:sp>
      <p:sp>
        <p:nvSpPr>
          <p:cNvPr id="155" name="Google Shape;155;p20"/>
          <p:cNvSpPr/>
          <p:nvPr/>
        </p:nvSpPr>
        <p:spPr>
          <a:xfrm>
            <a:off x="2204300"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出荷</a:t>
            </a:r>
            <a:endParaRPr/>
          </a:p>
          <a:p>
            <a:pPr indent="0" lvl="0" marL="0" rtl="0" algn="ctr">
              <a:spcBef>
                <a:spcPts val="0"/>
              </a:spcBef>
              <a:spcAft>
                <a:spcPts val="0"/>
              </a:spcAft>
              <a:buNone/>
            </a:pPr>
            <a:r>
              <a:rPr lang="ja" sz="1100"/>
              <a:t>（農作物の輸送）</a:t>
            </a:r>
            <a:endParaRPr sz="1100"/>
          </a:p>
        </p:txBody>
      </p:sp>
      <p:sp>
        <p:nvSpPr>
          <p:cNvPr id="156" name="Google Shape;156;p20"/>
          <p:cNvSpPr/>
          <p:nvPr/>
        </p:nvSpPr>
        <p:spPr>
          <a:xfrm>
            <a:off x="3935625" y="16304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市場</a:t>
            </a:r>
            <a:endParaRPr/>
          </a:p>
          <a:p>
            <a:pPr indent="0" lvl="0" marL="0" rtl="0" algn="ctr">
              <a:spcBef>
                <a:spcPts val="0"/>
              </a:spcBef>
              <a:spcAft>
                <a:spcPts val="0"/>
              </a:spcAft>
              <a:buNone/>
            </a:pPr>
            <a:r>
              <a:rPr lang="ja" sz="1100"/>
              <a:t>（農作物と欲しい人のマッチング）</a:t>
            </a:r>
            <a:endParaRPr sz="1100"/>
          </a:p>
        </p:txBody>
      </p:sp>
      <p:sp>
        <p:nvSpPr>
          <p:cNvPr id="157" name="Google Shape;157;p20"/>
          <p:cNvSpPr/>
          <p:nvPr/>
        </p:nvSpPr>
        <p:spPr>
          <a:xfrm>
            <a:off x="5776775" y="16311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レストラン</a:t>
            </a:r>
            <a:endParaRPr/>
          </a:p>
          <a:p>
            <a:pPr indent="0" lvl="0" marL="0" rtl="0" algn="ctr">
              <a:spcBef>
                <a:spcPts val="0"/>
              </a:spcBef>
              <a:spcAft>
                <a:spcPts val="0"/>
              </a:spcAft>
              <a:buNone/>
            </a:pPr>
            <a:r>
              <a:rPr lang="ja" sz="1100"/>
              <a:t>（材料の加工）</a:t>
            </a:r>
            <a:endParaRPr sz="1100"/>
          </a:p>
        </p:txBody>
      </p:sp>
      <p:sp>
        <p:nvSpPr>
          <p:cNvPr id="158" name="Google Shape;158;p20"/>
          <p:cNvSpPr/>
          <p:nvPr/>
        </p:nvSpPr>
        <p:spPr>
          <a:xfrm>
            <a:off x="7520350" y="2513925"/>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t>
            </a:r>
            <a:endParaRPr sz="1100"/>
          </a:p>
        </p:txBody>
      </p:sp>
      <p:cxnSp>
        <p:nvCxnSpPr>
          <p:cNvPr id="159" name="Google Shape;159;p20"/>
          <p:cNvCxnSpPr>
            <a:stCxn id="154" idx="3"/>
            <a:endCxn id="155" idx="1"/>
          </p:cNvCxnSpPr>
          <p:nvPr/>
        </p:nvCxnSpPr>
        <p:spPr>
          <a:xfrm>
            <a:off x="1736175" y="2007950"/>
            <a:ext cx="468000" cy="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20"/>
          <p:cNvCxnSpPr>
            <a:stCxn id="155" idx="3"/>
            <a:endCxn id="156" idx="1"/>
          </p:cNvCxnSpPr>
          <p:nvPr/>
        </p:nvCxnSpPr>
        <p:spPr>
          <a:xfrm>
            <a:off x="3563600" y="2007950"/>
            <a:ext cx="3720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0"/>
          <p:cNvCxnSpPr>
            <a:stCxn id="156" idx="3"/>
            <a:endCxn id="157" idx="1"/>
          </p:cNvCxnSpPr>
          <p:nvPr/>
        </p:nvCxnSpPr>
        <p:spPr>
          <a:xfrm>
            <a:off x="5294925" y="2007950"/>
            <a:ext cx="481800" cy="600"/>
          </a:xfrm>
          <a:prstGeom prst="straightConnector1">
            <a:avLst/>
          </a:prstGeom>
          <a:noFill/>
          <a:ln cap="flat" cmpd="sng" w="9525">
            <a:solidFill>
              <a:schemeClr val="dk2"/>
            </a:solidFill>
            <a:prstDash val="solid"/>
            <a:round/>
            <a:headEnd len="med" w="med" type="none"/>
            <a:tailEnd len="med" w="med" type="triangle"/>
          </a:ln>
        </p:spPr>
      </p:cxnSp>
      <p:sp>
        <p:nvSpPr>
          <p:cNvPr id="162" name="Google Shape;162;p20"/>
          <p:cNvSpPr/>
          <p:nvPr/>
        </p:nvSpPr>
        <p:spPr>
          <a:xfrm>
            <a:off x="7520350" y="3774300"/>
            <a:ext cx="13593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顧客X</a:t>
            </a:r>
            <a:endParaRPr/>
          </a:p>
          <a:p>
            <a:pPr indent="0" lvl="0" marL="0" rtl="0" algn="ctr">
              <a:spcBef>
                <a:spcPts val="0"/>
              </a:spcBef>
              <a:spcAft>
                <a:spcPts val="0"/>
              </a:spcAft>
              <a:buNone/>
            </a:pPr>
            <a:r>
              <a:rPr lang="ja" sz="1100"/>
              <a:t>（最終的な消費）</a:t>
            </a:r>
            <a:endParaRPr sz="1100"/>
          </a:p>
        </p:txBody>
      </p:sp>
      <p:cxnSp>
        <p:nvCxnSpPr>
          <p:cNvPr id="163" name="Google Shape;163;p20"/>
          <p:cNvCxnSpPr>
            <a:stCxn id="157" idx="3"/>
            <a:endCxn id="158" idx="0"/>
          </p:cNvCxnSpPr>
          <p:nvPr/>
        </p:nvCxnSpPr>
        <p:spPr>
          <a:xfrm>
            <a:off x="7136075" y="2008650"/>
            <a:ext cx="1063800" cy="505200"/>
          </a:xfrm>
          <a:prstGeom prst="bentConnector2">
            <a:avLst/>
          </a:prstGeom>
          <a:noFill/>
          <a:ln cap="flat" cmpd="sng" w="9525">
            <a:solidFill>
              <a:schemeClr val="dk2"/>
            </a:solidFill>
            <a:prstDash val="solid"/>
            <a:round/>
            <a:headEnd len="med" w="med" type="none"/>
            <a:tailEnd len="med" w="med" type="triangle"/>
          </a:ln>
        </p:spPr>
      </p:cxnSp>
      <p:cxnSp>
        <p:nvCxnSpPr>
          <p:cNvPr id="164" name="Google Shape;164;p20"/>
          <p:cNvCxnSpPr>
            <a:stCxn id="158" idx="2"/>
            <a:endCxn id="162" idx="0"/>
          </p:cNvCxnSpPr>
          <p:nvPr/>
        </p:nvCxnSpPr>
        <p:spPr>
          <a:xfrm>
            <a:off x="8200000" y="3269025"/>
            <a:ext cx="0" cy="5052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20"/>
          <p:cNvSpPr/>
          <p:nvPr/>
        </p:nvSpPr>
        <p:spPr>
          <a:xfrm>
            <a:off x="563850" y="3120975"/>
            <a:ext cx="1858200" cy="903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t>加工</a:t>
            </a:r>
            <a:endParaRPr sz="1100"/>
          </a:p>
        </p:txBody>
      </p:sp>
      <p:sp>
        <p:nvSpPr>
          <p:cNvPr id="166" name="Google Shape;166;p20"/>
          <p:cNvSpPr/>
          <p:nvPr/>
        </p:nvSpPr>
        <p:spPr>
          <a:xfrm>
            <a:off x="563850" y="4066725"/>
            <a:ext cx="18582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t>保管</a:t>
            </a:r>
            <a:endParaRPr sz="1100"/>
          </a:p>
        </p:txBody>
      </p:sp>
      <p:sp>
        <p:nvSpPr>
          <p:cNvPr id="167" name="Google Shape;167;p20"/>
          <p:cNvSpPr/>
          <p:nvPr/>
        </p:nvSpPr>
        <p:spPr>
          <a:xfrm>
            <a:off x="2557275" y="3120975"/>
            <a:ext cx="2014800" cy="903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t>輸送</a:t>
            </a:r>
            <a:endParaRPr sz="1100"/>
          </a:p>
        </p:txBody>
      </p:sp>
      <p:sp>
        <p:nvSpPr>
          <p:cNvPr id="168" name="Google Shape;168;p20"/>
          <p:cNvSpPr/>
          <p:nvPr/>
        </p:nvSpPr>
        <p:spPr>
          <a:xfrm>
            <a:off x="2557225" y="4066725"/>
            <a:ext cx="20148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t>マッチング</a:t>
            </a:r>
            <a:endParaRPr sz="1100"/>
          </a:p>
        </p:txBody>
      </p:sp>
      <p:cxnSp>
        <p:nvCxnSpPr>
          <p:cNvPr id="169" name="Google Shape;169;p20"/>
          <p:cNvCxnSpPr>
            <a:stCxn id="170" idx="3"/>
            <a:endCxn id="158" idx="1"/>
          </p:cNvCxnSpPr>
          <p:nvPr/>
        </p:nvCxnSpPr>
        <p:spPr>
          <a:xfrm flipH="1" rot="10800000">
            <a:off x="4481074" y="2891425"/>
            <a:ext cx="3039300" cy="826500"/>
          </a:xfrm>
          <a:prstGeom prst="straightConnector1">
            <a:avLst/>
          </a:prstGeom>
          <a:noFill/>
          <a:ln cap="flat" cmpd="sng" w="9525">
            <a:solidFill>
              <a:schemeClr val="dk2"/>
            </a:solidFill>
            <a:prstDash val="solid"/>
            <a:round/>
            <a:headEnd len="med" w="med" type="none"/>
            <a:tailEnd len="med" w="med" type="triangle"/>
          </a:ln>
        </p:spPr>
      </p:cxnSp>
      <p:sp>
        <p:nvSpPr>
          <p:cNvPr id="171" name="Google Shape;171;p20"/>
          <p:cNvSpPr txBox="1"/>
          <p:nvPr/>
        </p:nvSpPr>
        <p:spPr>
          <a:xfrm>
            <a:off x="5016650" y="3577875"/>
            <a:ext cx="218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例えば、value chain templateから「個人宅への配送」のテンプレートを入れることで、「顧客X」にリーチできそうだ。</a:t>
            </a:r>
            <a:endParaRPr/>
          </a:p>
        </p:txBody>
      </p:sp>
      <p:sp>
        <p:nvSpPr>
          <p:cNvPr id="172" name="Google Shape;172;p20"/>
          <p:cNvSpPr/>
          <p:nvPr/>
        </p:nvSpPr>
        <p:spPr>
          <a:xfrm>
            <a:off x="2622825" y="3465325"/>
            <a:ext cx="891000" cy="50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拠点間の</a:t>
            </a:r>
            <a:endParaRPr sz="1100"/>
          </a:p>
          <a:p>
            <a:pPr indent="0" lvl="0" marL="0" rtl="0" algn="ctr">
              <a:spcBef>
                <a:spcPts val="0"/>
              </a:spcBef>
              <a:spcAft>
                <a:spcPts val="0"/>
              </a:spcAft>
              <a:buNone/>
            </a:pPr>
            <a:r>
              <a:rPr lang="ja" sz="1100"/>
              <a:t>輸送</a:t>
            </a:r>
            <a:endParaRPr sz="1100"/>
          </a:p>
        </p:txBody>
      </p:sp>
      <p:sp>
        <p:nvSpPr>
          <p:cNvPr id="170" name="Google Shape;170;p20"/>
          <p:cNvSpPr/>
          <p:nvPr/>
        </p:nvSpPr>
        <p:spPr>
          <a:xfrm>
            <a:off x="3590074" y="3465325"/>
            <a:ext cx="891000" cy="50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個人宅</a:t>
            </a:r>
            <a:endParaRPr sz="1100"/>
          </a:p>
          <a:p>
            <a:pPr indent="0" lvl="0" marL="0" rtl="0" algn="ctr">
              <a:spcBef>
                <a:spcPts val="0"/>
              </a:spcBef>
              <a:spcAft>
                <a:spcPts val="0"/>
              </a:spcAft>
              <a:buNone/>
            </a:pPr>
            <a:r>
              <a:rPr lang="ja" sz="1100"/>
              <a:t>への配送</a:t>
            </a:r>
            <a:endParaRPr sz="1100"/>
          </a:p>
        </p:txBody>
      </p:sp>
      <p:sp>
        <p:nvSpPr>
          <p:cNvPr id="173" name="Google Shape;173;p20"/>
          <p:cNvSpPr/>
          <p:nvPr/>
        </p:nvSpPr>
        <p:spPr>
          <a:xfrm>
            <a:off x="1433875" y="3465325"/>
            <a:ext cx="891000" cy="50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個人向け</a:t>
            </a:r>
            <a:endParaRPr sz="1100"/>
          </a:p>
          <a:p>
            <a:pPr indent="0" lvl="0" marL="0" rtl="0" algn="ctr">
              <a:spcBef>
                <a:spcPts val="0"/>
              </a:spcBef>
              <a:spcAft>
                <a:spcPts val="0"/>
              </a:spcAft>
              <a:buNone/>
            </a:pPr>
            <a:r>
              <a:rPr lang="ja" sz="1100"/>
              <a:t>調理</a:t>
            </a:r>
            <a:endParaRPr sz="1100"/>
          </a:p>
        </p:txBody>
      </p:sp>
      <p:sp>
        <p:nvSpPr>
          <p:cNvPr id="174" name="Google Shape;174;p20"/>
          <p:cNvSpPr txBox="1"/>
          <p:nvPr/>
        </p:nvSpPr>
        <p:spPr>
          <a:xfrm>
            <a:off x="762350" y="1071150"/>
            <a:ext cx="55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「3-3. </a:t>
            </a:r>
            <a:r>
              <a:rPr lang="ja"/>
              <a:t>ニーズの満たし方（パターン２）」の実装方法を考える</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45025"/>
            <a:ext cx="773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4-1. </a:t>
            </a:r>
            <a:r>
              <a:rPr lang="ja"/>
              <a:t>バリューチェーンテンプレートの</a:t>
            </a:r>
            <a:r>
              <a:rPr lang="ja"/>
              <a:t>中身を実装</a:t>
            </a:r>
            <a:endParaRPr/>
          </a:p>
        </p:txBody>
      </p:sp>
      <p:sp>
        <p:nvSpPr>
          <p:cNvPr id="180" name="Google Shape;180;p21"/>
          <p:cNvSpPr/>
          <p:nvPr/>
        </p:nvSpPr>
        <p:spPr>
          <a:xfrm>
            <a:off x="3050475" y="1085125"/>
            <a:ext cx="3038700" cy="1539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個人宅への配送template</a:t>
            </a:r>
            <a:endParaRPr sz="1100"/>
          </a:p>
        </p:txBody>
      </p:sp>
      <p:sp>
        <p:nvSpPr>
          <p:cNvPr id="181" name="Google Shape;181;p21"/>
          <p:cNvSpPr/>
          <p:nvPr/>
        </p:nvSpPr>
        <p:spPr>
          <a:xfrm>
            <a:off x="3191775" y="1428225"/>
            <a:ext cx="1311300" cy="1052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組織template</a:t>
            </a:r>
            <a:endParaRPr sz="1100"/>
          </a:p>
        </p:txBody>
      </p:sp>
      <p:sp>
        <p:nvSpPr>
          <p:cNvPr id="182" name="Google Shape;182;p21"/>
          <p:cNvSpPr/>
          <p:nvPr/>
        </p:nvSpPr>
        <p:spPr>
          <a:xfrm>
            <a:off x="620725" y="1542425"/>
            <a:ext cx="1355100" cy="8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個人宅への配送オペレーションに適した</a:t>
            </a:r>
            <a:r>
              <a:rPr lang="ja" sz="1200"/>
              <a:t>組織テンプレート</a:t>
            </a:r>
            <a:endParaRPr sz="900"/>
          </a:p>
        </p:txBody>
      </p:sp>
      <p:cxnSp>
        <p:nvCxnSpPr>
          <p:cNvPr id="183" name="Google Shape;183;p21"/>
          <p:cNvCxnSpPr>
            <a:stCxn id="182" idx="3"/>
            <a:endCxn id="181" idx="1"/>
          </p:cNvCxnSpPr>
          <p:nvPr/>
        </p:nvCxnSpPr>
        <p:spPr>
          <a:xfrm>
            <a:off x="1975825" y="1952825"/>
            <a:ext cx="1215900" cy="15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1"/>
          <p:cNvSpPr/>
          <p:nvPr/>
        </p:nvSpPr>
        <p:spPr>
          <a:xfrm>
            <a:off x="7045675" y="1542425"/>
            <a:ext cx="1355100" cy="82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個人宅への配送に適した</a:t>
            </a:r>
            <a:r>
              <a:rPr lang="ja" sz="1200"/>
              <a:t>備品</a:t>
            </a:r>
            <a:r>
              <a:rPr lang="ja" sz="1200"/>
              <a:t>テンプレート</a:t>
            </a:r>
            <a:endParaRPr sz="900"/>
          </a:p>
        </p:txBody>
      </p:sp>
      <p:cxnSp>
        <p:nvCxnSpPr>
          <p:cNvPr id="185" name="Google Shape;185;p21"/>
          <p:cNvCxnSpPr>
            <a:stCxn id="184" idx="1"/>
            <a:endCxn id="186" idx="3"/>
          </p:cNvCxnSpPr>
          <p:nvPr/>
        </p:nvCxnSpPr>
        <p:spPr>
          <a:xfrm rot="10800000">
            <a:off x="5929375" y="1952825"/>
            <a:ext cx="1116300" cy="0"/>
          </a:xfrm>
          <a:prstGeom prst="straightConnector1">
            <a:avLst/>
          </a:prstGeom>
          <a:noFill/>
          <a:ln cap="flat" cmpd="sng" w="9525">
            <a:solidFill>
              <a:schemeClr val="dk2"/>
            </a:solidFill>
            <a:prstDash val="solid"/>
            <a:round/>
            <a:headEnd len="med" w="med" type="none"/>
            <a:tailEnd len="med" w="med" type="triangle"/>
          </a:ln>
        </p:spPr>
      </p:cxnSp>
      <p:sp>
        <p:nvSpPr>
          <p:cNvPr id="187" name="Google Shape;187;p21"/>
          <p:cNvSpPr/>
          <p:nvPr/>
        </p:nvSpPr>
        <p:spPr>
          <a:xfrm>
            <a:off x="3267225" y="1761275"/>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役割Aスロット</a:t>
            </a:r>
            <a:endParaRPr sz="1100"/>
          </a:p>
        </p:txBody>
      </p:sp>
      <p:sp>
        <p:nvSpPr>
          <p:cNvPr id="188" name="Google Shape;188;p21"/>
          <p:cNvSpPr/>
          <p:nvPr/>
        </p:nvSpPr>
        <p:spPr>
          <a:xfrm>
            <a:off x="3267225" y="2125975"/>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役割Bスロット</a:t>
            </a:r>
            <a:endParaRPr sz="1100"/>
          </a:p>
        </p:txBody>
      </p:sp>
      <p:sp>
        <p:nvSpPr>
          <p:cNvPr id="186" name="Google Shape;186;p21"/>
          <p:cNvSpPr/>
          <p:nvPr/>
        </p:nvSpPr>
        <p:spPr>
          <a:xfrm>
            <a:off x="4617975" y="1426775"/>
            <a:ext cx="1311300" cy="1052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備品</a:t>
            </a:r>
            <a:r>
              <a:rPr lang="ja" sz="1100"/>
              <a:t>template</a:t>
            </a:r>
            <a:endParaRPr sz="1100"/>
          </a:p>
        </p:txBody>
      </p:sp>
      <p:sp>
        <p:nvSpPr>
          <p:cNvPr id="189" name="Google Shape;189;p21"/>
          <p:cNvSpPr/>
          <p:nvPr/>
        </p:nvSpPr>
        <p:spPr>
          <a:xfrm>
            <a:off x="4693425" y="1761275"/>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備品</a:t>
            </a:r>
            <a:r>
              <a:rPr lang="ja" sz="1100"/>
              <a:t>Xスロット</a:t>
            </a:r>
            <a:endParaRPr sz="1100"/>
          </a:p>
        </p:txBody>
      </p:sp>
      <p:sp>
        <p:nvSpPr>
          <p:cNvPr id="190" name="Google Shape;190;p21"/>
          <p:cNvSpPr/>
          <p:nvPr/>
        </p:nvSpPr>
        <p:spPr>
          <a:xfrm>
            <a:off x="4693425" y="2125975"/>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備品Y</a:t>
            </a:r>
            <a:r>
              <a:rPr lang="ja" sz="1100"/>
              <a:t>スロット</a:t>
            </a:r>
            <a:endParaRPr sz="1100"/>
          </a:p>
        </p:txBody>
      </p:sp>
      <p:sp>
        <p:nvSpPr>
          <p:cNvPr id="191" name="Google Shape;191;p21"/>
          <p:cNvSpPr/>
          <p:nvPr/>
        </p:nvSpPr>
        <p:spPr>
          <a:xfrm>
            <a:off x="1793575" y="3810963"/>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skill-</a:t>
            </a:r>
            <a:r>
              <a:rPr lang="ja" sz="1100"/>
              <a:t>A-token-1</a:t>
            </a:r>
            <a:endParaRPr sz="1100"/>
          </a:p>
        </p:txBody>
      </p:sp>
      <p:sp>
        <p:nvSpPr>
          <p:cNvPr id="192" name="Google Shape;192;p21"/>
          <p:cNvSpPr/>
          <p:nvPr/>
        </p:nvSpPr>
        <p:spPr>
          <a:xfrm>
            <a:off x="1709050" y="4255525"/>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100"/>
              <a:t>何かのtoken</a:t>
            </a:r>
            <a:endParaRPr sz="1100"/>
          </a:p>
        </p:txBody>
      </p:sp>
      <p:sp>
        <p:nvSpPr>
          <p:cNvPr id="193" name="Google Shape;193;p21"/>
          <p:cNvSpPr/>
          <p:nvPr/>
        </p:nvSpPr>
        <p:spPr>
          <a:xfrm>
            <a:off x="3267225" y="3729025"/>
            <a:ext cx="795600" cy="82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D</a:t>
            </a:r>
            <a:r>
              <a:rPr lang="ja" sz="1000"/>
              <a:t>さん</a:t>
            </a:r>
            <a:endParaRPr sz="1000"/>
          </a:p>
        </p:txBody>
      </p:sp>
      <p:grpSp>
        <p:nvGrpSpPr>
          <p:cNvPr id="194" name="Google Shape;194;p21"/>
          <p:cNvGrpSpPr/>
          <p:nvPr/>
        </p:nvGrpSpPr>
        <p:grpSpPr>
          <a:xfrm>
            <a:off x="0" y="3726125"/>
            <a:ext cx="1311300" cy="1152600"/>
            <a:chOff x="220025" y="2887925"/>
            <a:chExt cx="1311300" cy="1152600"/>
          </a:xfrm>
        </p:grpSpPr>
        <p:grpSp>
          <p:nvGrpSpPr>
            <p:cNvPr id="195" name="Google Shape;195;p21"/>
            <p:cNvGrpSpPr/>
            <p:nvPr/>
          </p:nvGrpSpPr>
          <p:grpSpPr>
            <a:xfrm>
              <a:off x="220025" y="2887925"/>
              <a:ext cx="1311300" cy="1152600"/>
              <a:chOff x="1242950" y="2890825"/>
              <a:chExt cx="1311300" cy="1152600"/>
            </a:xfrm>
          </p:grpSpPr>
          <p:sp>
            <p:nvSpPr>
              <p:cNvPr id="196" name="Google Shape;196;p21"/>
              <p:cNvSpPr/>
              <p:nvPr/>
            </p:nvSpPr>
            <p:spPr>
              <a:xfrm>
                <a:off x="1318400" y="2890825"/>
                <a:ext cx="1160400" cy="115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1242950" y="3192063"/>
                <a:ext cx="1311300" cy="5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役割Aをこなせる</a:t>
                </a:r>
                <a:r>
                  <a:rPr lang="ja" sz="1100"/>
                  <a:t>skill-Aを</a:t>
                </a:r>
                <a:r>
                  <a:rPr lang="ja" sz="1100"/>
                  <a:t>もつ人</a:t>
                </a:r>
                <a:endParaRPr sz="1100"/>
              </a:p>
            </p:txBody>
          </p:sp>
        </p:grpSp>
        <p:sp>
          <p:nvSpPr>
            <p:cNvPr id="198" name="Google Shape;198;p21"/>
            <p:cNvSpPr/>
            <p:nvPr/>
          </p:nvSpPr>
          <p:spPr>
            <a:xfrm>
              <a:off x="486275" y="2887925"/>
              <a:ext cx="7788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Aさん</a:t>
              </a:r>
              <a:endParaRPr sz="1100"/>
            </a:p>
          </p:txBody>
        </p:sp>
      </p:grpSp>
      <p:grpSp>
        <p:nvGrpSpPr>
          <p:cNvPr id="199" name="Google Shape;199;p21"/>
          <p:cNvGrpSpPr/>
          <p:nvPr/>
        </p:nvGrpSpPr>
        <p:grpSpPr>
          <a:xfrm>
            <a:off x="7825425" y="3663825"/>
            <a:ext cx="1311300" cy="1152600"/>
            <a:chOff x="865475" y="3990900"/>
            <a:chExt cx="1311300" cy="1152600"/>
          </a:xfrm>
        </p:grpSpPr>
        <p:grpSp>
          <p:nvGrpSpPr>
            <p:cNvPr id="200" name="Google Shape;200;p21"/>
            <p:cNvGrpSpPr/>
            <p:nvPr/>
          </p:nvGrpSpPr>
          <p:grpSpPr>
            <a:xfrm>
              <a:off x="865475" y="3990900"/>
              <a:ext cx="1311300" cy="1152600"/>
              <a:chOff x="1242950" y="2890825"/>
              <a:chExt cx="1311300" cy="1152600"/>
            </a:xfrm>
          </p:grpSpPr>
          <p:sp>
            <p:nvSpPr>
              <p:cNvPr id="201" name="Google Shape;201;p21"/>
              <p:cNvSpPr/>
              <p:nvPr/>
            </p:nvSpPr>
            <p:spPr>
              <a:xfrm>
                <a:off x="1318400" y="2890825"/>
                <a:ext cx="1160400" cy="1152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1242950" y="3192063"/>
                <a:ext cx="1311300" cy="5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備品Xの所有者</a:t>
                </a:r>
                <a:endParaRPr sz="1100"/>
              </a:p>
              <a:p>
                <a:pPr indent="0" lvl="0" marL="0" rtl="0" algn="ctr">
                  <a:spcBef>
                    <a:spcPts val="0"/>
                  </a:spcBef>
                  <a:spcAft>
                    <a:spcPts val="0"/>
                  </a:spcAft>
                  <a:buNone/>
                </a:pPr>
                <a:r>
                  <a:t/>
                </a:r>
                <a:endParaRPr sz="1100"/>
              </a:p>
            </p:txBody>
          </p:sp>
        </p:grpSp>
        <p:sp>
          <p:nvSpPr>
            <p:cNvPr id="203" name="Google Shape;203;p21"/>
            <p:cNvSpPr/>
            <p:nvPr/>
          </p:nvSpPr>
          <p:spPr>
            <a:xfrm>
              <a:off x="1131725" y="3990900"/>
              <a:ext cx="7788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X</a:t>
              </a:r>
              <a:r>
                <a:rPr lang="ja" sz="1100"/>
                <a:t>さん</a:t>
              </a:r>
              <a:endParaRPr sz="1100"/>
            </a:p>
          </p:txBody>
        </p:sp>
      </p:grpSp>
      <p:sp>
        <p:nvSpPr>
          <p:cNvPr id="204" name="Google Shape;204;p21"/>
          <p:cNvSpPr/>
          <p:nvPr/>
        </p:nvSpPr>
        <p:spPr>
          <a:xfrm>
            <a:off x="4991900" y="3707575"/>
            <a:ext cx="795600" cy="820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E</a:t>
            </a:r>
            <a:r>
              <a:rPr lang="ja" sz="1000"/>
              <a:t>さん</a:t>
            </a:r>
            <a:endParaRPr sz="1000"/>
          </a:p>
        </p:txBody>
      </p:sp>
      <p:sp>
        <p:nvSpPr>
          <p:cNvPr id="205" name="Google Shape;205;p21"/>
          <p:cNvSpPr/>
          <p:nvPr/>
        </p:nvSpPr>
        <p:spPr>
          <a:xfrm>
            <a:off x="6027325" y="4255525"/>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100"/>
              <a:t>何かのtoken</a:t>
            </a:r>
            <a:endParaRPr sz="1100"/>
          </a:p>
        </p:txBody>
      </p:sp>
      <p:sp>
        <p:nvSpPr>
          <p:cNvPr id="206" name="Google Shape;206;p21"/>
          <p:cNvSpPr/>
          <p:nvPr/>
        </p:nvSpPr>
        <p:spPr>
          <a:xfrm>
            <a:off x="6089175" y="3768788"/>
            <a:ext cx="11604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備品</a:t>
            </a:r>
            <a:r>
              <a:rPr lang="ja" sz="1100"/>
              <a:t>-X-token-1</a:t>
            </a:r>
            <a:endParaRPr sz="1100"/>
          </a:p>
        </p:txBody>
      </p:sp>
      <p:cxnSp>
        <p:nvCxnSpPr>
          <p:cNvPr id="207" name="Google Shape;207;p21"/>
          <p:cNvCxnSpPr>
            <a:stCxn id="197" idx="3"/>
            <a:endCxn id="191" idx="1"/>
          </p:cNvCxnSpPr>
          <p:nvPr/>
        </p:nvCxnSpPr>
        <p:spPr>
          <a:xfrm flipH="1" rot="10800000">
            <a:off x="1311300" y="3958063"/>
            <a:ext cx="482400" cy="319800"/>
          </a:xfrm>
          <a:prstGeom prst="straightConnector1">
            <a:avLst/>
          </a:prstGeom>
          <a:noFill/>
          <a:ln cap="flat" cmpd="sng" w="9525">
            <a:solidFill>
              <a:schemeClr val="dk2"/>
            </a:solidFill>
            <a:prstDash val="solid"/>
            <a:round/>
            <a:headEnd len="med" w="med" type="none"/>
            <a:tailEnd len="med" w="med" type="triangle"/>
          </a:ln>
        </p:spPr>
      </p:cxnSp>
      <p:sp>
        <p:nvSpPr>
          <p:cNvPr id="208" name="Google Shape;208;p21"/>
          <p:cNvSpPr/>
          <p:nvPr/>
        </p:nvSpPr>
        <p:spPr>
          <a:xfrm>
            <a:off x="1022950" y="3366425"/>
            <a:ext cx="12159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skill-Aの使用権token(FT)を発行</a:t>
            </a:r>
            <a:endParaRPr sz="1100"/>
          </a:p>
        </p:txBody>
      </p:sp>
      <p:cxnSp>
        <p:nvCxnSpPr>
          <p:cNvPr id="209" name="Google Shape;209;p21"/>
          <p:cNvCxnSpPr>
            <a:stCxn id="192" idx="1"/>
          </p:cNvCxnSpPr>
          <p:nvPr/>
        </p:nvCxnSpPr>
        <p:spPr>
          <a:xfrm rot="10800000">
            <a:off x="1476550" y="4350775"/>
            <a:ext cx="232500" cy="51900"/>
          </a:xfrm>
          <a:prstGeom prst="straightConnector1">
            <a:avLst/>
          </a:prstGeom>
          <a:noFill/>
          <a:ln cap="flat" cmpd="sng" w="9525">
            <a:solidFill>
              <a:schemeClr val="dk2"/>
            </a:solidFill>
            <a:prstDash val="solid"/>
            <a:round/>
            <a:headEnd len="med" w="med" type="none"/>
            <a:tailEnd len="med" w="med" type="triangle"/>
          </a:ln>
        </p:spPr>
      </p:cxnSp>
      <p:sp>
        <p:nvSpPr>
          <p:cNvPr id="210" name="Google Shape;210;p21"/>
          <p:cNvSpPr/>
          <p:nvPr/>
        </p:nvSpPr>
        <p:spPr>
          <a:xfrm>
            <a:off x="1113075" y="4255513"/>
            <a:ext cx="5460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交換</a:t>
            </a:r>
            <a:endParaRPr sz="1100"/>
          </a:p>
        </p:txBody>
      </p:sp>
      <p:sp>
        <p:nvSpPr>
          <p:cNvPr id="211" name="Google Shape;211;p21"/>
          <p:cNvSpPr/>
          <p:nvPr/>
        </p:nvSpPr>
        <p:spPr>
          <a:xfrm>
            <a:off x="7427575" y="4155263"/>
            <a:ext cx="5460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交換</a:t>
            </a:r>
            <a:endParaRPr sz="1100"/>
          </a:p>
        </p:txBody>
      </p:sp>
      <p:cxnSp>
        <p:nvCxnSpPr>
          <p:cNvPr id="212" name="Google Shape;212;p21"/>
          <p:cNvCxnSpPr>
            <a:stCxn id="191" idx="3"/>
          </p:cNvCxnSpPr>
          <p:nvPr/>
        </p:nvCxnSpPr>
        <p:spPr>
          <a:xfrm>
            <a:off x="2953975" y="3958113"/>
            <a:ext cx="172800" cy="453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1"/>
          <p:cNvCxnSpPr>
            <a:stCxn id="193" idx="2"/>
            <a:endCxn id="192" idx="3"/>
          </p:cNvCxnSpPr>
          <p:nvPr/>
        </p:nvCxnSpPr>
        <p:spPr>
          <a:xfrm flipH="1">
            <a:off x="2869425" y="4139425"/>
            <a:ext cx="397800" cy="263400"/>
          </a:xfrm>
          <a:prstGeom prst="straightConnector1">
            <a:avLst/>
          </a:prstGeom>
          <a:noFill/>
          <a:ln cap="flat" cmpd="sng" w="9525">
            <a:solidFill>
              <a:schemeClr val="dk2"/>
            </a:solidFill>
            <a:prstDash val="solid"/>
            <a:round/>
            <a:headEnd len="med" w="med" type="none"/>
            <a:tailEnd len="med" w="med" type="triangle"/>
          </a:ln>
        </p:spPr>
      </p:cxnSp>
      <p:cxnSp>
        <p:nvCxnSpPr>
          <p:cNvPr id="214" name="Google Shape;214;p21"/>
          <p:cNvCxnSpPr>
            <a:stCxn id="193" idx="0"/>
            <a:endCxn id="187" idx="2"/>
          </p:cNvCxnSpPr>
          <p:nvPr/>
        </p:nvCxnSpPr>
        <p:spPr>
          <a:xfrm flipH="1" rot="10800000">
            <a:off x="3665025" y="2055625"/>
            <a:ext cx="182400" cy="16734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21"/>
          <p:cNvSpPr/>
          <p:nvPr/>
        </p:nvSpPr>
        <p:spPr>
          <a:xfrm>
            <a:off x="3084825" y="3029413"/>
            <a:ext cx="1160400" cy="294300"/>
          </a:xfrm>
          <a:prstGeom prst="rect">
            <a:avLst/>
          </a:prstGeom>
          <a:solidFill>
            <a:schemeClr val="lt2"/>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skill-A-token-1</a:t>
            </a:r>
            <a:endParaRPr sz="1100"/>
          </a:p>
        </p:txBody>
      </p:sp>
      <p:sp>
        <p:nvSpPr>
          <p:cNvPr id="216" name="Google Shape;216;p21"/>
          <p:cNvSpPr/>
          <p:nvPr/>
        </p:nvSpPr>
        <p:spPr>
          <a:xfrm>
            <a:off x="2869450" y="3663813"/>
            <a:ext cx="5460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取得</a:t>
            </a:r>
            <a:endParaRPr sz="1100"/>
          </a:p>
        </p:txBody>
      </p:sp>
      <p:sp>
        <p:nvSpPr>
          <p:cNvPr id="217" name="Google Shape;217;p21"/>
          <p:cNvSpPr/>
          <p:nvPr/>
        </p:nvSpPr>
        <p:spPr>
          <a:xfrm>
            <a:off x="3574425" y="3379213"/>
            <a:ext cx="5460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提供</a:t>
            </a:r>
            <a:endParaRPr sz="1100"/>
          </a:p>
        </p:txBody>
      </p:sp>
      <p:cxnSp>
        <p:nvCxnSpPr>
          <p:cNvPr id="218" name="Google Shape;218;p21"/>
          <p:cNvCxnSpPr>
            <a:stCxn id="204" idx="0"/>
            <a:endCxn id="189" idx="2"/>
          </p:cNvCxnSpPr>
          <p:nvPr/>
        </p:nvCxnSpPr>
        <p:spPr>
          <a:xfrm rot="10800000">
            <a:off x="5273600" y="2055475"/>
            <a:ext cx="116100" cy="16521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1"/>
          <p:cNvSpPr txBox="1"/>
          <p:nvPr/>
        </p:nvSpPr>
        <p:spPr>
          <a:xfrm>
            <a:off x="6986675" y="926825"/>
            <a:ext cx="184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例えば、軽トラックやオートバイ等</a:t>
            </a:r>
            <a:endParaRPr/>
          </a:p>
        </p:txBody>
      </p:sp>
      <p:sp>
        <p:nvSpPr>
          <p:cNvPr id="220" name="Google Shape;220;p21"/>
          <p:cNvSpPr/>
          <p:nvPr/>
        </p:nvSpPr>
        <p:spPr>
          <a:xfrm>
            <a:off x="6957375" y="3303025"/>
            <a:ext cx="13551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備品Xの使用権token(FT)を発行</a:t>
            </a:r>
            <a:endParaRPr sz="1100"/>
          </a:p>
        </p:txBody>
      </p:sp>
      <p:cxnSp>
        <p:nvCxnSpPr>
          <p:cNvPr id="221" name="Google Shape;221;p21"/>
          <p:cNvCxnSpPr>
            <a:stCxn id="202" idx="1"/>
            <a:endCxn id="206" idx="3"/>
          </p:cNvCxnSpPr>
          <p:nvPr/>
        </p:nvCxnSpPr>
        <p:spPr>
          <a:xfrm rot="10800000">
            <a:off x="7249725" y="3915863"/>
            <a:ext cx="575700" cy="2997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1"/>
          <p:cNvSpPr/>
          <p:nvPr/>
        </p:nvSpPr>
        <p:spPr>
          <a:xfrm>
            <a:off x="4751450" y="3018688"/>
            <a:ext cx="1160400" cy="294300"/>
          </a:xfrm>
          <a:prstGeom prst="rect">
            <a:avLst/>
          </a:prstGeom>
          <a:solidFill>
            <a:schemeClr val="lt2"/>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備品-X-token-1</a:t>
            </a:r>
            <a:endParaRPr sz="1100"/>
          </a:p>
        </p:txBody>
      </p:sp>
      <p:sp>
        <p:nvSpPr>
          <p:cNvPr id="223" name="Google Shape;223;p21"/>
          <p:cNvSpPr/>
          <p:nvPr/>
        </p:nvSpPr>
        <p:spPr>
          <a:xfrm>
            <a:off x="4900350" y="3363125"/>
            <a:ext cx="5460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提供</a:t>
            </a:r>
            <a:endParaRPr sz="1100"/>
          </a:p>
        </p:txBody>
      </p:sp>
      <p:cxnSp>
        <p:nvCxnSpPr>
          <p:cNvPr id="224" name="Google Shape;224;p21"/>
          <p:cNvCxnSpPr>
            <a:stCxn id="204" idx="5"/>
            <a:endCxn id="205" idx="1"/>
          </p:cNvCxnSpPr>
          <p:nvPr/>
        </p:nvCxnSpPr>
        <p:spPr>
          <a:xfrm flipH="1" rot="10800000">
            <a:off x="5670987" y="4402772"/>
            <a:ext cx="356400" cy="54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1"/>
          <p:cNvSpPr/>
          <p:nvPr/>
        </p:nvSpPr>
        <p:spPr>
          <a:xfrm>
            <a:off x="5671125" y="3528513"/>
            <a:ext cx="546000" cy="2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100"/>
              <a:t>取得</a:t>
            </a:r>
            <a:endParaRPr sz="1100"/>
          </a:p>
        </p:txBody>
      </p:sp>
      <p:cxnSp>
        <p:nvCxnSpPr>
          <p:cNvPr id="226" name="Google Shape;226;p21"/>
          <p:cNvCxnSpPr>
            <a:stCxn id="206" idx="1"/>
          </p:cNvCxnSpPr>
          <p:nvPr/>
        </p:nvCxnSpPr>
        <p:spPr>
          <a:xfrm flipH="1">
            <a:off x="5934675" y="3915938"/>
            <a:ext cx="154500" cy="60000"/>
          </a:xfrm>
          <a:prstGeom prst="straightConnector1">
            <a:avLst/>
          </a:prstGeom>
          <a:noFill/>
          <a:ln cap="flat" cmpd="sng" w="9525">
            <a:solidFill>
              <a:schemeClr val="dk2"/>
            </a:solidFill>
            <a:prstDash val="solid"/>
            <a:round/>
            <a:headEnd len="med" w="med" type="none"/>
            <a:tailEnd len="med" w="med" type="triangle"/>
          </a:ln>
        </p:spPr>
      </p:cxnSp>
      <p:cxnSp>
        <p:nvCxnSpPr>
          <p:cNvPr id="227" name="Google Shape;227;p21"/>
          <p:cNvCxnSpPr>
            <a:stCxn id="205" idx="3"/>
          </p:cNvCxnSpPr>
          <p:nvPr/>
        </p:nvCxnSpPr>
        <p:spPr>
          <a:xfrm flipH="1" rot="10800000">
            <a:off x="7187725" y="4349575"/>
            <a:ext cx="231900" cy="53100"/>
          </a:xfrm>
          <a:prstGeom prst="straightConnector1">
            <a:avLst/>
          </a:prstGeom>
          <a:noFill/>
          <a:ln cap="flat" cmpd="sng" w="9525">
            <a:solidFill>
              <a:schemeClr val="dk2"/>
            </a:solidFill>
            <a:prstDash val="solid"/>
            <a:round/>
            <a:headEnd len="med" w="med" type="none"/>
            <a:tailEnd len="med" w="med" type="triangle"/>
          </a:ln>
        </p:spPr>
      </p:cxnSp>
      <p:sp>
        <p:nvSpPr>
          <p:cNvPr id="228" name="Google Shape;228;p21"/>
          <p:cNvSpPr txBox="1"/>
          <p:nvPr/>
        </p:nvSpPr>
        <p:spPr>
          <a:xfrm>
            <a:off x="-76200" y="4519250"/>
            <a:ext cx="2093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NFTに</a:t>
            </a:r>
            <a:r>
              <a:rPr lang="ja" sz="1000"/>
              <a:t>より、Aさんが提供するskill-Aの質、提供の仕方全体に対するこれまでの実績を証明する</a:t>
            </a:r>
            <a:endParaRPr sz="1000"/>
          </a:p>
        </p:txBody>
      </p:sp>
      <p:sp>
        <p:nvSpPr>
          <p:cNvPr id="229" name="Google Shape;229;p21"/>
          <p:cNvSpPr txBox="1"/>
          <p:nvPr/>
        </p:nvSpPr>
        <p:spPr>
          <a:xfrm>
            <a:off x="7121875" y="4534125"/>
            <a:ext cx="2093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00"/>
              <a:t>NFTにより、Xさんが提供する</a:t>
            </a:r>
            <a:r>
              <a:rPr lang="ja" sz="1000"/>
              <a:t>備品X</a:t>
            </a:r>
            <a:r>
              <a:rPr lang="ja" sz="1000"/>
              <a:t>の質、提供の仕方全体に対するこれまでの実績を証明する</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