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bdf95189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bdf951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3ca587cbb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3ca587cb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ca587cbb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ca587cbb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bdf95189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bdf95189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c8103fb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c8103fb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bdf95189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bdf95189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bdf95189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bdf95189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rashin/self-organizing-value-cha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sz="4800" u="sng">
                <a:solidFill>
                  <a:schemeClr val="hlink"/>
                </a:solidFill>
                <a:highlight>
                  <a:srgbClr val="F6F8FA"/>
                </a:highlight>
                <a:hlinkClick r:id="rId3"/>
              </a:rPr>
              <a:t>self-organizing-value-chain</a:t>
            </a:r>
            <a:endParaRPr sz="48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t>自己組織化するバリューチェーン</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5949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20"/>
              <a:t>問題提起：現代社会を支えるもの</a:t>
            </a:r>
            <a:endParaRPr sz="2020"/>
          </a:p>
        </p:txBody>
      </p:sp>
      <p:sp>
        <p:nvSpPr>
          <p:cNvPr id="61" name="Google Shape;61;p14"/>
          <p:cNvSpPr/>
          <p:nvPr/>
        </p:nvSpPr>
        <p:spPr>
          <a:xfrm>
            <a:off x="37687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62" name="Google Shape;62;p14"/>
          <p:cNvSpPr/>
          <p:nvPr/>
        </p:nvSpPr>
        <p:spPr>
          <a:xfrm>
            <a:off x="2204300"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63" name="Google Shape;63;p14"/>
          <p:cNvSpPr/>
          <p:nvPr/>
        </p:nvSpPr>
        <p:spPr>
          <a:xfrm>
            <a:off x="393562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64" name="Google Shape;64;p14"/>
          <p:cNvSpPr/>
          <p:nvPr/>
        </p:nvSpPr>
        <p:spPr>
          <a:xfrm>
            <a:off x="5776775"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（食材の調理）</a:t>
            </a:r>
            <a:endParaRPr sz="1100"/>
          </a:p>
        </p:txBody>
      </p:sp>
      <p:sp>
        <p:nvSpPr>
          <p:cNvPr id="65" name="Google Shape;65;p14"/>
          <p:cNvSpPr/>
          <p:nvPr/>
        </p:nvSpPr>
        <p:spPr>
          <a:xfrm>
            <a:off x="7520350"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a:t>
            </a:r>
            <a:endParaRPr/>
          </a:p>
          <a:p>
            <a:pPr marL="0" lvl="0" indent="0" algn="ctr" rtl="0">
              <a:spcBef>
                <a:spcPts val="0"/>
              </a:spcBef>
              <a:spcAft>
                <a:spcPts val="0"/>
              </a:spcAft>
              <a:buNone/>
            </a:pPr>
            <a:r>
              <a:rPr lang="ja" sz="1100"/>
              <a:t>（最終的な消費）</a:t>
            </a:r>
            <a:endParaRPr sz="1100"/>
          </a:p>
        </p:txBody>
      </p:sp>
      <p:cxnSp>
        <p:nvCxnSpPr>
          <p:cNvPr id="66" name="Google Shape;66;p14"/>
          <p:cNvCxnSpPr>
            <a:stCxn id="61" idx="3"/>
            <a:endCxn id="62" idx="1"/>
          </p:cNvCxnSpPr>
          <p:nvPr/>
        </p:nvCxnSpPr>
        <p:spPr>
          <a:xfrm>
            <a:off x="1736175" y="20079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67" name="Google Shape;67;p14"/>
          <p:cNvCxnSpPr>
            <a:stCxn id="62" idx="3"/>
            <a:endCxn id="63" idx="1"/>
          </p:cNvCxnSpPr>
          <p:nvPr/>
        </p:nvCxnSpPr>
        <p:spPr>
          <a:xfrm>
            <a:off x="3563600" y="20079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68" name="Google Shape;68;p14"/>
          <p:cNvCxnSpPr>
            <a:stCxn id="63" idx="3"/>
            <a:endCxn id="64" idx="1"/>
          </p:cNvCxnSpPr>
          <p:nvPr/>
        </p:nvCxnSpPr>
        <p:spPr>
          <a:xfrm>
            <a:off x="5294925" y="2007950"/>
            <a:ext cx="481800" cy="600"/>
          </a:xfrm>
          <a:prstGeom prst="straightConnector1">
            <a:avLst/>
          </a:prstGeom>
          <a:noFill/>
          <a:ln w="9525" cap="flat" cmpd="sng">
            <a:solidFill>
              <a:schemeClr val="dk2"/>
            </a:solidFill>
            <a:prstDash val="solid"/>
            <a:round/>
            <a:headEnd type="none" w="med" len="med"/>
            <a:tailEnd type="triangle" w="med" len="med"/>
          </a:ln>
        </p:spPr>
      </p:cxnSp>
      <p:cxnSp>
        <p:nvCxnSpPr>
          <p:cNvPr id="69" name="Google Shape;69;p14"/>
          <p:cNvCxnSpPr>
            <a:stCxn id="64" idx="3"/>
            <a:endCxn id="65" idx="1"/>
          </p:cNvCxnSpPr>
          <p:nvPr/>
        </p:nvCxnSpPr>
        <p:spPr>
          <a:xfrm>
            <a:off x="7136075" y="2008650"/>
            <a:ext cx="384300" cy="0"/>
          </a:xfrm>
          <a:prstGeom prst="straightConnector1">
            <a:avLst/>
          </a:prstGeom>
          <a:noFill/>
          <a:ln w="9525" cap="flat" cmpd="sng">
            <a:solidFill>
              <a:schemeClr val="dk2"/>
            </a:solidFill>
            <a:prstDash val="solid"/>
            <a:round/>
            <a:headEnd type="none" w="med" len="med"/>
            <a:tailEnd type="triangle" w="med" len="med"/>
          </a:ln>
        </p:spPr>
      </p:cxnSp>
      <p:sp>
        <p:nvSpPr>
          <p:cNvPr id="70" name="Google Shape;70;p14"/>
          <p:cNvSpPr txBox="1"/>
          <p:nvPr/>
        </p:nvSpPr>
        <p:spPr>
          <a:xfrm>
            <a:off x="5272225" y="617525"/>
            <a:ext cx="34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1" name="Google Shape;71;p14"/>
          <p:cNvSpPr txBox="1"/>
          <p:nvPr/>
        </p:nvSpPr>
        <p:spPr>
          <a:xfrm>
            <a:off x="1235200" y="3269200"/>
            <a:ext cx="6813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役割に特化した個人や組織の間で行われる「</a:t>
            </a:r>
            <a:r>
              <a:rPr lang="ja" sz="1700" b="1"/>
              <a:t>価値変換の連鎖</a:t>
            </a:r>
            <a:r>
              <a:rPr lang="ja" sz="1700"/>
              <a:t>」</a:t>
            </a:r>
            <a:endParaRPr sz="1700"/>
          </a:p>
          <a:p>
            <a:pPr marL="0" lvl="0" indent="0" algn="l" rtl="0">
              <a:spcBef>
                <a:spcPts val="0"/>
              </a:spcBef>
              <a:spcAft>
                <a:spcPts val="0"/>
              </a:spcAft>
              <a:buNone/>
            </a:pPr>
            <a:r>
              <a:rPr lang="ja" sz="1700"/>
              <a:t>value chain が現代社会の生産性を支えている</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5949000" cy="5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20"/>
              <a:t>問題提起：現代社会の弱点</a:t>
            </a:r>
            <a:endParaRPr sz="2020"/>
          </a:p>
        </p:txBody>
      </p:sp>
      <p:sp>
        <p:nvSpPr>
          <p:cNvPr id="77" name="Google Shape;77;p15"/>
          <p:cNvSpPr/>
          <p:nvPr/>
        </p:nvSpPr>
        <p:spPr>
          <a:xfrm>
            <a:off x="376875" y="10208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78" name="Google Shape;78;p15"/>
          <p:cNvSpPr/>
          <p:nvPr/>
        </p:nvSpPr>
        <p:spPr>
          <a:xfrm>
            <a:off x="2204300" y="10208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79" name="Google Shape;79;p15"/>
          <p:cNvSpPr/>
          <p:nvPr/>
        </p:nvSpPr>
        <p:spPr>
          <a:xfrm>
            <a:off x="4011825" y="10208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80" name="Google Shape;80;p15"/>
          <p:cNvSpPr/>
          <p:nvPr/>
        </p:nvSpPr>
        <p:spPr>
          <a:xfrm>
            <a:off x="5776775" y="10215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（食材の調理）</a:t>
            </a:r>
            <a:endParaRPr sz="1100"/>
          </a:p>
        </p:txBody>
      </p:sp>
      <p:sp>
        <p:nvSpPr>
          <p:cNvPr id="81" name="Google Shape;81;p15"/>
          <p:cNvSpPr/>
          <p:nvPr/>
        </p:nvSpPr>
        <p:spPr>
          <a:xfrm>
            <a:off x="7520350" y="10215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a:t>
            </a:r>
            <a:endParaRPr/>
          </a:p>
          <a:p>
            <a:pPr marL="0" lvl="0" indent="0" algn="ctr" rtl="0">
              <a:spcBef>
                <a:spcPts val="0"/>
              </a:spcBef>
              <a:spcAft>
                <a:spcPts val="0"/>
              </a:spcAft>
              <a:buNone/>
            </a:pPr>
            <a:r>
              <a:rPr lang="ja" sz="1100"/>
              <a:t>（最終的な消費）</a:t>
            </a:r>
            <a:endParaRPr sz="1100"/>
          </a:p>
        </p:txBody>
      </p:sp>
      <p:cxnSp>
        <p:nvCxnSpPr>
          <p:cNvPr id="82" name="Google Shape;82;p15"/>
          <p:cNvCxnSpPr>
            <a:stCxn id="77" idx="3"/>
            <a:endCxn id="78" idx="1"/>
          </p:cNvCxnSpPr>
          <p:nvPr/>
        </p:nvCxnSpPr>
        <p:spPr>
          <a:xfrm>
            <a:off x="1736175" y="13983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5"/>
          <p:cNvCxnSpPr>
            <a:stCxn id="78" idx="3"/>
            <a:endCxn id="79" idx="1"/>
          </p:cNvCxnSpPr>
          <p:nvPr/>
        </p:nvCxnSpPr>
        <p:spPr>
          <a:xfrm>
            <a:off x="3563600" y="1398350"/>
            <a:ext cx="448200" cy="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5"/>
          <p:cNvCxnSpPr>
            <a:stCxn id="79" idx="3"/>
            <a:endCxn id="80" idx="1"/>
          </p:cNvCxnSpPr>
          <p:nvPr/>
        </p:nvCxnSpPr>
        <p:spPr>
          <a:xfrm>
            <a:off x="5371125" y="1398350"/>
            <a:ext cx="405600" cy="600"/>
          </a:xfrm>
          <a:prstGeom prst="straightConnector1">
            <a:avLst/>
          </a:prstGeom>
          <a:noFill/>
          <a:ln w="9525" cap="flat" cmpd="sng">
            <a:solidFill>
              <a:schemeClr val="dk2"/>
            </a:solidFill>
            <a:prstDash val="solid"/>
            <a:round/>
            <a:headEnd type="none" w="med" len="med"/>
            <a:tailEnd type="triangle" w="med" len="med"/>
          </a:ln>
        </p:spPr>
      </p:cxnSp>
      <p:cxnSp>
        <p:nvCxnSpPr>
          <p:cNvPr id="85" name="Google Shape;85;p15"/>
          <p:cNvCxnSpPr>
            <a:stCxn id="80" idx="3"/>
            <a:endCxn id="81" idx="1"/>
          </p:cNvCxnSpPr>
          <p:nvPr/>
        </p:nvCxnSpPr>
        <p:spPr>
          <a:xfrm>
            <a:off x="7136075" y="1399050"/>
            <a:ext cx="384300" cy="0"/>
          </a:xfrm>
          <a:prstGeom prst="straightConnector1">
            <a:avLst/>
          </a:prstGeom>
          <a:noFill/>
          <a:ln w="9525" cap="flat" cmpd="sng">
            <a:solidFill>
              <a:schemeClr val="dk2"/>
            </a:solidFill>
            <a:prstDash val="solid"/>
            <a:round/>
            <a:headEnd type="none" w="med" len="med"/>
            <a:tailEnd type="triangle" w="med" len="med"/>
          </a:ln>
        </p:spPr>
      </p:cxnSp>
      <p:sp>
        <p:nvSpPr>
          <p:cNvPr id="86" name="Google Shape;86;p15"/>
          <p:cNvSpPr txBox="1"/>
          <p:nvPr/>
        </p:nvSpPr>
        <p:spPr>
          <a:xfrm>
            <a:off x="376875" y="1864475"/>
            <a:ext cx="84456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ja"/>
              <a:t>value chainを構成する</a:t>
            </a:r>
            <a:r>
              <a:rPr lang="ja">
                <a:solidFill>
                  <a:srgbClr val="FF0000"/>
                </a:solidFill>
              </a:rPr>
              <a:t>各要素□</a:t>
            </a:r>
            <a:r>
              <a:rPr lang="ja"/>
              <a:t>は自らの利益と</a:t>
            </a:r>
            <a:r>
              <a:rPr lang="ja">
                <a:solidFill>
                  <a:srgbClr val="FF0000"/>
                </a:solidFill>
              </a:rPr>
              <a:t>コネクション○</a:t>
            </a:r>
            <a:r>
              <a:rPr lang="ja"/>
              <a:t>に縛られているため、value chain全体が硬直化しやすい。</a:t>
            </a:r>
            <a:endParaRPr/>
          </a:p>
          <a:p>
            <a:pPr marL="457200" lvl="0" indent="-317500" algn="l" rtl="0">
              <a:spcBef>
                <a:spcPts val="0"/>
              </a:spcBef>
              <a:spcAft>
                <a:spcPts val="0"/>
              </a:spcAft>
              <a:buSzPts val="1400"/>
              <a:buChar char="●"/>
            </a:pPr>
            <a:r>
              <a:rPr lang="ja"/>
              <a:t>顧客は硬直化したvalue chainが提供できるものしか受け取ることができないため多くの問題が残され、</a:t>
            </a:r>
            <a:endParaRPr/>
          </a:p>
          <a:p>
            <a:pPr marL="457200" lvl="0" indent="-317500" algn="l" rtl="0">
              <a:spcBef>
                <a:spcPts val="0"/>
              </a:spcBef>
              <a:spcAft>
                <a:spcPts val="0"/>
              </a:spcAft>
              <a:buSzPts val="1400"/>
              <a:buChar char="●"/>
            </a:pPr>
            <a:r>
              <a:rPr lang="ja"/>
              <a:t>value chainを構成する組織の中にいる人は、組織がもつコネクションに制限された活躍と成長の機会を組織の中で奪い合うことになる。</a:t>
            </a:r>
            <a:endParaRPr/>
          </a:p>
          <a:p>
            <a:pPr marL="0" lvl="0" indent="0" algn="l" rtl="0">
              <a:spcBef>
                <a:spcPts val="0"/>
              </a:spcBef>
              <a:spcAft>
                <a:spcPts val="0"/>
              </a:spcAft>
              <a:buNone/>
            </a:pPr>
            <a:endParaRPr/>
          </a:p>
          <a:p>
            <a:pPr marL="0" lvl="0" indent="0" algn="l" rtl="0">
              <a:spcBef>
                <a:spcPts val="0"/>
              </a:spcBef>
              <a:spcAft>
                <a:spcPts val="0"/>
              </a:spcAft>
              <a:buNone/>
            </a:pPr>
            <a:r>
              <a:rPr lang="ja"/>
              <a:t>１つの組織に過剰に利益を集約したり、特定の組織やコネクションへの依存性を高めないよう、DAO(decentralized autonomous organization：分散型自律組織)をベースにしたvalue chainが構成できたとしたら、どうなるだろう？</a:t>
            </a:r>
            <a:endParaRPr/>
          </a:p>
          <a:p>
            <a:pPr marL="0" lvl="0" indent="0" algn="l" rtl="0">
              <a:spcBef>
                <a:spcPts val="0"/>
              </a:spcBef>
              <a:spcAft>
                <a:spcPts val="0"/>
              </a:spcAft>
              <a:buNone/>
            </a:pPr>
            <a:r>
              <a:rPr lang="ja"/>
              <a:t>その時々で顕在化した問題に対してvalue chainが柔軟に伸びていく。社会の隅々まで編み目のようにvalue chainが張り巡らされることで生じる多種多様な課題への取り組み機会が活躍と成長機会となり、多くの社会問題が解決できる状況ができると考える。これを実現するようなvalue chainをself-organizing-value-chainと呼ぶことにする。</a:t>
            </a:r>
            <a:endParaRPr/>
          </a:p>
        </p:txBody>
      </p:sp>
      <p:sp>
        <p:nvSpPr>
          <p:cNvPr id="87" name="Google Shape;87;p15"/>
          <p:cNvSpPr/>
          <p:nvPr/>
        </p:nvSpPr>
        <p:spPr>
          <a:xfrm>
            <a:off x="1894025" y="1306700"/>
            <a:ext cx="152400" cy="18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673413" y="1307400"/>
            <a:ext cx="152400" cy="18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5445025" y="1306700"/>
            <a:ext cx="152400" cy="18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216625" y="1306700"/>
            <a:ext cx="152400" cy="18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仕組み</a:t>
            </a:r>
            <a:endParaRPr/>
          </a:p>
        </p:txBody>
      </p:sp>
      <p:sp>
        <p:nvSpPr>
          <p:cNvPr id="96" name="Google Shape;96;p16"/>
          <p:cNvSpPr txBox="1">
            <a:spLocks noGrp="1"/>
          </p:cNvSpPr>
          <p:nvPr>
            <p:ph type="body" idx="1"/>
          </p:nvPr>
        </p:nvSpPr>
        <p:spPr>
          <a:xfrm>
            <a:off x="311700" y="926400"/>
            <a:ext cx="8520600" cy="41493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ja" sz="1400">
                <a:solidFill>
                  <a:schemeClr val="dk1"/>
                </a:solidFill>
              </a:rPr>
              <a:t>self-organizing-value-chainを実現するためには、生じた問題を解消するためのvalue chainが自動的に生成される必要があり、ここでは新規作成するvalue chainの設計と、組織や人員の割当てが必要になる。</a:t>
            </a:r>
            <a:endParaRPr sz="1400">
              <a:solidFill>
                <a:schemeClr val="dk1"/>
              </a:solidFill>
            </a:endParaRPr>
          </a:p>
          <a:p>
            <a:pPr marL="0" lvl="0" indent="0" algn="l" rtl="0">
              <a:lnSpc>
                <a:spcPct val="100000"/>
              </a:lnSpc>
              <a:spcBef>
                <a:spcPts val="0"/>
              </a:spcBef>
              <a:spcAft>
                <a:spcPts val="0"/>
              </a:spcAft>
              <a:buNone/>
            </a:pPr>
            <a:endParaRPr sz="1400">
              <a:solidFill>
                <a:schemeClr val="dk1"/>
              </a:solidFill>
            </a:endParaRPr>
          </a:p>
          <a:p>
            <a:pPr marL="457200" lvl="0" indent="-310832" algn="l" rtl="0">
              <a:lnSpc>
                <a:spcPct val="100000"/>
              </a:lnSpc>
              <a:spcBef>
                <a:spcPts val="0"/>
              </a:spcBef>
              <a:spcAft>
                <a:spcPts val="0"/>
              </a:spcAft>
              <a:buClr>
                <a:schemeClr val="dk1"/>
              </a:buClr>
              <a:buSzPct val="100000"/>
              <a:buChar char="●"/>
            </a:pPr>
            <a:r>
              <a:rPr lang="ja" sz="1400">
                <a:solidFill>
                  <a:schemeClr val="dk1"/>
                </a:solidFill>
              </a:rPr>
              <a:t>value chainの設計</a:t>
            </a:r>
            <a:endParaRPr sz="1400">
              <a:solidFill>
                <a:schemeClr val="dk1"/>
              </a:solidFill>
            </a:endParaRPr>
          </a:p>
          <a:p>
            <a:pPr marL="914400" lvl="1" indent="-310832" algn="l" rtl="0">
              <a:lnSpc>
                <a:spcPct val="100000"/>
              </a:lnSpc>
              <a:spcBef>
                <a:spcPts val="0"/>
              </a:spcBef>
              <a:spcAft>
                <a:spcPts val="0"/>
              </a:spcAft>
              <a:buClr>
                <a:schemeClr val="dk1"/>
              </a:buClr>
              <a:buSzPct val="100000"/>
              <a:buChar char="○"/>
            </a:pPr>
            <a:r>
              <a:rPr lang="ja">
                <a:solidFill>
                  <a:schemeClr val="dk1"/>
                </a:solidFill>
              </a:rPr>
              <a:t>value chain templateの作成</a:t>
            </a:r>
            <a:endParaRPr>
              <a:solidFill>
                <a:schemeClr val="dk1"/>
              </a:solidFill>
            </a:endParaRPr>
          </a:p>
          <a:p>
            <a:pPr marL="1371600" lvl="2" indent="-310832" algn="l" rtl="0">
              <a:lnSpc>
                <a:spcPct val="100000"/>
              </a:lnSpc>
              <a:spcBef>
                <a:spcPts val="0"/>
              </a:spcBef>
              <a:spcAft>
                <a:spcPts val="0"/>
              </a:spcAft>
              <a:buClr>
                <a:schemeClr val="dk1"/>
              </a:buClr>
              <a:buSzPct val="100000"/>
              <a:buChar char="■"/>
            </a:pPr>
            <a:r>
              <a:rPr lang="ja" sz="1400">
                <a:solidFill>
                  <a:schemeClr val="dk1"/>
                </a:solidFill>
              </a:rPr>
              <a:t>既存のvalue chainをベースにしたデザインパターン、value chain templateを作る</a:t>
            </a:r>
            <a:endParaRPr>
              <a:solidFill>
                <a:schemeClr val="dk1"/>
              </a:solidFill>
            </a:endParaRPr>
          </a:p>
          <a:p>
            <a:pPr marL="1371600" lvl="2" indent="-310832" algn="l" rtl="0">
              <a:lnSpc>
                <a:spcPct val="100000"/>
              </a:lnSpc>
              <a:spcBef>
                <a:spcPts val="0"/>
              </a:spcBef>
              <a:spcAft>
                <a:spcPts val="0"/>
              </a:spcAft>
              <a:buClr>
                <a:schemeClr val="dk1"/>
              </a:buClr>
              <a:buSzPct val="100000"/>
              <a:buChar char="■"/>
            </a:pPr>
            <a:r>
              <a:rPr lang="ja" sz="1400">
                <a:solidFill>
                  <a:schemeClr val="dk1"/>
                </a:solidFill>
              </a:rPr>
              <a:t>value chain templateはそれぞれ解決しようとする「顧客の課題の種類」に向き不向きがあ</a:t>
            </a:r>
            <a:r>
              <a:rPr lang="ja">
                <a:solidFill>
                  <a:schemeClr val="dk1"/>
                </a:solidFill>
              </a:rPr>
              <a:t>る</a:t>
            </a:r>
            <a:endParaRPr>
              <a:solidFill>
                <a:schemeClr val="dk1"/>
              </a:solidFill>
            </a:endParaRPr>
          </a:p>
          <a:p>
            <a:pPr marL="914400" lvl="1" indent="-310832" algn="l" rtl="0">
              <a:lnSpc>
                <a:spcPct val="100000"/>
              </a:lnSpc>
              <a:spcBef>
                <a:spcPts val="0"/>
              </a:spcBef>
              <a:spcAft>
                <a:spcPts val="0"/>
              </a:spcAft>
              <a:buClr>
                <a:schemeClr val="dk1"/>
              </a:buClr>
              <a:buSzPct val="100000"/>
              <a:buChar char="○"/>
            </a:pPr>
            <a:r>
              <a:rPr lang="ja">
                <a:solidFill>
                  <a:schemeClr val="dk1"/>
                </a:solidFill>
              </a:rPr>
              <a:t>value chain templateの選択</a:t>
            </a:r>
            <a:endParaRPr>
              <a:solidFill>
                <a:schemeClr val="dk1"/>
              </a:solidFill>
            </a:endParaRPr>
          </a:p>
          <a:p>
            <a:pPr marL="1371600" lvl="2" indent="-310832" algn="l" rtl="0">
              <a:lnSpc>
                <a:spcPct val="100000"/>
              </a:lnSpc>
              <a:spcBef>
                <a:spcPts val="0"/>
              </a:spcBef>
              <a:spcAft>
                <a:spcPts val="0"/>
              </a:spcAft>
              <a:buClr>
                <a:schemeClr val="dk1"/>
              </a:buClr>
              <a:buSzPct val="100000"/>
              <a:buChar char="■"/>
            </a:pPr>
            <a:r>
              <a:rPr lang="ja">
                <a:solidFill>
                  <a:schemeClr val="dk1"/>
                </a:solidFill>
              </a:rPr>
              <a:t>value chainの新規構築：</a:t>
            </a:r>
            <a:r>
              <a:rPr lang="ja" sz="1400">
                <a:solidFill>
                  <a:schemeClr val="dk1"/>
                </a:solidFill>
              </a:rPr>
              <a:t>解決したい問題</a:t>
            </a:r>
            <a:r>
              <a:rPr lang="ja">
                <a:solidFill>
                  <a:schemeClr val="dk1"/>
                </a:solidFill>
              </a:rPr>
              <a:t>に適した</a:t>
            </a:r>
            <a:r>
              <a:rPr lang="ja" sz="1400">
                <a:solidFill>
                  <a:schemeClr val="dk1"/>
                </a:solidFill>
              </a:rPr>
              <a:t>value chain template</a:t>
            </a:r>
            <a:r>
              <a:rPr lang="ja">
                <a:solidFill>
                  <a:schemeClr val="dk1"/>
                </a:solidFill>
              </a:rPr>
              <a:t>を選ぶ</a:t>
            </a:r>
            <a:endParaRPr>
              <a:solidFill>
                <a:schemeClr val="dk1"/>
              </a:solidFill>
            </a:endParaRPr>
          </a:p>
          <a:p>
            <a:pPr marL="1371600" lvl="2" indent="-310832" algn="l" rtl="0">
              <a:lnSpc>
                <a:spcPct val="100000"/>
              </a:lnSpc>
              <a:spcBef>
                <a:spcPts val="0"/>
              </a:spcBef>
              <a:spcAft>
                <a:spcPts val="0"/>
              </a:spcAft>
              <a:buClr>
                <a:schemeClr val="dk1"/>
              </a:buClr>
              <a:buSzPct val="100000"/>
              <a:buChar char="■"/>
            </a:pPr>
            <a:r>
              <a:rPr lang="ja">
                <a:solidFill>
                  <a:schemeClr val="dk1"/>
                </a:solidFill>
              </a:rPr>
              <a:t>既存のvalue chainから枝分かれ：解決したい問題に適したvalue chain templateをいくつか選び、その一部を切り取って既存のvalue chainに低コストで接続できるものを選択する</a:t>
            </a:r>
            <a:endParaRPr>
              <a:solidFill>
                <a:schemeClr val="dk1"/>
              </a:solidFill>
            </a:endParaRPr>
          </a:p>
          <a:p>
            <a:pPr marL="1371600" lvl="2" indent="-310832" algn="l" rtl="0">
              <a:lnSpc>
                <a:spcPct val="100000"/>
              </a:lnSpc>
              <a:spcBef>
                <a:spcPts val="0"/>
              </a:spcBef>
              <a:spcAft>
                <a:spcPts val="0"/>
              </a:spcAft>
              <a:buClr>
                <a:schemeClr val="dk1"/>
              </a:buClr>
              <a:buSzPct val="100000"/>
              <a:buChar char="■"/>
            </a:pPr>
            <a:r>
              <a:rPr lang="ja">
                <a:solidFill>
                  <a:schemeClr val="dk1"/>
                </a:solidFill>
              </a:rPr>
              <a:t>既存のvalue chainの効率化：既存のvalue chainを短縮もしくは低コストにする要素をvalue chain templateの一部を適用することで実現できるか</a:t>
            </a:r>
            <a:endParaRPr>
              <a:solidFill>
                <a:schemeClr val="dk1"/>
              </a:solidFill>
            </a:endParaRPr>
          </a:p>
          <a:p>
            <a:pPr marL="457200" lvl="0" indent="-310832" algn="l" rtl="0">
              <a:lnSpc>
                <a:spcPct val="100000"/>
              </a:lnSpc>
              <a:spcBef>
                <a:spcPts val="0"/>
              </a:spcBef>
              <a:spcAft>
                <a:spcPts val="0"/>
              </a:spcAft>
              <a:buClr>
                <a:schemeClr val="dk1"/>
              </a:buClr>
              <a:buSzPct val="100000"/>
              <a:buChar char="●"/>
            </a:pPr>
            <a:r>
              <a:rPr lang="ja" sz="1400">
                <a:solidFill>
                  <a:schemeClr val="dk1"/>
                </a:solidFill>
              </a:rPr>
              <a:t>value chainの実装</a:t>
            </a:r>
            <a:endParaRPr sz="1400">
              <a:solidFill>
                <a:schemeClr val="dk1"/>
              </a:solidFill>
            </a:endParaRPr>
          </a:p>
          <a:p>
            <a:pPr marL="914400" lvl="1" indent="-310832" algn="l" rtl="0">
              <a:lnSpc>
                <a:spcPct val="100000"/>
              </a:lnSpc>
              <a:spcBef>
                <a:spcPts val="0"/>
              </a:spcBef>
              <a:spcAft>
                <a:spcPts val="0"/>
              </a:spcAft>
              <a:buClr>
                <a:schemeClr val="dk1"/>
              </a:buClr>
              <a:buSzPct val="100000"/>
              <a:buChar char="○"/>
            </a:pPr>
            <a:r>
              <a:rPr lang="ja">
                <a:solidFill>
                  <a:schemeClr val="dk1"/>
                </a:solidFill>
              </a:rPr>
              <a:t>実装のためのリソース</a:t>
            </a:r>
            <a:endParaRPr>
              <a:solidFill>
                <a:schemeClr val="dk1"/>
              </a:solidFill>
            </a:endParaRPr>
          </a:p>
          <a:p>
            <a:pPr marL="1371600" lvl="2" indent="-310832" algn="l" rtl="0">
              <a:lnSpc>
                <a:spcPct val="100000"/>
              </a:lnSpc>
              <a:spcBef>
                <a:spcPts val="0"/>
              </a:spcBef>
              <a:spcAft>
                <a:spcPts val="0"/>
              </a:spcAft>
              <a:buClr>
                <a:schemeClr val="dk1"/>
              </a:buClr>
              <a:buSzPct val="100000"/>
              <a:buChar char="■"/>
            </a:pPr>
            <a:r>
              <a:rPr lang="ja">
                <a:solidFill>
                  <a:schemeClr val="dk1"/>
                </a:solidFill>
              </a:rPr>
              <a:t>スキルを持った人：自分が提供できるスキル、提供できる期間を記録したFTを発行し、自分が等価と思える他の人のFTと交換する。</a:t>
            </a:r>
            <a:endParaRPr>
              <a:solidFill>
                <a:schemeClr val="dk1"/>
              </a:solidFill>
            </a:endParaRPr>
          </a:p>
          <a:p>
            <a:pPr marL="1371600" lvl="2" indent="-310832" algn="l" rtl="0">
              <a:lnSpc>
                <a:spcPct val="100000"/>
              </a:lnSpc>
              <a:spcBef>
                <a:spcPts val="0"/>
              </a:spcBef>
              <a:spcAft>
                <a:spcPts val="0"/>
              </a:spcAft>
              <a:buClr>
                <a:schemeClr val="dk1"/>
              </a:buClr>
              <a:buSzPct val="100000"/>
              <a:buChar char="■"/>
            </a:pPr>
            <a:r>
              <a:rPr lang="ja">
                <a:solidFill>
                  <a:schemeClr val="dk1"/>
                </a:solidFill>
              </a:rPr>
              <a:t>備品を持った人：他人にレンタルできる車や電子機器、農具など、機種名と状態、提供できる期間を記したFTを発行し、自分が等価と思える他人のFTと交換する</a:t>
            </a:r>
            <a:endParaRPr>
              <a:solidFill>
                <a:schemeClr val="dk1"/>
              </a:solidFill>
            </a:endParaRPr>
          </a:p>
          <a:p>
            <a:pPr marL="914400" lvl="1" indent="-310832" algn="l" rtl="0">
              <a:lnSpc>
                <a:spcPct val="100000"/>
              </a:lnSpc>
              <a:spcBef>
                <a:spcPts val="0"/>
              </a:spcBef>
              <a:spcAft>
                <a:spcPts val="0"/>
              </a:spcAft>
              <a:buClr>
                <a:schemeClr val="dk1"/>
              </a:buClr>
              <a:buSzPct val="100000"/>
              <a:buChar char="○"/>
            </a:pPr>
            <a:r>
              <a:rPr lang="ja" sz="1400">
                <a:solidFill>
                  <a:schemeClr val="dk1"/>
                </a:solidFill>
              </a:rPr>
              <a:t>リソースの</a:t>
            </a:r>
            <a:r>
              <a:rPr lang="ja">
                <a:solidFill>
                  <a:schemeClr val="dk1"/>
                </a:solidFill>
              </a:rPr>
              <a:t>実装</a:t>
            </a:r>
            <a:endParaRPr>
              <a:solidFill>
                <a:schemeClr val="dk1"/>
              </a:solidFill>
            </a:endParaRPr>
          </a:p>
          <a:p>
            <a:pPr marL="1371600" lvl="2" indent="-310832" algn="l" rtl="0">
              <a:lnSpc>
                <a:spcPct val="100000"/>
              </a:lnSpc>
              <a:spcBef>
                <a:spcPts val="0"/>
              </a:spcBef>
              <a:spcAft>
                <a:spcPts val="0"/>
              </a:spcAft>
              <a:buClr>
                <a:schemeClr val="dk1"/>
              </a:buClr>
              <a:buSzPct val="100000"/>
              <a:buChar char="■"/>
            </a:pPr>
            <a:r>
              <a:rPr lang="ja">
                <a:solidFill>
                  <a:schemeClr val="dk1"/>
                </a:solidFill>
              </a:rPr>
              <a:t>顕在化した課題に適したvalue chain templateが提案される</a:t>
            </a:r>
            <a:endParaRPr>
              <a:solidFill>
                <a:schemeClr val="dk1"/>
              </a:solidFill>
            </a:endParaRPr>
          </a:p>
          <a:p>
            <a:pPr marL="1828800" lvl="3" indent="-310832" algn="l" rtl="0">
              <a:lnSpc>
                <a:spcPct val="100000"/>
              </a:lnSpc>
              <a:spcBef>
                <a:spcPts val="0"/>
              </a:spcBef>
              <a:spcAft>
                <a:spcPts val="0"/>
              </a:spcAft>
              <a:buClr>
                <a:schemeClr val="dk1"/>
              </a:buClr>
              <a:buSzPct val="100000"/>
              <a:buChar char="●"/>
            </a:pPr>
            <a:r>
              <a:rPr lang="ja">
                <a:solidFill>
                  <a:schemeClr val="dk1"/>
                </a:solidFill>
              </a:rPr>
              <a:t>value chainの各要素にそれぞれの事業運営に適した組織templateと、備品templateが設定され、それぞれ適したスキルFTと備品FTが提案される</a:t>
            </a:r>
            <a:endParaRPr>
              <a:solidFill>
                <a:schemeClr val="dk1"/>
              </a:solidFill>
            </a:endParaRPr>
          </a:p>
          <a:p>
            <a:pPr marL="1828800" lvl="3" indent="-310832" algn="l" rtl="0">
              <a:lnSpc>
                <a:spcPct val="100000"/>
              </a:lnSpc>
              <a:spcBef>
                <a:spcPts val="0"/>
              </a:spcBef>
              <a:spcAft>
                <a:spcPts val="0"/>
              </a:spcAft>
              <a:buClr>
                <a:schemeClr val="dk1"/>
              </a:buClr>
              <a:buSzPct val="100000"/>
              <a:buChar char="●"/>
            </a:pPr>
            <a:r>
              <a:rPr lang="ja">
                <a:solidFill>
                  <a:schemeClr val="dk1"/>
                </a:solidFill>
              </a:rPr>
              <a:t>必要なFTは課題に直面している本人、支援者、投資リターンを見込む人がFT交換により収集する</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11700" y="445025"/>
            <a:ext cx="7282800" cy="9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value chainの新規構築</a:t>
            </a:r>
            <a:endParaRPr/>
          </a:p>
          <a:p>
            <a:pPr marL="0" lvl="0" indent="0" algn="l" rtl="0">
              <a:spcBef>
                <a:spcPts val="0"/>
              </a:spcBef>
              <a:spcAft>
                <a:spcPts val="0"/>
              </a:spcAft>
              <a:buNone/>
            </a:pPr>
            <a:r>
              <a:rPr lang="ja" sz="1333"/>
              <a:t>value chainの設計 - value chain templateの選択</a:t>
            </a:r>
            <a:endParaRPr sz="1333"/>
          </a:p>
        </p:txBody>
      </p:sp>
      <p:sp>
        <p:nvSpPr>
          <p:cNvPr id="102" name="Google Shape;102;p17"/>
          <p:cNvSpPr txBox="1"/>
          <p:nvPr/>
        </p:nvSpPr>
        <p:spPr>
          <a:xfrm>
            <a:off x="5272225" y="617525"/>
            <a:ext cx="34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3" name="Google Shape;103;p17"/>
          <p:cNvSpPr/>
          <p:nvPr/>
        </p:nvSpPr>
        <p:spPr>
          <a:xfrm>
            <a:off x="7452800" y="25142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【課題】</a:t>
            </a:r>
            <a:endParaRPr/>
          </a:p>
          <a:p>
            <a:pPr marL="0" lvl="0" indent="0" algn="ctr" rtl="0">
              <a:spcBef>
                <a:spcPts val="0"/>
              </a:spcBef>
              <a:spcAft>
                <a:spcPts val="0"/>
              </a:spcAft>
              <a:buNone/>
            </a:pPr>
            <a:r>
              <a:rPr lang="ja"/>
              <a:t>美味しい食事を楽しみたい</a:t>
            </a:r>
            <a:endParaRPr sz="1100"/>
          </a:p>
        </p:txBody>
      </p:sp>
      <p:sp>
        <p:nvSpPr>
          <p:cNvPr id="104" name="Google Shape;104;p17"/>
          <p:cNvSpPr/>
          <p:nvPr/>
        </p:nvSpPr>
        <p:spPr>
          <a:xfrm>
            <a:off x="205575" y="2514200"/>
            <a:ext cx="65301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ここに入る適切なバリューチェーンテンプレートは？？？</a:t>
            </a:r>
            <a:endParaRPr sz="1100"/>
          </a:p>
        </p:txBody>
      </p:sp>
      <p:sp>
        <p:nvSpPr>
          <p:cNvPr id="105" name="Google Shape;105;p17"/>
          <p:cNvSpPr/>
          <p:nvPr/>
        </p:nvSpPr>
        <p:spPr>
          <a:xfrm>
            <a:off x="7452800" y="11002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900"/>
              <a:t>【課題】</a:t>
            </a:r>
            <a:endParaRPr sz="900"/>
          </a:p>
          <a:p>
            <a:pPr marL="0" lvl="0" indent="0" algn="ctr" rtl="0">
              <a:spcBef>
                <a:spcPts val="0"/>
              </a:spcBef>
              <a:spcAft>
                <a:spcPts val="0"/>
              </a:spcAft>
              <a:buNone/>
            </a:pPr>
            <a:r>
              <a:rPr lang="ja" sz="900"/>
              <a:t>多少、高額なお金をだしてもよいから、美味しい中華料理が食べたい</a:t>
            </a:r>
            <a:endParaRPr sz="600"/>
          </a:p>
        </p:txBody>
      </p:sp>
      <p:sp>
        <p:nvSpPr>
          <p:cNvPr id="106" name="Google Shape;106;p17"/>
          <p:cNvSpPr/>
          <p:nvPr/>
        </p:nvSpPr>
        <p:spPr>
          <a:xfrm>
            <a:off x="7920200" y="2064188"/>
            <a:ext cx="424500" cy="24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6647900" y="1988000"/>
            <a:ext cx="156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課題の抽象化</a:t>
            </a:r>
            <a:endParaRPr/>
          </a:p>
        </p:txBody>
      </p:sp>
      <p:cxnSp>
        <p:nvCxnSpPr>
          <p:cNvPr id="108" name="Google Shape;108;p17"/>
          <p:cNvCxnSpPr>
            <a:stCxn id="104" idx="3"/>
            <a:endCxn id="103" idx="1"/>
          </p:cNvCxnSpPr>
          <p:nvPr/>
        </p:nvCxnSpPr>
        <p:spPr>
          <a:xfrm>
            <a:off x="6735675" y="2891750"/>
            <a:ext cx="717000" cy="0"/>
          </a:xfrm>
          <a:prstGeom prst="straightConnector1">
            <a:avLst/>
          </a:prstGeom>
          <a:noFill/>
          <a:ln w="9525" cap="flat" cmpd="sng">
            <a:solidFill>
              <a:schemeClr val="dk2"/>
            </a:solidFill>
            <a:prstDash val="solid"/>
            <a:round/>
            <a:headEnd type="none" w="med" len="med"/>
            <a:tailEnd type="triangle" w="med" len="med"/>
          </a:ln>
        </p:spPr>
      </p:cxnSp>
      <p:sp>
        <p:nvSpPr>
          <p:cNvPr id="109" name="Google Shape;109;p17"/>
          <p:cNvSpPr/>
          <p:nvPr/>
        </p:nvSpPr>
        <p:spPr>
          <a:xfrm>
            <a:off x="320613" y="41413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【原料提供】</a:t>
            </a:r>
            <a:endParaRPr/>
          </a:p>
          <a:p>
            <a:pPr marL="0" lvl="0" indent="0" algn="ctr" rtl="0">
              <a:spcBef>
                <a:spcPts val="0"/>
              </a:spcBef>
              <a:spcAft>
                <a:spcPts val="0"/>
              </a:spcAft>
              <a:buNone/>
            </a:pPr>
            <a:r>
              <a:rPr lang="ja"/>
              <a:t>野菜を作る</a:t>
            </a:r>
            <a:endParaRPr/>
          </a:p>
        </p:txBody>
      </p:sp>
      <p:sp>
        <p:nvSpPr>
          <p:cNvPr id="110" name="Google Shape;110;p17"/>
          <p:cNvSpPr/>
          <p:nvPr/>
        </p:nvSpPr>
        <p:spPr>
          <a:xfrm>
            <a:off x="2148038" y="41413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【輸送】</a:t>
            </a:r>
            <a:endParaRPr/>
          </a:p>
          <a:p>
            <a:pPr marL="0" lvl="0" indent="0" algn="ctr" rtl="0">
              <a:spcBef>
                <a:spcPts val="0"/>
              </a:spcBef>
              <a:spcAft>
                <a:spcPts val="0"/>
              </a:spcAft>
              <a:buNone/>
            </a:pPr>
            <a:r>
              <a:rPr lang="ja" sz="1100"/>
              <a:t>生産者が提供する材料をマッチング場所に移動する</a:t>
            </a:r>
            <a:endParaRPr sz="1100"/>
          </a:p>
        </p:txBody>
      </p:sp>
      <p:sp>
        <p:nvSpPr>
          <p:cNvPr id="111" name="Google Shape;111;p17"/>
          <p:cNvSpPr/>
          <p:nvPr/>
        </p:nvSpPr>
        <p:spPr>
          <a:xfrm>
            <a:off x="3879363" y="41413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300"/>
              <a:t>【マッチング】</a:t>
            </a:r>
            <a:endParaRPr sz="1300"/>
          </a:p>
          <a:p>
            <a:pPr marL="0" lvl="0" indent="0" algn="ctr" rtl="0">
              <a:spcBef>
                <a:spcPts val="0"/>
              </a:spcBef>
              <a:spcAft>
                <a:spcPts val="0"/>
              </a:spcAft>
              <a:buNone/>
            </a:pPr>
            <a:r>
              <a:rPr lang="ja" sz="1100"/>
              <a:t>材料と加工する人のマッチング</a:t>
            </a:r>
            <a:endParaRPr sz="1100"/>
          </a:p>
        </p:txBody>
      </p:sp>
      <p:sp>
        <p:nvSpPr>
          <p:cNvPr id="112" name="Google Shape;112;p17"/>
          <p:cNvSpPr/>
          <p:nvPr/>
        </p:nvSpPr>
        <p:spPr>
          <a:xfrm>
            <a:off x="5720513" y="41420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【加工】</a:t>
            </a:r>
            <a:endParaRPr/>
          </a:p>
          <a:p>
            <a:pPr marL="0" lvl="0" indent="0" algn="ctr" rtl="0">
              <a:spcBef>
                <a:spcPts val="0"/>
              </a:spcBef>
              <a:spcAft>
                <a:spcPts val="0"/>
              </a:spcAft>
              <a:buNone/>
            </a:pPr>
            <a:r>
              <a:rPr lang="ja" sz="1100"/>
              <a:t>野菜を美味しい食事に調理する</a:t>
            </a:r>
            <a:endParaRPr sz="1100"/>
          </a:p>
        </p:txBody>
      </p:sp>
      <p:sp>
        <p:nvSpPr>
          <p:cNvPr id="113" name="Google Shape;113;p17"/>
          <p:cNvSpPr/>
          <p:nvPr/>
        </p:nvSpPr>
        <p:spPr>
          <a:xfrm>
            <a:off x="7464088" y="41420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【課題】</a:t>
            </a:r>
            <a:endParaRPr/>
          </a:p>
          <a:p>
            <a:pPr marL="0" lvl="0" indent="0" algn="ctr" rtl="0">
              <a:spcBef>
                <a:spcPts val="0"/>
              </a:spcBef>
              <a:spcAft>
                <a:spcPts val="0"/>
              </a:spcAft>
              <a:buNone/>
            </a:pPr>
            <a:r>
              <a:rPr lang="ja"/>
              <a:t>美味しい食事を楽しみたい</a:t>
            </a:r>
            <a:endParaRPr sz="1100"/>
          </a:p>
        </p:txBody>
      </p:sp>
      <p:cxnSp>
        <p:nvCxnSpPr>
          <p:cNvPr id="114" name="Google Shape;114;p17"/>
          <p:cNvCxnSpPr>
            <a:stCxn id="109" idx="3"/>
            <a:endCxn id="110" idx="1"/>
          </p:cNvCxnSpPr>
          <p:nvPr/>
        </p:nvCxnSpPr>
        <p:spPr>
          <a:xfrm>
            <a:off x="1679913" y="4518925"/>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17"/>
          <p:cNvCxnSpPr>
            <a:stCxn id="110" idx="3"/>
            <a:endCxn id="111" idx="1"/>
          </p:cNvCxnSpPr>
          <p:nvPr/>
        </p:nvCxnSpPr>
        <p:spPr>
          <a:xfrm>
            <a:off x="3507338" y="4518925"/>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16" name="Google Shape;116;p17"/>
          <p:cNvCxnSpPr>
            <a:stCxn id="111" idx="3"/>
            <a:endCxn id="112" idx="1"/>
          </p:cNvCxnSpPr>
          <p:nvPr/>
        </p:nvCxnSpPr>
        <p:spPr>
          <a:xfrm>
            <a:off x="5238663" y="4518925"/>
            <a:ext cx="481800" cy="60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17;p17"/>
          <p:cNvCxnSpPr>
            <a:stCxn id="112" idx="3"/>
            <a:endCxn id="113" idx="1"/>
          </p:cNvCxnSpPr>
          <p:nvPr/>
        </p:nvCxnSpPr>
        <p:spPr>
          <a:xfrm>
            <a:off x="7079813" y="4519625"/>
            <a:ext cx="384300" cy="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17"/>
          <p:cNvSpPr/>
          <p:nvPr/>
        </p:nvSpPr>
        <p:spPr>
          <a:xfrm>
            <a:off x="3327925" y="3584738"/>
            <a:ext cx="1944300" cy="24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txBox="1"/>
          <p:nvPr/>
        </p:nvSpPr>
        <p:spPr>
          <a:xfrm>
            <a:off x="1179650" y="3397538"/>
            <a:ext cx="232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「課題」をキーにtemplateを検索する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311700" y="445025"/>
            <a:ext cx="7282800" cy="68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既存のvalue chainから枝分かれ</a:t>
            </a:r>
            <a:endParaRPr/>
          </a:p>
          <a:p>
            <a:pPr marL="0" lvl="0" indent="0" algn="l" rtl="0">
              <a:spcBef>
                <a:spcPts val="0"/>
              </a:spcBef>
              <a:spcAft>
                <a:spcPts val="0"/>
              </a:spcAft>
              <a:buClr>
                <a:schemeClr val="dk1"/>
              </a:buClr>
              <a:buSzPct val="82500"/>
              <a:buFont typeface="Arial"/>
              <a:buNone/>
            </a:pPr>
            <a:r>
              <a:rPr lang="ja" sz="1333"/>
              <a:t>value chainの設計 - value chain templateの選択</a:t>
            </a:r>
            <a:endParaRPr sz="1333"/>
          </a:p>
          <a:p>
            <a:pPr marL="0" lvl="0" indent="0" algn="l" rtl="0">
              <a:spcBef>
                <a:spcPts val="0"/>
              </a:spcBef>
              <a:spcAft>
                <a:spcPts val="0"/>
              </a:spcAft>
              <a:buNone/>
            </a:pPr>
            <a:endParaRPr/>
          </a:p>
        </p:txBody>
      </p:sp>
      <p:sp>
        <p:nvSpPr>
          <p:cNvPr id="125" name="Google Shape;125;p18"/>
          <p:cNvSpPr/>
          <p:nvPr/>
        </p:nvSpPr>
        <p:spPr>
          <a:xfrm>
            <a:off x="37687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126" name="Google Shape;126;p18"/>
          <p:cNvSpPr/>
          <p:nvPr/>
        </p:nvSpPr>
        <p:spPr>
          <a:xfrm>
            <a:off x="2204300"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127" name="Google Shape;127;p18"/>
          <p:cNvSpPr/>
          <p:nvPr/>
        </p:nvSpPr>
        <p:spPr>
          <a:xfrm>
            <a:off x="393562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128" name="Google Shape;128;p18"/>
          <p:cNvSpPr/>
          <p:nvPr/>
        </p:nvSpPr>
        <p:spPr>
          <a:xfrm>
            <a:off x="5776775"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（材料の加工）</a:t>
            </a:r>
            <a:endParaRPr sz="1100"/>
          </a:p>
        </p:txBody>
      </p:sp>
      <p:sp>
        <p:nvSpPr>
          <p:cNvPr id="129" name="Google Shape;129;p18"/>
          <p:cNvSpPr/>
          <p:nvPr/>
        </p:nvSpPr>
        <p:spPr>
          <a:xfrm>
            <a:off x="7520350" y="297112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a:t>
            </a:r>
            <a:endParaRPr sz="1100"/>
          </a:p>
        </p:txBody>
      </p:sp>
      <p:cxnSp>
        <p:nvCxnSpPr>
          <p:cNvPr id="130" name="Google Shape;130;p18"/>
          <p:cNvCxnSpPr>
            <a:stCxn id="125" idx="3"/>
            <a:endCxn id="126" idx="1"/>
          </p:cNvCxnSpPr>
          <p:nvPr/>
        </p:nvCxnSpPr>
        <p:spPr>
          <a:xfrm>
            <a:off x="1736175" y="20079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131" name="Google Shape;131;p18"/>
          <p:cNvCxnSpPr>
            <a:stCxn id="126" idx="3"/>
            <a:endCxn id="127" idx="1"/>
          </p:cNvCxnSpPr>
          <p:nvPr/>
        </p:nvCxnSpPr>
        <p:spPr>
          <a:xfrm>
            <a:off x="3563600" y="20079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32" name="Google Shape;132;p18"/>
          <p:cNvCxnSpPr>
            <a:stCxn id="127" idx="3"/>
            <a:endCxn id="128" idx="1"/>
          </p:cNvCxnSpPr>
          <p:nvPr/>
        </p:nvCxnSpPr>
        <p:spPr>
          <a:xfrm>
            <a:off x="5294925" y="2007950"/>
            <a:ext cx="481800" cy="600"/>
          </a:xfrm>
          <a:prstGeom prst="straightConnector1">
            <a:avLst/>
          </a:prstGeom>
          <a:noFill/>
          <a:ln w="9525" cap="flat" cmpd="sng">
            <a:solidFill>
              <a:schemeClr val="dk2"/>
            </a:solidFill>
            <a:prstDash val="solid"/>
            <a:round/>
            <a:headEnd type="none" w="med" len="med"/>
            <a:tailEnd type="triangle" w="med" len="med"/>
          </a:ln>
        </p:spPr>
      </p:cxnSp>
      <p:sp>
        <p:nvSpPr>
          <p:cNvPr id="133" name="Google Shape;133;p18"/>
          <p:cNvSpPr txBox="1"/>
          <p:nvPr/>
        </p:nvSpPr>
        <p:spPr>
          <a:xfrm>
            <a:off x="4181500" y="4231425"/>
            <a:ext cx="2907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美味しい食事を楽しみたいが、レストランまでの移動は面倒、あるいは時間が無い。</a:t>
            </a:r>
            <a:endParaRPr/>
          </a:p>
        </p:txBody>
      </p:sp>
      <p:sp>
        <p:nvSpPr>
          <p:cNvPr id="134" name="Google Shape;134;p18"/>
          <p:cNvSpPr/>
          <p:nvPr/>
        </p:nvSpPr>
        <p:spPr>
          <a:xfrm>
            <a:off x="7520350" y="42315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顧客X</a:t>
            </a:r>
            <a:endParaRPr/>
          </a:p>
          <a:p>
            <a:pPr marL="0" lvl="0" indent="0" algn="ctr" rtl="0">
              <a:spcBef>
                <a:spcPts val="0"/>
              </a:spcBef>
              <a:spcAft>
                <a:spcPts val="0"/>
              </a:spcAft>
              <a:buNone/>
            </a:pPr>
            <a:r>
              <a:rPr lang="ja" sz="1100"/>
              <a:t>（最終的な消費）</a:t>
            </a:r>
            <a:endParaRPr sz="1100"/>
          </a:p>
        </p:txBody>
      </p:sp>
      <p:cxnSp>
        <p:nvCxnSpPr>
          <p:cNvPr id="135" name="Google Shape;135;p18"/>
          <p:cNvCxnSpPr>
            <a:stCxn id="129" idx="2"/>
            <a:endCxn id="134" idx="0"/>
          </p:cNvCxnSpPr>
          <p:nvPr/>
        </p:nvCxnSpPr>
        <p:spPr>
          <a:xfrm>
            <a:off x="8200000" y="3726225"/>
            <a:ext cx="0" cy="505200"/>
          </a:xfrm>
          <a:prstGeom prst="straightConnector1">
            <a:avLst/>
          </a:prstGeom>
          <a:noFill/>
          <a:ln w="9525" cap="flat" cmpd="sng">
            <a:solidFill>
              <a:schemeClr val="dk2"/>
            </a:solidFill>
            <a:prstDash val="solid"/>
            <a:round/>
            <a:headEnd type="none" w="med" len="med"/>
            <a:tailEnd type="triangle" w="med" len="med"/>
          </a:ln>
        </p:spPr>
      </p:cxnSp>
      <p:sp>
        <p:nvSpPr>
          <p:cNvPr id="136" name="Google Shape;136;p18"/>
          <p:cNvSpPr txBox="1"/>
          <p:nvPr/>
        </p:nvSpPr>
        <p:spPr>
          <a:xfrm>
            <a:off x="3387175" y="2933025"/>
            <a:ext cx="364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ここに何を入れると、「顧客X」にリーチできるのか? value chain templateの一部をつかって解く</a:t>
            </a:r>
            <a:endParaRPr/>
          </a:p>
        </p:txBody>
      </p:sp>
      <p:sp>
        <p:nvSpPr>
          <p:cNvPr id="137" name="Google Shape;137;p18"/>
          <p:cNvSpPr/>
          <p:nvPr/>
        </p:nvSpPr>
        <p:spPr>
          <a:xfrm>
            <a:off x="6929975" y="3148575"/>
            <a:ext cx="2061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7508050"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【課題】</a:t>
            </a:r>
            <a:endParaRPr/>
          </a:p>
          <a:p>
            <a:pPr marL="0" lvl="0" indent="0" algn="ctr" rtl="0">
              <a:spcBef>
                <a:spcPts val="0"/>
              </a:spcBef>
              <a:spcAft>
                <a:spcPts val="0"/>
              </a:spcAft>
              <a:buNone/>
            </a:pPr>
            <a:r>
              <a:rPr lang="ja"/>
              <a:t>美味しい食事を楽しみたい</a:t>
            </a:r>
            <a:endParaRPr sz="1100"/>
          </a:p>
        </p:txBody>
      </p:sp>
      <p:cxnSp>
        <p:nvCxnSpPr>
          <p:cNvPr id="139" name="Google Shape;139;p18"/>
          <p:cNvCxnSpPr>
            <a:stCxn id="128" idx="3"/>
            <a:endCxn id="138" idx="1"/>
          </p:cNvCxnSpPr>
          <p:nvPr/>
        </p:nvCxnSpPr>
        <p:spPr>
          <a:xfrm>
            <a:off x="7136075" y="20086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40" name="Google Shape;140;p18"/>
          <p:cNvCxnSpPr>
            <a:stCxn id="128" idx="2"/>
            <a:endCxn id="129" idx="0"/>
          </p:cNvCxnSpPr>
          <p:nvPr/>
        </p:nvCxnSpPr>
        <p:spPr>
          <a:xfrm rot="-5400000" flipH="1">
            <a:off x="7035725" y="1806900"/>
            <a:ext cx="585000" cy="1743600"/>
          </a:xfrm>
          <a:prstGeom prst="bentConnector3">
            <a:avLst>
              <a:gd name="adj1" fmla="val 49994"/>
            </a:avLst>
          </a:prstGeom>
          <a:noFill/>
          <a:ln w="9525" cap="flat" cmpd="sng">
            <a:solidFill>
              <a:schemeClr val="dk2"/>
            </a:solidFill>
            <a:prstDash val="solid"/>
            <a:round/>
            <a:headEnd type="none" w="med" len="med"/>
            <a:tailEnd type="triangle" w="med" len="med"/>
          </a:ln>
        </p:spPr>
      </p:cxnSp>
      <p:sp>
        <p:nvSpPr>
          <p:cNvPr id="141" name="Google Shape;141;p18"/>
          <p:cNvSpPr/>
          <p:nvPr/>
        </p:nvSpPr>
        <p:spPr>
          <a:xfrm>
            <a:off x="7083175" y="3975850"/>
            <a:ext cx="1997700" cy="1086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p:nvPr/>
        </p:nvSpPr>
        <p:spPr>
          <a:xfrm>
            <a:off x="5022425" y="3949388"/>
            <a:ext cx="2089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b="1">
                <a:solidFill>
                  <a:srgbClr val="FF0000"/>
                </a:solidFill>
              </a:rPr>
              <a:t>今までリーチできていない客層</a:t>
            </a:r>
            <a:endParaRPr sz="10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p:nvPr/>
        </p:nvSpPr>
        <p:spPr>
          <a:xfrm>
            <a:off x="376875" y="2704750"/>
            <a:ext cx="4305000" cy="2169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value chain template</a:t>
            </a:r>
            <a:endParaRPr/>
          </a:p>
        </p:txBody>
      </p:sp>
      <p:sp>
        <p:nvSpPr>
          <p:cNvPr id="148" name="Google Shape;148;p19"/>
          <p:cNvSpPr txBox="1">
            <a:spLocks noGrp="1"/>
          </p:cNvSpPr>
          <p:nvPr>
            <p:ph type="title"/>
          </p:nvPr>
        </p:nvSpPr>
        <p:spPr>
          <a:xfrm>
            <a:off x="311700" y="445025"/>
            <a:ext cx="779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バリューチェーンテンプレートの中身を実装</a:t>
            </a:r>
            <a:r>
              <a:rPr lang="ja" altLang="en-US" dirty="0"/>
              <a:t>（１）</a:t>
            </a:r>
            <a:endParaRPr dirty="0"/>
          </a:p>
        </p:txBody>
      </p:sp>
      <p:sp>
        <p:nvSpPr>
          <p:cNvPr id="149" name="Google Shape;149;p19"/>
          <p:cNvSpPr/>
          <p:nvPr/>
        </p:nvSpPr>
        <p:spPr>
          <a:xfrm>
            <a:off x="37687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150" name="Google Shape;150;p19"/>
          <p:cNvSpPr/>
          <p:nvPr/>
        </p:nvSpPr>
        <p:spPr>
          <a:xfrm>
            <a:off x="2204300"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151" name="Google Shape;151;p19"/>
          <p:cNvSpPr/>
          <p:nvPr/>
        </p:nvSpPr>
        <p:spPr>
          <a:xfrm>
            <a:off x="393562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152" name="Google Shape;152;p19"/>
          <p:cNvSpPr/>
          <p:nvPr/>
        </p:nvSpPr>
        <p:spPr>
          <a:xfrm>
            <a:off x="5776775"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（材料の加工）</a:t>
            </a:r>
            <a:endParaRPr sz="1100"/>
          </a:p>
        </p:txBody>
      </p:sp>
      <p:sp>
        <p:nvSpPr>
          <p:cNvPr id="153" name="Google Shape;153;p19"/>
          <p:cNvSpPr/>
          <p:nvPr/>
        </p:nvSpPr>
        <p:spPr>
          <a:xfrm>
            <a:off x="7520350" y="251392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a:t>
            </a:r>
            <a:endParaRPr sz="1100"/>
          </a:p>
        </p:txBody>
      </p:sp>
      <p:cxnSp>
        <p:nvCxnSpPr>
          <p:cNvPr id="154" name="Google Shape;154;p19"/>
          <p:cNvCxnSpPr>
            <a:stCxn id="149" idx="3"/>
            <a:endCxn id="150" idx="1"/>
          </p:cNvCxnSpPr>
          <p:nvPr/>
        </p:nvCxnSpPr>
        <p:spPr>
          <a:xfrm>
            <a:off x="1736175" y="20079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19"/>
          <p:cNvCxnSpPr>
            <a:stCxn id="150" idx="3"/>
            <a:endCxn id="151" idx="1"/>
          </p:cNvCxnSpPr>
          <p:nvPr/>
        </p:nvCxnSpPr>
        <p:spPr>
          <a:xfrm>
            <a:off x="3563600" y="20079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56" name="Google Shape;156;p19"/>
          <p:cNvCxnSpPr>
            <a:stCxn id="151" idx="3"/>
            <a:endCxn id="152" idx="1"/>
          </p:cNvCxnSpPr>
          <p:nvPr/>
        </p:nvCxnSpPr>
        <p:spPr>
          <a:xfrm>
            <a:off x="5294925" y="2007950"/>
            <a:ext cx="481800" cy="600"/>
          </a:xfrm>
          <a:prstGeom prst="straightConnector1">
            <a:avLst/>
          </a:prstGeom>
          <a:noFill/>
          <a:ln w="9525" cap="flat" cmpd="sng">
            <a:solidFill>
              <a:schemeClr val="dk2"/>
            </a:solidFill>
            <a:prstDash val="solid"/>
            <a:round/>
            <a:headEnd type="none" w="med" len="med"/>
            <a:tailEnd type="triangle" w="med" len="med"/>
          </a:ln>
        </p:spPr>
      </p:cxnSp>
      <p:sp>
        <p:nvSpPr>
          <p:cNvPr id="157" name="Google Shape;157;p19"/>
          <p:cNvSpPr/>
          <p:nvPr/>
        </p:nvSpPr>
        <p:spPr>
          <a:xfrm>
            <a:off x="7520350" y="37743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顧客X</a:t>
            </a:r>
            <a:endParaRPr/>
          </a:p>
          <a:p>
            <a:pPr marL="0" lvl="0" indent="0" algn="ctr" rtl="0">
              <a:spcBef>
                <a:spcPts val="0"/>
              </a:spcBef>
              <a:spcAft>
                <a:spcPts val="0"/>
              </a:spcAft>
              <a:buNone/>
            </a:pPr>
            <a:r>
              <a:rPr lang="ja" sz="1100"/>
              <a:t>（最終的な消費）</a:t>
            </a:r>
            <a:endParaRPr sz="1100"/>
          </a:p>
        </p:txBody>
      </p:sp>
      <p:cxnSp>
        <p:nvCxnSpPr>
          <p:cNvPr id="158" name="Google Shape;158;p19"/>
          <p:cNvCxnSpPr>
            <a:stCxn id="152" idx="3"/>
            <a:endCxn id="153" idx="0"/>
          </p:cNvCxnSpPr>
          <p:nvPr/>
        </p:nvCxnSpPr>
        <p:spPr>
          <a:xfrm>
            <a:off x="7136075" y="2008650"/>
            <a:ext cx="1063800" cy="505200"/>
          </a:xfrm>
          <a:prstGeom prst="bentConnector2">
            <a:avLst/>
          </a:prstGeom>
          <a:noFill/>
          <a:ln w="9525" cap="flat" cmpd="sng">
            <a:solidFill>
              <a:schemeClr val="dk2"/>
            </a:solidFill>
            <a:prstDash val="solid"/>
            <a:round/>
            <a:headEnd type="none" w="med" len="med"/>
            <a:tailEnd type="triangle" w="med" len="med"/>
          </a:ln>
        </p:spPr>
      </p:cxnSp>
      <p:cxnSp>
        <p:nvCxnSpPr>
          <p:cNvPr id="159" name="Google Shape;159;p19"/>
          <p:cNvCxnSpPr>
            <a:stCxn id="153" idx="2"/>
            <a:endCxn id="157" idx="0"/>
          </p:cNvCxnSpPr>
          <p:nvPr/>
        </p:nvCxnSpPr>
        <p:spPr>
          <a:xfrm>
            <a:off x="8200000" y="3269025"/>
            <a:ext cx="0" cy="505200"/>
          </a:xfrm>
          <a:prstGeom prst="straightConnector1">
            <a:avLst/>
          </a:prstGeom>
          <a:noFill/>
          <a:ln w="9525" cap="flat" cmpd="sng">
            <a:solidFill>
              <a:schemeClr val="dk2"/>
            </a:solidFill>
            <a:prstDash val="solid"/>
            <a:round/>
            <a:headEnd type="none" w="med" len="med"/>
            <a:tailEnd type="triangle" w="med" len="med"/>
          </a:ln>
        </p:spPr>
      </p:cxnSp>
      <p:sp>
        <p:nvSpPr>
          <p:cNvPr id="160" name="Google Shape;160;p19"/>
          <p:cNvSpPr/>
          <p:nvPr/>
        </p:nvSpPr>
        <p:spPr>
          <a:xfrm>
            <a:off x="563850" y="3120975"/>
            <a:ext cx="1858200" cy="90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加工</a:t>
            </a:r>
            <a:endParaRPr sz="1100"/>
          </a:p>
        </p:txBody>
      </p:sp>
      <p:sp>
        <p:nvSpPr>
          <p:cNvPr id="161" name="Google Shape;161;p19"/>
          <p:cNvSpPr/>
          <p:nvPr/>
        </p:nvSpPr>
        <p:spPr>
          <a:xfrm>
            <a:off x="563850" y="4066725"/>
            <a:ext cx="18582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保管</a:t>
            </a:r>
            <a:endParaRPr sz="1100"/>
          </a:p>
        </p:txBody>
      </p:sp>
      <p:sp>
        <p:nvSpPr>
          <p:cNvPr id="162" name="Google Shape;162;p19"/>
          <p:cNvSpPr/>
          <p:nvPr/>
        </p:nvSpPr>
        <p:spPr>
          <a:xfrm>
            <a:off x="2557275" y="3120975"/>
            <a:ext cx="2014800" cy="90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輸送</a:t>
            </a:r>
            <a:endParaRPr sz="1100"/>
          </a:p>
        </p:txBody>
      </p:sp>
      <p:sp>
        <p:nvSpPr>
          <p:cNvPr id="163" name="Google Shape;163;p19"/>
          <p:cNvSpPr/>
          <p:nvPr/>
        </p:nvSpPr>
        <p:spPr>
          <a:xfrm>
            <a:off x="2557225" y="4066725"/>
            <a:ext cx="20148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マッチング</a:t>
            </a:r>
            <a:endParaRPr sz="1100"/>
          </a:p>
        </p:txBody>
      </p:sp>
      <p:cxnSp>
        <p:nvCxnSpPr>
          <p:cNvPr id="164" name="Google Shape;164;p19"/>
          <p:cNvCxnSpPr>
            <a:stCxn id="165" idx="3"/>
            <a:endCxn id="153" idx="1"/>
          </p:cNvCxnSpPr>
          <p:nvPr/>
        </p:nvCxnSpPr>
        <p:spPr>
          <a:xfrm rot="10800000" flipH="1">
            <a:off x="4481074" y="2891425"/>
            <a:ext cx="3039300" cy="826500"/>
          </a:xfrm>
          <a:prstGeom prst="straightConnector1">
            <a:avLst/>
          </a:prstGeom>
          <a:noFill/>
          <a:ln w="9525" cap="flat" cmpd="sng">
            <a:solidFill>
              <a:schemeClr val="dk2"/>
            </a:solidFill>
            <a:prstDash val="solid"/>
            <a:round/>
            <a:headEnd type="none" w="med" len="med"/>
            <a:tailEnd type="triangle" w="med" len="med"/>
          </a:ln>
        </p:spPr>
      </p:cxnSp>
      <p:sp>
        <p:nvSpPr>
          <p:cNvPr id="166" name="Google Shape;166;p19"/>
          <p:cNvSpPr txBox="1"/>
          <p:nvPr/>
        </p:nvSpPr>
        <p:spPr>
          <a:xfrm>
            <a:off x="5016650" y="3577875"/>
            <a:ext cx="2187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例えば、value chain templateから「個人宅への配送」のテンプレートを入れることで、「顧客X」にリーチできそうだ。</a:t>
            </a:r>
            <a:endParaRPr/>
          </a:p>
        </p:txBody>
      </p:sp>
      <p:sp>
        <p:nvSpPr>
          <p:cNvPr id="167" name="Google Shape;167;p19"/>
          <p:cNvSpPr/>
          <p:nvPr/>
        </p:nvSpPr>
        <p:spPr>
          <a:xfrm>
            <a:off x="2622825" y="3465325"/>
            <a:ext cx="891000" cy="50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拠点間の</a:t>
            </a:r>
            <a:endParaRPr sz="1100"/>
          </a:p>
          <a:p>
            <a:pPr marL="0" lvl="0" indent="0" algn="ctr" rtl="0">
              <a:spcBef>
                <a:spcPts val="0"/>
              </a:spcBef>
              <a:spcAft>
                <a:spcPts val="0"/>
              </a:spcAft>
              <a:buNone/>
            </a:pPr>
            <a:r>
              <a:rPr lang="ja" sz="1100"/>
              <a:t>輸送</a:t>
            </a:r>
            <a:endParaRPr sz="1100"/>
          </a:p>
        </p:txBody>
      </p:sp>
      <p:sp>
        <p:nvSpPr>
          <p:cNvPr id="165" name="Google Shape;165;p19"/>
          <p:cNvSpPr/>
          <p:nvPr/>
        </p:nvSpPr>
        <p:spPr>
          <a:xfrm>
            <a:off x="3590074" y="3465325"/>
            <a:ext cx="891000" cy="50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個人宅</a:t>
            </a:r>
            <a:endParaRPr sz="1100"/>
          </a:p>
          <a:p>
            <a:pPr marL="0" lvl="0" indent="0" algn="ctr" rtl="0">
              <a:spcBef>
                <a:spcPts val="0"/>
              </a:spcBef>
              <a:spcAft>
                <a:spcPts val="0"/>
              </a:spcAft>
              <a:buNone/>
            </a:pPr>
            <a:r>
              <a:rPr lang="ja" sz="1100"/>
              <a:t>への配送</a:t>
            </a:r>
            <a:endParaRPr sz="1100"/>
          </a:p>
        </p:txBody>
      </p:sp>
      <p:sp>
        <p:nvSpPr>
          <p:cNvPr id="168" name="Google Shape;168;p19"/>
          <p:cNvSpPr/>
          <p:nvPr/>
        </p:nvSpPr>
        <p:spPr>
          <a:xfrm>
            <a:off x="1433875" y="3465325"/>
            <a:ext cx="891000" cy="50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個人向け</a:t>
            </a:r>
            <a:endParaRPr sz="1100"/>
          </a:p>
          <a:p>
            <a:pPr marL="0" lvl="0" indent="0" algn="ctr" rtl="0">
              <a:spcBef>
                <a:spcPts val="0"/>
              </a:spcBef>
              <a:spcAft>
                <a:spcPts val="0"/>
              </a:spcAft>
              <a:buNone/>
            </a:pPr>
            <a:r>
              <a:rPr lang="ja" sz="1100"/>
              <a:t>調理</a:t>
            </a:r>
            <a:endParaRPr sz="1100"/>
          </a:p>
        </p:txBody>
      </p:sp>
      <p:sp>
        <p:nvSpPr>
          <p:cNvPr id="169" name="Google Shape;169;p19"/>
          <p:cNvSpPr txBox="1"/>
          <p:nvPr/>
        </p:nvSpPr>
        <p:spPr>
          <a:xfrm>
            <a:off x="762350" y="1071150"/>
            <a:ext cx="756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「3-3. templateの一部を使い、既存のvalue chainから枝分かれを作る」の実装方法を考える</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p:nvPr/>
        </p:nvSpPr>
        <p:spPr>
          <a:xfrm>
            <a:off x="1556500" y="2759225"/>
            <a:ext cx="5384100" cy="221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txBox="1">
            <a:spLocks noGrp="1"/>
          </p:cNvSpPr>
          <p:nvPr>
            <p:ph type="title"/>
          </p:nvPr>
        </p:nvSpPr>
        <p:spPr>
          <a:xfrm>
            <a:off x="311700" y="445025"/>
            <a:ext cx="7736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バリューチェーンテンプレートの中身を実装</a:t>
            </a:r>
            <a:r>
              <a:rPr lang="ja" altLang="en-US" dirty="0"/>
              <a:t>（２）</a:t>
            </a:r>
            <a:endParaRPr dirty="0"/>
          </a:p>
        </p:txBody>
      </p:sp>
      <p:sp>
        <p:nvSpPr>
          <p:cNvPr id="176" name="Google Shape;176;p20"/>
          <p:cNvSpPr/>
          <p:nvPr/>
        </p:nvSpPr>
        <p:spPr>
          <a:xfrm>
            <a:off x="3050475" y="1085125"/>
            <a:ext cx="3038700" cy="15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個人宅への配送template</a:t>
            </a:r>
            <a:endParaRPr sz="1100"/>
          </a:p>
        </p:txBody>
      </p:sp>
      <p:sp>
        <p:nvSpPr>
          <p:cNvPr id="177" name="Google Shape;177;p20"/>
          <p:cNvSpPr/>
          <p:nvPr/>
        </p:nvSpPr>
        <p:spPr>
          <a:xfrm>
            <a:off x="3191775" y="1428225"/>
            <a:ext cx="1311300" cy="105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組織template</a:t>
            </a:r>
            <a:endParaRPr sz="1100"/>
          </a:p>
        </p:txBody>
      </p:sp>
      <p:sp>
        <p:nvSpPr>
          <p:cNvPr id="178" name="Google Shape;178;p20"/>
          <p:cNvSpPr/>
          <p:nvPr/>
        </p:nvSpPr>
        <p:spPr>
          <a:xfrm>
            <a:off x="620725" y="1542425"/>
            <a:ext cx="1355100" cy="8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t>個人宅への配送オペレーションに適した組織テンプレート</a:t>
            </a:r>
            <a:endParaRPr sz="900"/>
          </a:p>
        </p:txBody>
      </p:sp>
      <p:cxnSp>
        <p:nvCxnSpPr>
          <p:cNvPr id="179" name="Google Shape;179;p20"/>
          <p:cNvCxnSpPr>
            <a:stCxn id="178" idx="3"/>
            <a:endCxn id="177" idx="1"/>
          </p:cNvCxnSpPr>
          <p:nvPr/>
        </p:nvCxnSpPr>
        <p:spPr>
          <a:xfrm>
            <a:off x="1975825" y="1952825"/>
            <a:ext cx="1215900" cy="1500"/>
          </a:xfrm>
          <a:prstGeom prst="straightConnector1">
            <a:avLst/>
          </a:prstGeom>
          <a:noFill/>
          <a:ln w="9525" cap="flat" cmpd="sng">
            <a:solidFill>
              <a:schemeClr val="dk2"/>
            </a:solidFill>
            <a:prstDash val="solid"/>
            <a:round/>
            <a:headEnd type="none" w="med" len="med"/>
            <a:tailEnd type="triangle" w="med" len="med"/>
          </a:ln>
        </p:spPr>
      </p:cxnSp>
      <p:sp>
        <p:nvSpPr>
          <p:cNvPr id="180" name="Google Shape;180;p20"/>
          <p:cNvSpPr/>
          <p:nvPr/>
        </p:nvSpPr>
        <p:spPr>
          <a:xfrm>
            <a:off x="7045675" y="1542425"/>
            <a:ext cx="1355100" cy="8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t>個人宅への配送に適した備品テンプレート</a:t>
            </a:r>
            <a:endParaRPr sz="900"/>
          </a:p>
        </p:txBody>
      </p:sp>
      <p:cxnSp>
        <p:nvCxnSpPr>
          <p:cNvPr id="181" name="Google Shape;181;p20"/>
          <p:cNvCxnSpPr>
            <a:stCxn id="180" idx="1"/>
            <a:endCxn id="182" idx="3"/>
          </p:cNvCxnSpPr>
          <p:nvPr/>
        </p:nvCxnSpPr>
        <p:spPr>
          <a:xfrm rot="10800000">
            <a:off x="5929375" y="1952825"/>
            <a:ext cx="1116300" cy="0"/>
          </a:xfrm>
          <a:prstGeom prst="straightConnector1">
            <a:avLst/>
          </a:prstGeom>
          <a:noFill/>
          <a:ln w="9525" cap="flat" cmpd="sng">
            <a:solidFill>
              <a:schemeClr val="dk2"/>
            </a:solidFill>
            <a:prstDash val="solid"/>
            <a:round/>
            <a:headEnd type="none" w="med" len="med"/>
            <a:tailEnd type="triangle" w="med" len="med"/>
          </a:ln>
        </p:spPr>
      </p:cxnSp>
      <p:sp>
        <p:nvSpPr>
          <p:cNvPr id="183" name="Google Shape;183;p20"/>
          <p:cNvSpPr/>
          <p:nvPr/>
        </p:nvSpPr>
        <p:spPr>
          <a:xfrm>
            <a:off x="3267225" y="176127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役割Aスロット</a:t>
            </a:r>
            <a:endParaRPr sz="1100"/>
          </a:p>
        </p:txBody>
      </p:sp>
      <p:sp>
        <p:nvSpPr>
          <p:cNvPr id="184" name="Google Shape;184;p20"/>
          <p:cNvSpPr/>
          <p:nvPr/>
        </p:nvSpPr>
        <p:spPr>
          <a:xfrm>
            <a:off x="3267225" y="212597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役割Bスロット</a:t>
            </a:r>
            <a:endParaRPr sz="1100"/>
          </a:p>
        </p:txBody>
      </p:sp>
      <p:sp>
        <p:nvSpPr>
          <p:cNvPr id="182" name="Google Shape;182;p20"/>
          <p:cNvSpPr/>
          <p:nvPr/>
        </p:nvSpPr>
        <p:spPr>
          <a:xfrm>
            <a:off x="4617975" y="1426775"/>
            <a:ext cx="1311300" cy="105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備品template</a:t>
            </a:r>
            <a:endParaRPr sz="1100"/>
          </a:p>
        </p:txBody>
      </p:sp>
      <p:sp>
        <p:nvSpPr>
          <p:cNvPr id="185" name="Google Shape;185;p20"/>
          <p:cNvSpPr/>
          <p:nvPr/>
        </p:nvSpPr>
        <p:spPr>
          <a:xfrm>
            <a:off x="4693425" y="176127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備品Xスロット</a:t>
            </a:r>
            <a:endParaRPr sz="1100"/>
          </a:p>
        </p:txBody>
      </p:sp>
      <p:sp>
        <p:nvSpPr>
          <p:cNvPr id="186" name="Google Shape;186;p20"/>
          <p:cNvSpPr/>
          <p:nvPr/>
        </p:nvSpPr>
        <p:spPr>
          <a:xfrm>
            <a:off x="4693425" y="212597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備品Yスロット</a:t>
            </a:r>
            <a:endParaRPr sz="1100"/>
          </a:p>
        </p:txBody>
      </p:sp>
      <p:sp>
        <p:nvSpPr>
          <p:cNvPr id="187" name="Google Shape;187;p20"/>
          <p:cNvSpPr/>
          <p:nvPr/>
        </p:nvSpPr>
        <p:spPr>
          <a:xfrm>
            <a:off x="1793575" y="3810963"/>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skill-A-token-1</a:t>
            </a:r>
            <a:endParaRPr sz="1100"/>
          </a:p>
        </p:txBody>
      </p:sp>
      <p:sp>
        <p:nvSpPr>
          <p:cNvPr id="188" name="Google Shape;188;p20"/>
          <p:cNvSpPr/>
          <p:nvPr/>
        </p:nvSpPr>
        <p:spPr>
          <a:xfrm>
            <a:off x="1709050" y="425552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1100"/>
              <a:t>何かのtoken</a:t>
            </a:r>
            <a:endParaRPr sz="1100"/>
          </a:p>
        </p:txBody>
      </p:sp>
      <p:sp>
        <p:nvSpPr>
          <p:cNvPr id="189" name="Google Shape;189;p20"/>
          <p:cNvSpPr/>
          <p:nvPr/>
        </p:nvSpPr>
        <p:spPr>
          <a:xfrm>
            <a:off x="3267225" y="3729025"/>
            <a:ext cx="795600" cy="82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000"/>
              <a:t>Dさん</a:t>
            </a:r>
            <a:endParaRPr sz="1000"/>
          </a:p>
        </p:txBody>
      </p:sp>
      <p:grpSp>
        <p:nvGrpSpPr>
          <p:cNvPr id="190" name="Google Shape;190;p20"/>
          <p:cNvGrpSpPr/>
          <p:nvPr/>
        </p:nvGrpSpPr>
        <p:grpSpPr>
          <a:xfrm>
            <a:off x="0" y="3726125"/>
            <a:ext cx="1311300" cy="1152600"/>
            <a:chOff x="220025" y="2887925"/>
            <a:chExt cx="1311300" cy="1152600"/>
          </a:xfrm>
        </p:grpSpPr>
        <p:grpSp>
          <p:nvGrpSpPr>
            <p:cNvPr id="191" name="Google Shape;191;p20"/>
            <p:cNvGrpSpPr/>
            <p:nvPr/>
          </p:nvGrpSpPr>
          <p:grpSpPr>
            <a:xfrm>
              <a:off x="220025" y="2887925"/>
              <a:ext cx="1311300" cy="1152600"/>
              <a:chOff x="1242950" y="2890825"/>
              <a:chExt cx="1311300" cy="1152600"/>
            </a:xfrm>
          </p:grpSpPr>
          <p:sp>
            <p:nvSpPr>
              <p:cNvPr id="192" name="Google Shape;192;p20"/>
              <p:cNvSpPr/>
              <p:nvPr/>
            </p:nvSpPr>
            <p:spPr>
              <a:xfrm>
                <a:off x="1318400" y="2890825"/>
                <a:ext cx="1160400" cy="1152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1242950" y="3192063"/>
                <a:ext cx="1311300" cy="5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役割Aをこなせるskill-Aをもつ人</a:t>
                </a:r>
                <a:endParaRPr sz="1100"/>
              </a:p>
            </p:txBody>
          </p:sp>
        </p:grpSp>
        <p:sp>
          <p:nvSpPr>
            <p:cNvPr id="194" name="Google Shape;194;p20"/>
            <p:cNvSpPr/>
            <p:nvPr/>
          </p:nvSpPr>
          <p:spPr>
            <a:xfrm>
              <a:off x="486275" y="2887925"/>
              <a:ext cx="7788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Aさん</a:t>
              </a:r>
              <a:endParaRPr sz="1100"/>
            </a:p>
          </p:txBody>
        </p:sp>
      </p:grpSp>
      <p:grpSp>
        <p:nvGrpSpPr>
          <p:cNvPr id="195" name="Google Shape;195;p20"/>
          <p:cNvGrpSpPr/>
          <p:nvPr/>
        </p:nvGrpSpPr>
        <p:grpSpPr>
          <a:xfrm>
            <a:off x="7825425" y="3663825"/>
            <a:ext cx="1311300" cy="1152600"/>
            <a:chOff x="865475" y="3990900"/>
            <a:chExt cx="1311300" cy="1152600"/>
          </a:xfrm>
        </p:grpSpPr>
        <p:grpSp>
          <p:nvGrpSpPr>
            <p:cNvPr id="196" name="Google Shape;196;p20"/>
            <p:cNvGrpSpPr/>
            <p:nvPr/>
          </p:nvGrpSpPr>
          <p:grpSpPr>
            <a:xfrm>
              <a:off x="865475" y="3990900"/>
              <a:ext cx="1311300" cy="1152600"/>
              <a:chOff x="1242950" y="2890825"/>
              <a:chExt cx="1311300" cy="1152600"/>
            </a:xfrm>
          </p:grpSpPr>
          <p:sp>
            <p:nvSpPr>
              <p:cNvPr id="197" name="Google Shape;197;p20"/>
              <p:cNvSpPr/>
              <p:nvPr/>
            </p:nvSpPr>
            <p:spPr>
              <a:xfrm>
                <a:off x="1318400" y="2890825"/>
                <a:ext cx="1160400" cy="1152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1242950" y="3192063"/>
                <a:ext cx="1311300" cy="5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備品Xの所有者</a:t>
                </a:r>
                <a:endParaRPr sz="1100"/>
              </a:p>
              <a:p>
                <a:pPr marL="0" lvl="0" indent="0" algn="ctr" rtl="0">
                  <a:spcBef>
                    <a:spcPts val="0"/>
                  </a:spcBef>
                  <a:spcAft>
                    <a:spcPts val="0"/>
                  </a:spcAft>
                  <a:buNone/>
                </a:pPr>
                <a:endParaRPr sz="1100"/>
              </a:p>
            </p:txBody>
          </p:sp>
        </p:grpSp>
        <p:sp>
          <p:nvSpPr>
            <p:cNvPr id="199" name="Google Shape;199;p20"/>
            <p:cNvSpPr/>
            <p:nvPr/>
          </p:nvSpPr>
          <p:spPr>
            <a:xfrm>
              <a:off x="1131725" y="3990900"/>
              <a:ext cx="7788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Xさん</a:t>
              </a:r>
              <a:endParaRPr sz="1100"/>
            </a:p>
          </p:txBody>
        </p:sp>
      </p:grpSp>
      <p:sp>
        <p:nvSpPr>
          <p:cNvPr id="200" name="Google Shape;200;p20"/>
          <p:cNvSpPr/>
          <p:nvPr/>
        </p:nvSpPr>
        <p:spPr>
          <a:xfrm>
            <a:off x="4991900" y="3707575"/>
            <a:ext cx="795600" cy="82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000"/>
              <a:t>Eさん</a:t>
            </a:r>
            <a:endParaRPr sz="1000"/>
          </a:p>
        </p:txBody>
      </p:sp>
      <p:sp>
        <p:nvSpPr>
          <p:cNvPr id="201" name="Google Shape;201;p20"/>
          <p:cNvSpPr/>
          <p:nvPr/>
        </p:nvSpPr>
        <p:spPr>
          <a:xfrm>
            <a:off x="6027325" y="425552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1100"/>
              <a:t>何かのtoken</a:t>
            </a:r>
            <a:endParaRPr sz="1100"/>
          </a:p>
        </p:txBody>
      </p:sp>
      <p:sp>
        <p:nvSpPr>
          <p:cNvPr id="202" name="Google Shape;202;p20"/>
          <p:cNvSpPr/>
          <p:nvPr/>
        </p:nvSpPr>
        <p:spPr>
          <a:xfrm>
            <a:off x="6089175" y="3768788"/>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備品-X-token-1</a:t>
            </a:r>
            <a:endParaRPr sz="1100"/>
          </a:p>
        </p:txBody>
      </p:sp>
      <p:cxnSp>
        <p:nvCxnSpPr>
          <p:cNvPr id="203" name="Google Shape;203;p20"/>
          <p:cNvCxnSpPr>
            <a:stCxn id="193" idx="3"/>
            <a:endCxn id="187" idx="1"/>
          </p:cNvCxnSpPr>
          <p:nvPr/>
        </p:nvCxnSpPr>
        <p:spPr>
          <a:xfrm rot="10800000" flipH="1">
            <a:off x="1311300" y="3958063"/>
            <a:ext cx="482400" cy="319800"/>
          </a:xfrm>
          <a:prstGeom prst="straightConnector1">
            <a:avLst/>
          </a:prstGeom>
          <a:noFill/>
          <a:ln w="9525" cap="flat" cmpd="sng">
            <a:solidFill>
              <a:schemeClr val="dk2"/>
            </a:solidFill>
            <a:prstDash val="solid"/>
            <a:round/>
            <a:headEnd type="none" w="med" len="med"/>
            <a:tailEnd type="triangle" w="med" len="med"/>
          </a:ln>
        </p:spPr>
      </p:cxnSp>
      <p:sp>
        <p:nvSpPr>
          <p:cNvPr id="204" name="Google Shape;204;p20"/>
          <p:cNvSpPr/>
          <p:nvPr/>
        </p:nvSpPr>
        <p:spPr>
          <a:xfrm>
            <a:off x="1022950" y="3366425"/>
            <a:ext cx="12159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skill-Aの使用権token(FT)を発行</a:t>
            </a:r>
            <a:endParaRPr sz="1100"/>
          </a:p>
        </p:txBody>
      </p:sp>
      <p:cxnSp>
        <p:nvCxnSpPr>
          <p:cNvPr id="205" name="Google Shape;205;p20"/>
          <p:cNvCxnSpPr>
            <a:stCxn id="188" idx="1"/>
          </p:cNvCxnSpPr>
          <p:nvPr/>
        </p:nvCxnSpPr>
        <p:spPr>
          <a:xfrm rot="10800000">
            <a:off x="1476550" y="4350775"/>
            <a:ext cx="232500" cy="51900"/>
          </a:xfrm>
          <a:prstGeom prst="straightConnector1">
            <a:avLst/>
          </a:prstGeom>
          <a:noFill/>
          <a:ln w="9525" cap="flat" cmpd="sng">
            <a:solidFill>
              <a:schemeClr val="dk2"/>
            </a:solidFill>
            <a:prstDash val="solid"/>
            <a:round/>
            <a:headEnd type="none" w="med" len="med"/>
            <a:tailEnd type="triangle" w="med" len="med"/>
          </a:ln>
        </p:spPr>
      </p:cxnSp>
      <p:sp>
        <p:nvSpPr>
          <p:cNvPr id="206" name="Google Shape;206;p20"/>
          <p:cNvSpPr/>
          <p:nvPr/>
        </p:nvSpPr>
        <p:spPr>
          <a:xfrm>
            <a:off x="1113075" y="425551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交換</a:t>
            </a:r>
            <a:endParaRPr sz="1100"/>
          </a:p>
        </p:txBody>
      </p:sp>
      <p:sp>
        <p:nvSpPr>
          <p:cNvPr id="207" name="Google Shape;207;p20"/>
          <p:cNvSpPr/>
          <p:nvPr/>
        </p:nvSpPr>
        <p:spPr>
          <a:xfrm>
            <a:off x="7427575" y="415526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交換</a:t>
            </a:r>
            <a:endParaRPr sz="1100"/>
          </a:p>
        </p:txBody>
      </p:sp>
      <p:cxnSp>
        <p:nvCxnSpPr>
          <p:cNvPr id="208" name="Google Shape;208;p20"/>
          <p:cNvCxnSpPr>
            <a:stCxn id="187" idx="3"/>
          </p:cNvCxnSpPr>
          <p:nvPr/>
        </p:nvCxnSpPr>
        <p:spPr>
          <a:xfrm>
            <a:off x="2953975" y="3958113"/>
            <a:ext cx="172800" cy="45300"/>
          </a:xfrm>
          <a:prstGeom prst="straightConnector1">
            <a:avLst/>
          </a:prstGeom>
          <a:noFill/>
          <a:ln w="9525" cap="flat" cmpd="sng">
            <a:solidFill>
              <a:schemeClr val="dk2"/>
            </a:solidFill>
            <a:prstDash val="solid"/>
            <a:round/>
            <a:headEnd type="none" w="med" len="med"/>
            <a:tailEnd type="triangle" w="med" len="med"/>
          </a:ln>
        </p:spPr>
      </p:cxnSp>
      <p:cxnSp>
        <p:nvCxnSpPr>
          <p:cNvPr id="209" name="Google Shape;209;p20"/>
          <p:cNvCxnSpPr>
            <a:stCxn id="189" idx="2"/>
            <a:endCxn id="188" idx="3"/>
          </p:cNvCxnSpPr>
          <p:nvPr/>
        </p:nvCxnSpPr>
        <p:spPr>
          <a:xfrm flipH="1">
            <a:off x="2869425" y="4139425"/>
            <a:ext cx="397800" cy="2634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20"/>
          <p:cNvCxnSpPr>
            <a:stCxn id="189" idx="0"/>
            <a:endCxn id="183" idx="2"/>
          </p:cNvCxnSpPr>
          <p:nvPr/>
        </p:nvCxnSpPr>
        <p:spPr>
          <a:xfrm rot="10800000" flipH="1">
            <a:off x="3665025" y="2055625"/>
            <a:ext cx="182400" cy="1673400"/>
          </a:xfrm>
          <a:prstGeom prst="straightConnector1">
            <a:avLst/>
          </a:prstGeom>
          <a:noFill/>
          <a:ln w="9525" cap="flat" cmpd="sng">
            <a:solidFill>
              <a:schemeClr val="dk2"/>
            </a:solidFill>
            <a:prstDash val="solid"/>
            <a:round/>
            <a:headEnd type="none" w="med" len="med"/>
            <a:tailEnd type="triangle" w="med" len="med"/>
          </a:ln>
        </p:spPr>
      </p:cxnSp>
      <p:sp>
        <p:nvSpPr>
          <p:cNvPr id="211" name="Google Shape;211;p20"/>
          <p:cNvSpPr/>
          <p:nvPr/>
        </p:nvSpPr>
        <p:spPr>
          <a:xfrm>
            <a:off x="3084825" y="3029413"/>
            <a:ext cx="1160400" cy="294300"/>
          </a:xfrm>
          <a:prstGeom prst="rect">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skill-A-token-1</a:t>
            </a:r>
            <a:endParaRPr sz="1100"/>
          </a:p>
        </p:txBody>
      </p:sp>
      <p:sp>
        <p:nvSpPr>
          <p:cNvPr id="212" name="Google Shape;212;p20"/>
          <p:cNvSpPr/>
          <p:nvPr/>
        </p:nvSpPr>
        <p:spPr>
          <a:xfrm>
            <a:off x="2869450" y="366381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取得</a:t>
            </a:r>
            <a:endParaRPr sz="1100"/>
          </a:p>
        </p:txBody>
      </p:sp>
      <p:sp>
        <p:nvSpPr>
          <p:cNvPr id="213" name="Google Shape;213;p20"/>
          <p:cNvSpPr/>
          <p:nvPr/>
        </p:nvSpPr>
        <p:spPr>
          <a:xfrm>
            <a:off x="3574425" y="337921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提供</a:t>
            </a:r>
            <a:endParaRPr sz="1100"/>
          </a:p>
        </p:txBody>
      </p:sp>
      <p:cxnSp>
        <p:nvCxnSpPr>
          <p:cNvPr id="214" name="Google Shape;214;p20"/>
          <p:cNvCxnSpPr>
            <a:stCxn id="200" idx="0"/>
            <a:endCxn id="185" idx="2"/>
          </p:cNvCxnSpPr>
          <p:nvPr/>
        </p:nvCxnSpPr>
        <p:spPr>
          <a:xfrm rot="10800000">
            <a:off x="5273600" y="2055475"/>
            <a:ext cx="116100" cy="1652100"/>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20"/>
          <p:cNvSpPr txBox="1"/>
          <p:nvPr/>
        </p:nvSpPr>
        <p:spPr>
          <a:xfrm>
            <a:off x="6986675" y="926825"/>
            <a:ext cx="184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例えば、軽トラックやオートバイ等</a:t>
            </a:r>
            <a:endParaRPr/>
          </a:p>
        </p:txBody>
      </p:sp>
      <p:sp>
        <p:nvSpPr>
          <p:cNvPr id="216" name="Google Shape;216;p20"/>
          <p:cNvSpPr/>
          <p:nvPr/>
        </p:nvSpPr>
        <p:spPr>
          <a:xfrm>
            <a:off x="6957375" y="3303025"/>
            <a:ext cx="13551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備品Xの使用権token(FT)を発行</a:t>
            </a:r>
            <a:endParaRPr sz="1100"/>
          </a:p>
        </p:txBody>
      </p:sp>
      <p:cxnSp>
        <p:nvCxnSpPr>
          <p:cNvPr id="217" name="Google Shape;217;p20"/>
          <p:cNvCxnSpPr>
            <a:stCxn id="198" idx="1"/>
            <a:endCxn id="202" idx="3"/>
          </p:cNvCxnSpPr>
          <p:nvPr/>
        </p:nvCxnSpPr>
        <p:spPr>
          <a:xfrm rot="10800000">
            <a:off x="7249725" y="3915863"/>
            <a:ext cx="575700" cy="299700"/>
          </a:xfrm>
          <a:prstGeom prst="straightConnector1">
            <a:avLst/>
          </a:prstGeom>
          <a:noFill/>
          <a:ln w="9525" cap="flat" cmpd="sng">
            <a:solidFill>
              <a:schemeClr val="dk2"/>
            </a:solidFill>
            <a:prstDash val="solid"/>
            <a:round/>
            <a:headEnd type="none" w="med" len="med"/>
            <a:tailEnd type="triangle" w="med" len="med"/>
          </a:ln>
        </p:spPr>
      </p:cxnSp>
      <p:sp>
        <p:nvSpPr>
          <p:cNvPr id="218" name="Google Shape;218;p20"/>
          <p:cNvSpPr/>
          <p:nvPr/>
        </p:nvSpPr>
        <p:spPr>
          <a:xfrm>
            <a:off x="4751450" y="3018688"/>
            <a:ext cx="1160400" cy="294300"/>
          </a:xfrm>
          <a:prstGeom prst="rect">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備品-X-token-1</a:t>
            </a:r>
            <a:endParaRPr sz="1100"/>
          </a:p>
        </p:txBody>
      </p:sp>
      <p:sp>
        <p:nvSpPr>
          <p:cNvPr id="219" name="Google Shape;219;p20"/>
          <p:cNvSpPr/>
          <p:nvPr/>
        </p:nvSpPr>
        <p:spPr>
          <a:xfrm>
            <a:off x="4900350" y="3363125"/>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提供</a:t>
            </a:r>
            <a:endParaRPr sz="1100"/>
          </a:p>
        </p:txBody>
      </p:sp>
      <p:cxnSp>
        <p:nvCxnSpPr>
          <p:cNvPr id="220" name="Google Shape;220;p20"/>
          <p:cNvCxnSpPr>
            <a:stCxn id="200" idx="5"/>
            <a:endCxn id="201" idx="1"/>
          </p:cNvCxnSpPr>
          <p:nvPr/>
        </p:nvCxnSpPr>
        <p:spPr>
          <a:xfrm rot="10800000" flipH="1">
            <a:off x="5670987" y="4402772"/>
            <a:ext cx="356400" cy="5400"/>
          </a:xfrm>
          <a:prstGeom prst="straightConnector1">
            <a:avLst/>
          </a:prstGeom>
          <a:noFill/>
          <a:ln w="9525" cap="flat" cmpd="sng">
            <a:solidFill>
              <a:schemeClr val="dk2"/>
            </a:solidFill>
            <a:prstDash val="solid"/>
            <a:round/>
            <a:headEnd type="none" w="med" len="med"/>
            <a:tailEnd type="triangle" w="med" len="med"/>
          </a:ln>
        </p:spPr>
      </p:cxnSp>
      <p:sp>
        <p:nvSpPr>
          <p:cNvPr id="221" name="Google Shape;221;p20"/>
          <p:cNvSpPr/>
          <p:nvPr/>
        </p:nvSpPr>
        <p:spPr>
          <a:xfrm>
            <a:off x="5671125" y="352851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取得</a:t>
            </a:r>
            <a:endParaRPr sz="1100"/>
          </a:p>
        </p:txBody>
      </p:sp>
      <p:cxnSp>
        <p:nvCxnSpPr>
          <p:cNvPr id="222" name="Google Shape;222;p20"/>
          <p:cNvCxnSpPr>
            <a:stCxn id="202" idx="1"/>
          </p:cNvCxnSpPr>
          <p:nvPr/>
        </p:nvCxnSpPr>
        <p:spPr>
          <a:xfrm flipH="1">
            <a:off x="5934675" y="3915938"/>
            <a:ext cx="154500" cy="600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20"/>
          <p:cNvCxnSpPr>
            <a:stCxn id="201" idx="3"/>
          </p:cNvCxnSpPr>
          <p:nvPr/>
        </p:nvCxnSpPr>
        <p:spPr>
          <a:xfrm rot="10800000" flipH="1">
            <a:off x="7187725" y="4349575"/>
            <a:ext cx="231900" cy="53100"/>
          </a:xfrm>
          <a:prstGeom prst="straightConnector1">
            <a:avLst/>
          </a:prstGeom>
          <a:noFill/>
          <a:ln w="9525" cap="flat" cmpd="sng">
            <a:solidFill>
              <a:schemeClr val="dk2"/>
            </a:solidFill>
            <a:prstDash val="solid"/>
            <a:round/>
            <a:headEnd type="none" w="med" len="med"/>
            <a:tailEnd type="triangle" w="med" len="med"/>
          </a:ln>
        </p:spPr>
      </p:cxnSp>
      <p:sp>
        <p:nvSpPr>
          <p:cNvPr id="224" name="Google Shape;224;p20"/>
          <p:cNvSpPr txBox="1"/>
          <p:nvPr/>
        </p:nvSpPr>
        <p:spPr>
          <a:xfrm>
            <a:off x="-76200" y="4519250"/>
            <a:ext cx="2093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NFTにより、Aさんが提供するskill-Aの質、提供の仕方全体に対するこれまでの実績を証明する</a:t>
            </a:r>
            <a:endParaRPr sz="1000"/>
          </a:p>
        </p:txBody>
      </p:sp>
      <p:sp>
        <p:nvSpPr>
          <p:cNvPr id="225" name="Google Shape;225;p20"/>
          <p:cNvSpPr txBox="1"/>
          <p:nvPr/>
        </p:nvSpPr>
        <p:spPr>
          <a:xfrm>
            <a:off x="7121875" y="4534125"/>
            <a:ext cx="2093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NFTにより、Xさんが提供する備品Xの質、提供の仕方全体に対するこれまでの実績を証明する</a:t>
            </a:r>
            <a:endParaRPr sz="1000"/>
          </a:p>
        </p:txBody>
      </p:sp>
      <p:sp>
        <p:nvSpPr>
          <p:cNvPr id="226" name="Google Shape;226;p20"/>
          <p:cNvSpPr/>
          <p:nvPr/>
        </p:nvSpPr>
        <p:spPr>
          <a:xfrm>
            <a:off x="4120715" y="4245025"/>
            <a:ext cx="232500" cy="26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27" name="Google Shape;227;p20"/>
          <p:cNvSpPr/>
          <p:nvPr/>
        </p:nvSpPr>
        <p:spPr>
          <a:xfrm>
            <a:off x="4411115" y="4245025"/>
            <a:ext cx="232500" cy="26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28" name="Google Shape;228;p20"/>
          <p:cNvSpPr/>
          <p:nvPr/>
        </p:nvSpPr>
        <p:spPr>
          <a:xfrm>
            <a:off x="4672365" y="4244425"/>
            <a:ext cx="232500" cy="26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1204</Words>
  <Application>Microsoft Macintosh PowerPoint</Application>
  <PresentationFormat>画面に合わせる (16:9)</PresentationFormat>
  <Paragraphs>146</Paragraphs>
  <Slides>8</Slides>
  <Notes>8</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8</vt:i4>
      </vt:variant>
    </vt:vector>
  </HeadingPairs>
  <TitlesOfParts>
    <vt:vector size="10" baseType="lpstr">
      <vt:lpstr>Arial</vt:lpstr>
      <vt:lpstr>Simple Light</vt:lpstr>
      <vt:lpstr>self-organizing-value-chain</vt:lpstr>
      <vt:lpstr>問題提起：現代社会を支えるもの</vt:lpstr>
      <vt:lpstr>問題提起：現代社会の弱点</vt:lpstr>
      <vt:lpstr>仕組み</vt:lpstr>
      <vt:lpstr>value chainの新規構築 value chainの設計 - value chain templateの選択</vt:lpstr>
      <vt:lpstr>既存のvalue chainから枝分かれ value chainの設計 - value chain templateの選択 </vt:lpstr>
      <vt:lpstr>バリューチェーンテンプレートの中身を実装（１）</vt:lpstr>
      <vt:lpstr>バリューチェーンテンプレートの中身を実装（２）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self-organizing-value-chain</dc:title>
  <cp:lastModifiedBy>浦川 真一</cp:lastModifiedBy>
  <cp:revision>1</cp:revision>
  <cp:lastPrinted>2022-07-13T00:41:47Z</cp:lastPrinted>
  <dcterms:modified xsi:type="dcterms:W3CDTF">2022-07-13T00:42:19Z</dcterms:modified>
</cp:coreProperties>
</file>