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3c8103fbc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3c8103fb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3bdf951898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3bdf951898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3ccd3073ba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3ccd3073ba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3bdf951898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3bdf95189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3bdf951898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3bdf951898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3bdf951898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3bdf95189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3ca587cbb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3ca587cbb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3ca587cbbe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3ca587cbb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3ccd3073ba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3ccd3073ba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3ccd3073ba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3ccd3073ba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3ccd3073ba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3ccd3073ba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3ccd3073b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3ccd3073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3bdf951898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3bdf95189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urashin/self-organizing-value-cha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ja" sz="4800" u="sng">
                <a:solidFill>
                  <a:schemeClr val="hlink"/>
                </a:solidFill>
                <a:highlight>
                  <a:srgbClr val="F6F8FA"/>
                </a:highlight>
                <a:hlinkClick r:id="rId3"/>
              </a:rPr>
              <a:t>self-organizing-value-chain</a:t>
            </a:r>
            <a:endParaRPr sz="480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ja"/>
              <a:t>自己組織化するバリューチェーン</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311700" y="445025"/>
            <a:ext cx="7282800" cy="68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既存のvalue chainから枝分かれ</a:t>
            </a:r>
            <a:endParaRPr/>
          </a:p>
          <a:p>
            <a:pPr marL="0" lvl="0" indent="0" algn="l" rtl="0">
              <a:spcBef>
                <a:spcPts val="0"/>
              </a:spcBef>
              <a:spcAft>
                <a:spcPts val="0"/>
              </a:spcAft>
              <a:buClr>
                <a:schemeClr val="dk1"/>
              </a:buClr>
              <a:buSzPct val="82500"/>
              <a:buFont typeface="Arial"/>
              <a:buNone/>
            </a:pPr>
            <a:r>
              <a:rPr lang="ja" sz="1333"/>
              <a:t>value chainの設計 - value chain templateの選択</a:t>
            </a:r>
            <a:endParaRPr sz="1333"/>
          </a:p>
          <a:p>
            <a:pPr marL="0" lvl="0" indent="0" algn="l" rtl="0">
              <a:spcBef>
                <a:spcPts val="0"/>
              </a:spcBef>
              <a:spcAft>
                <a:spcPts val="0"/>
              </a:spcAft>
              <a:buNone/>
            </a:pPr>
            <a:endParaRPr/>
          </a:p>
        </p:txBody>
      </p:sp>
      <p:sp>
        <p:nvSpPr>
          <p:cNvPr id="172" name="Google Shape;172;p22"/>
          <p:cNvSpPr/>
          <p:nvPr/>
        </p:nvSpPr>
        <p:spPr>
          <a:xfrm>
            <a:off x="376875" y="16304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農家</a:t>
            </a:r>
            <a:endParaRPr/>
          </a:p>
          <a:p>
            <a:pPr marL="0" lvl="0" indent="0" algn="ctr" rtl="0">
              <a:spcBef>
                <a:spcPts val="0"/>
              </a:spcBef>
              <a:spcAft>
                <a:spcPts val="0"/>
              </a:spcAft>
              <a:buNone/>
            </a:pPr>
            <a:r>
              <a:rPr lang="ja" sz="1100"/>
              <a:t>（農作物の生産）</a:t>
            </a:r>
            <a:endParaRPr sz="1100"/>
          </a:p>
        </p:txBody>
      </p:sp>
      <p:sp>
        <p:nvSpPr>
          <p:cNvPr id="173" name="Google Shape;173;p22"/>
          <p:cNvSpPr/>
          <p:nvPr/>
        </p:nvSpPr>
        <p:spPr>
          <a:xfrm>
            <a:off x="2204300" y="16304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出荷</a:t>
            </a:r>
            <a:endParaRPr/>
          </a:p>
          <a:p>
            <a:pPr marL="0" lvl="0" indent="0" algn="ctr" rtl="0">
              <a:spcBef>
                <a:spcPts val="0"/>
              </a:spcBef>
              <a:spcAft>
                <a:spcPts val="0"/>
              </a:spcAft>
              <a:buNone/>
            </a:pPr>
            <a:r>
              <a:rPr lang="ja" sz="1100"/>
              <a:t>（農作物の輸送）</a:t>
            </a:r>
            <a:endParaRPr sz="1100"/>
          </a:p>
        </p:txBody>
      </p:sp>
      <p:sp>
        <p:nvSpPr>
          <p:cNvPr id="174" name="Google Shape;174;p22"/>
          <p:cNvSpPr/>
          <p:nvPr/>
        </p:nvSpPr>
        <p:spPr>
          <a:xfrm>
            <a:off x="3935625" y="16304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市場</a:t>
            </a:r>
            <a:endParaRPr/>
          </a:p>
          <a:p>
            <a:pPr marL="0" lvl="0" indent="0" algn="ctr" rtl="0">
              <a:spcBef>
                <a:spcPts val="0"/>
              </a:spcBef>
              <a:spcAft>
                <a:spcPts val="0"/>
              </a:spcAft>
              <a:buNone/>
            </a:pPr>
            <a:r>
              <a:rPr lang="ja" sz="1100"/>
              <a:t>（農作物と欲しい人のマッチング）</a:t>
            </a:r>
            <a:endParaRPr sz="1100"/>
          </a:p>
        </p:txBody>
      </p:sp>
      <p:sp>
        <p:nvSpPr>
          <p:cNvPr id="175" name="Google Shape;175;p22"/>
          <p:cNvSpPr/>
          <p:nvPr/>
        </p:nvSpPr>
        <p:spPr>
          <a:xfrm>
            <a:off x="5776775" y="16311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レストラン</a:t>
            </a:r>
            <a:endParaRPr/>
          </a:p>
          <a:p>
            <a:pPr marL="0" lvl="0" indent="0" algn="ctr" rtl="0">
              <a:spcBef>
                <a:spcPts val="0"/>
              </a:spcBef>
              <a:spcAft>
                <a:spcPts val="0"/>
              </a:spcAft>
              <a:buNone/>
            </a:pPr>
            <a:r>
              <a:rPr lang="ja" sz="1100"/>
              <a:t>（材料の加工）</a:t>
            </a:r>
            <a:endParaRPr sz="1100"/>
          </a:p>
        </p:txBody>
      </p:sp>
      <p:sp>
        <p:nvSpPr>
          <p:cNvPr id="176" name="Google Shape;176;p22"/>
          <p:cNvSpPr/>
          <p:nvPr/>
        </p:nvSpPr>
        <p:spPr>
          <a:xfrm>
            <a:off x="7520350" y="2971125"/>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a:t>
            </a:r>
            <a:endParaRPr sz="1100"/>
          </a:p>
        </p:txBody>
      </p:sp>
      <p:cxnSp>
        <p:nvCxnSpPr>
          <p:cNvPr id="177" name="Google Shape;177;p22"/>
          <p:cNvCxnSpPr>
            <a:stCxn id="172" idx="3"/>
            <a:endCxn id="173" idx="1"/>
          </p:cNvCxnSpPr>
          <p:nvPr/>
        </p:nvCxnSpPr>
        <p:spPr>
          <a:xfrm>
            <a:off x="1736175" y="2007950"/>
            <a:ext cx="468000" cy="0"/>
          </a:xfrm>
          <a:prstGeom prst="straightConnector1">
            <a:avLst/>
          </a:prstGeom>
          <a:noFill/>
          <a:ln w="9525" cap="flat" cmpd="sng">
            <a:solidFill>
              <a:schemeClr val="dk2"/>
            </a:solidFill>
            <a:prstDash val="solid"/>
            <a:round/>
            <a:headEnd type="none" w="med" len="med"/>
            <a:tailEnd type="triangle" w="med" len="med"/>
          </a:ln>
        </p:spPr>
      </p:cxnSp>
      <p:cxnSp>
        <p:nvCxnSpPr>
          <p:cNvPr id="178" name="Google Shape;178;p22"/>
          <p:cNvCxnSpPr>
            <a:stCxn id="173" idx="3"/>
            <a:endCxn id="174" idx="1"/>
          </p:cNvCxnSpPr>
          <p:nvPr/>
        </p:nvCxnSpPr>
        <p:spPr>
          <a:xfrm>
            <a:off x="3563600" y="2007950"/>
            <a:ext cx="372000" cy="0"/>
          </a:xfrm>
          <a:prstGeom prst="straightConnector1">
            <a:avLst/>
          </a:prstGeom>
          <a:noFill/>
          <a:ln w="9525" cap="flat" cmpd="sng">
            <a:solidFill>
              <a:schemeClr val="dk2"/>
            </a:solidFill>
            <a:prstDash val="solid"/>
            <a:round/>
            <a:headEnd type="none" w="med" len="med"/>
            <a:tailEnd type="triangle" w="med" len="med"/>
          </a:ln>
        </p:spPr>
      </p:cxnSp>
      <p:cxnSp>
        <p:nvCxnSpPr>
          <p:cNvPr id="179" name="Google Shape;179;p22"/>
          <p:cNvCxnSpPr>
            <a:stCxn id="174" idx="3"/>
            <a:endCxn id="175" idx="1"/>
          </p:cNvCxnSpPr>
          <p:nvPr/>
        </p:nvCxnSpPr>
        <p:spPr>
          <a:xfrm>
            <a:off x="5294925" y="2007950"/>
            <a:ext cx="481800" cy="600"/>
          </a:xfrm>
          <a:prstGeom prst="straightConnector1">
            <a:avLst/>
          </a:prstGeom>
          <a:noFill/>
          <a:ln w="9525" cap="flat" cmpd="sng">
            <a:solidFill>
              <a:schemeClr val="dk2"/>
            </a:solidFill>
            <a:prstDash val="solid"/>
            <a:round/>
            <a:headEnd type="none" w="med" len="med"/>
            <a:tailEnd type="triangle" w="med" len="med"/>
          </a:ln>
        </p:spPr>
      </p:cxnSp>
      <p:sp>
        <p:nvSpPr>
          <p:cNvPr id="180" name="Google Shape;180;p22"/>
          <p:cNvSpPr txBox="1"/>
          <p:nvPr/>
        </p:nvSpPr>
        <p:spPr>
          <a:xfrm>
            <a:off x="4181500" y="4231425"/>
            <a:ext cx="2907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美味しい食事を楽しみたいが、レストランまでの移動は面倒、あるいは時間が無い。</a:t>
            </a:r>
            <a:endParaRPr/>
          </a:p>
        </p:txBody>
      </p:sp>
      <p:sp>
        <p:nvSpPr>
          <p:cNvPr id="181" name="Google Shape;181;p22"/>
          <p:cNvSpPr/>
          <p:nvPr/>
        </p:nvSpPr>
        <p:spPr>
          <a:xfrm>
            <a:off x="7520350" y="42315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顧客X</a:t>
            </a:r>
            <a:endParaRPr/>
          </a:p>
          <a:p>
            <a:pPr marL="0" lvl="0" indent="0" algn="ctr" rtl="0">
              <a:spcBef>
                <a:spcPts val="0"/>
              </a:spcBef>
              <a:spcAft>
                <a:spcPts val="0"/>
              </a:spcAft>
              <a:buNone/>
            </a:pPr>
            <a:r>
              <a:rPr lang="ja" sz="1100"/>
              <a:t>（最終的な消費）</a:t>
            </a:r>
            <a:endParaRPr sz="1100"/>
          </a:p>
        </p:txBody>
      </p:sp>
      <p:cxnSp>
        <p:nvCxnSpPr>
          <p:cNvPr id="182" name="Google Shape;182;p22"/>
          <p:cNvCxnSpPr>
            <a:stCxn id="176" idx="2"/>
            <a:endCxn id="181" idx="0"/>
          </p:cNvCxnSpPr>
          <p:nvPr/>
        </p:nvCxnSpPr>
        <p:spPr>
          <a:xfrm>
            <a:off x="8200000" y="3726225"/>
            <a:ext cx="0" cy="505200"/>
          </a:xfrm>
          <a:prstGeom prst="straightConnector1">
            <a:avLst/>
          </a:prstGeom>
          <a:noFill/>
          <a:ln w="9525" cap="flat" cmpd="sng">
            <a:solidFill>
              <a:schemeClr val="dk2"/>
            </a:solidFill>
            <a:prstDash val="solid"/>
            <a:round/>
            <a:headEnd type="none" w="med" len="med"/>
            <a:tailEnd type="triangle" w="med" len="med"/>
          </a:ln>
        </p:spPr>
      </p:cxnSp>
      <p:sp>
        <p:nvSpPr>
          <p:cNvPr id="183" name="Google Shape;183;p22"/>
          <p:cNvSpPr txBox="1"/>
          <p:nvPr/>
        </p:nvSpPr>
        <p:spPr>
          <a:xfrm>
            <a:off x="3387175" y="2933025"/>
            <a:ext cx="3646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ここに何を入れると、「顧客X」にリーチできるのか? value chain templateの一部をつかって解く</a:t>
            </a:r>
            <a:endParaRPr/>
          </a:p>
        </p:txBody>
      </p:sp>
      <p:sp>
        <p:nvSpPr>
          <p:cNvPr id="184" name="Google Shape;184;p22"/>
          <p:cNvSpPr/>
          <p:nvPr/>
        </p:nvSpPr>
        <p:spPr>
          <a:xfrm>
            <a:off x="6929975" y="3148575"/>
            <a:ext cx="206100" cy="400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7508050" y="16311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【課題】</a:t>
            </a:r>
            <a:endParaRPr/>
          </a:p>
          <a:p>
            <a:pPr marL="0" lvl="0" indent="0" algn="ctr" rtl="0">
              <a:spcBef>
                <a:spcPts val="0"/>
              </a:spcBef>
              <a:spcAft>
                <a:spcPts val="0"/>
              </a:spcAft>
              <a:buNone/>
            </a:pPr>
            <a:r>
              <a:rPr lang="ja"/>
              <a:t>美味しい食事を楽しみたい</a:t>
            </a:r>
            <a:endParaRPr sz="1100"/>
          </a:p>
        </p:txBody>
      </p:sp>
      <p:cxnSp>
        <p:nvCxnSpPr>
          <p:cNvPr id="186" name="Google Shape;186;p22"/>
          <p:cNvCxnSpPr>
            <a:stCxn id="175" idx="3"/>
            <a:endCxn id="185" idx="1"/>
          </p:cNvCxnSpPr>
          <p:nvPr/>
        </p:nvCxnSpPr>
        <p:spPr>
          <a:xfrm>
            <a:off x="7136075" y="2008650"/>
            <a:ext cx="372000" cy="0"/>
          </a:xfrm>
          <a:prstGeom prst="straightConnector1">
            <a:avLst/>
          </a:prstGeom>
          <a:noFill/>
          <a:ln w="9525" cap="flat" cmpd="sng">
            <a:solidFill>
              <a:schemeClr val="dk2"/>
            </a:solidFill>
            <a:prstDash val="solid"/>
            <a:round/>
            <a:headEnd type="none" w="med" len="med"/>
            <a:tailEnd type="triangle" w="med" len="med"/>
          </a:ln>
        </p:spPr>
      </p:cxnSp>
      <p:cxnSp>
        <p:nvCxnSpPr>
          <p:cNvPr id="187" name="Google Shape;187;p22"/>
          <p:cNvCxnSpPr>
            <a:stCxn id="175" idx="2"/>
            <a:endCxn id="176" idx="0"/>
          </p:cNvCxnSpPr>
          <p:nvPr/>
        </p:nvCxnSpPr>
        <p:spPr>
          <a:xfrm rot="-5400000" flipH="1">
            <a:off x="7035725" y="1806900"/>
            <a:ext cx="585000" cy="1743600"/>
          </a:xfrm>
          <a:prstGeom prst="bentConnector3">
            <a:avLst>
              <a:gd name="adj1" fmla="val 49994"/>
            </a:avLst>
          </a:prstGeom>
          <a:noFill/>
          <a:ln w="9525" cap="flat" cmpd="sng">
            <a:solidFill>
              <a:schemeClr val="dk2"/>
            </a:solidFill>
            <a:prstDash val="solid"/>
            <a:round/>
            <a:headEnd type="none" w="med" len="med"/>
            <a:tailEnd type="triangle" w="med" len="med"/>
          </a:ln>
        </p:spPr>
      </p:cxnSp>
      <p:sp>
        <p:nvSpPr>
          <p:cNvPr id="188" name="Google Shape;188;p22"/>
          <p:cNvSpPr/>
          <p:nvPr/>
        </p:nvSpPr>
        <p:spPr>
          <a:xfrm>
            <a:off x="7083175" y="3975850"/>
            <a:ext cx="1997700" cy="10869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txBox="1"/>
          <p:nvPr/>
        </p:nvSpPr>
        <p:spPr>
          <a:xfrm>
            <a:off x="5022425" y="3949388"/>
            <a:ext cx="2089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000" b="1">
                <a:solidFill>
                  <a:srgbClr val="FF0000"/>
                </a:solidFill>
              </a:rPr>
              <a:t>今までリーチできていない客層</a:t>
            </a:r>
            <a:endParaRPr sz="1000" b="1">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p:nvPr/>
        </p:nvSpPr>
        <p:spPr>
          <a:xfrm>
            <a:off x="376875" y="2704750"/>
            <a:ext cx="4305000" cy="2169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a:t>value chain template</a:t>
            </a:r>
            <a:endParaRPr/>
          </a:p>
        </p:txBody>
      </p:sp>
      <p:sp>
        <p:nvSpPr>
          <p:cNvPr id="195" name="Google Shape;195;p23"/>
          <p:cNvSpPr txBox="1">
            <a:spLocks noGrp="1"/>
          </p:cNvSpPr>
          <p:nvPr>
            <p:ph type="title"/>
          </p:nvPr>
        </p:nvSpPr>
        <p:spPr>
          <a:xfrm>
            <a:off x="311700" y="445025"/>
            <a:ext cx="7794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ja" dirty="0"/>
              <a:t>value chain template</a:t>
            </a:r>
            <a:r>
              <a:rPr lang="ja" dirty="0"/>
              <a:t>の中身を実装する</a:t>
            </a:r>
            <a:endParaRPr dirty="0"/>
          </a:p>
        </p:txBody>
      </p:sp>
      <p:sp>
        <p:nvSpPr>
          <p:cNvPr id="196" name="Google Shape;196;p23"/>
          <p:cNvSpPr/>
          <p:nvPr/>
        </p:nvSpPr>
        <p:spPr>
          <a:xfrm>
            <a:off x="376875" y="16304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農家</a:t>
            </a:r>
            <a:endParaRPr/>
          </a:p>
          <a:p>
            <a:pPr marL="0" lvl="0" indent="0" algn="ctr" rtl="0">
              <a:spcBef>
                <a:spcPts val="0"/>
              </a:spcBef>
              <a:spcAft>
                <a:spcPts val="0"/>
              </a:spcAft>
              <a:buNone/>
            </a:pPr>
            <a:r>
              <a:rPr lang="ja" sz="1100"/>
              <a:t>（農作物の生産）</a:t>
            </a:r>
            <a:endParaRPr sz="1100"/>
          </a:p>
        </p:txBody>
      </p:sp>
      <p:sp>
        <p:nvSpPr>
          <p:cNvPr id="197" name="Google Shape;197;p23"/>
          <p:cNvSpPr/>
          <p:nvPr/>
        </p:nvSpPr>
        <p:spPr>
          <a:xfrm>
            <a:off x="2204300" y="16304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出荷</a:t>
            </a:r>
            <a:endParaRPr/>
          </a:p>
          <a:p>
            <a:pPr marL="0" lvl="0" indent="0" algn="ctr" rtl="0">
              <a:spcBef>
                <a:spcPts val="0"/>
              </a:spcBef>
              <a:spcAft>
                <a:spcPts val="0"/>
              </a:spcAft>
              <a:buNone/>
            </a:pPr>
            <a:r>
              <a:rPr lang="ja" sz="1100"/>
              <a:t>（農作物の輸送）</a:t>
            </a:r>
            <a:endParaRPr sz="1100"/>
          </a:p>
        </p:txBody>
      </p:sp>
      <p:sp>
        <p:nvSpPr>
          <p:cNvPr id="198" name="Google Shape;198;p23"/>
          <p:cNvSpPr/>
          <p:nvPr/>
        </p:nvSpPr>
        <p:spPr>
          <a:xfrm>
            <a:off x="3935625" y="16304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市場</a:t>
            </a:r>
            <a:endParaRPr/>
          </a:p>
          <a:p>
            <a:pPr marL="0" lvl="0" indent="0" algn="ctr" rtl="0">
              <a:spcBef>
                <a:spcPts val="0"/>
              </a:spcBef>
              <a:spcAft>
                <a:spcPts val="0"/>
              </a:spcAft>
              <a:buNone/>
            </a:pPr>
            <a:r>
              <a:rPr lang="ja" sz="1100"/>
              <a:t>（農作物と欲しい人のマッチング）</a:t>
            </a:r>
            <a:endParaRPr sz="1100"/>
          </a:p>
        </p:txBody>
      </p:sp>
      <p:sp>
        <p:nvSpPr>
          <p:cNvPr id="199" name="Google Shape;199;p23"/>
          <p:cNvSpPr/>
          <p:nvPr/>
        </p:nvSpPr>
        <p:spPr>
          <a:xfrm>
            <a:off x="5776775" y="16311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レストラン</a:t>
            </a:r>
            <a:endParaRPr/>
          </a:p>
          <a:p>
            <a:pPr marL="0" lvl="0" indent="0" algn="ctr" rtl="0">
              <a:spcBef>
                <a:spcPts val="0"/>
              </a:spcBef>
              <a:spcAft>
                <a:spcPts val="0"/>
              </a:spcAft>
              <a:buNone/>
            </a:pPr>
            <a:r>
              <a:rPr lang="ja" sz="1100"/>
              <a:t>（材料の加工）</a:t>
            </a:r>
            <a:endParaRPr sz="1100"/>
          </a:p>
        </p:txBody>
      </p:sp>
      <p:sp>
        <p:nvSpPr>
          <p:cNvPr id="200" name="Google Shape;200;p23"/>
          <p:cNvSpPr/>
          <p:nvPr/>
        </p:nvSpPr>
        <p:spPr>
          <a:xfrm>
            <a:off x="7520350" y="2513925"/>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a:t>
            </a:r>
            <a:endParaRPr sz="1100"/>
          </a:p>
        </p:txBody>
      </p:sp>
      <p:cxnSp>
        <p:nvCxnSpPr>
          <p:cNvPr id="201" name="Google Shape;201;p23"/>
          <p:cNvCxnSpPr>
            <a:stCxn id="196" idx="3"/>
            <a:endCxn id="197" idx="1"/>
          </p:cNvCxnSpPr>
          <p:nvPr/>
        </p:nvCxnSpPr>
        <p:spPr>
          <a:xfrm>
            <a:off x="1736175" y="2007950"/>
            <a:ext cx="468000" cy="0"/>
          </a:xfrm>
          <a:prstGeom prst="straightConnector1">
            <a:avLst/>
          </a:prstGeom>
          <a:noFill/>
          <a:ln w="9525" cap="flat" cmpd="sng">
            <a:solidFill>
              <a:schemeClr val="dk2"/>
            </a:solidFill>
            <a:prstDash val="solid"/>
            <a:round/>
            <a:headEnd type="none" w="med" len="med"/>
            <a:tailEnd type="triangle" w="med" len="med"/>
          </a:ln>
        </p:spPr>
      </p:cxnSp>
      <p:cxnSp>
        <p:nvCxnSpPr>
          <p:cNvPr id="202" name="Google Shape;202;p23"/>
          <p:cNvCxnSpPr>
            <a:stCxn id="197" idx="3"/>
            <a:endCxn id="198" idx="1"/>
          </p:cNvCxnSpPr>
          <p:nvPr/>
        </p:nvCxnSpPr>
        <p:spPr>
          <a:xfrm>
            <a:off x="3563600" y="2007950"/>
            <a:ext cx="372000" cy="0"/>
          </a:xfrm>
          <a:prstGeom prst="straightConnector1">
            <a:avLst/>
          </a:prstGeom>
          <a:noFill/>
          <a:ln w="9525" cap="flat" cmpd="sng">
            <a:solidFill>
              <a:schemeClr val="dk2"/>
            </a:solidFill>
            <a:prstDash val="solid"/>
            <a:round/>
            <a:headEnd type="none" w="med" len="med"/>
            <a:tailEnd type="triangle" w="med" len="med"/>
          </a:ln>
        </p:spPr>
      </p:cxnSp>
      <p:cxnSp>
        <p:nvCxnSpPr>
          <p:cNvPr id="203" name="Google Shape;203;p23"/>
          <p:cNvCxnSpPr>
            <a:stCxn id="198" idx="3"/>
            <a:endCxn id="199" idx="1"/>
          </p:cNvCxnSpPr>
          <p:nvPr/>
        </p:nvCxnSpPr>
        <p:spPr>
          <a:xfrm>
            <a:off x="5294925" y="2007950"/>
            <a:ext cx="481800" cy="600"/>
          </a:xfrm>
          <a:prstGeom prst="straightConnector1">
            <a:avLst/>
          </a:prstGeom>
          <a:noFill/>
          <a:ln w="9525" cap="flat" cmpd="sng">
            <a:solidFill>
              <a:schemeClr val="dk2"/>
            </a:solidFill>
            <a:prstDash val="solid"/>
            <a:round/>
            <a:headEnd type="none" w="med" len="med"/>
            <a:tailEnd type="triangle" w="med" len="med"/>
          </a:ln>
        </p:spPr>
      </p:cxnSp>
      <p:sp>
        <p:nvSpPr>
          <p:cNvPr id="204" name="Google Shape;204;p23"/>
          <p:cNvSpPr/>
          <p:nvPr/>
        </p:nvSpPr>
        <p:spPr>
          <a:xfrm>
            <a:off x="7520350" y="37743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顧客X</a:t>
            </a:r>
            <a:endParaRPr/>
          </a:p>
          <a:p>
            <a:pPr marL="0" lvl="0" indent="0" algn="ctr" rtl="0">
              <a:spcBef>
                <a:spcPts val="0"/>
              </a:spcBef>
              <a:spcAft>
                <a:spcPts val="0"/>
              </a:spcAft>
              <a:buNone/>
            </a:pPr>
            <a:r>
              <a:rPr lang="ja" sz="1100"/>
              <a:t>（最終的な消費）</a:t>
            </a:r>
            <a:endParaRPr sz="1100"/>
          </a:p>
        </p:txBody>
      </p:sp>
      <p:cxnSp>
        <p:nvCxnSpPr>
          <p:cNvPr id="205" name="Google Shape;205;p23"/>
          <p:cNvCxnSpPr>
            <a:stCxn id="199" idx="3"/>
            <a:endCxn id="200" idx="0"/>
          </p:cNvCxnSpPr>
          <p:nvPr/>
        </p:nvCxnSpPr>
        <p:spPr>
          <a:xfrm>
            <a:off x="7136075" y="2008650"/>
            <a:ext cx="1063800" cy="505200"/>
          </a:xfrm>
          <a:prstGeom prst="bentConnector2">
            <a:avLst/>
          </a:prstGeom>
          <a:noFill/>
          <a:ln w="9525" cap="flat" cmpd="sng">
            <a:solidFill>
              <a:schemeClr val="dk2"/>
            </a:solidFill>
            <a:prstDash val="solid"/>
            <a:round/>
            <a:headEnd type="none" w="med" len="med"/>
            <a:tailEnd type="triangle" w="med" len="med"/>
          </a:ln>
        </p:spPr>
      </p:cxnSp>
      <p:cxnSp>
        <p:nvCxnSpPr>
          <p:cNvPr id="206" name="Google Shape;206;p23"/>
          <p:cNvCxnSpPr>
            <a:stCxn id="200" idx="2"/>
            <a:endCxn id="204" idx="0"/>
          </p:cNvCxnSpPr>
          <p:nvPr/>
        </p:nvCxnSpPr>
        <p:spPr>
          <a:xfrm>
            <a:off x="8200000" y="3269025"/>
            <a:ext cx="0" cy="505200"/>
          </a:xfrm>
          <a:prstGeom prst="straightConnector1">
            <a:avLst/>
          </a:prstGeom>
          <a:noFill/>
          <a:ln w="9525" cap="flat" cmpd="sng">
            <a:solidFill>
              <a:schemeClr val="dk2"/>
            </a:solidFill>
            <a:prstDash val="solid"/>
            <a:round/>
            <a:headEnd type="none" w="med" len="med"/>
            <a:tailEnd type="triangle" w="med" len="med"/>
          </a:ln>
        </p:spPr>
      </p:cxnSp>
      <p:sp>
        <p:nvSpPr>
          <p:cNvPr id="207" name="Google Shape;207;p23"/>
          <p:cNvSpPr/>
          <p:nvPr/>
        </p:nvSpPr>
        <p:spPr>
          <a:xfrm>
            <a:off x="563850" y="3120975"/>
            <a:ext cx="1858200" cy="903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a:t>加工</a:t>
            </a:r>
            <a:endParaRPr sz="1100"/>
          </a:p>
        </p:txBody>
      </p:sp>
      <p:sp>
        <p:nvSpPr>
          <p:cNvPr id="208" name="Google Shape;208;p23"/>
          <p:cNvSpPr/>
          <p:nvPr/>
        </p:nvSpPr>
        <p:spPr>
          <a:xfrm>
            <a:off x="563850" y="4066725"/>
            <a:ext cx="18582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a:t>保管</a:t>
            </a:r>
            <a:endParaRPr sz="1100"/>
          </a:p>
        </p:txBody>
      </p:sp>
      <p:sp>
        <p:nvSpPr>
          <p:cNvPr id="209" name="Google Shape;209;p23"/>
          <p:cNvSpPr/>
          <p:nvPr/>
        </p:nvSpPr>
        <p:spPr>
          <a:xfrm>
            <a:off x="2557275" y="3120975"/>
            <a:ext cx="2014800" cy="903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a:t>輸送</a:t>
            </a:r>
            <a:endParaRPr sz="1100"/>
          </a:p>
        </p:txBody>
      </p:sp>
      <p:sp>
        <p:nvSpPr>
          <p:cNvPr id="210" name="Google Shape;210;p23"/>
          <p:cNvSpPr/>
          <p:nvPr/>
        </p:nvSpPr>
        <p:spPr>
          <a:xfrm>
            <a:off x="2557225" y="4066725"/>
            <a:ext cx="20148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a:t>マッチング</a:t>
            </a:r>
            <a:endParaRPr sz="1100"/>
          </a:p>
        </p:txBody>
      </p:sp>
      <p:cxnSp>
        <p:nvCxnSpPr>
          <p:cNvPr id="211" name="Google Shape;211;p23"/>
          <p:cNvCxnSpPr>
            <a:stCxn id="212" idx="3"/>
            <a:endCxn id="200" idx="1"/>
          </p:cNvCxnSpPr>
          <p:nvPr/>
        </p:nvCxnSpPr>
        <p:spPr>
          <a:xfrm rot="10800000" flipH="1">
            <a:off x="4481074" y="2891425"/>
            <a:ext cx="3039300" cy="826500"/>
          </a:xfrm>
          <a:prstGeom prst="straightConnector1">
            <a:avLst/>
          </a:prstGeom>
          <a:noFill/>
          <a:ln w="9525" cap="flat" cmpd="sng">
            <a:solidFill>
              <a:schemeClr val="dk2"/>
            </a:solidFill>
            <a:prstDash val="solid"/>
            <a:round/>
            <a:headEnd type="none" w="med" len="med"/>
            <a:tailEnd type="triangle" w="med" len="med"/>
          </a:ln>
        </p:spPr>
      </p:cxnSp>
      <p:sp>
        <p:nvSpPr>
          <p:cNvPr id="213" name="Google Shape;213;p23"/>
          <p:cNvSpPr txBox="1"/>
          <p:nvPr/>
        </p:nvSpPr>
        <p:spPr>
          <a:xfrm>
            <a:off x="5016650" y="3577875"/>
            <a:ext cx="2187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例えば、value chain templateから「個人宅への配送」のテンプレートを入れることで、「顧客X」にリーチできそうだ。</a:t>
            </a:r>
            <a:endParaRPr/>
          </a:p>
        </p:txBody>
      </p:sp>
      <p:sp>
        <p:nvSpPr>
          <p:cNvPr id="214" name="Google Shape;214;p23"/>
          <p:cNvSpPr/>
          <p:nvPr/>
        </p:nvSpPr>
        <p:spPr>
          <a:xfrm>
            <a:off x="2622825" y="3465325"/>
            <a:ext cx="891000" cy="505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sz="1100"/>
              <a:t>拠点間の</a:t>
            </a:r>
            <a:endParaRPr sz="1100"/>
          </a:p>
          <a:p>
            <a:pPr marL="0" lvl="0" indent="0" algn="ctr" rtl="0">
              <a:spcBef>
                <a:spcPts val="0"/>
              </a:spcBef>
              <a:spcAft>
                <a:spcPts val="0"/>
              </a:spcAft>
              <a:buNone/>
            </a:pPr>
            <a:r>
              <a:rPr lang="ja" sz="1100"/>
              <a:t>輸送</a:t>
            </a:r>
            <a:endParaRPr sz="1100"/>
          </a:p>
        </p:txBody>
      </p:sp>
      <p:sp>
        <p:nvSpPr>
          <p:cNvPr id="212" name="Google Shape;212;p23"/>
          <p:cNvSpPr/>
          <p:nvPr/>
        </p:nvSpPr>
        <p:spPr>
          <a:xfrm>
            <a:off x="3590074" y="3465325"/>
            <a:ext cx="891000" cy="505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sz="1100"/>
              <a:t>個人宅</a:t>
            </a:r>
            <a:endParaRPr sz="1100"/>
          </a:p>
          <a:p>
            <a:pPr marL="0" lvl="0" indent="0" algn="ctr" rtl="0">
              <a:spcBef>
                <a:spcPts val="0"/>
              </a:spcBef>
              <a:spcAft>
                <a:spcPts val="0"/>
              </a:spcAft>
              <a:buNone/>
            </a:pPr>
            <a:r>
              <a:rPr lang="ja" sz="1100"/>
              <a:t>への配送</a:t>
            </a:r>
            <a:endParaRPr sz="1100"/>
          </a:p>
        </p:txBody>
      </p:sp>
      <p:sp>
        <p:nvSpPr>
          <p:cNvPr id="215" name="Google Shape;215;p23"/>
          <p:cNvSpPr/>
          <p:nvPr/>
        </p:nvSpPr>
        <p:spPr>
          <a:xfrm>
            <a:off x="1433875" y="3465325"/>
            <a:ext cx="891000" cy="505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sz="1100"/>
              <a:t>個人向け</a:t>
            </a:r>
            <a:endParaRPr sz="1100"/>
          </a:p>
          <a:p>
            <a:pPr marL="0" lvl="0" indent="0" algn="ctr" rtl="0">
              <a:spcBef>
                <a:spcPts val="0"/>
              </a:spcBef>
              <a:spcAft>
                <a:spcPts val="0"/>
              </a:spcAft>
              <a:buNone/>
            </a:pPr>
            <a:r>
              <a:rPr lang="ja" sz="1100"/>
              <a:t>調理</a:t>
            </a:r>
            <a:endParaRPr sz="1100"/>
          </a:p>
        </p:txBody>
      </p:sp>
      <p:sp>
        <p:nvSpPr>
          <p:cNvPr id="216" name="Google Shape;216;p23"/>
          <p:cNvSpPr txBox="1"/>
          <p:nvPr/>
        </p:nvSpPr>
        <p:spPr>
          <a:xfrm>
            <a:off x="762350" y="1071150"/>
            <a:ext cx="756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「3-3. templateの一部を使い、既存のvalue chainから枝分かれを作る」の実装方法を考える</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4"/>
          <p:cNvSpPr/>
          <p:nvPr/>
        </p:nvSpPr>
        <p:spPr>
          <a:xfrm>
            <a:off x="1222100" y="2751875"/>
            <a:ext cx="6603336" cy="2314440"/>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txBox="1">
            <a:spLocks noGrp="1"/>
          </p:cNvSpPr>
          <p:nvPr>
            <p:ph type="title"/>
          </p:nvPr>
        </p:nvSpPr>
        <p:spPr>
          <a:xfrm>
            <a:off x="311700" y="445025"/>
            <a:ext cx="7736400" cy="572700"/>
          </a:xfrm>
          <a:prstGeom prst="rect">
            <a:avLst/>
          </a:prstGeom>
        </p:spPr>
        <p:txBody>
          <a:bodyPr spcFirstLastPara="1" wrap="square" lIns="91425" tIns="91425" rIns="91425" bIns="91425" anchor="t" anchorCtr="0">
            <a:normAutofit fontScale="90000"/>
          </a:bodyPr>
          <a:lstStyle/>
          <a:p>
            <a:pPr lvl="0"/>
            <a:r>
              <a:rPr lang="en-US" altLang="ja" dirty="0"/>
              <a:t>value chain template</a:t>
            </a:r>
            <a:r>
              <a:rPr lang="ja" altLang="ja-JP" dirty="0"/>
              <a:t>の中身を実装する</a:t>
            </a:r>
            <a:endParaRPr dirty="0"/>
          </a:p>
        </p:txBody>
      </p:sp>
      <p:sp>
        <p:nvSpPr>
          <p:cNvPr id="223" name="Google Shape;223;p24"/>
          <p:cNvSpPr/>
          <p:nvPr/>
        </p:nvSpPr>
        <p:spPr>
          <a:xfrm>
            <a:off x="3050475" y="1085125"/>
            <a:ext cx="3038700" cy="153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sz="1100"/>
              <a:t>個人宅への配送template</a:t>
            </a:r>
            <a:endParaRPr sz="1100"/>
          </a:p>
        </p:txBody>
      </p:sp>
      <p:sp>
        <p:nvSpPr>
          <p:cNvPr id="224" name="Google Shape;224;p24"/>
          <p:cNvSpPr/>
          <p:nvPr/>
        </p:nvSpPr>
        <p:spPr>
          <a:xfrm>
            <a:off x="3191775" y="1428225"/>
            <a:ext cx="1311300" cy="1052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sz="1100"/>
              <a:t>組織template</a:t>
            </a:r>
            <a:endParaRPr sz="1100"/>
          </a:p>
        </p:txBody>
      </p:sp>
      <p:sp>
        <p:nvSpPr>
          <p:cNvPr id="225" name="Google Shape;225;p24"/>
          <p:cNvSpPr/>
          <p:nvPr/>
        </p:nvSpPr>
        <p:spPr>
          <a:xfrm>
            <a:off x="620725" y="1542425"/>
            <a:ext cx="1355100" cy="82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200"/>
              <a:t>個人宅への配送オペレーションに適した組織テンプレート</a:t>
            </a:r>
            <a:endParaRPr sz="900"/>
          </a:p>
        </p:txBody>
      </p:sp>
      <p:cxnSp>
        <p:nvCxnSpPr>
          <p:cNvPr id="226" name="Google Shape;226;p24"/>
          <p:cNvCxnSpPr>
            <a:stCxn id="225" idx="3"/>
            <a:endCxn id="224" idx="1"/>
          </p:cNvCxnSpPr>
          <p:nvPr/>
        </p:nvCxnSpPr>
        <p:spPr>
          <a:xfrm>
            <a:off x="1975825" y="1952825"/>
            <a:ext cx="1215900" cy="1500"/>
          </a:xfrm>
          <a:prstGeom prst="straightConnector1">
            <a:avLst/>
          </a:prstGeom>
          <a:noFill/>
          <a:ln w="9525" cap="flat" cmpd="sng">
            <a:solidFill>
              <a:schemeClr val="dk2"/>
            </a:solidFill>
            <a:prstDash val="solid"/>
            <a:round/>
            <a:headEnd type="none" w="med" len="med"/>
            <a:tailEnd type="triangle" w="med" len="med"/>
          </a:ln>
        </p:spPr>
      </p:cxnSp>
      <p:sp>
        <p:nvSpPr>
          <p:cNvPr id="227" name="Google Shape;227;p24"/>
          <p:cNvSpPr/>
          <p:nvPr/>
        </p:nvSpPr>
        <p:spPr>
          <a:xfrm>
            <a:off x="7045675" y="1542425"/>
            <a:ext cx="1355100" cy="82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200"/>
              <a:t>個人宅への配送に適した備品テンプレート</a:t>
            </a:r>
            <a:endParaRPr sz="900"/>
          </a:p>
        </p:txBody>
      </p:sp>
      <p:cxnSp>
        <p:nvCxnSpPr>
          <p:cNvPr id="228" name="Google Shape;228;p24"/>
          <p:cNvCxnSpPr>
            <a:stCxn id="227" idx="1"/>
            <a:endCxn id="229" idx="3"/>
          </p:cNvCxnSpPr>
          <p:nvPr/>
        </p:nvCxnSpPr>
        <p:spPr>
          <a:xfrm rot="10800000">
            <a:off x="5929375" y="1952825"/>
            <a:ext cx="1116300" cy="0"/>
          </a:xfrm>
          <a:prstGeom prst="straightConnector1">
            <a:avLst/>
          </a:prstGeom>
          <a:noFill/>
          <a:ln w="9525" cap="flat" cmpd="sng">
            <a:solidFill>
              <a:schemeClr val="dk2"/>
            </a:solidFill>
            <a:prstDash val="solid"/>
            <a:round/>
            <a:headEnd type="none" w="med" len="med"/>
            <a:tailEnd type="triangle" w="med" len="med"/>
          </a:ln>
        </p:spPr>
      </p:cxnSp>
      <p:sp>
        <p:nvSpPr>
          <p:cNvPr id="230" name="Google Shape;230;p24"/>
          <p:cNvSpPr/>
          <p:nvPr/>
        </p:nvSpPr>
        <p:spPr>
          <a:xfrm>
            <a:off x="3267225" y="1761275"/>
            <a:ext cx="1160400" cy="294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sz="1100"/>
              <a:t>役割Aスロット</a:t>
            </a:r>
            <a:endParaRPr sz="1100"/>
          </a:p>
        </p:txBody>
      </p:sp>
      <p:sp>
        <p:nvSpPr>
          <p:cNvPr id="231" name="Google Shape;231;p24"/>
          <p:cNvSpPr/>
          <p:nvPr/>
        </p:nvSpPr>
        <p:spPr>
          <a:xfrm>
            <a:off x="3267225" y="2125975"/>
            <a:ext cx="1160400" cy="294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sz="1100"/>
              <a:t>役割Bスロット</a:t>
            </a:r>
            <a:endParaRPr sz="1100"/>
          </a:p>
        </p:txBody>
      </p:sp>
      <p:sp>
        <p:nvSpPr>
          <p:cNvPr id="229" name="Google Shape;229;p24"/>
          <p:cNvSpPr/>
          <p:nvPr/>
        </p:nvSpPr>
        <p:spPr>
          <a:xfrm>
            <a:off x="4617975" y="1426775"/>
            <a:ext cx="1311300" cy="1052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sz="1100"/>
              <a:t>備品template</a:t>
            </a:r>
            <a:endParaRPr sz="1100"/>
          </a:p>
        </p:txBody>
      </p:sp>
      <p:sp>
        <p:nvSpPr>
          <p:cNvPr id="232" name="Google Shape;232;p24"/>
          <p:cNvSpPr/>
          <p:nvPr/>
        </p:nvSpPr>
        <p:spPr>
          <a:xfrm>
            <a:off x="4693425" y="1761275"/>
            <a:ext cx="1160400" cy="294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sz="1100"/>
              <a:t>備品Xスロット</a:t>
            </a:r>
            <a:endParaRPr sz="1100"/>
          </a:p>
        </p:txBody>
      </p:sp>
      <p:sp>
        <p:nvSpPr>
          <p:cNvPr id="233" name="Google Shape;233;p24"/>
          <p:cNvSpPr/>
          <p:nvPr/>
        </p:nvSpPr>
        <p:spPr>
          <a:xfrm>
            <a:off x="4693425" y="2125975"/>
            <a:ext cx="1160400" cy="294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sz="1100"/>
              <a:t>備品Yスロット</a:t>
            </a:r>
            <a:endParaRPr sz="1100"/>
          </a:p>
        </p:txBody>
      </p:sp>
      <p:sp>
        <p:nvSpPr>
          <p:cNvPr id="234" name="Google Shape;234;p24"/>
          <p:cNvSpPr/>
          <p:nvPr/>
        </p:nvSpPr>
        <p:spPr>
          <a:xfrm>
            <a:off x="1793575" y="3810963"/>
            <a:ext cx="1160400" cy="294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sz="1100"/>
              <a:t>skill-A-token-1</a:t>
            </a:r>
            <a:endParaRPr sz="1100"/>
          </a:p>
        </p:txBody>
      </p:sp>
      <p:sp>
        <p:nvSpPr>
          <p:cNvPr id="235" name="Google Shape;235;p24"/>
          <p:cNvSpPr/>
          <p:nvPr/>
        </p:nvSpPr>
        <p:spPr>
          <a:xfrm>
            <a:off x="1709050" y="4255525"/>
            <a:ext cx="1160400" cy="294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ja" sz="1100"/>
              <a:t>何かのtoken</a:t>
            </a:r>
            <a:endParaRPr sz="1100"/>
          </a:p>
        </p:txBody>
      </p:sp>
      <p:sp>
        <p:nvSpPr>
          <p:cNvPr id="236" name="Google Shape;236;p24"/>
          <p:cNvSpPr/>
          <p:nvPr/>
        </p:nvSpPr>
        <p:spPr>
          <a:xfrm>
            <a:off x="3267225" y="3729025"/>
            <a:ext cx="795600" cy="820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sz="1000"/>
              <a:t>Dさん</a:t>
            </a:r>
            <a:endParaRPr sz="1000"/>
          </a:p>
        </p:txBody>
      </p:sp>
      <p:grpSp>
        <p:nvGrpSpPr>
          <p:cNvPr id="237" name="Google Shape;237;p24"/>
          <p:cNvGrpSpPr/>
          <p:nvPr/>
        </p:nvGrpSpPr>
        <p:grpSpPr>
          <a:xfrm>
            <a:off x="0" y="3726125"/>
            <a:ext cx="1311300" cy="1152600"/>
            <a:chOff x="220025" y="2887925"/>
            <a:chExt cx="1311300" cy="1152600"/>
          </a:xfrm>
        </p:grpSpPr>
        <p:grpSp>
          <p:nvGrpSpPr>
            <p:cNvPr id="238" name="Google Shape;238;p24"/>
            <p:cNvGrpSpPr/>
            <p:nvPr/>
          </p:nvGrpSpPr>
          <p:grpSpPr>
            <a:xfrm>
              <a:off x="220025" y="2887925"/>
              <a:ext cx="1311300" cy="1152600"/>
              <a:chOff x="1242950" y="2890825"/>
              <a:chExt cx="1311300" cy="1152600"/>
            </a:xfrm>
          </p:grpSpPr>
          <p:sp>
            <p:nvSpPr>
              <p:cNvPr id="239" name="Google Shape;239;p24"/>
              <p:cNvSpPr/>
              <p:nvPr/>
            </p:nvSpPr>
            <p:spPr>
              <a:xfrm>
                <a:off x="1318400" y="2890825"/>
                <a:ext cx="1160400" cy="1152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4"/>
              <p:cNvSpPr/>
              <p:nvPr/>
            </p:nvSpPr>
            <p:spPr>
              <a:xfrm>
                <a:off x="1242950" y="3192063"/>
                <a:ext cx="1311300" cy="50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100"/>
                  <a:t>役割Aをこなせるskill-Aをもつ人</a:t>
                </a:r>
                <a:endParaRPr sz="1100"/>
              </a:p>
            </p:txBody>
          </p:sp>
        </p:grpSp>
        <p:sp>
          <p:nvSpPr>
            <p:cNvPr id="241" name="Google Shape;241;p24"/>
            <p:cNvSpPr/>
            <p:nvPr/>
          </p:nvSpPr>
          <p:spPr>
            <a:xfrm>
              <a:off x="486275" y="2887925"/>
              <a:ext cx="778800" cy="29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100"/>
                <a:t>Aさん</a:t>
              </a:r>
              <a:endParaRPr sz="1100"/>
            </a:p>
          </p:txBody>
        </p:sp>
      </p:grpSp>
      <p:grpSp>
        <p:nvGrpSpPr>
          <p:cNvPr id="242" name="Google Shape;242;p24"/>
          <p:cNvGrpSpPr/>
          <p:nvPr/>
        </p:nvGrpSpPr>
        <p:grpSpPr>
          <a:xfrm>
            <a:off x="7825425" y="3663825"/>
            <a:ext cx="1311300" cy="1152600"/>
            <a:chOff x="865475" y="3990900"/>
            <a:chExt cx="1311300" cy="1152600"/>
          </a:xfrm>
        </p:grpSpPr>
        <p:grpSp>
          <p:nvGrpSpPr>
            <p:cNvPr id="243" name="Google Shape;243;p24"/>
            <p:cNvGrpSpPr/>
            <p:nvPr/>
          </p:nvGrpSpPr>
          <p:grpSpPr>
            <a:xfrm>
              <a:off x="865475" y="3990900"/>
              <a:ext cx="1311300" cy="1152600"/>
              <a:chOff x="1242950" y="2890825"/>
              <a:chExt cx="1311300" cy="1152600"/>
            </a:xfrm>
          </p:grpSpPr>
          <p:sp>
            <p:nvSpPr>
              <p:cNvPr id="244" name="Google Shape;244;p24"/>
              <p:cNvSpPr/>
              <p:nvPr/>
            </p:nvSpPr>
            <p:spPr>
              <a:xfrm>
                <a:off x="1318400" y="2890825"/>
                <a:ext cx="1160400" cy="1152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1242950" y="3192063"/>
                <a:ext cx="1311300" cy="50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100"/>
                  <a:t>備品Xの所有者</a:t>
                </a:r>
                <a:endParaRPr sz="1100"/>
              </a:p>
              <a:p>
                <a:pPr marL="0" lvl="0" indent="0" algn="ctr" rtl="0">
                  <a:spcBef>
                    <a:spcPts val="0"/>
                  </a:spcBef>
                  <a:spcAft>
                    <a:spcPts val="0"/>
                  </a:spcAft>
                  <a:buNone/>
                </a:pPr>
                <a:endParaRPr sz="1100"/>
              </a:p>
            </p:txBody>
          </p:sp>
        </p:grpSp>
        <p:sp>
          <p:nvSpPr>
            <p:cNvPr id="246" name="Google Shape;246;p24"/>
            <p:cNvSpPr/>
            <p:nvPr/>
          </p:nvSpPr>
          <p:spPr>
            <a:xfrm>
              <a:off x="1131725" y="3990900"/>
              <a:ext cx="778800" cy="29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100"/>
                <a:t>Xさん</a:t>
              </a:r>
              <a:endParaRPr sz="1100"/>
            </a:p>
          </p:txBody>
        </p:sp>
      </p:grpSp>
      <p:sp>
        <p:nvSpPr>
          <p:cNvPr id="247" name="Google Shape;247;p24"/>
          <p:cNvSpPr/>
          <p:nvPr/>
        </p:nvSpPr>
        <p:spPr>
          <a:xfrm>
            <a:off x="4991900" y="3707575"/>
            <a:ext cx="795600" cy="820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sz="1000"/>
              <a:t>Eさん</a:t>
            </a:r>
            <a:endParaRPr sz="1000"/>
          </a:p>
        </p:txBody>
      </p:sp>
      <p:sp>
        <p:nvSpPr>
          <p:cNvPr id="248" name="Google Shape;248;p24"/>
          <p:cNvSpPr/>
          <p:nvPr/>
        </p:nvSpPr>
        <p:spPr>
          <a:xfrm>
            <a:off x="6027325" y="4255525"/>
            <a:ext cx="1160400" cy="294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ja" sz="1100"/>
              <a:t>何かのtoken</a:t>
            </a:r>
            <a:endParaRPr sz="1100"/>
          </a:p>
        </p:txBody>
      </p:sp>
      <p:sp>
        <p:nvSpPr>
          <p:cNvPr id="249" name="Google Shape;249;p24"/>
          <p:cNvSpPr/>
          <p:nvPr/>
        </p:nvSpPr>
        <p:spPr>
          <a:xfrm>
            <a:off x="6089175" y="3768788"/>
            <a:ext cx="1160400" cy="294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sz="1100"/>
              <a:t>備品-X-token-1</a:t>
            </a:r>
            <a:endParaRPr sz="1100"/>
          </a:p>
        </p:txBody>
      </p:sp>
      <p:cxnSp>
        <p:nvCxnSpPr>
          <p:cNvPr id="250" name="Google Shape;250;p24"/>
          <p:cNvCxnSpPr>
            <a:stCxn id="240" idx="3"/>
            <a:endCxn id="234" idx="1"/>
          </p:cNvCxnSpPr>
          <p:nvPr/>
        </p:nvCxnSpPr>
        <p:spPr>
          <a:xfrm rot="10800000" flipH="1">
            <a:off x="1311300" y="3958063"/>
            <a:ext cx="482400" cy="319800"/>
          </a:xfrm>
          <a:prstGeom prst="straightConnector1">
            <a:avLst/>
          </a:prstGeom>
          <a:noFill/>
          <a:ln w="9525" cap="flat" cmpd="sng">
            <a:solidFill>
              <a:schemeClr val="dk2"/>
            </a:solidFill>
            <a:prstDash val="solid"/>
            <a:round/>
            <a:headEnd type="none" w="med" len="med"/>
            <a:tailEnd type="triangle" w="med" len="med"/>
          </a:ln>
        </p:spPr>
      </p:cxnSp>
      <p:sp>
        <p:nvSpPr>
          <p:cNvPr id="251" name="Google Shape;251;p24"/>
          <p:cNvSpPr/>
          <p:nvPr/>
        </p:nvSpPr>
        <p:spPr>
          <a:xfrm>
            <a:off x="1022950" y="3366425"/>
            <a:ext cx="1215900" cy="29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100"/>
              <a:t>skill-Aの使用権token(FT)を発行</a:t>
            </a:r>
            <a:endParaRPr sz="1100"/>
          </a:p>
        </p:txBody>
      </p:sp>
      <p:cxnSp>
        <p:nvCxnSpPr>
          <p:cNvPr id="252" name="Google Shape;252;p24"/>
          <p:cNvCxnSpPr>
            <a:stCxn id="235" idx="1"/>
          </p:cNvCxnSpPr>
          <p:nvPr/>
        </p:nvCxnSpPr>
        <p:spPr>
          <a:xfrm rot="10800000">
            <a:off x="1476550" y="4350775"/>
            <a:ext cx="232500" cy="51900"/>
          </a:xfrm>
          <a:prstGeom prst="straightConnector1">
            <a:avLst/>
          </a:prstGeom>
          <a:noFill/>
          <a:ln w="9525" cap="flat" cmpd="sng">
            <a:solidFill>
              <a:schemeClr val="dk2"/>
            </a:solidFill>
            <a:prstDash val="solid"/>
            <a:round/>
            <a:headEnd type="none" w="med" len="med"/>
            <a:tailEnd type="triangle" w="med" len="med"/>
          </a:ln>
        </p:spPr>
      </p:cxnSp>
      <p:sp>
        <p:nvSpPr>
          <p:cNvPr id="253" name="Google Shape;253;p24"/>
          <p:cNvSpPr/>
          <p:nvPr/>
        </p:nvSpPr>
        <p:spPr>
          <a:xfrm>
            <a:off x="1113075" y="4255513"/>
            <a:ext cx="546000" cy="29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100"/>
              <a:t>交換</a:t>
            </a:r>
            <a:endParaRPr sz="1100"/>
          </a:p>
        </p:txBody>
      </p:sp>
      <p:sp>
        <p:nvSpPr>
          <p:cNvPr id="254" name="Google Shape;254;p24"/>
          <p:cNvSpPr/>
          <p:nvPr/>
        </p:nvSpPr>
        <p:spPr>
          <a:xfrm>
            <a:off x="7427575" y="4155263"/>
            <a:ext cx="546000" cy="29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100"/>
              <a:t>交換</a:t>
            </a:r>
            <a:endParaRPr sz="1100"/>
          </a:p>
        </p:txBody>
      </p:sp>
      <p:cxnSp>
        <p:nvCxnSpPr>
          <p:cNvPr id="255" name="Google Shape;255;p24"/>
          <p:cNvCxnSpPr>
            <a:stCxn id="234" idx="3"/>
          </p:cNvCxnSpPr>
          <p:nvPr/>
        </p:nvCxnSpPr>
        <p:spPr>
          <a:xfrm>
            <a:off x="2953975" y="3958113"/>
            <a:ext cx="172800" cy="45300"/>
          </a:xfrm>
          <a:prstGeom prst="straightConnector1">
            <a:avLst/>
          </a:prstGeom>
          <a:noFill/>
          <a:ln w="9525" cap="flat" cmpd="sng">
            <a:solidFill>
              <a:schemeClr val="dk2"/>
            </a:solidFill>
            <a:prstDash val="solid"/>
            <a:round/>
            <a:headEnd type="none" w="med" len="med"/>
            <a:tailEnd type="triangle" w="med" len="med"/>
          </a:ln>
        </p:spPr>
      </p:cxnSp>
      <p:cxnSp>
        <p:nvCxnSpPr>
          <p:cNvPr id="256" name="Google Shape;256;p24"/>
          <p:cNvCxnSpPr>
            <a:stCxn id="236" idx="2"/>
            <a:endCxn id="235" idx="3"/>
          </p:cNvCxnSpPr>
          <p:nvPr/>
        </p:nvCxnSpPr>
        <p:spPr>
          <a:xfrm flipH="1">
            <a:off x="2869425" y="4139425"/>
            <a:ext cx="397800" cy="263400"/>
          </a:xfrm>
          <a:prstGeom prst="straightConnector1">
            <a:avLst/>
          </a:prstGeom>
          <a:noFill/>
          <a:ln w="9525" cap="flat" cmpd="sng">
            <a:solidFill>
              <a:schemeClr val="dk2"/>
            </a:solidFill>
            <a:prstDash val="solid"/>
            <a:round/>
            <a:headEnd type="none" w="med" len="med"/>
            <a:tailEnd type="triangle" w="med" len="med"/>
          </a:ln>
        </p:spPr>
      </p:cxnSp>
      <p:cxnSp>
        <p:nvCxnSpPr>
          <p:cNvPr id="257" name="Google Shape;257;p24"/>
          <p:cNvCxnSpPr>
            <a:stCxn id="236" idx="0"/>
            <a:endCxn id="230" idx="2"/>
          </p:cNvCxnSpPr>
          <p:nvPr/>
        </p:nvCxnSpPr>
        <p:spPr>
          <a:xfrm rot="10800000" flipH="1">
            <a:off x="3665025" y="2055625"/>
            <a:ext cx="182400" cy="1673400"/>
          </a:xfrm>
          <a:prstGeom prst="straightConnector1">
            <a:avLst/>
          </a:prstGeom>
          <a:noFill/>
          <a:ln w="9525" cap="flat" cmpd="sng">
            <a:solidFill>
              <a:schemeClr val="dk2"/>
            </a:solidFill>
            <a:prstDash val="solid"/>
            <a:round/>
            <a:headEnd type="none" w="med" len="med"/>
            <a:tailEnd type="triangle" w="med" len="med"/>
          </a:ln>
        </p:spPr>
      </p:cxnSp>
      <p:sp>
        <p:nvSpPr>
          <p:cNvPr id="258" name="Google Shape;258;p24"/>
          <p:cNvSpPr/>
          <p:nvPr/>
        </p:nvSpPr>
        <p:spPr>
          <a:xfrm>
            <a:off x="3084825" y="3029413"/>
            <a:ext cx="1160400" cy="294300"/>
          </a:xfrm>
          <a:prstGeom prst="rect">
            <a:avLst/>
          </a:prstGeom>
          <a:solidFill>
            <a:schemeClr val="lt2"/>
          </a:solidFill>
          <a:ln w="9525" cap="flat" cmpd="sng">
            <a:solidFill>
              <a:schemeClr val="dk2"/>
            </a:solidFill>
            <a:prstDash val="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sz="1100"/>
              <a:t>skill-A-token-1</a:t>
            </a:r>
            <a:endParaRPr sz="1100"/>
          </a:p>
        </p:txBody>
      </p:sp>
      <p:sp>
        <p:nvSpPr>
          <p:cNvPr id="259" name="Google Shape;259;p24"/>
          <p:cNvSpPr/>
          <p:nvPr/>
        </p:nvSpPr>
        <p:spPr>
          <a:xfrm>
            <a:off x="2869450" y="3663813"/>
            <a:ext cx="546000" cy="29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100"/>
              <a:t>取得</a:t>
            </a:r>
            <a:endParaRPr sz="1100"/>
          </a:p>
        </p:txBody>
      </p:sp>
      <p:sp>
        <p:nvSpPr>
          <p:cNvPr id="260" name="Google Shape;260;p24"/>
          <p:cNvSpPr/>
          <p:nvPr/>
        </p:nvSpPr>
        <p:spPr>
          <a:xfrm>
            <a:off x="3574425" y="3379213"/>
            <a:ext cx="546000" cy="29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100"/>
              <a:t>提供</a:t>
            </a:r>
            <a:endParaRPr sz="1100"/>
          </a:p>
        </p:txBody>
      </p:sp>
      <p:cxnSp>
        <p:nvCxnSpPr>
          <p:cNvPr id="261" name="Google Shape;261;p24"/>
          <p:cNvCxnSpPr>
            <a:stCxn id="247" idx="0"/>
            <a:endCxn id="232" idx="2"/>
          </p:cNvCxnSpPr>
          <p:nvPr/>
        </p:nvCxnSpPr>
        <p:spPr>
          <a:xfrm rot="10800000">
            <a:off x="5273600" y="2055475"/>
            <a:ext cx="116100" cy="1652100"/>
          </a:xfrm>
          <a:prstGeom prst="straightConnector1">
            <a:avLst/>
          </a:prstGeom>
          <a:noFill/>
          <a:ln w="9525" cap="flat" cmpd="sng">
            <a:solidFill>
              <a:schemeClr val="dk2"/>
            </a:solidFill>
            <a:prstDash val="solid"/>
            <a:round/>
            <a:headEnd type="none" w="med" len="med"/>
            <a:tailEnd type="triangle" w="med" len="med"/>
          </a:ln>
        </p:spPr>
      </p:cxnSp>
      <p:sp>
        <p:nvSpPr>
          <p:cNvPr id="262" name="Google Shape;262;p24"/>
          <p:cNvSpPr txBox="1"/>
          <p:nvPr/>
        </p:nvSpPr>
        <p:spPr>
          <a:xfrm>
            <a:off x="6986675" y="926825"/>
            <a:ext cx="1843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例えば、軽トラックやオートバイ等</a:t>
            </a:r>
            <a:endParaRPr/>
          </a:p>
        </p:txBody>
      </p:sp>
      <p:sp>
        <p:nvSpPr>
          <p:cNvPr id="263" name="Google Shape;263;p24"/>
          <p:cNvSpPr/>
          <p:nvPr/>
        </p:nvSpPr>
        <p:spPr>
          <a:xfrm>
            <a:off x="6957375" y="3303025"/>
            <a:ext cx="1355100" cy="29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100"/>
              <a:t>備品Xの使用権token(FT)を発行</a:t>
            </a:r>
            <a:endParaRPr sz="1100"/>
          </a:p>
        </p:txBody>
      </p:sp>
      <p:cxnSp>
        <p:nvCxnSpPr>
          <p:cNvPr id="264" name="Google Shape;264;p24"/>
          <p:cNvCxnSpPr>
            <a:stCxn id="245" idx="1"/>
            <a:endCxn id="249" idx="3"/>
          </p:cNvCxnSpPr>
          <p:nvPr/>
        </p:nvCxnSpPr>
        <p:spPr>
          <a:xfrm rot="10800000">
            <a:off x="7249725" y="3915863"/>
            <a:ext cx="575700" cy="299700"/>
          </a:xfrm>
          <a:prstGeom prst="straightConnector1">
            <a:avLst/>
          </a:prstGeom>
          <a:noFill/>
          <a:ln w="9525" cap="flat" cmpd="sng">
            <a:solidFill>
              <a:schemeClr val="dk2"/>
            </a:solidFill>
            <a:prstDash val="solid"/>
            <a:round/>
            <a:headEnd type="none" w="med" len="med"/>
            <a:tailEnd type="triangle" w="med" len="med"/>
          </a:ln>
        </p:spPr>
      </p:cxnSp>
      <p:sp>
        <p:nvSpPr>
          <p:cNvPr id="265" name="Google Shape;265;p24"/>
          <p:cNvSpPr/>
          <p:nvPr/>
        </p:nvSpPr>
        <p:spPr>
          <a:xfrm>
            <a:off x="4751450" y="3018688"/>
            <a:ext cx="1160400" cy="294300"/>
          </a:xfrm>
          <a:prstGeom prst="rect">
            <a:avLst/>
          </a:prstGeom>
          <a:solidFill>
            <a:schemeClr val="lt2"/>
          </a:solidFill>
          <a:ln w="9525" cap="flat" cmpd="sng">
            <a:solidFill>
              <a:schemeClr val="dk2"/>
            </a:solidFill>
            <a:prstDash val="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ja" sz="1100"/>
              <a:t>備品-X-token-1</a:t>
            </a:r>
            <a:endParaRPr sz="1100"/>
          </a:p>
        </p:txBody>
      </p:sp>
      <p:sp>
        <p:nvSpPr>
          <p:cNvPr id="266" name="Google Shape;266;p24"/>
          <p:cNvSpPr/>
          <p:nvPr/>
        </p:nvSpPr>
        <p:spPr>
          <a:xfrm>
            <a:off x="4900350" y="3363125"/>
            <a:ext cx="546000" cy="29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100"/>
              <a:t>提供</a:t>
            </a:r>
            <a:endParaRPr sz="1100"/>
          </a:p>
        </p:txBody>
      </p:sp>
      <p:cxnSp>
        <p:nvCxnSpPr>
          <p:cNvPr id="267" name="Google Shape;267;p24"/>
          <p:cNvCxnSpPr>
            <a:stCxn id="247" idx="5"/>
            <a:endCxn id="248" idx="1"/>
          </p:cNvCxnSpPr>
          <p:nvPr/>
        </p:nvCxnSpPr>
        <p:spPr>
          <a:xfrm rot="10800000" flipH="1">
            <a:off x="5670987" y="4402772"/>
            <a:ext cx="356400" cy="5400"/>
          </a:xfrm>
          <a:prstGeom prst="straightConnector1">
            <a:avLst/>
          </a:prstGeom>
          <a:noFill/>
          <a:ln w="9525" cap="flat" cmpd="sng">
            <a:solidFill>
              <a:schemeClr val="dk2"/>
            </a:solidFill>
            <a:prstDash val="solid"/>
            <a:round/>
            <a:headEnd type="none" w="med" len="med"/>
            <a:tailEnd type="triangle" w="med" len="med"/>
          </a:ln>
        </p:spPr>
      </p:cxnSp>
      <p:sp>
        <p:nvSpPr>
          <p:cNvPr id="268" name="Google Shape;268;p24"/>
          <p:cNvSpPr/>
          <p:nvPr/>
        </p:nvSpPr>
        <p:spPr>
          <a:xfrm>
            <a:off x="5671125" y="3528513"/>
            <a:ext cx="546000" cy="29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100"/>
              <a:t>取得</a:t>
            </a:r>
            <a:endParaRPr sz="1100"/>
          </a:p>
        </p:txBody>
      </p:sp>
      <p:cxnSp>
        <p:nvCxnSpPr>
          <p:cNvPr id="269" name="Google Shape;269;p24"/>
          <p:cNvCxnSpPr>
            <a:stCxn id="249" idx="1"/>
          </p:cNvCxnSpPr>
          <p:nvPr/>
        </p:nvCxnSpPr>
        <p:spPr>
          <a:xfrm flipH="1">
            <a:off x="5934675" y="3915938"/>
            <a:ext cx="154500" cy="60000"/>
          </a:xfrm>
          <a:prstGeom prst="straightConnector1">
            <a:avLst/>
          </a:prstGeom>
          <a:noFill/>
          <a:ln w="9525" cap="flat" cmpd="sng">
            <a:solidFill>
              <a:schemeClr val="dk2"/>
            </a:solidFill>
            <a:prstDash val="solid"/>
            <a:round/>
            <a:headEnd type="none" w="med" len="med"/>
            <a:tailEnd type="triangle" w="med" len="med"/>
          </a:ln>
        </p:spPr>
      </p:cxnSp>
      <p:cxnSp>
        <p:nvCxnSpPr>
          <p:cNvPr id="270" name="Google Shape;270;p24"/>
          <p:cNvCxnSpPr>
            <a:stCxn id="248" idx="3"/>
          </p:cNvCxnSpPr>
          <p:nvPr/>
        </p:nvCxnSpPr>
        <p:spPr>
          <a:xfrm rot="10800000" flipH="1">
            <a:off x="7187725" y="4349575"/>
            <a:ext cx="231900" cy="53100"/>
          </a:xfrm>
          <a:prstGeom prst="straightConnector1">
            <a:avLst/>
          </a:prstGeom>
          <a:noFill/>
          <a:ln w="9525" cap="flat" cmpd="sng">
            <a:solidFill>
              <a:schemeClr val="dk2"/>
            </a:solidFill>
            <a:prstDash val="solid"/>
            <a:round/>
            <a:headEnd type="none" w="med" len="med"/>
            <a:tailEnd type="triangle" w="med" len="med"/>
          </a:ln>
        </p:spPr>
      </p:cxnSp>
      <p:sp>
        <p:nvSpPr>
          <p:cNvPr id="271" name="Google Shape;271;p24"/>
          <p:cNvSpPr txBox="1"/>
          <p:nvPr/>
        </p:nvSpPr>
        <p:spPr>
          <a:xfrm>
            <a:off x="-76200" y="4519250"/>
            <a:ext cx="2093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000"/>
              <a:t>NFTにより、Aさんが提供するskill-Aの質、提供の仕方全体に対するこれまでの実績を証明する</a:t>
            </a:r>
            <a:endParaRPr sz="1000"/>
          </a:p>
        </p:txBody>
      </p:sp>
      <p:sp>
        <p:nvSpPr>
          <p:cNvPr id="272" name="Google Shape;272;p24"/>
          <p:cNvSpPr txBox="1"/>
          <p:nvPr/>
        </p:nvSpPr>
        <p:spPr>
          <a:xfrm>
            <a:off x="7121875" y="4534125"/>
            <a:ext cx="2093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000"/>
              <a:t>NFTにより、Xさんが提供する備品Xの質、提供の仕方全体に対するこれまでの実績を証明する</a:t>
            </a:r>
            <a:endParaRPr sz="1000"/>
          </a:p>
        </p:txBody>
      </p:sp>
      <p:sp>
        <p:nvSpPr>
          <p:cNvPr id="273" name="Google Shape;273;p24"/>
          <p:cNvSpPr txBox="1"/>
          <p:nvPr/>
        </p:nvSpPr>
        <p:spPr>
          <a:xfrm>
            <a:off x="3222088" y="4443050"/>
            <a:ext cx="269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tokenの自由な交換が行われる</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5"/>
          <p:cNvSpPr txBox="1">
            <a:spLocks noGrp="1"/>
          </p:cNvSpPr>
          <p:nvPr>
            <p:ph type="title"/>
          </p:nvPr>
        </p:nvSpPr>
        <p:spPr>
          <a:xfrm>
            <a:off x="311700" y="13521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ja"/>
              <a:t>Appendix</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バリューチェーンテンプレートの構成要素</a:t>
            </a:r>
            <a:endParaRPr/>
          </a:p>
        </p:txBody>
      </p:sp>
      <p:sp>
        <p:nvSpPr>
          <p:cNvPr id="284" name="Google Shape;284;p26"/>
          <p:cNvSpPr txBox="1"/>
          <p:nvPr/>
        </p:nvSpPr>
        <p:spPr>
          <a:xfrm>
            <a:off x="6155350" y="3038850"/>
            <a:ext cx="86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定型化</a:t>
            </a:r>
            <a:endParaRPr/>
          </a:p>
        </p:txBody>
      </p:sp>
      <p:cxnSp>
        <p:nvCxnSpPr>
          <p:cNvPr id="285" name="Google Shape;285;p26"/>
          <p:cNvCxnSpPr/>
          <p:nvPr/>
        </p:nvCxnSpPr>
        <p:spPr>
          <a:xfrm>
            <a:off x="2891800" y="3235350"/>
            <a:ext cx="2975400" cy="7200"/>
          </a:xfrm>
          <a:prstGeom prst="straightConnector1">
            <a:avLst/>
          </a:prstGeom>
          <a:noFill/>
          <a:ln w="9525" cap="flat" cmpd="sng">
            <a:solidFill>
              <a:schemeClr val="dk2"/>
            </a:solidFill>
            <a:prstDash val="solid"/>
            <a:round/>
            <a:headEnd type="triangle" w="med" len="med"/>
            <a:tailEnd type="triangle" w="med" len="med"/>
          </a:ln>
        </p:spPr>
      </p:cxnSp>
      <p:sp>
        <p:nvSpPr>
          <p:cNvPr id="286" name="Google Shape;286;p26"/>
          <p:cNvSpPr txBox="1"/>
          <p:nvPr/>
        </p:nvSpPr>
        <p:spPr>
          <a:xfrm>
            <a:off x="1896625" y="3036300"/>
            <a:ext cx="86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個別化</a:t>
            </a:r>
            <a:endParaRPr/>
          </a:p>
        </p:txBody>
      </p:sp>
      <p:sp>
        <p:nvSpPr>
          <p:cNvPr id="287" name="Google Shape;287;p26"/>
          <p:cNvSpPr txBox="1"/>
          <p:nvPr/>
        </p:nvSpPr>
        <p:spPr>
          <a:xfrm>
            <a:off x="1591300" y="3779925"/>
            <a:ext cx="109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手法の選択</a:t>
            </a:r>
            <a:endParaRPr/>
          </a:p>
        </p:txBody>
      </p:sp>
      <p:sp>
        <p:nvSpPr>
          <p:cNvPr id="288" name="Google Shape;288;p26"/>
          <p:cNvSpPr txBox="1"/>
          <p:nvPr/>
        </p:nvSpPr>
        <p:spPr>
          <a:xfrm>
            <a:off x="1591300" y="2187650"/>
            <a:ext cx="130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提供（少量）</a:t>
            </a:r>
            <a:endParaRPr/>
          </a:p>
        </p:txBody>
      </p:sp>
      <p:sp>
        <p:nvSpPr>
          <p:cNvPr id="289" name="Google Shape;289;p26"/>
          <p:cNvSpPr txBox="1"/>
          <p:nvPr/>
        </p:nvSpPr>
        <p:spPr>
          <a:xfrm>
            <a:off x="6032425" y="2187650"/>
            <a:ext cx="1300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提供（大量）</a:t>
            </a:r>
            <a:endParaRPr/>
          </a:p>
        </p:txBody>
      </p:sp>
      <p:cxnSp>
        <p:nvCxnSpPr>
          <p:cNvPr id="290" name="Google Shape;290;p26"/>
          <p:cNvCxnSpPr/>
          <p:nvPr/>
        </p:nvCxnSpPr>
        <p:spPr>
          <a:xfrm>
            <a:off x="2891800" y="2384150"/>
            <a:ext cx="2975400" cy="7200"/>
          </a:xfrm>
          <a:prstGeom prst="straightConnector1">
            <a:avLst/>
          </a:prstGeom>
          <a:noFill/>
          <a:ln w="9525" cap="flat" cmpd="sng">
            <a:solidFill>
              <a:schemeClr val="dk2"/>
            </a:solidFill>
            <a:prstDash val="solid"/>
            <a:round/>
            <a:headEnd type="triangle" w="med" len="med"/>
            <a:tailEnd type="triangle" w="med" len="med"/>
          </a:ln>
        </p:spPr>
      </p:cxnSp>
      <p:sp>
        <p:nvSpPr>
          <p:cNvPr id="291" name="Google Shape;291;p26"/>
          <p:cNvSpPr/>
          <p:nvPr/>
        </p:nvSpPr>
        <p:spPr>
          <a:xfrm>
            <a:off x="3078375" y="3773175"/>
            <a:ext cx="357000" cy="347400"/>
          </a:xfrm>
          <a:prstGeom prst="rect">
            <a:avLst/>
          </a:prstGeom>
          <a:solidFill>
            <a:schemeClr val="lt1"/>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solidFill>
                  <a:srgbClr val="B7B7B7"/>
                </a:solidFill>
              </a:rPr>
              <a:t>A</a:t>
            </a:r>
            <a:endParaRPr>
              <a:solidFill>
                <a:srgbClr val="B7B7B7"/>
              </a:solidFill>
            </a:endParaRPr>
          </a:p>
        </p:txBody>
      </p:sp>
      <p:sp>
        <p:nvSpPr>
          <p:cNvPr id="292" name="Google Shape;292;p26"/>
          <p:cNvSpPr/>
          <p:nvPr/>
        </p:nvSpPr>
        <p:spPr>
          <a:xfrm>
            <a:off x="3830450" y="3773175"/>
            <a:ext cx="357000" cy="347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B</a:t>
            </a:r>
            <a:endParaRPr/>
          </a:p>
        </p:txBody>
      </p:sp>
      <p:sp>
        <p:nvSpPr>
          <p:cNvPr id="293" name="Google Shape;293;p26"/>
          <p:cNvSpPr/>
          <p:nvPr/>
        </p:nvSpPr>
        <p:spPr>
          <a:xfrm>
            <a:off x="4582525" y="3773175"/>
            <a:ext cx="357000" cy="347400"/>
          </a:xfrm>
          <a:prstGeom prst="rect">
            <a:avLst/>
          </a:prstGeom>
          <a:solidFill>
            <a:schemeClr val="lt1"/>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solidFill>
                  <a:srgbClr val="B7B7B7"/>
                </a:solidFill>
              </a:rPr>
              <a:t>C</a:t>
            </a:r>
            <a:endParaRPr>
              <a:solidFill>
                <a:srgbClr val="B7B7B7"/>
              </a:solidFill>
            </a:endParaRPr>
          </a:p>
        </p:txBody>
      </p:sp>
      <p:cxnSp>
        <p:nvCxnSpPr>
          <p:cNvPr id="294" name="Google Shape;294;p26"/>
          <p:cNvCxnSpPr/>
          <p:nvPr/>
        </p:nvCxnSpPr>
        <p:spPr>
          <a:xfrm>
            <a:off x="5268950" y="3946875"/>
            <a:ext cx="511500" cy="0"/>
          </a:xfrm>
          <a:prstGeom prst="straightConnector1">
            <a:avLst/>
          </a:prstGeom>
          <a:noFill/>
          <a:ln w="28575" cap="flat" cmpd="sng">
            <a:solidFill>
              <a:schemeClr val="dk2"/>
            </a:solidFill>
            <a:prstDash val="dot"/>
            <a:round/>
            <a:headEnd type="none" w="med" len="med"/>
            <a:tailEnd type="none" w="med" len="med"/>
          </a:ln>
        </p:spPr>
      </p:cxnSp>
      <p:sp>
        <p:nvSpPr>
          <p:cNvPr id="295" name="Google Shape;295;p26"/>
          <p:cNvSpPr txBox="1"/>
          <p:nvPr/>
        </p:nvSpPr>
        <p:spPr>
          <a:xfrm>
            <a:off x="1351025" y="1244850"/>
            <a:ext cx="6456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例えば以下のように、そのカテゴリーにおいてよく使われる軸や手法などをテンプレートとして備えておくと、作る手間の削減、後工程で必要とされるスペックの明確化ができそう。</a:t>
            </a:r>
            <a:endParaRPr/>
          </a:p>
        </p:txBody>
      </p:sp>
      <p:sp>
        <p:nvSpPr>
          <p:cNvPr id="296" name="Google Shape;296;p26"/>
          <p:cNvSpPr/>
          <p:nvPr/>
        </p:nvSpPr>
        <p:spPr>
          <a:xfrm>
            <a:off x="3830450" y="2303800"/>
            <a:ext cx="164100" cy="18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3271275" y="3144750"/>
            <a:ext cx="164100" cy="1833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5949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ja" sz="2020"/>
              <a:t>問題提起：現代社会を支えるもの</a:t>
            </a:r>
            <a:endParaRPr sz="2020"/>
          </a:p>
        </p:txBody>
      </p:sp>
      <p:sp>
        <p:nvSpPr>
          <p:cNvPr id="61" name="Google Shape;61;p14"/>
          <p:cNvSpPr/>
          <p:nvPr/>
        </p:nvSpPr>
        <p:spPr>
          <a:xfrm>
            <a:off x="376875" y="16304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農家</a:t>
            </a:r>
            <a:endParaRPr/>
          </a:p>
          <a:p>
            <a:pPr marL="0" lvl="0" indent="0" algn="ctr" rtl="0">
              <a:spcBef>
                <a:spcPts val="0"/>
              </a:spcBef>
              <a:spcAft>
                <a:spcPts val="0"/>
              </a:spcAft>
              <a:buNone/>
            </a:pPr>
            <a:r>
              <a:rPr lang="ja" sz="1100"/>
              <a:t>（農作物の生産）</a:t>
            </a:r>
            <a:endParaRPr sz="1100"/>
          </a:p>
        </p:txBody>
      </p:sp>
      <p:sp>
        <p:nvSpPr>
          <p:cNvPr id="62" name="Google Shape;62;p14"/>
          <p:cNvSpPr/>
          <p:nvPr/>
        </p:nvSpPr>
        <p:spPr>
          <a:xfrm>
            <a:off x="2204300" y="16304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出荷</a:t>
            </a:r>
            <a:endParaRPr/>
          </a:p>
          <a:p>
            <a:pPr marL="0" lvl="0" indent="0" algn="ctr" rtl="0">
              <a:spcBef>
                <a:spcPts val="0"/>
              </a:spcBef>
              <a:spcAft>
                <a:spcPts val="0"/>
              </a:spcAft>
              <a:buNone/>
            </a:pPr>
            <a:r>
              <a:rPr lang="ja" sz="1100"/>
              <a:t>（農作物の輸送）</a:t>
            </a:r>
            <a:endParaRPr sz="1100"/>
          </a:p>
        </p:txBody>
      </p:sp>
      <p:sp>
        <p:nvSpPr>
          <p:cNvPr id="63" name="Google Shape;63;p14"/>
          <p:cNvSpPr/>
          <p:nvPr/>
        </p:nvSpPr>
        <p:spPr>
          <a:xfrm>
            <a:off x="3935625" y="16304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市場</a:t>
            </a:r>
            <a:endParaRPr/>
          </a:p>
          <a:p>
            <a:pPr marL="0" lvl="0" indent="0" algn="ctr" rtl="0">
              <a:spcBef>
                <a:spcPts val="0"/>
              </a:spcBef>
              <a:spcAft>
                <a:spcPts val="0"/>
              </a:spcAft>
              <a:buNone/>
            </a:pPr>
            <a:r>
              <a:rPr lang="ja" sz="1100"/>
              <a:t>（農作物と欲しい人のマッチング）</a:t>
            </a:r>
            <a:endParaRPr sz="1100"/>
          </a:p>
        </p:txBody>
      </p:sp>
      <p:sp>
        <p:nvSpPr>
          <p:cNvPr id="64" name="Google Shape;64;p14"/>
          <p:cNvSpPr/>
          <p:nvPr/>
        </p:nvSpPr>
        <p:spPr>
          <a:xfrm>
            <a:off x="5776775" y="16311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レストラン</a:t>
            </a:r>
            <a:endParaRPr/>
          </a:p>
          <a:p>
            <a:pPr marL="0" lvl="0" indent="0" algn="ctr" rtl="0">
              <a:spcBef>
                <a:spcPts val="0"/>
              </a:spcBef>
              <a:spcAft>
                <a:spcPts val="0"/>
              </a:spcAft>
              <a:buNone/>
            </a:pPr>
            <a:r>
              <a:rPr lang="ja" sz="1100"/>
              <a:t>（食材の調理）</a:t>
            </a:r>
            <a:endParaRPr sz="1100"/>
          </a:p>
        </p:txBody>
      </p:sp>
      <p:sp>
        <p:nvSpPr>
          <p:cNvPr id="65" name="Google Shape;65;p14"/>
          <p:cNvSpPr/>
          <p:nvPr/>
        </p:nvSpPr>
        <p:spPr>
          <a:xfrm>
            <a:off x="7520350" y="16311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顧客</a:t>
            </a:r>
            <a:endParaRPr/>
          </a:p>
          <a:p>
            <a:pPr marL="0" lvl="0" indent="0" algn="ctr" rtl="0">
              <a:spcBef>
                <a:spcPts val="0"/>
              </a:spcBef>
              <a:spcAft>
                <a:spcPts val="0"/>
              </a:spcAft>
              <a:buNone/>
            </a:pPr>
            <a:r>
              <a:rPr lang="ja" sz="1100"/>
              <a:t>（最終的な消費）</a:t>
            </a:r>
            <a:endParaRPr sz="1100"/>
          </a:p>
        </p:txBody>
      </p:sp>
      <p:cxnSp>
        <p:nvCxnSpPr>
          <p:cNvPr id="66" name="Google Shape;66;p14"/>
          <p:cNvCxnSpPr>
            <a:stCxn id="61" idx="3"/>
            <a:endCxn id="62" idx="1"/>
          </p:cNvCxnSpPr>
          <p:nvPr/>
        </p:nvCxnSpPr>
        <p:spPr>
          <a:xfrm>
            <a:off x="1736175" y="2007950"/>
            <a:ext cx="468000" cy="0"/>
          </a:xfrm>
          <a:prstGeom prst="straightConnector1">
            <a:avLst/>
          </a:prstGeom>
          <a:noFill/>
          <a:ln w="9525" cap="flat" cmpd="sng">
            <a:solidFill>
              <a:schemeClr val="dk2"/>
            </a:solidFill>
            <a:prstDash val="solid"/>
            <a:round/>
            <a:headEnd type="none" w="med" len="med"/>
            <a:tailEnd type="triangle" w="med" len="med"/>
          </a:ln>
        </p:spPr>
      </p:cxnSp>
      <p:cxnSp>
        <p:nvCxnSpPr>
          <p:cNvPr id="67" name="Google Shape;67;p14"/>
          <p:cNvCxnSpPr>
            <a:stCxn id="62" idx="3"/>
            <a:endCxn id="63" idx="1"/>
          </p:cNvCxnSpPr>
          <p:nvPr/>
        </p:nvCxnSpPr>
        <p:spPr>
          <a:xfrm>
            <a:off x="3563600" y="2007950"/>
            <a:ext cx="372000" cy="0"/>
          </a:xfrm>
          <a:prstGeom prst="straightConnector1">
            <a:avLst/>
          </a:prstGeom>
          <a:noFill/>
          <a:ln w="9525" cap="flat" cmpd="sng">
            <a:solidFill>
              <a:schemeClr val="dk2"/>
            </a:solidFill>
            <a:prstDash val="solid"/>
            <a:round/>
            <a:headEnd type="none" w="med" len="med"/>
            <a:tailEnd type="triangle" w="med" len="med"/>
          </a:ln>
        </p:spPr>
      </p:cxnSp>
      <p:cxnSp>
        <p:nvCxnSpPr>
          <p:cNvPr id="68" name="Google Shape;68;p14"/>
          <p:cNvCxnSpPr>
            <a:stCxn id="63" idx="3"/>
            <a:endCxn id="64" idx="1"/>
          </p:cNvCxnSpPr>
          <p:nvPr/>
        </p:nvCxnSpPr>
        <p:spPr>
          <a:xfrm>
            <a:off x="5294925" y="2007950"/>
            <a:ext cx="481800" cy="600"/>
          </a:xfrm>
          <a:prstGeom prst="straightConnector1">
            <a:avLst/>
          </a:prstGeom>
          <a:noFill/>
          <a:ln w="9525" cap="flat" cmpd="sng">
            <a:solidFill>
              <a:schemeClr val="dk2"/>
            </a:solidFill>
            <a:prstDash val="solid"/>
            <a:round/>
            <a:headEnd type="none" w="med" len="med"/>
            <a:tailEnd type="triangle" w="med" len="med"/>
          </a:ln>
        </p:spPr>
      </p:cxnSp>
      <p:cxnSp>
        <p:nvCxnSpPr>
          <p:cNvPr id="69" name="Google Shape;69;p14"/>
          <p:cNvCxnSpPr>
            <a:stCxn id="64" idx="3"/>
            <a:endCxn id="65" idx="1"/>
          </p:cNvCxnSpPr>
          <p:nvPr/>
        </p:nvCxnSpPr>
        <p:spPr>
          <a:xfrm>
            <a:off x="7136075" y="2008650"/>
            <a:ext cx="384300" cy="0"/>
          </a:xfrm>
          <a:prstGeom prst="straightConnector1">
            <a:avLst/>
          </a:prstGeom>
          <a:noFill/>
          <a:ln w="9525" cap="flat" cmpd="sng">
            <a:solidFill>
              <a:schemeClr val="dk2"/>
            </a:solidFill>
            <a:prstDash val="solid"/>
            <a:round/>
            <a:headEnd type="none" w="med" len="med"/>
            <a:tailEnd type="triangle" w="med" len="med"/>
          </a:ln>
        </p:spPr>
      </p:cxnSp>
      <p:sp>
        <p:nvSpPr>
          <p:cNvPr id="70" name="Google Shape;70;p14"/>
          <p:cNvSpPr txBox="1"/>
          <p:nvPr/>
        </p:nvSpPr>
        <p:spPr>
          <a:xfrm>
            <a:off x="5272225" y="617525"/>
            <a:ext cx="340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1" name="Google Shape;71;p14"/>
          <p:cNvSpPr txBox="1"/>
          <p:nvPr/>
        </p:nvSpPr>
        <p:spPr>
          <a:xfrm>
            <a:off x="1235200" y="3269200"/>
            <a:ext cx="68130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700"/>
              <a:t>役割に特化した個人や組織の間で行われる「</a:t>
            </a:r>
            <a:r>
              <a:rPr lang="ja" sz="1700" b="1"/>
              <a:t>価値変換の連鎖</a:t>
            </a:r>
            <a:r>
              <a:rPr lang="ja" sz="1700"/>
              <a:t>」</a:t>
            </a:r>
            <a:endParaRPr sz="1700"/>
          </a:p>
          <a:p>
            <a:pPr marL="0" lvl="0" indent="0" algn="l" rtl="0">
              <a:spcBef>
                <a:spcPts val="0"/>
              </a:spcBef>
              <a:spcAft>
                <a:spcPts val="0"/>
              </a:spcAft>
              <a:buNone/>
            </a:pPr>
            <a:r>
              <a:rPr lang="ja" sz="1700"/>
              <a:t>value chain が現代社会の生産性を支えている</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00" y="445025"/>
            <a:ext cx="5949000" cy="55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ja" sz="2020"/>
              <a:t>問題提起：現代社会の弱点</a:t>
            </a:r>
            <a:endParaRPr sz="2020"/>
          </a:p>
        </p:txBody>
      </p:sp>
      <p:sp>
        <p:nvSpPr>
          <p:cNvPr id="77" name="Google Shape;77;p15"/>
          <p:cNvSpPr/>
          <p:nvPr/>
        </p:nvSpPr>
        <p:spPr>
          <a:xfrm>
            <a:off x="376875" y="1020800"/>
            <a:ext cx="1359300" cy="755100"/>
          </a:xfrm>
          <a:prstGeom prst="rect">
            <a:avLst/>
          </a:prstGeom>
          <a:solidFill>
            <a:schemeClr val="lt2"/>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農家</a:t>
            </a:r>
            <a:endParaRPr/>
          </a:p>
          <a:p>
            <a:pPr marL="0" lvl="0" indent="0" algn="ctr" rtl="0">
              <a:spcBef>
                <a:spcPts val="0"/>
              </a:spcBef>
              <a:spcAft>
                <a:spcPts val="0"/>
              </a:spcAft>
              <a:buNone/>
            </a:pPr>
            <a:r>
              <a:rPr lang="ja" sz="1100"/>
              <a:t>（農作物の生産）</a:t>
            </a:r>
            <a:endParaRPr sz="1100"/>
          </a:p>
        </p:txBody>
      </p:sp>
      <p:sp>
        <p:nvSpPr>
          <p:cNvPr id="78" name="Google Shape;78;p15"/>
          <p:cNvSpPr/>
          <p:nvPr/>
        </p:nvSpPr>
        <p:spPr>
          <a:xfrm>
            <a:off x="2204300" y="1020800"/>
            <a:ext cx="1359300" cy="755100"/>
          </a:xfrm>
          <a:prstGeom prst="rect">
            <a:avLst/>
          </a:prstGeom>
          <a:solidFill>
            <a:schemeClr val="lt2"/>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出荷</a:t>
            </a:r>
            <a:endParaRPr/>
          </a:p>
          <a:p>
            <a:pPr marL="0" lvl="0" indent="0" algn="ctr" rtl="0">
              <a:spcBef>
                <a:spcPts val="0"/>
              </a:spcBef>
              <a:spcAft>
                <a:spcPts val="0"/>
              </a:spcAft>
              <a:buNone/>
            </a:pPr>
            <a:r>
              <a:rPr lang="ja" sz="1100"/>
              <a:t>（農作物の輸送）</a:t>
            </a:r>
            <a:endParaRPr sz="1100"/>
          </a:p>
        </p:txBody>
      </p:sp>
      <p:sp>
        <p:nvSpPr>
          <p:cNvPr id="79" name="Google Shape;79;p15"/>
          <p:cNvSpPr/>
          <p:nvPr/>
        </p:nvSpPr>
        <p:spPr>
          <a:xfrm>
            <a:off x="4011825" y="1020800"/>
            <a:ext cx="1359300" cy="755100"/>
          </a:xfrm>
          <a:prstGeom prst="rect">
            <a:avLst/>
          </a:prstGeom>
          <a:solidFill>
            <a:schemeClr val="lt2"/>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市場</a:t>
            </a:r>
            <a:endParaRPr/>
          </a:p>
          <a:p>
            <a:pPr marL="0" lvl="0" indent="0" algn="ctr" rtl="0">
              <a:spcBef>
                <a:spcPts val="0"/>
              </a:spcBef>
              <a:spcAft>
                <a:spcPts val="0"/>
              </a:spcAft>
              <a:buNone/>
            </a:pPr>
            <a:r>
              <a:rPr lang="ja" sz="1100"/>
              <a:t>（農作物と欲しい人のマッチング）</a:t>
            </a:r>
            <a:endParaRPr sz="1100"/>
          </a:p>
        </p:txBody>
      </p:sp>
      <p:sp>
        <p:nvSpPr>
          <p:cNvPr id="80" name="Google Shape;80;p15"/>
          <p:cNvSpPr/>
          <p:nvPr/>
        </p:nvSpPr>
        <p:spPr>
          <a:xfrm>
            <a:off x="5776775" y="1021500"/>
            <a:ext cx="1359300" cy="755100"/>
          </a:xfrm>
          <a:prstGeom prst="rect">
            <a:avLst/>
          </a:prstGeom>
          <a:solidFill>
            <a:schemeClr val="lt2"/>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レストラン</a:t>
            </a:r>
            <a:endParaRPr/>
          </a:p>
          <a:p>
            <a:pPr marL="0" lvl="0" indent="0" algn="ctr" rtl="0">
              <a:spcBef>
                <a:spcPts val="0"/>
              </a:spcBef>
              <a:spcAft>
                <a:spcPts val="0"/>
              </a:spcAft>
              <a:buNone/>
            </a:pPr>
            <a:r>
              <a:rPr lang="ja" sz="1100"/>
              <a:t>（食材の調理）</a:t>
            </a:r>
            <a:endParaRPr sz="1100"/>
          </a:p>
        </p:txBody>
      </p:sp>
      <p:sp>
        <p:nvSpPr>
          <p:cNvPr id="81" name="Google Shape;81;p15"/>
          <p:cNvSpPr/>
          <p:nvPr/>
        </p:nvSpPr>
        <p:spPr>
          <a:xfrm>
            <a:off x="7520350" y="1021500"/>
            <a:ext cx="1359300" cy="755100"/>
          </a:xfrm>
          <a:prstGeom prst="rect">
            <a:avLst/>
          </a:prstGeom>
          <a:solidFill>
            <a:schemeClr val="lt2"/>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顧客</a:t>
            </a:r>
            <a:endParaRPr/>
          </a:p>
          <a:p>
            <a:pPr marL="0" lvl="0" indent="0" algn="ctr" rtl="0">
              <a:spcBef>
                <a:spcPts val="0"/>
              </a:spcBef>
              <a:spcAft>
                <a:spcPts val="0"/>
              </a:spcAft>
              <a:buNone/>
            </a:pPr>
            <a:r>
              <a:rPr lang="ja" sz="1100"/>
              <a:t>（最終的な消費）</a:t>
            </a:r>
            <a:endParaRPr sz="1100"/>
          </a:p>
        </p:txBody>
      </p:sp>
      <p:cxnSp>
        <p:nvCxnSpPr>
          <p:cNvPr id="82" name="Google Shape;82;p15"/>
          <p:cNvCxnSpPr>
            <a:stCxn id="77" idx="3"/>
            <a:endCxn id="78" idx="1"/>
          </p:cNvCxnSpPr>
          <p:nvPr/>
        </p:nvCxnSpPr>
        <p:spPr>
          <a:xfrm>
            <a:off x="1736175" y="1398350"/>
            <a:ext cx="468000" cy="0"/>
          </a:xfrm>
          <a:prstGeom prst="straightConnector1">
            <a:avLst/>
          </a:prstGeom>
          <a:noFill/>
          <a:ln w="9525" cap="flat" cmpd="sng">
            <a:solidFill>
              <a:schemeClr val="dk2"/>
            </a:solidFill>
            <a:prstDash val="solid"/>
            <a:round/>
            <a:headEnd type="none" w="med" len="med"/>
            <a:tailEnd type="triangle" w="med" len="med"/>
          </a:ln>
        </p:spPr>
      </p:cxnSp>
      <p:cxnSp>
        <p:nvCxnSpPr>
          <p:cNvPr id="83" name="Google Shape;83;p15"/>
          <p:cNvCxnSpPr>
            <a:stCxn id="78" idx="3"/>
            <a:endCxn id="79" idx="1"/>
          </p:cNvCxnSpPr>
          <p:nvPr/>
        </p:nvCxnSpPr>
        <p:spPr>
          <a:xfrm>
            <a:off x="3563600" y="1398350"/>
            <a:ext cx="448200" cy="0"/>
          </a:xfrm>
          <a:prstGeom prst="straightConnector1">
            <a:avLst/>
          </a:prstGeom>
          <a:noFill/>
          <a:ln w="9525" cap="flat" cmpd="sng">
            <a:solidFill>
              <a:schemeClr val="dk2"/>
            </a:solidFill>
            <a:prstDash val="solid"/>
            <a:round/>
            <a:headEnd type="none" w="med" len="med"/>
            <a:tailEnd type="triangle" w="med" len="med"/>
          </a:ln>
        </p:spPr>
      </p:cxnSp>
      <p:cxnSp>
        <p:nvCxnSpPr>
          <p:cNvPr id="84" name="Google Shape;84;p15"/>
          <p:cNvCxnSpPr>
            <a:stCxn id="79" idx="3"/>
            <a:endCxn id="80" idx="1"/>
          </p:cNvCxnSpPr>
          <p:nvPr/>
        </p:nvCxnSpPr>
        <p:spPr>
          <a:xfrm>
            <a:off x="5371125" y="1398350"/>
            <a:ext cx="405600" cy="600"/>
          </a:xfrm>
          <a:prstGeom prst="straightConnector1">
            <a:avLst/>
          </a:prstGeom>
          <a:noFill/>
          <a:ln w="9525" cap="flat" cmpd="sng">
            <a:solidFill>
              <a:schemeClr val="dk2"/>
            </a:solidFill>
            <a:prstDash val="solid"/>
            <a:round/>
            <a:headEnd type="none" w="med" len="med"/>
            <a:tailEnd type="triangle" w="med" len="med"/>
          </a:ln>
        </p:spPr>
      </p:cxnSp>
      <p:cxnSp>
        <p:nvCxnSpPr>
          <p:cNvPr id="85" name="Google Shape;85;p15"/>
          <p:cNvCxnSpPr>
            <a:stCxn id="80" idx="3"/>
            <a:endCxn id="81" idx="1"/>
          </p:cNvCxnSpPr>
          <p:nvPr/>
        </p:nvCxnSpPr>
        <p:spPr>
          <a:xfrm>
            <a:off x="7136075" y="1399050"/>
            <a:ext cx="384300" cy="0"/>
          </a:xfrm>
          <a:prstGeom prst="straightConnector1">
            <a:avLst/>
          </a:prstGeom>
          <a:noFill/>
          <a:ln w="9525" cap="flat" cmpd="sng">
            <a:solidFill>
              <a:schemeClr val="dk2"/>
            </a:solidFill>
            <a:prstDash val="solid"/>
            <a:round/>
            <a:headEnd type="none" w="med" len="med"/>
            <a:tailEnd type="triangle" w="med" len="med"/>
          </a:ln>
        </p:spPr>
      </p:cxnSp>
      <p:sp>
        <p:nvSpPr>
          <p:cNvPr id="86" name="Google Shape;86;p15"/>
          <p:cNvSpPr txBox="1"/>
          <p:nvPr/>
        </p:nvSpPr>
        <p:spPr>
          <a:xfrm>
            <a:off x="376875" y="1864475"/>
            <a:ext cx="8445600" cy="2986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ja"/>
              <a:t>value chainを構成する</a:t>
            </a:r>
            <a:r>
              <a:rPr lang="ja">
                <a:solidFill>
                  <a:srgbClr val="FF0000"/>
                </a:solidFill>
              </a:rPr>
              <a:t>各要素□</a:t>
            </a:r>
            <a:r>
              <a:rPr lang="ja"/>
              <a:t>は自らの利益と</a:t>
            </a:r>
            <a:r>
              <a:rPr lang="ja">
                <a:solidFill>
                  <a:srgbClr val="FF0000"/>
                </a:solidFill>
              </a:rPr>
              <a:t>コネクション○</a:t>
            </a:r>
            <a:r>
              <a:rPr lang="ja"/>
              <a:t>に縛られているため、value chain全体が硬直化しやすい。</a:t>
            </a:r>
            <a:endParaRPr/>
          </a:p>
          <a:p>
            <a:pPr marL="457200" lvl="0" indent="-317500" algn="l" rtl="0">
              <a:spcBef>
                <a:spcPts val="0"/>
              </a:spcBef>
              <a:spcAft>
                <a:spcPts val="0"/>
              </a:spcAft>
              <a:buSzPts val="1400"/>
              <a:buChar char="●"/>
            </a:pPr>
            <a:r>
              <a:rPr lang="ja"/>
              <a:t>顧客は硬直化したvalue chainが提供できるものしか受け取ることができないため多くの問題が残され、</a:t>
            </a:r>
            <a:endParaRPr/>
          </a:p>
          <a:p>
            <a:pPr marL="457200" lvl="0" indent="-317500" algn="l" rtl="0">
              <a:spcBef>
                <a:spcPts val="0"/>
              </a:spcBef>
              <a:spcAft>
                <a:spcPts val="0"/>
              </a:spcAft>
              <a:buSzPts val="1400"/>
              <a:buChar char="●"/>
            </a:pPr>
            <a:r>
              <a:rPr lang="ja"/>
              <a:t>value chainを構成する組織の中にいる人は、組織がもつコネクションに制限された活躍と成長の機会を組織の中で奪い合うことになる。</a:t>
            </a:r>
            <a:endParaRPr/>
          </a:p>
          <a:p>
            <a:pPr marL="0" lvl="0" indent="0" algn="l" rtl="0">
              <a:spcBef>
                <a:spcPts val="0"/>
              </a:spcBef>
              <a:spcAft>
                <a:spcPts val="0"/>
              </a:spcAft>
              <a:buNone/>
            </a:pPr>
            <a:endParaRPr/>
          </a:p>
          <a:p>
            <a:pPr marL="0" lvl="0" indent="0" algn="l" rtl="0">
              <a:spcBef>
                <a:spcPts val="0"/>
              </a:spcBef>
              <a:spcAft>
                <a:spcPts val="0"/>
              </a:spcAft>
              <a:buNone/>
            </a:pPr>
            <a:r>
              <a:rPr lang="ja"/>
              <a:t>１つの組織に過剰に利益を集約したり、特定の組織やコネクションへの依存性を高めないよう、DAO(decentralized autonomous organization：分散型自律組織)をベースにしたvalue chainが構成できたとしたら、どうなるだろう？</a:t>
            </a:r>
            <a:endParaRPr/>
          </a:p>
          <a:p>
            <a:pPr marL="0" lvl="0" indent="0" algn="l" rtl="0">
              <a:spcBef>
                <a:spcPts val="0"/>
              </a:spcBef>
              <a:spcAft>
                <a:spcPts val="0"/>
              </a:spcAft>
              <a:buClr>
                <a:schemeClr val="dk1"/>
              </a:buClr>
              <a:buSzPts val="1100"/>
              <a:buFont typeface="Arial"/>
              <a:buNone/>
            </a:pPr>
            <a:r>
              <a:rPr lang="ja">
                <a:solidFill>
                  <a:schemeClr val="dk1"/>
                </a:solidFill>
              </a:rPr>
              <a:t>社会の隅々まで編み目のようにvalue chainが伸びることによって、多種多様な課題への取り組みの機会が創造でき、活躍と成長の場面が得られるようになる。これによって多くの社会問題が解決できると考える。このシステムをself-organizing-value-chainとする。</a:t>
            </a:r>
            <a:endParaRPr>
              <a:solidFill>
                <a:schemeClr val="dk1"/>
              </a:solidFill>
            </a:endParaRPr>
          </a:p>
        </p:txBody>
      </p:sp>
      <p:sp>
        <p:nvSpPr>
          <p:cNvPr id="87" name="Google Shape;87;p15"/>
          <p:cNvSpPr/>
          <p:nvPr/>
        </p:nvSpPr>
        <p:spPr>
          <a:xfrm>
            <a:off x="1894025" y="1306700"/>
            <a:ext cx="152400" cy="1833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3673413" y="1307400"/>
            <a:ext cx="152400" cy="1833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5445025" y="1306700"/>
            <a:ext cx="152400" cy="1833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7216625" y="1306700"/>
            <a:ext cx="152400" cy="1833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実装方法</a:t>
            </a:r>
            <a:endParaRPr/>
          </a:p>
        </p:txBody>
      </p:sp>
      <p:sp>
        <p:nvSpPr>
          <p:cNvPr id="96" name="Google Shape;96;p16"/>
          <p:cNvSpPr txBox="1">
            <a:spLocks noGrp="1"/>
          </p:cNvSpPr>
          <p:nvPr>
            <p:ph type="body" idx="1"/>
          </p:nvPr>
        </p:nvSpPr>
        <p:spPr>
          <a:xfrm>
            <a:off x="311700" y="926400"/>
            <a:ext cx="8520600" cy="41493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ja" sz="1400">
                <a:solidFill>
                  <a:schemeClr val="dk1"/>
                </a:solidFill>
              </a:rPr>
              <a:t>self-organizing-value-chainを実現するためには、3つの要素が必要になる。</a:t>
            </a:r>
            <a:endParaRPr sz="1400">
              <a:solidFill>
                <a:schemeClr val="dk1"/>
              </a:solidFill>
            </a:endParaRPr>
          </a:p>
          <a:p>
            <a:pPr marL="0" lvl="0" indent="0" algn="l" rtl="0">
              <a:lnSpc>
                <a:spcPct val="100000"/>
              </a:lnSpc>
              <a:spcBef>
                <a:spcPts val="0"/>
              </a:spcBef>
              <a:spcAft>
                <a:spcPts val="0"/>
              </a:spcAft>
              <a:buNone/>
            </a:pPr>
            <a:endParaRPr sz="1400">
              <a:solidFill>
                <a:schemeClr val="dk1"/>
              </a:solidFill>
            </a:endParaRPr>
          </a:p>
          <a:p>
            <a:pPr marL="457200" lvl="0" indent="-317500" algn="l" rtl="0">
              <a:lnSpc>
                <a:spcPct val="100000"/>
              </a:lnSpc>
              <a:spcBef>
                <a:spcPts val="0"/>
              </a:spcBef>
              <a:spcAft>
                <a:spcPts val="0"/>
              </a:spcAft>
              <a:buClr>
                <a:schemeClr val="dk1"/>
              </a:buClr>
              <a:buSzPts val="1400"/>
              <a:buChar char="●"/>
            </a:pPr>
            <a:r>
              <a:rPr lang="ja" sz="1400">
                <a:solidFill>
                  <a:schemeClr val="dk1"/>
                </a:solidFill>
              </a:rPr>
              <a:t>問題を解消するためのvalue chainを自動的に設計する</a:t>
            </a:r>
            <a:endParaRPr sz="1400">
              <a:solidFill>
                <a:schemeClr val="dk1"/>
              </a:solidFill>
            </a:endParaRPr>
          </a:p>
          <a:p>
            <a:pPr marL="457200" lvl="0" indent="-317500" algn="l" rtl="0">
              <a:lnSpc>
                <a:spcPct val="100000"/>
              </a:lnSpc>
              <a:spcBef>
                <a:spcPts val="0"/>
              </a:spcBef>
              <a:spcAft>
                <a:spcPts val="0"/>
              </a:spcAft>
              <a:buClr>
                <a:schemeClr val="dk1"/>
              </a:buClr>
              <a:buSzPts val="1400"/>
              <a:buChar char="●"/>
            </a:pPr>
            <a:r>
              <a:rPr lang="ja" sz="1400">
                <a:solidFill>
                  <a:schemeClr val="dk1"/>
                </a:solidFill>
              </a:rPr>
              <a:t>value chainを構成する各組織を自動的に設計する</a:t>
            </a:r>
            <a:endParaRPr sz="1400">
              <a:solidFill>
                <a:schemeClr val="dk1"/>
              </a:solidFill>
            </a:endParaRPr>
          </a:p>
          <a:p>
            <a:pPr marL="457200" lvl="0" indent="-317500" algn="l" rtl="0">
              <a:lnSpc>
                <a:spcPct val="100000"/>
              </a:lnSpc>
              <a:spcBef>
                <a:spcPts val="0"/>
              </a:spcBef>
              <a:spcAft>
                <a:spcPts val="0"/>
              </a:spcAft>
              <a:buClr>
                <a:schemeClr val="dk1"/>
              </a:buClr>
              <a:buSzPts val="1400"/>
              <a:buChar char="●"/>
            </a:pPr>
            <a:r>
              <a:rPr lang="ja" sz="1400">
                <a:solidFill>
                  <a:schemeClr val="dk1"/>
                </a:solidFill>
              </a:rPr>
              <a:t>組織に人員、備品の割当てを行う</a:t>
            </a:r>
            <a:endParaRPr sz="1400">
              <a:solidFill>
                <a:schemeClr val="dk1"/>
              </a:solidFill>
            </a:endParaRPr>
          </a:p>
          <a:p>
            <a:pPr marL="0" lvl="0" indent="0" algn="l" rtl="0">
              <a:lnSpc>
                <a:spcPct val="100000"/>
              </a:lnSpc>
              <a:spcBef>
                <a:spcPts val="0"/>
              </a:spcBef>
              <a:spcAft>
                <a:spcPts val="0"/>
              </a:spcAft>
              <a:buNone/>
            </a:pPr>
            <a:endParaRPr sz="1400">
              <a:solidFill>
                <a:schemeClr val="dk1"/>
              </a:solidFill>
            </a:endParaRPr>
          </a:p>
          <a:p>
            <a:pPr marL="0" lvl="0" indent="0" algn="l" rtl="0">
              <a:lnSpc>
                <a:spcPct val="100000"/>
              </a:lnSpc>
              <a:spcBef>
                <a:spcPts val="0"/>
              </a:spcBef>
              <a:spcAft>
                <a:spcPts val="0"/>
              </a:spcAft>
              <a:buNone/>
            </a:pP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value chainの設計</a:t>
            </a:r>
            <a:endParaRPr/>
          </a:p>
        </p:txBody>
      </p:sp>
      <p:sp>
        <p:nvSpPr>
          <p:cNvPr id="102" name="Google Shape;102;p17"/>
          <p:cNvSpPr txBox="1">
            <a:spLocks noGrp="1"/>
          </p:cNvSpPr>
          <p:nvPr>
            <p:ph type="body" idx="1"/>
          </p:nvPr>
        </p:nvSpPr>
        <p:spPr>
          <a:xfrm>
            <a:off x="311700" y="1206250"/>
            <a:ext cx="8520600" cy="3869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ja">
                <a:solidFill>
                  <a:schemeClr val="dk1"/>
                </a:solidFill>
              </a:rPr>
              <a:t>value chainの設計を簡略化するために、よくあるパターンのテンプレートを何種類か作成しておき、対象とする課題に適した物を選択することにする。</a:t>
            </a:r>
            <a:endParaRPr>
              <a:solidFill>
                <a:schemeClr val="dk1"/>
              </a:solidFill>
            </a:endParaRPr>
          </a:p>
          <a:p>
            <a:pPr marL="0" lvl="0" indent="0" algn="l" rtl="0">
              <a:lnSpc>
                <a:spcPct val="100000"/>
              </a:lnSpc>
              <a:spcBef>
                <a:spcPts val="0"/>
              </a:spcBef>
              <a:spcAft>
                <a:spcPts val="0"/>
              </a:spcAft>
              <a:buNone/>
            </a:pPr>
            <a:endParaRPr>
              <a:solidFill>
                <a:schemeClr val="dk1"/>
              </a:solidFill>
            </a:endParaRPr>
          </a:p>
          <a:p>
            <a:pPr marL="457200" lvl="0" indent="-317500" algn="l" rtl="0">
              <a:lnSpc>
                <a:spcPct val="100000"/>
              </a:lnSpc>
              <a:spcBef>
                <a:spcPts val="0"/>
              </a:spcBef>
              <a:spcAft>
                <a:spcPts val="0"/>
              </a:spcAft>
              <a:buClr>
                <a:schemeClr val="dk1"/>
              </a:buClr>
              <a:buSzPts val="1400"/>
              <a:buChar char="●"/>
            </a:pPr>
            <a:r>
              <a:rPr lang="ja">
                <a:solidFill>
                  <a:schemeClr val="dk1"/>
                </a:solidFill>
              </a:rPr>
              <a:t>value chain templateの作成</a:t>
            </a:r>
            <a:endParaRPr>
              <a:solidFill>
                <a:schemeClr val="dk1"/>
              </a:solidFill>
            </a:endParaRPr>
          </a:p>
          <a:p>
            <a:pPr marL="914400" lvl="1" indent="-317500" algn="l" rtl="0">
              <a:lnSpc>
                <a:spcPct val="100000"/>
              </a:lnSpc>
              <a:spcBef>
                <a:spcPts val="0"/>
              </a:spcBef>
              <a:spcAft>
                <a:spcPts val="0"/>
              </a:spcAft>
              <a:buClr>
                <a:schemeClr val="dk1"/>
              </a:buClr>
              <a:buSzPts val="1400"/>
              <a:buChar char="○"/>
            </a:pPr>
            <a:r>
              <a:rPr lang="ja" sz="1400">
                <a:solidFill>
                  <a:schemeClr val="dk1"/>
                </a:solidFill>
              </a:rPr>
              <a:t>既存のvalue chainをベースにしたデザインパターン、value chain templateを作る</a:t>
            </a:r>
            <a:endParaRPr>
              <a:solidFill>
                <a:schemeClr val="dk1"/>
              </a:solidFill>
            </a:endParaRPr>
          </a:p>
          <a:p>
            <a:pPr marL="914400" lvl="1" indent="-317500" algn="l" rtl="0">
              <a:lnSpc>
                <a:spcPct val="100000"/>
              </a:lnSpc>
              <a:spcBef>
                <a:spcPts val="0"/>
              </a:spcBef>
              <a:spcAft>
                <a:spcPts val="0"/>
              </a:spcAft>
              <a:buClr>
                <a:schemeClr val="dk1"/>
              </a:buClr>
              <a:buSzPts val="1400"/>
              <a:buChar char="○"/>
            </a:pPr>
            <a:r>
              <a:rPr lang="ja" sz="1400">
                <a:solidFill>
                  <a:schemeClr val="dk1"/>
                </a:solidFill>
              </a:rPr>
              <a:t>value chain templateはそれぞれ解決しようとする「課題の種類」</a:t>
            </a:r>
            <a:r>
              <a:rPr lang="ja">
                <a:solidFill>
                  <a:schemeClr val="dk1"/>
                </a:solidFill>
              </a:rPr>
              <a:t>で検索できる</a:t>
            </a:r>
            <a:endParaRPr>
              <a:solidFill>
                <a:schemeClr val="dk1"/>
              </a:solidFill>
            </a:endParaRPr>
          </a:p>
          <a:p>
            <a:pPr marL="457200" lvl="0" indent="-317500" algn="l" rtl="0">
              <a:lnSpc>
                <a:spcPct val="100000"/>
              </a:lnSpc>
              <a:spcBef>
                <a:spcPts val="0"/>
              </a:spcBef>
              <a:spcAft>
                <a:spcPts val="0"/>
              </a:spcAft>
              <a:buClr>
                <a:schemeClr val="dk1"/>
              </a:buClr>
              <a:buSzPts val="1400"/>
              <a:buChar char="●"/>
            </a:pPr>
            <a:r>
              <a:rPr lang="ja">
                <a:solidFill>
                  <a:schemeClr val="dk1"/>
                </a:solidFill>
              </a:rPr>
              <a:t>value chain templateの選択</a:t>
            </a:r>
            <a:endParaRPr>
              <a:solidFill>
                <a:schemeClr val="dk1"/>
              </a:solidFill>
            </a:endParaRPr>
          </a:p>
          <a:p>
            <a:pPr marL="914400" lvl="1" indent="-317500" algn="l" rtl="0">
              <a:lnSpc>
                <a:spcPct val="100000"/>
              </a:lnSpc>
              <a:spcBef>
                <a:spcPts val="0"/>
              </a:spcBef>
              <a:spcAft>
                <a:spcPts val="0"/>
              </a:spcAft>
              <a:buClr>
                <a:schemeClr val="dk1"/>
              </a:buClr>
              <a:buSzPts val="1400"/>
              <a:buChar char="○"/>
            </a:pPr>
            <a:r>
              <a:rPr lang="ja">
                <a:solidFill>
                  <a:schemeClr val="dk1"/>
                </a:solidFill>
              </a:rPr>
              <a:t>value chainの新規構築</a:t>
            </a:r>
            <a:endParaRPr>
              <a:solidFill>
                <a:schemeClr val="dk1"/>
              </a:solidFill>
            </a:endParaRPr>
          </a:p>
          <a:p>
            <a:pPr marL="1371600" lvl="2" indent="-317500" algn="l" rtl="0">
              <a:lnSpc>
                <a:spcPct val="100000"/>
              </a:lnSpc>
              <a:spcBef>
                <a:spcPts val="0"/>
              </a:spcBef>
              <a:spcAft>
                <a:spcPts val="0"/>
              </a:spcAft>
              <a:buClr>
                <a:schemeClr val="dk1"/>
              </a:buClr>
              <a:buSzPts val="1400"/>
              <a:buChar char="■"/>
            </a:pPr>
            <a:r>
              <a:rPr lang="ja" sz="1400">
                <a:solidFill>
                  <a:schemeClr val="dk1"/>
                </a:solidFill>
              </a:rPr>
              <a:t>解決したい問題</a:t>
            </a:r>
            <a:r>
              <a:rPr lang="ja">
                <a:solidFill>
                  <a:schemeClr val="dk1"/>
                </a:solidFill>
              </a:rPr>
              <a:t>に適した</a:t>
            </a:r>
            <a:r>
              <a:rPr lang="ja" sz="1400">
                <a:solidFill>
                  <a:schemeClr val="dk1"/>
                </a:solidFill>
              </a:rPr>
              <a:t>value chain template</a:t>
            </a:r>
            <a:r>
              <a:rPr lang="ja">
                <a:solidFill>
                  <a:schemeClr val="dk1"/>
                </a:solidFill>
              </a:rPr>
              <a:t>を選ぶ</a:t>
            </a:r>
            <a:endParaRPr>
              <a:solidFill>
                <a:schemeClr val="dk1"/>
              </a:solidFill>
            </a:endParaRPr>
          </a:p>
          <a:p>
            <a:pPr marL="914400" lvl="1" indent="-317500" algn="l" rtl="0">
              <a:lnSpc>
                <a:spcPct val="100000"/>
              </a:lnSpc>
              <a:spcBef>
                <a:spcPts val="0"/>
              </a:spcBef>
              <a:spcAft>
                <a:spcPts val="0"/>
              </a:spcAft>
              <a:buClr>
                <a:schemeClr val="dk1"/>
              </a:buClr>
              <a:buSzPts val="1400"/>
              <a:buChar char="○"/>
            </a:pPr>
            <a:r>
              <a:rPr lang="ja">
                <a:solidFill>
                  <a:schemeClr val="dk1"/>
                </a:solidFill>
              </a:rPr>
              <a:t>既存のvalue chainから枝分かれ</a:t>
            </a:r>
            <a:endParaRPr>
              <a:solidFill>
                <a:schemeClr val="dk1"/>
              </a:solidFill>
            </a:endParaRPr>
          </a:p>
          <a:p>
            <a:pPr marL="1371600" lvl="2" indent="-317500" algn="l" rtl="0">
              <a:lnSpc>
                <a:spcPct val="100000"/>
              </a:lnSpc>
              <a:spcBef>
                <a:spcPts val="0"/>
              </a:spcBef>
              <a:spcAft>
                <a:spcPts val="0"/>
              </a:spcAft>
              <a:buClr>
                <a:schemeClr val="dk1"/>
              </a:buClr>
              <a:buSzPts val="1400"/>
              <a:buChar char="■"/>
            </a:pPr>
            <a:r>
              <a:rPr lang="ja">
                <a:solidFill>
                  <a:schemeClr val="dk1"/>
                </a:solidFill>
              </a:rPr>
              <a:t>解決したい問題に適したvalue chain templateをいくつか選び、その一部を切り取って既存のvalue chainに低コストで接続できるものを選択する</a:t>
            </a:r>
            <a:endParaRPr>
              <a:solidFill>
                <a:schemeClr val="dk1"/>
              </a:solidFill>
            </a:endParaRPr>
          </a:p>
          <a:p>
            <a:pPr marL="914400" lvl="1" indent="-317500" algn="l" rtl="0">
              <a:lnSpc>
                <a:spcPct val="100000"/>
              </a:lnSpc>
              <a:spcBef>
                <a:spcPts val="0"/>
              </a:spcBef>
              <a:spcAft>
                <a:spcPts val="0"/>
              </a:spcAft>
              <a:buClr>
                <a:schemeClr val="dk1"/>
              </a:buClr>
              <a:buSzPts val="1400"/>
              <a:buChar char="○"/>
            </a:pPr>
            <a:r>
              <a:rPr lang="ja">
                <a:solidFill>
                  <a:schemeClr val="dk1"/>
                </a:solidFill>
              </a:rPr>
              <a:t>既存のvalue chainの効率化</a:t>
            </a:r>
            <a:endParaRPr>
              <a:solidFill>
                <a:schemeClr val="dk1"/>
              </a:solidFill>
            </a:endParaRPr>
          </a:p>
          <a:p>
            <a:pPr marL="1371600" lvl="2" indent="-317500" algn="l" rtl="0">
              <a:lnSpc>
                <a:spcPct val="100000"/>
              </a:lnSpc>
              <a:spcBef>
                <a:spcPts val="0"/>
              </a:spcBef>
              <a:spcAft>
                <a:spcPts val="0"/>
              </a:spcAft>
              <a:buClr>
                <a:schemeClr val="dk1"/>
              </a:buClr>
              <a:buSzPts val="1400"/>
              <a:buChar char="■"/>
            </a:pPr>
            <a:r>
              <a:rPr lang="ja">
                <a:solidFill>
                  <a:schemeClr val="dk1"/>
                </a:solidFill>
              </a:rPr>
              <a:t>既存のvalue chainを短縮もしくは低コストにする要素をvalue chain templateの一部を適用することで実現できるか</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組織の設計</a:t>
            </a:r>
            <a:endParaRPr/>
          </a:p>
        </p:txBody>
      </p:sp>
      <p:sp>
        <p:nvSpPr>
          <p:cNvPr id="108" name="Google Shape;108;p18"/>
          <p:cNvSpPr txBox="1">
            <a:spLocks noGrp="1"/>
          </p:cNvSpPr>
          <p:nvPr>
            <p:ph type="body" idx="1"/>
          </p:nvPr>
        </p:nvSpPr>
        <p:spPr>
          <a:xfrm>
            <a:off x="311700" y="1206250"/>
            <a:ext cx="8520600" cy="3869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ja">
                <a:solidFill>
                  <a:schemeClr val="dk1"/>
                </a:solidFill>
              </a:rPr>
              <a:t>value chain各パートを担当する組織も機能と規模に応じたテンプレートを用意しておく。</a:t>
            </a:r>
            <a:endParaRPr>
              <a:solidFill>
                <a:schemeClr val="dk1"/>
              </a:solidFill>
            </a:endParaRPr>
          </a:p>
          <a:p>
            <a:pPr marL="0" lvl="0" indent="0" algn="l" rtl="0">
              <a:lnSpc>
                <a:spcPct val="100000"/>
              </a:lnSpc>
              <a:spcBef>
                <a:spcPts val="0"/>
              </a:spcBef>
              <a:spcAft>
                <a:spcPts val="0"/>
              </a:spcAft>
              <a:buNone/>
            </a:pPr>
            <a:endParaRPr>
              <a:solidFill>
                <a:schemeClr val="dk1"/>
              </a:solidFill>
            </a:endParaRPr>
          </a:p>
          <a:p>
            <a:pPr marL="457200" lvl="0" indent="-317500" algn="l" rtl="0">
              <a:lnSpc>
                <a:spcPct val="100000"/>
              </a:lnSpc>
              <a:spcBef>
                <a:spcPts val="0"/>
              </a:spcBef>
              <a:spcAft>
                <a:spcPts val="0"/>
              </a:spcAft>
              <a:buClr>
                <a:schemeClr val="dk1"/>
              </a:buClr>
              <a:buSzPts val="1400"/>
              <a:buChar char="●"/>
            </a:pPr>
            <a:r>
              <a:rPr lang="ja">
                <a:solidFill>
                  <a:schemeClr val="dk1"/>
                </a:solidFill>
              </a:rPr>
              <a:t>組織templateの作成</a:t>
            </a:r>
            <a:endParaRPr>
              <a:solidFill>
                <a:schemeClr val="dk1"/>
              </a:solidFill>
            </a:endParaRPr>
          </a:p>
          <a:p>
            <a:pPr marL="914400" lvl="1" indent="-317500" algn="l" rtl="0">
              <a:lnSpc>
                <a:spcPct val="100000"/>
              </a:lnSpc>
              <a:spcBef>
                <a:spcPts val="0"/>
              </a:spcBef>
              <a:spcAft>
                <a:spcPts val="0"/>
              </a:spcAft>
              <a:buClr>
                <a:schemeClr val="dk1"/>
              </a:buClr>
              <a:buSzPts val="1400"/>
              <a:buChar char="○"/>
            </a:pPr>
            <a:r>
              <a:rPr lang="ja" sz="1400">
                <a:solidFill>
                  <a:schemeClr val="dk1"/>
                </a:solidFill>
              </a:rPr>
              <a:t>既存の</a:t>
            </a:r>
            <a:r>
              <a:rPr lang="ja">
                <a:solidFill>
                  <a:schemeClr val="dk1"/>
                </a:solidFill>
              </a:rPr>
              <a:t>組織を参考に組織templateを作る</a:t>
            </a:r>
            <a:endParaRPr>
              <a:solidFill>
                <a:schemeClr val="dk1"/>
              </a:solidFill>
            </a:endParaRPr>
          </a:p>
          <a:p>
            <a:pPr marL="914400" lvl="1" indent="-317500" algn="l" rtl="0">
              <a:lnSpc>
                <a:spcPct val="100000"/>
              </a:lnSpc>
              <a:spcBef>
                <a:spcPts val="0"/>
              </a:spcBef>
              <a:spcAft>
                <a:spcPts val="0"/>
              </a:spcAft>
              <a:buClr>
                <a:schemeClr val="dk1"/>
              </a:buClr>
              <a:buSzPts val="1400"/>
              <a:buChar char="○"/>
            </a:pPr>
            <a:r>
              <a:rPr lang="ja">
                <a:solidFill>
                  <a:schemeClr val="dk1"/>
                </a:solidFill>
              </a:rPr>
              <a:t>組織templateはその組織が果たす役割に応じて必要なスキルを持つ人の数、その人達が使う設備の数が定義されている</a:t>
            </a:r>
            <a:endParaRPr>
              <a:solidFill>
                <a:schemeClr val="dk1"/>
              </a:solidFill>
            </a:endParaRPr>
          </a:p>
          <a:p>
            <a:pPr marL="457200" lvl="0" indent="-317500" algn="l" rtl="0">
              <a:lnSpc>
                <a:spcPct val="100000"/>
              </a:lnSpc>
              <a:spcBef>
                <a:spcPts val="0"/>
              </a:spcBef>
              <a:spcAft>
                <a:spcPts val="0"/>
              </a:spcAft>
              <a:buClr>
                <a:schemeClr val="dk1"/>
              </a:buClr>
              <a:buSzPts val="1400"/>
              <a:buChar char="●"/>
            </a:pPr>
            <a:r>
              <a:rPr lang="ja">
                <a:solidFill>
                  <a:schemeClr val="dk1"/>
                </a:solidFill>
              </a:rPr>
              <a:t>組織templateの選択</a:t>
            </a:r>
            <a:endParaRPr>
              <a:solidFill>
                <a:schemeClr val="dk1"/>
              </a:solidFill>
            </a:endParaRPr>
          </a:p>
          <a:p>
            <a:pPr marL="914400" lvl="1" indent="-317500" algn="l" rtl="0">
              <a:lnSpc>
                <a:spcPct val="100000"/>
              </a:lnSpc>
              <a:spcBef>
                <a:spcPts val="0"/>
              </a:spcBef>
              <a:spcAft>
                <a:spcPts val="0"/>
              </a:spcAft>
              <a:buClr>
                <a:schemeClr val="dk1"/>
              </a:buClr>
              <a:buSzPts val="1400"/>
              <a:buChar char="○"/>
            </a:pPr>
            <a:r>
              <a:rPr lang="ja">
                <a:solidFill>
                  <a:schemeClr val="dk1"/>
                </a:solidFill>
              </a:rPr>
              <a:t>組織にもとめられる処理の種類と規模に応じてテンプレートを選択する</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value chainの実装</a:t>
            </a:r>
            <a:endParaRPr/>
          </a:p>
        </p:txBody>
      </p:sp>
      <p:sp>
        <p:nvSpPr>
          <p:cNvPr id="114" name="Google Shape;114;p19"/>
          <p:cNvSpPr txBox="1">
            <a:spLocks noGrp="1"/>
          </p:cNvSpPr>
          <p:nvPr>
            <p:ph type="body" idx="1"/>
          </p:nvPr>
        </p:nvSpPr>
        <p:spPr>
          <a:xfrm>
            <a:off x="311700" y="926400"/>
            <a:ext cx="8520600" cy="41493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ja">
                <a:solidFill>
                  <a:schemeClr val="dk1"/>
                </a:solidFill>
              </a:rPr>
              <a:t>ここまでvalue chainの設計と組織の設計を自動化する方法について考えてきた。ここでは組織の設計に対して人と備品を割り当てる方法を説明する。</a:t>
            </a:r>
            <a:endParaRPr>
              <a:solidFill>
                <a:schemeClr val="dk1"/>
              </a:solidFill>
            </a:endParaRPr>
          </a:p>
          <a:p>
            <a:pPr marL="457200" lvl="0" indent="0" algn="l" rtl="0">
              <a:lnSpc>
                <a:spcPct val="100000"/>
              </a:lnSpc>
              <a:spcBef>
                <a:spcPts val="0"/>
              </a:spcBef>
              <a:spcAft>
                <a:spcPts val="0"/>
              </a:spcAft>
              <a:buNone/>
            </a:pPr>
            <a:endParaRPr>
              <a:solidFill>
                <a:schemeClr val="dk1"/>
              </a:solidFill>
            </a:endParaRPr>
          </a:p>
          <a:p>
            <a:pPr marL="457200" lvl="0" indent="-317500" algn="l" rtl="0">
              <a:lnSpc>
                <a:spcPct val="100000"/>
              </a:lnSpc>
              <a:spcBef>
                <a:spcPts val="0"/>
              </a:spcBef>
              <a:spcAft>
                <a:spcPts val="0"/>
              </a:spcAft>
              <a:buClr>
                <a:schemeClr val="dk1"/>
              </a:buClr>
              <a:buSzPts val="1400"/>
              <a:buChar char="●"/>
            </a:pPr>
            <a:r>
              <a:rPr lang="ja">
                <a:solidFill>
                  <a:schemeClr val="dk1"/>
                </a:solidFill>
              </a:rPr>
              <a:t>割り当てる人と備品</a:t>
            </a:r>
            <a:endParaRPr>
              <a:solidFill>
                <a:schemeClr val="dk1"/>
              </a:solidFill>
            </a:endParaRPr>
          </a:p>
          <a:p>
            <a:pPr marL="914400" lvl="1" indent="-317500" algn="l" rtl="0">
              <a:lnSpc>
                <a:spcPct val="100000"/>
              </a:lnSpc>
              <a:spcBef>
                <a:spcPts val="0"/>
              </a:spcBef>
              <a:spcAft>
                <a:spcPts val="0"/>
              </a:spcAft>
              <a:buClr>
                <a:schemeClr val="dk1"/>
              </a:buClr>
              <a:buSzPts val="1400"/>
              <a:buChar char="○"/>
            </a:pPr>
            <a:r>
              <a:rPr lang="ja">
                <a:solidFill>
                  <a:schemeClr val="dk1"/>
                </a:solidFill>
              </a:rPr>
              <a:t>スキルを持った人：自分が提供できるスキル、提供できる期間を記録したFTを発行し、自分が等価と思える他の人のFTと交換する。</a:t>
            </a:r>
            <a:endParaRPr>
              <a:solidFill>
                <a:schemeClr val="dk1"/>
              </a:solidFill>
            </a:endParaRPr>
          </a:p>
          <a:p>
            <a:pPr marL="914400" lvl="1" indent="-317500" algn="l" rtl="0">
              <a:lnSpc>
                <a:spcPct val="100000"/>
              </a:lnSpc>
              <a:spcBef>
                <a:spcPts val="0"/>
              </a:spcBef>
              <a:spcAft>
                <a:spcPts val="0"/>
              </a:spcAft>
              <a:buClr>
                <a:schemeClr val="dk1"/>
              </a:buClr>
              <a:buSzPts val="1400"/>
              <a:buChar char="○"/>
            </a:pPr>
            <a:r>
              <a:rPr lang="ja">
                <a:solidFill>
                  <a:schemeClr val="dk1"/>
                </a:solidFill>
              </a:rPr>
              <a:t>備品を持った人：他人にレンタルできる車や電子機器、農具など、機種名と状態、提供できる期間を記したFTを発行し、自分が等価と思える他人のFTと交換する</a:t>
            </a:r>
            <a:endParaRPr>
              <a:solidFill>
                <a:schemeClr val="dk1"/>
              </a:solidFill>
            </a:endParaRPr>
          </a:p>
          <a:p>
            <a:pPr marL="457200" lvl="0" indent="-317500" algn="l" rtl="0">
              <a:lnSpc>
                <a:spcPct val="100000"/>
              </a:lnSpc>
              <a:spcBef>
                <a:spcPts val="0"/>
              </a:spcBef>
              <a:spcAft>
                <a:spcPts val="0"/>
              </a:spcAft>
              <a:buClr>
                <a:schemeClr val="dk1"/>
              </a:buClr>
              <a:buSzPts val="1400"/>
              <a:buChar char="●"/>
            </a:pPr>
            <a:r>
              <a:rPr lang="ja">
                <a:solidFill>
                  <a:schemeClr val="dk1"/>
                </a:solidFill>
              </a:rPr>
              <a:t>リソースの実装</a:t>
            </a:r>
            <a:endParaRPr>
              <a:solidFill>
                <a:schemeClr val="dk1"/>
              </a:solidFill>
            </a:endParaRPr>
          </a:p>
          <a:p>
            <a:pPr marL="914400" lvl="1" indent="-317500" algn="l" rtl="0">
              <a:lnSpc>
                <a:spcPct val="100000"/>
              </a:lnSpc>
              <a:spcBef>
                <a:spcPts val="0"/>
              </a:spcBef>
              <a:spcAft>
                <a:spcPts val="0"/>
              </a:spcAft>
              <a:buClr>
                <a:schemeClr val="dk1"/>
              </a:buClr>
              <a:buSzPts val="1400"/>
              <a:buChar char="○"/>
            </a:pPr>
            <a:r>
              <a:rPr lang="ja">
                <a:solidFill>
                  <a:schemeClr val="dk1"/>
                </a:solidFill>
              </a:rPr>
              <a:t>顕在化した課題に適したvalue chain templateが提案される</a:t>
            </a:r>
            <a:endParaRPr>
              <a:solidFill>
                <a:schemeClr val="dk1"/>
              </a:solidFill>
            </a:endParaRPr>
          </a:p>
          <a:p>
            <a:pPr marL="1371600" lvl="2" indent="-317500" algn="l" rtl="0">
              <a:lnSpc>
                <a:spcPct val="100000"/>
              </a:lnSpc>
              <a:spcBef>
                <a:spcPts val="0"/>
              </a:spcBef>
              <a:spcAft>
                <a:spcPts val="0"/>
              </a:spcAft>
              <a:buClr>
                <a:schemeClr val="dk1"/>
              </a:buClr>
              <a:buSzPts val="1400"/>
              <a:buChar char="■"/>
            </a:pPr>
            <a:r>
              <a:rPr lang="ja">
                <a:solidFill>
                  <a:schemeClr val="dk1"/>
                </a:solidFill>
              </a:rPr>
              <a:t>value chainの各要素にそれぞれの事業運営に適した組織templateと、備品templateが設定され、それぞれ適したスキルFTと備品FTが提案される</a:t>
            </a:r>
            <a:endParaRPr>
              <a:solidFill>
                <a:schemeClr val="dk1"/>
              </a:solidFill>
            </a:endParaRPr>
          </a:p>
          <a:p>
            <a:pPr marL="1371600" lvl="2" indent="-317500" algn="l" rtl="0">
              <a:lnSpc>
                <a:spcPct val="100000"/>
              </a:lnSpc>
              <a:spcBef>
                <a:spcPts val="0"/>
              </a:spcBef>
              <a:spcAft>
                <a:spcPts val="0"/>
              </a:spcAft>
              <a:buClr>
                <a:schemeClr val="dk1"/>
              </a:buClr>
              <a:buSzPts val="1400"/>
              <a:buChar char="■"/>
            </a:pPr>
            <a:r>
              <a:rPr lang="ja">
                <a:solidFill>
                  <a:schemeClr val="dk1"/>
                </a:solidFill>
              </a:rPr>
              <a:t>必要なFTは課題に直面している本人、支援者、投資リターンを見込む人がFT交換により収集する</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xfrm>
            <a:off x="311700" y="445025"/>
            <a:ext cx="5949000" cy="7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ja" sz="2020"/>
              <a:t>value chain templateの作成</a:t>
            </a:r>
            <a:endParaRPr sz="2020"/>
          </a:p>
        </p:txBody>
      </p:sp>
      <p:sp>
        <p:nvSpPr>
          <p:cNvPr id="120" name="Google Shape;120;p20"/>
          <p:cNvSpPr/>
          <p:nvPr/>
        </p:nvSpPr>
        <p:spPr>
          <a:xfrm>
            <a:off x="376875" y="16304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農家</a:t>
            </a:r>
            <a:endParaRPr/>
          </a:p>
          <a:p>
            <a:pPr marL="0" lvl="0" indent="0" algn="ctr" rtl="0">
              <a:spcBef>
                <a:spcPts val="0"/>
              </a:spcBef>
              <a:spcAft>
                <a:spcPts val="0"/>
              </a:spcAft>
              <a:buNone/>
            </a:pPr>
            <a:r>
              <a:rPr lang="ja" sz="1100"/>
              <a:t>（農作物の生産）</a:t>
            </a:r>
            <a:endParaRPr sz="1100"/>
          </a:p>
        </p:txBody>
      </p:sp>
      <p:sp>
        <p:nvSpPr>
          <p:cNvPr id="121" name="Google Shape;121;p20"/>
          <p:cNvSpPr/>
          <p:nvPr/>
        </p:nvSpPr>
        <p:spPr>
          <a:xfrm>
            <a:off x="2204300" y="16304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出荷</a:t>
            </a:r>
            <a:endParaRPr/>
          </a:p>
          <a:p>
            <a:pPr marL="0" lvl="0" indent="0" algn="ctr" rtl="0">
              <a:spcBef>
                <a:spcPts val="0"/>
              </a:spcBef>
              <a:spcAft>
                <a:spcPts val="0"/>
              </a:spcAft>
              <a:buNone/>
            </a:pPr>
            <a:r>
              <a:rPr lang="ja" sz="1100"/>
              <a:t>（農作物の輸送）</a:t>
            </a:r>
            <a:endParaRPr sz="1100"/>
          </a:p>
        </p:txBody>
      </p:sp>
      <p:sp>
        <p:nvSpPr>
          <p:cNvPr id="122" name="Google Shape;122;p20"/>
          <p:cNvSpPr/>
          <p:nvPr/>
        </p:nvSpPr>
        <p:spPr>
          <a:xfrm>
            <a:off x="3935625" y="16304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市場</a:t>
            </a:r>
            <a:endParaRPr/>
          </a:p>
          <a:p>
            <a:pPr marL="0" lvl="0" indent="0" algn="ctr" rtl="0">
              <a:spcBef>
                <a:spcPts val="0"/>
              </a:spcBef>
              <a:spcAft>
                <a:spcPts val="0"/>
              </a:spcAft>
              <a:buNone/>
            </a:pPr>
            <a:r>
              <a:rPr lang="ja" sz="1100"/>
              <a:t>（農作物と欲しい人のマッチング）</a:t>
            </a:r>
            <a:endParaRPr sz="1100"/>
          </a:p>
        </p:txBody>
      </p:sp>
      <p:sp>
        <p:nvSpPr>
          <p:cNvPr id="123" name="Google Shape;123;p20"/>
          <p:cNvSpPr/>
          <p:nvPr/>
        </p:nvSpPr>
        <p:spPr>
          <a:xfrm>
            <a:off x="5776775" y="16311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レストラン</a:t>
            </a:r>
            <a:endParaRPr/>
          </a:p>
          <a:p>
            <a:pPr marL="0" lvl="0" indent="0" algn="ctr" rtl="0">
              <a:spcBef>
                <a:spcPts val="0"/>
              </a:spcBef>
              <a:spcAft>
                <a:spcPts val="0"/>
              </a:spcAft>
              <a:buNone/>
            </a:pPr>
            <a:r>
              <a:rPr lang="ja" sz="1100"/>
              <a:t>（食材の調理）</a:t>
            </a:r>
            <a:endParaRPr sz="1100"/>
          </a:p>
        </p:txBody>
      </p:sp>
      <p:sp>
        <p:nvSpPr>
          <p:cNvPr id="124" name="Google Shape;124;p20"/>
          <p:cNvSpPr/>
          <p:nvPr/>
        </p:nvSpPr>
        <p:spPr>
          <a:xfrm>
            <a:off x="7520350" y="16311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顧客</a:t>
            </a:r>
            <a:endParaRPr/>
          </a:p>
          <a:p>
            <a:pPr marL="0" lvl="0" indent="0" algn="ctr" rtl="0">
              <a:spcBef>
                <a:spcPts val="0"/>
              </a:spcBef>
              <a:spcAft>
                <a:spcPts val="0"/>
              </a:spcAft>
              <a:buNone/>
            </a:pPr>
            <a:r>
              <a:rPr lang="ja" sz="1100"/>
              <a:t>（最終的な消費）</a:t>
            </a:r>
            <a:endParaRPr sz="1100"/>
          </a:p>
        </p:txBody>
      </p:sp>
      <p:cxnSp>
        <p:nvCxnSpPr>
          <p:cNvPr id="125" name="Google Shape;125;p20"/>
          <p:cNvCxnSpPr>
            <a:stCxn id="120" idx="3"/>
            <a:endCxn id="121" idx="1"/>
          </p:cNvCxnSpPr>
          <p:nvPr/>
        </p:nvCxnSpPr>
        <p:spPr>
          <a:xfrm>
            <a:off x="1736175" y="2007950"/>
            <a:ext cx="468000" cy="0"/>
          </a:xfrm>
          <a:prstGeom prst="straightConnector1">
            <a:avLst/>
          </a:prstGeom>
          <a:noFill/>
          <a:ln w="9525" cap="flat" cmpd="sng">
            <a:solidFill>
              <a:schemeClr val="dk2"/>
            </a:solidFill>
            <a:prstDash val="solid"/>
            <a:round/>
            <a:headEnd type="none" w="med" len="med"/>
            <a:tailEnd type="triangle" w="med" len="med"/>
          </a:ln>
        </p:spPr>
      </p:cxnSp>
      <p:cxnSp>
        <p:nvCxnSpPr>
          <p:cNvPr id="126" name="Google Shape;126;p20"/>
          <p:cNvCxnSpPr>
            <a:stCxn id="121" idx="3"/>
            <a:endCxn id="122" idx="1"/>
          </p:cNvCxnSpPr>
          <p:nvPr/>
        </p:nvCxnSpPr>
        <p:spPr>
          <a:xfrm>
            <a:off x="3563600" y="2007950"/>
            <a:ext cx="372000" cy="0"/>
          </a:xfrm>
          <a:prstGeom prst="straightConnector1">
            <a:avLst/>
          </a:prstGeom>
          <a:noFill/>
          <a:ln w="9525" cap="flat" cmpd="sng">
            <a:solidFill>
              <a:schemeClr val="dk2"/>
            </a:solidFill>
            <a:prstDash val="solid"/>
            <a:round/>
            <a:headEnd type="none" w="med" len="med"/>
            <a:tailEnd type="triangle" w="med" len="med"/>
          </a:ln>
        </p:spPr>
      </p:cxnSp>
      <p:cxnSp>
        <p:nvCxnSpPr>
          <p:cNvPr id="127" name="Google Shape;127;p20"/>
          <p:cNvCxnSpPr>
            <a:stCxn id="122" idx="3"/>
            <a:endCxn id="123" idx="1"/>
          </p:cNvCxnSpPr>
          <p:nvPr/>
        </p:nvCxnSpPr>
        <p:spPr>
          <a:xfrm>
            <a:off x="5294925" y="2007950"/>
            <a:ext cx="481800" cy="600"/>
          </a:xfrm>
          <a:prstGeom prst="straightConnector1">
            <a:avLst/>
          </a:prstGeom>
          <a:noFill/>
          <a:ln w="9525" cap="flat" cmpd="sng">
            <a:solidFill>
              <a:schemeClr val="dk2"/>
            </a:solidFill>
            <a:prstDash val="solid"/>
            <a:round/>
            <a:headEnd type="none" w="med" len="med"/>
            <a:tailEnd type="triangle" w="med" len="med"/>
          </a:ln>
        </p:spPr>
      </p:cxnSp>
      <p:cxnSp>
        <p:nvCxnSpPr>
          <p:cNvPr id="128" name="Google Shape;128;p20"/>
          <p:cNvCxnSpPr>
            <a:stCxn id="123" idx="3"/>
            <a:endCxn id="124" idx="1"/>
          </p:cNvCxnSpPr>
          <p:nvPr/>
        </p:nvCxnSpPr>
        <p:spPr>
          <a:xfrm>
            <a:off x="7136075" y="2008650"/>
            <a:ext cx="384300" cy="0"/>
          </a:xfrm>
          <a:prstGeom prst="straightConnector1">
            <a:avLst/>
          </a:prstGeom>
          <a:noFill/>
          <a:ln w="9525" cap="flat" cmpd="sng">
            <a:solidFill>
              <a:schemeClr val="dk2"/>
            </a:solidFill>
            <a:prstDash val="solid"/>
            <a:round/>
            <a:headEnd type="none" w="med" len="med"/>
            <a:tailEnd type="triangle" w="med" len="med"/>
          </a:ln>
        </p:spPr>
      </p:cxnSp>
      <p:sp>
        <p:nvSpPr>
          <p:cNvPr id="129" name="Google Shape;129;p20"/>
          <p:cNvSpPr txBox="1"/>
          <p:nvPr/>
        </p:nvSpPr>
        <p:spPr>
          <a:xfrm>
            <a:off x="5272225" y="617525"/>
            <a:ext cx="340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30" name="Google Shape;130;p20"/>
          <p:cNvSpPr txBox="1"/>
          <p:nvPr/>
        </p:nvSpPr>
        <p:spPr>
          <a:xfrm>
            <a:off x="6582850" y="315725"/>
            <a:ext cx="2471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美味しい食事を楽しみたい、というニーズを満たすためのバリューチェーン</a:t>
            </a:r>
            <a:endParaRPr/>
          </a:p>
        </p:txBody>
      </p:sp>
      <p:sp>
        <p:nvSpPr>
          <p:cNvPr id="131" name="Google Shape;131;p20"/>
          <p:cNvSpPr/>
          <p:nvPr/>
        </p:nvSpPr>
        <p:spPr>
          <a:xfrm>
            <a:off x="376875" y="36878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【原料生産】</a:t>
            </a:r>
            <a:endParaRPr/>
          </a:p>
          <a:p>
            <a:pPr marL="0" lvl="0" indent="0" algn="ctr" rtl="0">
              <a:spcBef>
                <a:spcPts val="0"/>
              </a:spcBef>
              <a:spcAft>
                <a:spcPts val="0"/>
              </a:spcAft>
              <a:buNone/>
            </a:pPr>
            <a:r>
              <a:rPr lang="ja"/>
              <a:t>野菜を作る</a:t>
            </a:r>
            <a:endParaRPr/>
          </a:p>
        </p:txBody>
      </p:sp>
      <p:sp>
        <p:nvSpPr>
          <p:cNvPr id="132" name="Google Shape;132;p20"/>
          <p:cNvSpPr/>
          <p:nvPr/>
        </p:nvSpPr>
        <p:spPr>
          <a:xfrm>
            <a:off x="2204300" y="36878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【輸送】</a:t>
            </a:r>
            <a:endParaRPr/>
          </a:p>
          <a:p>
            <a:pPr marL="0" lvl="0" indent="0" algn="ctr" rtl="0">
              <a:spcBef>
                <a:spcPts val="0"/>
              </a:spcBef>
              <a:spcAft>
                <a:spcPts val="0"/>
              </a:spcAft>
              <a:buNone/>
            </a:pPr>
            <a:r>
              <a:rPr lang="ja" sz="1100"/>
              <a:t>生産者が提供する材料をマッチング場所に移動する</a:t>
            </a:r>
            <a:endParaRPr sz="1100"/>
          </a:p>
        </p:txBody>
      </p:sp>
      <p:sp>
        <p:nvSpPr>
          <p:cNvPr id="133" name="Google Shape;133;p20"/>
          <p:cNvSpPr/>
          <p:nvPr/>
        </p:nvSpPr>
        <p:spPr>
          <a:xfrm>
            <a:off x="3935625" y="36878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300"/>
              <a:t>【マッチング】</a:t>
            </a:r>
            <a:endParaRPr sz="1300"/>
          </a:p>
          <a:p>
            <a:pPr marL="0" lvl="0" indent="0" algn="ctr" rtl="0">
              <a:spcBef>
                <a:spcPts val="0"/>
              </a:spcBef>
              <a:spcAft>
                <a:spcPts val="0"/>
              </a:spcAft>
              <a:buNone/>
            </a:pPr>
            <a:r>
              <a:rPr lang="ja" sz="1100"/>
              <a:t>材料と加工する人のマッチング</a:t>
            </a:r>
            <a:endParaRPr sz="1100"/>
          </a:p>
        </p:txBody>
      </p:sp>
      <p:sp>
        <p:nvSpPr>
          <p:cNvPr id="134" name="Google Shape;134;p20"/>
          <p:cNvSpPr/>
          <p:nvPr/>
        </p:nvSpPr>
        <p:spPr>
          <a:xfrm>
            <a:off x="5776775" y="36885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【加工】</a:t>
            </a:r>
            <a:endParaRPr/>
          </a:p>
          <a:p>
            <a:pPr marL="0" lvl="0" indent="0" algn="ctr" rtl="0">
              <a:spcBef>
                <a:spcPts val="0"/>
              </a:spcBef>
              <a:spcAft>
                <a:spcPts val="0"/>
              </a:spcAft>
              <a:buNone/>
            </a:pPr>
            <a:r>
              <a:rPr lang="ja" sz="1100"/>
              <a:t>野菜を美味しい食事に調理する</a:t>
            </a:r>
            <a:endParaRPr sz="1100"/>
          </a:p>
        </p:txBody>
      </p:sp>
      <p:sp>
        <p:nvSpPr>
          <p:cNvPr id="135" name="Google Shape;135;p20"/>
          <p:cNvSpPr/>
          <p:nvPr/>
        </p:nvSpPr>
        <p:spPr>
          <a:xfrm>
            <a:off x="7520350" y="36885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【課題】</a:t>
            </a:r>
            <a:endParaRPr/>
          </a:p>
          <a:p>
            <a:pPr marL="0" lvl="0" indent="0" algn="ctr" rtl="0">
              <a:spcBef>
                <a:spcPts val="0"/>
              </a:spcBef>
              <a:spcAft>
                <a:spcPts val="0"/>
              </a:spcAft>
              <a:buNone/>
            </a:pPr>
            <a:r>
              <a:rPr lang="ja"/>
              <a:t>美味しい食事を楽しみたい</a:t>
            </a:r>
            <a:endParaRPr sz="1100"/>
          </a:p>
        </p:txBody>
      </p:sp>
      <p:cxnSp>
        <p:nvCxnSpPr>
          <p:cNvPr id="136" name="Google Shape;136;p20"/>
          <p:cNvCxnSpPr>
            <a:stCxn id="131" idx="3"/>
            <a:endCxn id="132" idx="1"/>
          </p:cNvCxnSpPr>
          <p:nvPr/>
        </p:nvCxnSpPr>
        <p:spPr>
          <a:xfrm>
            <a:off x="1736175" y="4065350"/>
            <a:ext cx="468000" cy="0"/>
          </a:xfrm>
          <a:prstGeom prst="straightConnector1">
            <a:avLst/>
          </a:prstGeom>
          <a:noFill/>
          <a:ln w="9525" cap="flat" cmpd="sng">
            <a:solidFill>
              <a:schemeClr val="dk2"/>
            </a:solidFill>
            <a:prstDash val="solid"/>
            <a:round/>
            <a:headEnd type="none" w="med" len="med"/>
            <a:tailEnd type="triangle" w="med" len="med"/>
          </a:ln>
        </p:spPr>
      </p:cxnSp>
      <p:cxnSp>
        <p:nvCxnSpPr>
          <p:cNvPr id="137" name="Google Shape;137;p20"/>
          <p:cNvCxnSpPr>
            <a:stCxn id="132" idx="3"/>
            <a:endCxn id="133" idx="1"/>
          </p:cNvCxnSpPr>
          <p:nvPr/>
        </p:nvCxnSpPr>
        <p:spPr>
          <a:xfrm>
            <a:off x="3563600" y="4065350"/>
            <a:ext cx="372000" cy="0"/>
          </a:xfrm>
          <a:prstGeom prst="straightConnector1">
            <a:avLst/>
          </a:prstGeom>
          <a:noFill/>
          <a:ln w="9525" cap="flat" cmpd="sng">
            <a:solidFill>
              <a:schemeClr val="dk2"/>
            </a:solidFill>
            <a:prstDash val="solid"/>
            <a:round/>
            <a:headEnd type="none" w="med" len="med"/>
            <a:tailEnd type="triangle" w="med" len="med"/>
          </a:ln>
        </p:spPr>
      </p:cxnSp>
      <p:cxnSp>
        <p:nvCxnSpPr>
          <p:cNvPr id="138" name="Google Shape;138;p20"/>
          <p:cNvCxnSpPr>
            <a:stCxn id="133" idx="3"/>
            <a:endCxn id="134" idx="1"/>
          </p:cNvCxnSpPr>
          <p:nvPr/>
        </p:nvCxnSpPr>
        <p:spPr>
          <a:xfrm>
            <a:off x="5294925" y="4065350"/>
            <a:ext cx="481800" cy="600"/>
          </a:xfrm>
          <a:prstGeom prst="straightConnector1">
            <a:avLst/>
          </a:prstGeom>
          <a:noFill/>
          <a:ln w="9525" cap="flat" cmpd="sng">
            <a:solidFill>
              <a:schemeClr val="dk2"/>
            </a:solidFill>
            <a:prstDash val="solid"/>
            <a:round/>
            <a:headEnd type="none" w="med" len="med"/>
            <a:tailEnd type="triangle" w="med" len="med"/>
          </a:ln>
        </p:spPr>
      </p:cxnSp>
      <p:cxnSp>
        <p:nvCxnSpPr>
          <p:cNvPr id="139" name="Google Shape;139;p20"/>
          <p:cNvCxnSpPr>
            <a:stCxn id="134" idx="3"/>
            <a:endCxn id="135" idx="1"/>
          </p:cNvCxnSpPr>
          <p:nvPr/>
        </p:nvCxnSpPr>
        <p:spPr>
          <a:xfrm>
            <a:off x="7136075" y="4066050"/>
            <a:ext cx="384300" cy="0"/>
          </a:xfrm>
          <a:prstGeom prst="straightConnector1">
            <a:avLst/>
          </a:prstGeom>
          <a:noFill/>
          <a:ln w="9525" cap="flat" cmpd="sng">
            <a:solidFill>
              <a:schemeClr val="dk2"/>
            </a:solidFill>
            <a:prstDash val="solid"/>
            <a:round/>
            <a:headEnd type="none" w="med" len="med"/>
            <a:tailEnd type="triangle" w="med" len="med"/>
          </a:ln>
        </p:spPr>
      </p:cxnSp>
      <p:sp>
        <p:nvSpPr>
          <p:cNvPr id="140" name="Google Shape;140;p20"/>
          <p:cNvSpPr/>
          <p:nvPr/>
        </p:nvSpPr>
        <p:spPr>
          <a:xfrm>
            <a:off x="3892350" y="2803250"/>
            <a:ext cx="1359300" cy="4668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txBox="1"/>
          <p:nvPr/>
        </p:nvSpPr>
        <p:spPr>
          <a:xfrm>
            <a:off x="5510200" y="2495975"/>
            <a:ext cx="2325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役割の抽象化により、</a:t>
            </a:r>
            <a:endParaRPr/>
          </a:p>
          <a:p>
            <a:pPr marL="0" lvl="0" indent="0" algn="l" rtl="0">
              <a:spcBef>
                <a:spcPts val="0"/>
              </a:spcBef>
              <a:spcAft>
                <a:spcPts val="0"/>
              </a:spcAft>
              <a:buNone/>
            </a:pPr>
            <a:r>
              <a:rPr lang="ja"/>
              <a:t>テンプレートを作る</a:t>
            </a:r>
            <a:endParaRPr/>
          </a:p>
        </p:txBody>
      </p:sp>
      <p:sp>
        <p:nvSpPr>
          <p:cNvPr id="142" name="Google Shape;142;p20"/>
          <p:cNvSpPr txBox="1"/>
          <p:nvPr/>
        </p:nvSpPr>
        <p:spPr>
          <a:xfrm>
            <a:off x="216800" y="1147025"/>
            <a:ext cx="1987500" cy="400200"/>
          </a:xfrm>
          <a:prstGeom prst="rect">
            <a:avLst/>
          </a:prstGeom>
          <a:solidFill>
            <a:srgbClr val="CFE2F3"/>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a:t>実在するvalue chain</a:t>
            </a:r>
            <a:endParaRPr/>
          </a:p>
        </p:txBody>
      </p:sp>
      <p:sp>
        <p:nvSpPr>
          <p:cNvPr id="143" name="Google Shape;143;p20"/>
          <p:cNvSpPr txBox="1"/>
          <p:nvPr/>
        </p:nvSpPr>
        <p:spPr>
          <a:xfrm>
            <a:off x="216800" y="3181175"/>
            <a:ext cx="1987500" cy="400200"/>
          </a:xfrm>
          <a:prstGeom prst="rect">
            <a:avLst/>
          </a:prstGeom>
          <a:solidFill>
            <a:srgbClr val="CFE2F3"/>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a:t>抽象化したvalue chain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1"/>
          <p:cNvSpPr txBox="1">
            <a:spLocks noGrp="1"/>
          </p:cNvSpPr>
          <p:nvPr>
            <p:ph type="title"/>
          </p:nvPr>
        </p:nvSpPr>
        <p:spPr>
          <a:xfrm>
            <a:off x="311700" y="445025"/>
            <a:ext cx="7282800" cy="93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value chainの新規構築</a:t>
            </a:r>
            <a:endParaRPr/>
          </a:p>
          <a:p>
            <a:pPr marL="0" lvl="0" indent="0" algn="l" rtl="0">
              <a:spcBef>
                <a:spcPts val="0"/>
              </a:spcBef>
              <a:spcAft>
                <a:spcPts val="0"/>
              </a:spcAft>
              <a:buNone/>
            </a:pPr>
            <a:r>
              <a:rPr lang="ja" sz="1333"/>
              <a:t>value chainの設計 - value chain templateの選択</a:t>
            </a:r>
            <a:endParaRPr sz="1333"/>
          </a:p>
        </p:txBody>
      </p:sp>
      <p:sp>
        <p:nvSpPr>
          <p:cNvPr id="149" name="Google Shape;149;p21"/>
          <p:cNvSpPr txBox="1"/>
          <p:nvPr/>
        </p:nvSpPr>
        <p:spPr>
          <a:xfrm>
            <a:off x="5272225" y="617525"/>
            <a:ext cx="340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50" name="Google Shape;150;p21"/>
          <p:cNvSpPr/>
          <p:nvPr/>
        </p:nvSpPr>
        <p:spPr>
          <a:xfrm>
            <a:off x="7452800" y="2514200"/>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【課題】</a:t>
            </a:r>
            <a:endParaRPr/>
          </a:p>
          <a:p>
            <a:pPr marL="0" lvl="0" indent="0" algn="ctr" rtl="0">
              <a:spcBef>
                <a:spcPts val="0"/>
              </a:spcBef>
              <a:spcAft>
                <a:spcPts val="0"/>
              </a:spcAft>
              <a:buNone/>
            </a:pPr>
            <a:r>
              <a:rPr lang="ja"/>
              <a:t>美味しい食事を楽しみたい</a:t>
            </a:r>
            <a:endParaRPr sz="1100"/>
          </a:p>
        </p:txBody>
      </p:sp>
      <p:sp>
        <p:nvSpPr>
          <p:cNvPr id="151" name="Google Shape;151;p21"/>
          <p:cNvSpPr/>
          <p:nvPr/>
        </p:nvSpPr>
        <p:spPr>
          <a:xfrm>
            <a:off x="205575" y="2514200"/>
            <a:ext cx="65301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ここに入る適切なバリューチェーンテンプレートは？？？</a:t>
            </a:r>
            <a:endParaRPr sz="1100"/>
          </a:p>
        </p:txBody>
      </p:sp>
      <p:sp>
        <p:nvSpPr>
          <p:cNvPr id="152" name="Google Shape;152;p21"/>
          <p:cNvSpPr/>
          <p:nvPr/>
        </p:nvSpPr>
        <p:spPr>
          <a:xfrm>
            <a:off x="7452800" y="1100275"/>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900"/>
              <a:t>【課題】</a:t>
            </a:r>
            <a:endParaRPr sz="900"/>
          </a:p>
          <a:p>
            <a:pPr marL="0" lvl="0" indent="0" algn="ctr" rtl="0">
              <a:spcBef>
                <a:spcPts val="0"/>
              </a:spcBef>
              <a:spcAft>
                <a:spcPts val="0"/>
              </a:spcAft>
              <a:buNone/>
            </a:pPr>
            <a:r>
              <a:rPr lang="ja" sz="900"/>
              <a:t>多少、高額なお金をだしてもよいから、美味しい中華料理が食べたい</a:t>
            </a:r>
            <a:endParaRPr sz="600"/>
          </a:p>
        </p:txBody>
      </p:sp>
      <p:sp>
        <p:nvSpPr>
          <p:cNvPr id="153" name="Google Shape;153;p21"/>
          <p:cNvSpPr/>
          <p:nvPr/>
        </p:nvSpPr>
        <p:spPr>
          <a:xfrm>
            <a:off x="7920200" y="2064188"/>
            <a:ext cx="424500" cy="241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txBox="1"/>
          <p:nvPr/>
        </p:nvSpPr>
        <p:spPr>
          <a:xfrm>
            <a:off x="6647900" y="1988000"/>
            <a:ext cx="156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課題の抽象化</a:t>
            </a:r>
            <a:endParaRPr/>
          </a:p>
        </p:txBody>
      </p:sp>
      <p:cxnSp>
        <p:nvCxnSpPr>
          <p:cNvPr id="155" name="Google Shape;155;p21"/>
          <p:cNvCxnSpPr>
            <a:stCxn id="151" idx="3"/>
            <a:endCxn id="150" idx="1"/>
          </p:cNvCxnSpPr>
          <p:nvPr/>
        </p:nvCxnSpPr>
        <p:spPr>
          <a:xfrm>
            <a:off x="6735675" y="2891750"/>
            <a:ext cx="717000" cy="0"/>
          </a:xfrm>
          <a:prstGeom prst="straightConnector1">
            <a:avLst/>
          </a:prstGeom>
          <a:noFill/>
          <a:ln w="9525" cap="flat" cmpd="sng">
            <a:solidFill>
              <a:schemeClr val="dk2"/>
            </a:solidFill>
            <a:prstDash val="solid"/>
            <a:round/>
            <a:headEnd type="none" w="med" len="med"/>
            <a:tailEnd type="triangle" w="med" len="med"/>
          </a:ln>
        </p:spPr>
      </p:cxnSp>
      <p:sp>
        <p:nvSpPr>
          <p:cNvPr id="156" name="Google Shape;156;p21"/>
          <p:cNvSpPr/>
          <p:nvPr/>
        </p:nvSpPr>
        <p:spPr>
          <a:xfrm>
            <a:off x="320613" y="4141375"/>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【原料生産】</a:t>
            </a:r>
            <a:endParaRPr/>
          </a:p>
          <a:p>
            <a:pPr marL="0" lvl="0" indent="0" algn="ctr" rtl="0">
              <a:spcBef>
                <a:spcPts val="0"/>
              </a:spcBef>
              <a:spcAft>
                <a:spcPts val="0"/>
              </a:spcAft>
              <a:buNone/>
            </a:pPr>
            <a:r>
              <a:rPr lang="ja"/>
              <a:t>野菜を作る</a:t>
            </a:r>
            <a:endParaRPr/>
          </a:p>
        </p:txBody>
      </p:sp>
      <p:sp>
        <p:nvSpPr>
          <p:cNvPr id="157" name="Google Shape;157;p21"/>
          <p:cNvSpPr/>
          <p:nvPr/>
        </p:nvSpPr>
        <p:spPr>
          <a:xfrm>
            <a:off x="2148038" y="4141375"/>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【輸送】</a:t>
            </a:r>
            <a:endParaRPr/>
          </a:p>
          <a:p>
            <a:pPr marL="0" lvl="0" indent="0" algn="ctr" rtl="0">
              <a:spcBef>
                <a:spcPts val="0"/>
              </a:spcBef>
              <a:spcAft>
                <a:spcPts val="0"/>
              </a:spcAft>
              <a:buNone/>
            </a:pPr>
            <a:r>
              <a:rPr lang="ja" sz="1100"/>
              <a:t>生産者が提供する材料をマッチング場所に移動する</a:t>
            </a:r>
            <a:endParaRPr sz="1100"/>
          </a:p>
        </p:txBody>
      </p:sp>
      <p:sp>
        <p:nvSpPr>
          <p:cNvPr id="158" name="Google Shape;158;p21"/>
          <p:cNvSpPr/>
          <p:nvPr/>
        </p:nvSpPr>
        <p:spPr>
          <a:xfrm>
            <a:off x="3879363" y="4141375"/>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300"/>
              <a:t>【マッチング】</a:t>
            </a:r>
            <a:endParaRPr sz="1300"/>
          </a:p>
          <a:p>
            <a:pPr marL="0" lvl="0" indent="0" algn="ctr" rtl="0">
              <a:spcBef>
                <a:spcPts val="0"/>
              </a:spcBef>
              <a:spcAft>
                <a:spcPts val="0"/>
              </a:spcAft>
              <a:buNone/>
            </a:pPr>
            <a:r>
              <a:rPr lang="ja" sz="1100"/>
              <a:t>材料と加工する人のマッチング</a:t>
            </a:r>
            <a:endParaRPr sz="1100"/>
          </a:p>
        </p:txBody>
      </p:sp>
      <p:sp>
        <p:nvSpPr>
          <p:cNvPr id="159" name="Google Shape;159;p21"/>
          <p:cNvSpPr/>
          <p:nvPr/>
        </p:nvSpPr>
        <p:spPr>
          <a:xfrm>
            <a:off x="5720513" y="4142075"/>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【加工】</a:t>
            </a:r>
            <a:endParaRPr/>
          </a:p>
          <a:p>
            <a:pPr marL="0" lvl="0" indent="0" algn="ctr" rtl="0">
              <a:spcBef>
                <a:spcPts val="0"/>
              </a:spcBef>
              <a:spcAft>
                <a:spcPts val="0"/>
              </a:spcAft>
              <a:buNone/>
            </a:pPr>
            <a:r>
              <a:rPr lang="ja" sz="1100"/>
              <a:t>野菜を美味しい食事に調理する</a:t>
            </a:r>
            <a:endParaRPr sz="1100"/>
          </a:p>
        </p:txBody>
      </p:sp>
      <p:sp>
        <p:nvSpPr>
          <p:cNvPr id="160" name="Google Shape;160;p21"/>
          <p:cNvSpPr/>
          <p:nvPr/>
        </p:nvSpPr>
        <p:spPr>
          <a:xfrm>
            <a:off x="7464088" y="4142075"/>
            <a:ext cx="1359300" cy="75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t>【課題】</a:t>
            </a:r>
            <a:endParaRPr/>
          </a:p>
          <a:p>
            <a:pPr marL="0" lvl="0" indent="0" algn="ctr" rtl="0">
              <a:spcBef>
                <a:spcPts val="0"/>
              </a:spcBef>
              <a:spcAft>
                <a:spcPts val="0"/>
              </a:spcAft>
              <a:buNone/>
            </a:pPr>
            <a:r>
              <a:rPr lang="ja"/>
              <a:t>美味しい食事を楽しみたい</a:t>
            </a:r>
            <a:endParaRPr sz="1100"/>
          </a:p>
        </p:txBody>
      </p:sp>
      <p:cxnSp>
        <p:nvCxnSpPr>
          <p:cNvPr id="161" name="Google Shape;161;p21"/>
          <p:cNvCxnSpPr>
            <a:stCxn id="156" idx="3"/>
            <a:endCxn id="157" idx="1"/>
          </p:cNvCxnSpPr>
          <p:nvPr/>
        </p:nvCxnSpPr>
        <p:spPr>
          <a:xfrm>
            <a:off x="1679913" y="4518925"/>
            <a:ext cx="468000" cy="0"/>
          </a:xfrm>
          <a:prstGeom prst="straightConnector1">
            <a:avLst/>
          </a:prstGeom>
          <a:noFill/>
          <a:ln w="9525" cap="flat" cmpd="sng">
            <a:solidFill>
              <a:schemeClr val="dk2"/>
            </a:solidFill>
            <a:prstDash val="solid"/>
            <a:round/>
            <a:headEnd type="none" w="med" len="med"/>
            <a:tailEnd type="triangle" w="med" len="med"/>
          </a:ln>
        </p:spPr>
      </p:cxnSp>
      <p:cxnSp>
        <p:nvCxnSpPr>
          <p:cNvPr id="162" name="Google Shape;162;p21"/>
          <p:cNvCxnSpPr>
            <a:stCxn id="157" idx="3"/>
            <a:endCxn id="158" idx="1"/>
          </p:cNvCxnSpPr>
          <p:nvPr/>
        </p:nvCxnSpPr>
        <p:spPr>
          <a:xfrm>
            <a:off x="3507338" y="4518925"/>
            <a:ext cx="372000" cy="0"/>
          </a:xfrm>
          <a:prstGeom prst="straightConnector1">
            <a:avLst/>
          </a:prstGeom>
          <a:noFill/>
          <a:ln w="9525" cap="flat" cmpd="sng">
            <a:solidFill>
              <a:schemeClr val="dk2"/>
            </a:solidFill>
            <a:prstDash val="solid"/>
            <a:round/>
            <a:headEnd type="none" w="med" len="med"/>
            <a:tailEnd type="triangle" w="med" len="med"/>
          </a:ln>
        </p:spPr>
      </p:cxnSp>
      <p:cxnSp>
        <p:nvCxnSpPr>
          <p:cNvPr id="163" name="Google Shape;163;p21"/>
          <p:cNvCxnSpPr>
            <a:stCxn id="158" idx="3"/>
            <a:endCxn id="159" idx="1"/>
          </p:cNvCxnSpPr>
          <p:nvPr/>
        </p:nvCxnSpPr>
        <p:spPr>
          <a:xfrm>
            <a:off x="5238663" y="4518925"/>
            <a:ext cx="481800" cy="600"/>
          </a:xfrm>
          <a:prstGeom prst="straightConnector1">
            <a:avLst/>
          </a:prstGeom>
          <a:noFill/>
          <a:ln w="9525" cap="flat" cmpd="sng">
            <a:solidFill>
              <a:schemeClr val="dk2"/>
            </a:solidFill>
            <a:prstDash val="solid"/>
            <a:round/>
            <a:headEnd type="none" w="med" len="med"/>
            <a:tailEnd type="triangle" w="med" len="med"/>
          </a:ln>
        </p:spPr>
      </p:cxnSp>
      <p:cxnSp>
        <p:nvCxnSpPr>
          <p:cNvPr id="164" name="Google Shape;164;p21"/>
          <p:cNvCxnSpPr>
            <a:stCxn id="159" idx="3"/>
            <a:endCxn id="160" idx="1"/>
          </p:cNvCxnSpPr>
          <p:nvPr/>
        </p:nvCxnSpPr>
        <p:spPr>
          <a:xfrm>
            <a:off x="7079813" y="4519625"/>
            <a:ext cx="384300" cy="0"/>
          </a:xfrm>
          <a:prstGeom prst="straightConnector1">
            <a:avLst/>
          </a:prstGeom>
          <a:noFill/>
          <a:ln w="9525" cap="flat" cmpd="sng">
            <a:solidFill>
              <a:schemeClr val="dk2"/>
            </a:solidFill>
            <a:prstDash val="solid"/>
            <a:round/>
            <a:headEnd type="none" w="med" len="med"/>
            <a:tailEnd type="triangle" w="med" len="med"/>
          </a:ln>
        </p:spPr>
      </p:cxnSp>
      <p:sp>
        <p:nvSpPr>
          <p:cNvPr id="165" name="Google Shape;165;p21"/>
          <p:cNvSpPr/>
          <p:nvPr/>
        </p:nvSpPr>
        <p:spPr>
          <a:xfrm>
            <a:off x="3327925" y="3584738"/>
            <a:ext cx="1944300" cy="241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1"/>
          <p:cNvSpPr txBox="1"/>
          <p:nvPr/>
        </p:nvSpPr>
        <p:spPr>
          <a:xfrm>
            <a:off x="1179650" y="3397538"/>
            <a:ext cx="2327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a:t>「課題」をキーにtemplateを検索する</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1526</Words>
  <Application>Microsoft Macintosh PowerPoint</Application>
  <PresentationFormat>画面に合わせる (16:9)</PresentationFormat>
  <Paragraphs>202</Paragraphs>
  <Slides>14</Slides>
  <Notes>14</Notes>
  <HiddenSlides>0</HiddenSlides>
  <MMClips>0</MMClips>
  <ScaleCrop>false</ScaleCrop>
  <HeadingPairs>
    <vt:vector size="6" baseType="variant">
      <vt:variant>
        <vt:lpstr>使用されているフォント</vt:lpstr>
      </vt:variant>
      <vt:variant>
        <vt:i4>1</vt:i4>
      </vt:variant>
      <vt:variant>
        <vt:lpstr>テーマ</vt:lpstr>
      </vt:variant>
      <vt:variant>
        <vt:i4>1</vt:i4>
      </vt:variant>
      <vt:variant>
        <vt:lpstr>スライド タイトル</vt:lpstr>
      </vt:variant>
      <vt:variant>
        <vt:i4>14</vt:i4>
      </vt:variant>
    </vt:vector>
  </HeadingPairs>
  <TitlesOfParts>
    <vt:vector size="16" baseType="lpstr">
      <vt:lpstr>Arial</vt:lpstr>
      <vt:lpstr>Simple Light</vt:lpstr>
      <vt:lpstr>self-organizing-value-chain</vt:lpstr>
      <vt:lpstr>問題提起：現代社会を支えるもの</vt:lpstr>
      <vt:lpstr>問題提起：現代社会の弱点</vt:lpstr>
      <vt:lpstr>実装方法</vt:lpstr>
      <vt:lpstr>value chainの設計</vt:lpstr>
      <vt:lpstr>組織の設計</vt:lpstr>
      <vt:lpstr>value chainの実装</vt:lpstr>
      <vt:lpstr>value chain templateの作成</vt:lpstr>
      <vt:lpstr>value chainの新規構築 value chainの設計 - value chain templateの選択</vt:lpstr>
      <vt:lpstr>既存のvalue chainから枝分かれ value chainの設計 - value chain templateの選択 </vt:lpstr>
      <vt:lpstr>value chain templateの中身を実装する</vt:lpstr>
      <vt:lpstr>value chain templateの中身を実装する</vt:lpstr>
      <vt:lpstr>Appendix</vt:lpstr>
      <vt:lpstr>バリューチェーンテンプレートの構成要素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self-organizing-value-chain</dc:title>
  <cp:lastModifiedBy>浦川 真一</cp:lastModifiedBy>
  <cp:revision>1</cp:revision>
  <dcterms:modified xsi:type="dcterms:W3CDTF">2022-07-13T22:42:36Z</dcterms:modified>
</cp:coreProperties>
</file>