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514C50-0628-44BC-BA85-7B216166065F}">
  <a:tblStyle styleId="{D1514C50-0628-44BC-BA85-7B21616606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0fac59cc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0fac59cc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0fac59cc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0fac59cc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0fac59cc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50fac59cc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0e83c09ae_0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0e83c09ae_0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0e83c09ae_0_5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e83c09ae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e83c09ae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0e83c09ae_0_5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0e83c09ae_0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0e83c09ae_0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0e83c09ae_0_5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e83c09ae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0e83c09ae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0e83c09ae_0_5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0e83c09ae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0e83c09ae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0e83c09ae_0_5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fc826b67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fc826b67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50fc826b67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0e83c09ae_0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0e83c09ae_0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0e83c09ae_0_5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0fc826b67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0fc826b67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50fc826b67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2123692" y="1230095"/>
            <a:ext cx="90525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ВИЯВЛЕННЯ ВОЄННО ЗАБОРОНЕНИХ ПОВІДОМЛЕНЬ МЕСЕНДЖЕРІВ З ВИКОРИСТАННЯМ МЕТОДІВ КЛАСИФІКАЦІЇ</a:t>
            </a:r>
            <a:r>
              <a:rPr lang="uk-UA" sz="2400">
                <a:solidFill>
                  <a:srgbClr val="073763"/>
                </a:solidFill>
              </a:rPr>
              <a:t> 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704192" y="3739055"/>
            <a:ext cx="4719145" cy="2340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uk-U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ІВНА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sp>
        <p:nvSpPr>
          <p:cNvPr id="141" name="Google Shape;141;p14"/>
          <p:cNvSpPr txBox="1"/>
          <p:nvPr/>
        </p:nvSpPr>
        <p:spPr>
          <a:xfrm>
            <a:off x="844075" y="3739050"/>
            <a:ext cx="618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Виконали : 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 групи КН-315 та студент групи КН-313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Молочій Вікторія та Яньо Юрій</a:t>
            </a:r>
            <a:b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Викладач: 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Гурбич О. В.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450" y="2372613"/>
            <a:ext cx="3167152" cy="3936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747225" y="396122"/>
            <a:ext cx="10007700" cy="8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Висновки: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6156350" y="1261325"/>
            <a:ext cx="4719900" cy="518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Щодо використання режиму векторизації </a:t>
            </a:r>
            <a:r>
              <a:rPr b="1" lang="uk-UA" sz="1800">
                <a:latin typeface="Times New Roman"/>
                <a:ea typeface="Times New Roman"/>
                <a:cs typeface="Times New Roman"/>
                <a:sym typeface="Times New Roman"/>
              </a:rPr>
              <a:t>int: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Модель </a:t>
            </a:r>
            <a:r>
              <a:rPr b="1" lang="uk-UA" sz="1800">
                <a:latin typeface="Times New Roman"/>
                <a:ea typeface="Times New Roman"/>
                <a:cs typeface="Times New Roman"/>
                <a:sym typeface="Times New Roman"/>
              </a:rPr>
              <a:t>Decision Tree Classifier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показала найнижчі точності на тренувальній та тестувальній вибірках. Точність на тренувальній вибірці склала 98.04%, а на тестувальній - 86.84%.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За свою чергу, Recurrent Neural Network показала найкращу точність саме на тестувальній вибірці -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99.47%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99.42%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на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тренувальній.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Модель Long Short-Term Memory також показала добрі результати точності на тестувальній вибірці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99.30%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, та тренувальній  - 99.47%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51275" y="1376825"/>
            <a:ext cx="4567500" cy="4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Щодо використання режиму векторизації </a:t>
            </a:r>
            <a:r>
              <a:rPr b="1"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tf-idf:</a:t>
            </a:r>
            <a:endParaRPr b="1"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Найгірші результати точності на тестувальних даних продемонструвала модель RNN - </a:t>
            </a: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87.19% , на тренувальних - 93.08%. </a:t>
            </a:r>
            <a:endParaRPr sz="19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Найкраща точність була досягнута моделлю DTC- точність на тренувальних даних -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99.92%</a:t>
            </a: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та на тестувальних -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99.47% </a:t>
            </a: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відповідно. 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показала теж гарні результати: 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тренувальних - </a:t>
            </a: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90.44%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тестувальних - </a:t>
            </a:r>
            <a:r>
              <a:rPr lang="uk-UA" sz="19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90.35%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2021500" y="2"/>
            <a:ext cx="7170000" cy="178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latin typeface="Times New Roman"/>
                <a:ea typeface="Times New Roman"/>
                <a:cs typeface="Times New Roman"/>
                <a:sym typeface="Times New Roman"/>
              </a:rPr>
              <a:t>Дякуємо за увагу!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Валерій Залужний святкує день народження - як українці вітають  Головнокомандувача ЗСУ | Українська правда _Життя" id="250" name="Google Shape;2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323" y="1870175"/>
            <a:ext cx="5403675" cy="3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16900" y="534125"/>
            <a:ext cx="10266300" cy="82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ct val="94736"/>
              <a:buFont typeface="Arial"/>
              <a:buNone/>
            </a:pPr>
            <a:r>
              <a:rPr lang="uk-UA" sz="38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Актуальність дослідження:</a:t>
            </a:r>
            <a:endParaRPr sz="420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71975" y="1890500"/>
            <a:ext cx="6724200" cy="290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5B0F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Месенджери стали важливими каналами комунікації для людей та широко використовуються як засіб обміну інформацією, зокрема в умовах війни. Розповсюдження воєнно-заборонених повідомлень через месенджери може мати серйозні наслідки для безпеки України. Відповідно </a:t>
            </a:r>
            <a:r>
              <a:rPr lang="uk-UA" sz="18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боротьба з повідомленнями, які несуть загрозу для проведення як і операцій по збитті ворожих ракет, так і проведення секретних воєнних задач є актуальним завданням.</a:t>
            </a:r>
            <a:endParaRPr sz="18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B0F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899" y="1816574"/>
            <a:ext cx="3861174" cy="38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5625" y="346922"/>
            <a:ext cx="6186900" cy="79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5010"/>
              </a:buClr>
              <a:buSzPts val="3600"/>
              <a:buFont typeface="Arial"/>
              <a:buNone/>
            </a:pPr>
            <a:r>
              <a:rPr lang="uk-UA" sz="3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об’єкту дослідження :</a:t>
            </a:r>
            <a:endParaRPr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40900" y="1233600"/>
            <a:ext cx="10559100" cy="52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6400">
                <a:latin typeface="Times New Roman"/>
                <a:ea typeface="Times New Roman"/>
                <a:cs typeface="Times New Roman"/>
                <a:sym typeface="Times New Roman"/>
              </a:rPr>
              <a:t>Набір даних складається з: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094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Самостійно згенерованих воєнно-заборонених повідомлень.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094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Твітів нейтрального характеру.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"/>
              <a:buFont typeface="Arial"/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-UA" sz="6400">
                <a:latin typeface="Times New Roman"/>
                <a:ea typeface="Times New Roman"/>
                <a:cs typeface="Times New Roman"/>
                <a:sym typeface="Times New Roman"/>
              </a:rPr>
              <a:t>На основі стовпцевої діаграми вище, бачимо: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10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Серед найбільш поширених слів: </a:t>
            </a:r>
            <a:r>
              <a:rPr lang="uk-UA" sz="6400" u="sng">
                <a:latin typeface="Times New Roman"/>
                <a:ea typeface="Times New Roman"/>
                <a:cs typeface="Times New Roman"/>
                <a:sym typeface="Times New Roman"/>
              </a:rPr>
              <a:t>стоп-слова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10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Присутність </a:t>
            </a:r>
            <a:r>
              <a:rPr lang="uk-UA" sz="6400" u="sng">
                <a:latin typeface="Times New Roman"/>
                <a:ea typeface="Times New Roman"/>
                <a:cs typeface="Times New Roman"/>
                <a:sym typeface="Times New Roman"/>
              </a:rPr>
              <a:t>згадок</a:t>
            </a: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uk-UA" sz="6400" u="sng">
                <a:latin typeface="Times New Roman"/>
                <a:ea typeface="Times New Roman"/>
                <a:cs typeface="Times New Roman"/>
                <a:sym typeface="Times New Roman"/>
              </a:rPr>
              <a:t>хештегів</a:t>
            </a: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10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Слова з різними регістрами символів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47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rebuchet MS"/>
              <a:buNone/>
            </a:pPr>
            <a:r>
              <a:t/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-UA" sz="6400"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776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Видалення “stop” слів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776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Видалення згадок та хештегів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776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Приведення тексту до нижнього регістру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-UA" sz="6400">
                <a:latin typeface="Times New Roman"/>
                <a:ea typeface="Times New Roman"/>
                <a:cs typeface="Times New Roman"/>
                <a:sym typeface="Times New Roman"/>
              </a:rPr>
              <a:t>*Результат виконання Data Preprocessing</a:t>
            </a:r>
            <a:r>
              <a:rPr b="1" lang="uk-UA" sz="6400">
                <a:latin typeface="Times New Roman"/>
                <a:ea typeface="Times New Roman"/>
                <a:cs typeface="Times New Roman"/>
                <a:sym typeface="Times New Roman"/>
              </a:rPr>
              <a:t>, подано у діаграмі нижче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4705"/>
              <a:buFont typeface="Trebuchet MS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24" y="3422430"/>
            <a:ext cx="4471524" cy="315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125" y="334025"/>
            <a:ext cx="4272080" cy="30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54425" y="1384575"/>
            <a:ext cx="5924100" cy="126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TextVectorization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- це шар в бібліотеці TensorFlow, який дозволяє векторизувати текстові дані для використання в моделях глибинного навчання. 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654425" y="500975"/>
            <a:ext cx="953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Векторизація </a:t>
            </a:r>
            <a:r>
              <a:rPr lang="uk-UA" sz="3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54425" y="2928650"/>
            <a:ext cx="592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b="1"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output_mode: ["int", “tf-idf”]</a:t>
            </a:r>
            <a:r>
              <a:rPr lang="uk-UA" sz="1800">
                <a:solidFill>
                  <a:srgbClr val="6AA84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дані будуть виходити у вигляді цілих чисел, які відповідають індексам токенів / tf-idf векторів.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b="1"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ngrams: [1, 2]</a:t>
            </a:r>
            <a:r>
              <a:rPr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використовуються для збереження контекстної інформації і встановлення зв'язків між словами у тексті.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b="1"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max_tokens: [100,200,400,None]</a:t>
            </a:r>
            <a:r>
              <a:rPr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кількість унікальних токенів, які будуть використані для представлення повідомлень.</a:t>
            </a: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max_tokens[i]</a:t>
            </a:r>
            <a:r>
              <a:rPr lang="uk-UA" sz="1800">
                <a:solidFill>
                  <a:schemeClr val="accen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solidFill>
                  <a:srgbClr val="0C343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токенів з</a:t>
            </a:r>
            <a:r>
              <a:rPr lang="uk-UA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>
                <a:solidFill>
                  <a:srgbClr val="0C343D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найбільшою частотою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150" y="1740275"/>
            <a:ext cx="5044025" cy="4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623700" y="267700"/>
            <a:ext cx="108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 обраних методів класифікації DTC, RNN  та LSTM.</a:t>
            </a:r>
            <a:endParaRPr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18"/>
          <p:cNvGraphicFramePr/>
          <p:nvPr/>
        </p:nvGraphicFramePr>
        <p:xfrm>
          <a:off x="682375" y="99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{D1514C50-0628-44BC-BA85-7B216166065F}</a:tableStyleId>
              </a:tblPr>
              <a:tblGrid>
                <a:gridCol w="1785200"/>
                <a:gridCol w="2958150"/>
                <a:gridCol w="2820100"/>
                <a:gridCol w="3196175"/>
              </a:tblGrid>
              <a:tr h="66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Характеристика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Переваги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Недоліки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 Classifier 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Приймає рішення на основі правил;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Вимагає визначення гіперпараметрів.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Інтерпретованість;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Масштабованість.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Схильність до перенавчання: 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Нестабільність;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Схильність росту в одну сторону.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Reccurent Neural Network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Циклічні зв'язки між вузлами.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Здатність запам'ятовування контекст попередніх кроків.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Врахування контексту;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Моделювання залежностей у часі;</a:t>
                      </a:r>
                      <a:b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Гнучкість.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Обчислювальна складність;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Залежність від порядку;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Проблема затухаючого/вибухового градієнту.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 Short-Term Memory</a:t>
                      </a:r>
                      <a:endParaRPr b="1"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Введення спеціальних "воріт";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Покращена здатність до моделювання довгих залежностей.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Ворота для керування потоком інформації;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Запобігання проблем</a:t>
                      </a: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 затухаючого/вибухового</a:t>
                      </a: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градієнту.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Схильність до перенавчання;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Важкість встановлення оптимальних гіперпараметрів;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Потреба в більшому обсязі даних для навчання.</a:t>
                      </a:r>
                      <a:endParaRPr sz="1800">
                        <a:solidFill>
                          <a:srgbClr val="0C343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68325" y="668375"/>
            <a:ext cx="6195600" cy="90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000">
                <a:latin typeface="Times New Roman"/>
                <a:ea typeface="Times New Roman"/>
                <a:cs typeface="Times New Roman"/>
                <a:sym typeface="Times New Roman"/>
              </a:rPr>
              <a:t>Фінальні результати класифікації: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321625" y="18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{D1514C50-0628-44BC-BA85-7B216166065F}</a:tableStyleId>
              </a:tblPr>
              <a:tblGrid>
                <a:gridCol w="752100"/>
                <a:gridCol w="451825"/>
                <a:gridCol w="802525"/>
                <a:gridCol w="900500"/>
                <a:gridCol w="831825"/>
                <a:gridCol w="897925"/>
                <a:gridCol w="802825"/>
                <a:gridCol w="881325"/>
                <a:gridCol w="799975"/>
                <a:gridCol w="910350"/>
                <a:gridCol w="833225"/>
                <a:gridCol w="882800"/>
                <a:gridCol w="822200"/>
                <a:gridCol w="979350"/>
              </a:tblGrid>
              <a:tr h="557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Режим </a:t>
                      </a:r>
                      <a:r>
                        <a:rPr b="1" lang="uk-UA" sz="12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векторизатора</a:t>
                      </a:r>
                      <a:endParaRPr b="1" sz="12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21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Модель</a:t>
                      </a:r>
                      <a:endParaRPr b="1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DTC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RNN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DTC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RNN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671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Параметри</a:t>
                      </a:r>
                      <a:endParaRPr b="1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2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векторизатора</a:t>
                      </a:r>
                      <a:endParaRPr b="1" sz="12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max- tokens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ngrams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8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5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5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5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b="1" sz="15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98.04%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99.42%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99.47%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99.92%</a:t>
                      </a:r>
                      <a:endParaRPr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C343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93.08%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90.44% 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6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5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5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b="1" sz="15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86.84%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99.47%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99.30%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800">
                          <a:solidFill>
                            <a:srgbClr val="0C343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99.47%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87.19% 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900">
                          <a:solidFill>
                            <a:srgbClr val="1C458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90.35% </a:t>
                      </a:r>
                      <a:endParaRPr sz="18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5409925" y="340925"/>
            <a:ext cx="2484600" cy="72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latin typeface="Times New Roman"/>
                <a:ea typeface="Times New Roman"/>
                <a:cs typeface="Times New Roman"/>
                <a:sym typeface="Times New Roman"/>
              </a:rPr>
              <a:t>DTC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56" y="3890900"/>
            <a:ext cx="3870545" cy="25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75" y="3890900"/>
            <a:ext cx="3521674" cy="25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1" type="body"/>
          </p:nvPr>
        </p:nvSpPr>
        <p:spPr>
          <a:xfrm flipH="1">
            <a:off x="3880325" y="4193900"/>
            <a:ext cx="3796200" cy="228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(train)- 98.04%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(test)-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86.84%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max_tokens:100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ngrams: 2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699" y="546075"/>
            <a:ext cx="5223243" cy="34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8158800" y="2122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775" y="727826"/>
            <a:ext cx="3699050" cy="271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4088975" y="1229575"/>
            <a:ext cx="347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(train)- 99.92%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test)- 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</a:t>
            </a: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.47%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max_tokens:200</a:t>
            </a:r>
            <a:endParaRPr b="1"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ngrams: 2</a:t>
            </a:r>
            <a:endParaRPr sz="18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8435600" y="3445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output_mode: </a:t>
            </a:r>
            <a:r>
              <a:rPr b="1"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700"/>
          </a:p>
        </p:txBody>
      </p:sp>
      <p:sp>
        <p:nvSpPr>
          <p:cNvPr id="197" name="Google Shape;197;p20"/>
          <p:cNvSpPr txBox="1"/>
          <p:nvPr/>
        </p:nvSpPr>
        <p:spPr>
          <a:xfrm>
            <a:off x="8103600" y="340925"/>
            <a:ext cx="248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[output_mode: </a:t>
            </a:r>
            <a:r>
              <a:rPr b="1"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r>
              <a:rPr lang="uk-UA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267450" y="3320200"/>
            <a:ext cx="4517100" cy="46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[output_mode: </a:t>
            </a: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41" y="3810600"/>
            <a:ext cx="3448885" cy="27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475" y="3862713"/>
            <a:ext cx="3362993" cy="26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475" y="3848950"/>
            <a:ext cx="3448875" cy="2533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>
            <p:ph type="title"/>
          </p:nvPr>
        </p:nvSpPr>
        <p:spPr>
          <a:xfrm>
            <a:off x="267450" y="115400"/>
            <a:ext cx="4517100" cy="63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[output_mode: </a:t>
            </a: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113500" y="3400272"/>
            <a:ext cx="788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uk-UA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(train) - 99.42% , Accuracy (test) - 99.47%</a:t>
            </a:r>
            <a:r>
              <a:rPr lang="uk-UA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rgbClr val="1C4587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49300" y="3877275"/>
            <a:ext cx="1640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'batch': 25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'epochs': 6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'layers': 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'lr': 0.001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'units': 45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'dropout': 0.2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'max_tokens': None</a:t>
            </a:r>
            <a:endParaRPr b="1" sz="17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'ngrams': 2</a:t>
            </a:r>
            <a:endParaRPr b="1" sz="1350">
              <a:solidFill>
                <a:srgbClr val="B45F06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6788" y="633232"/>
            <a:ext cx="3496801" cy="276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1650" y="792688"/>
            <a:ext cx="3316892" cy="26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9100" y="792050"/>
            <a:ext cx="3566900" cy="26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267450" y="792050"/>
            <a:ext cx="30000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'batch': 22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'epochs': 8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'layers': 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'lr': 0.001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'units': 44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'dropout': 0.3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'max_tokens': 400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'ngrams': 2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3900775" y="175425"/>
            <a:ext cx="710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(train) - 93.08% , Accuracy (test) - 87.19% </a:t>
            </a:r>
            <a:endParaRPr b="1" sz="2300">
              <a:solidFill>
                <a:srgbClr val="1C4587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21"/>
          <p:cNvCxnSpPr/>
          <p:nvPr/>
        </p:nvCxnSpPr>
        <p:spPr>
          <a:xfrm>
            <a:off x="228600" y="633225"/>
            <a:ext cx="116934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249300" y="3801150"/>
            <a:ext cx="116934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190350" y="3226072"/>
            <a:ext cx="9433500" cy="74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-UA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r>
              <a:rPr lang="uk-UA" sz="2800">
                <a:solidFill>
                  <a:srgbClr val="1C4587"/>
                </a:solidFill>
              </a:rPr>
              <a:t> - 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[output_mode: </a:t>
            </a: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5258" r="0" t="0"/>
          <a:stretch/>
        </p:blipFill>
        <p:spPr>
          <a:xfrm>
            <a:off x="5072881" y="3802700"/>
            <a:ext cx="3455745" cy="26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750" y="3801201"/>
            <a:ext cx="3327700" cy="26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150" y="3835943"/>
            <a:ext cx="3121350" cy="246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194925" y="171825"/>
            <a:ext cx="719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r>
              <a:rPr lang="uk-UA" sz="28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lang="uk-UA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[output_mode: </a:t>
            </a:r>
            <a:r>
              <a:rPr b="1"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r>
              <a:rPr lang="uk-UA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2356" y="868250"/>
            <a:ext cx="3327695" cy="26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6086" y="868250"/>
            <a:ext cx="3121340" cy="24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7425" y="761560"/>
            <a:ext cx="3647399" cy="26792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267450" y="868250"/>
            <a:ext cx="30000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'batch': 22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'epochs': 8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'layers': 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'lr': 0.001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'units': 63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'dropout': 0.2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'max_tokens': 400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'ngrams': 2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253400" y="3803675"/>
            <a:ext cx="30000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'batch': 24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'epochs': 8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'layers': 2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'lr': 0.001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'units': 58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7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'dropout': 0.3</a:t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'max_tokens': 400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'ngrams': 2</a:t>
            </a:r>
            <a:endParaRPr b="1" sz="16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4131400" y="248025"/>
            <a:ext cx="710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(train) - 90.44% , Accuracy (test) - 90.35% </a:t>
            </a:r>
            <a:endParaRPr b="1" sz="2300">
              <a:solidFill>
                <a:srgbClr val="1C4587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4058925" y="3384525"/>
            <a:ext cx="627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(train) - 99.47% , Accuracy (test) - 99.30% </a:t>
            </a:r>
            <a:endParaRPr b="1" sz="2300">
              <a:solidFill>
                <a:srgbClr val="1C4587"/>
              </a:solidFill>
              <a:highlight>
                <a:srgbClr val="00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22"/>
          <p:cNvCxnSpPr/>
          <p:nvPr/>
        </p:nvCxnSpPr>
        <p:spPr>
          <a:xfrm>
            <a:off x="296500" y="720750"/>
            <a:ext cx="116256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283600" y="3789950"/>
            <a:ext cx="11638500" cy="3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