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OpenSans-bold.fntdata"/><Relationship Id="rId21" Type="http://schemas.openxmlformats.org/officeDocument/2006/relationships/slide" Target="slides/slide15.xml"/><Relationship Id="rId43" Type="http://schemas.openxmlformats.org/officeDocument/2006/relationships/font" Target="fonts/OpenSans-regular.fntdata"/><Relationship Id="rId24" Type="http://schemas.openxmlformats.org/officeDocument/2006/relationships/slide" Target="slides/slide18.xml"/><Relationship Id="rId46" Type="http://schemas.openxmlformats.org/officeDocument/2006/relationships/font" Target="fonts/OpenSans-boldItalic.fntdata"/><Relationship Id="rId23" Type="http://schemas.openxmlformats.org/officeDocument/2006/relationships/slide" Target="slides/slide17.xml"/><Relationship Id="rId45" Type="http://schemas.openxmlformats.org/officeDocument/2006/relationships/font" Target="fonts/OpenSans-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f1dc34f04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af1dc34f04_2_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f1dc34f04_17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f1dc34f04_17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Sourav</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f1dc34f04_17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f1dc34f04_17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Sourav next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f1dc34f04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af1dc34f04_2_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f1dc34f04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af1dc34f04_2_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f1dc34f04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Sachin, Neeraj, Gokul</a:t>
            </a:r>
            <a:endParaRPr/>
          </a:p>
        </p:txBody>
      </p:sp>
      <p:sp>
        <p:nvSpPr>
          <p:cNvPr id="175" name="Google Shape;175;gaf1dc34f04_2_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f1dc34f04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af1dc34f04_2_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f1dc34f04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af1dc34f04_2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f1dc34f04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af1dc34f04_2_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f1dc34f04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af1dc34f04_2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f1dc34f04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af1dc34f04_2_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f1dc34f04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Jain</a:t>
            </a:r>
            <a:endParaRPr/>
          </a:p>
        </p:txBody>
      </p:sp>
      <p:sp>
        <p:nvSpPr>
          <p:cNvPr id="98" name="Google Shape;98;gaf1dc34f04_2_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f1dc34f04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af1dc34f04_2_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f1dc34f04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af1dc34f04_2_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f1dc34f04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af1dc34f04_2_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f1dc34f04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af1dc34f04_2_1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f1dc34f04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af1dc34f04_2_1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f1dc34f04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af1dc34f04_2_1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f1dc34f04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af1dc34f04_2_1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f1dc34f04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af1dc34f04_2_1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f1dc34f04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af1dc34f04_2_1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f1dc34f04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af1dc34f04_2_1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f1dc34f04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Jain</a:t>
            </a:r>
            <a:endParaRPr/>
          </a:p>
        </p:txBody>
      </p:sp>
      <p:sp>
        <p:nvSpPr>
          <p:cNvPr id="105" name="Google Shape;105;gaf1dc34f04_2_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f1dc34f04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af1dc34f04_2_1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f1dc34f04_2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af1dc34f04_2_1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f1dc34f04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af1dc34f04_2_1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f1dc34f04_2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af1dc34f04_2_1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f1dc34f04_2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af1dc34f04_2_1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f1dc34f04_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af1dc34f04_2_1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f1dc34f04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af1dc34f04_2_1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f1dc34f04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jain</a:t>
            </a:r>
            <a:endParaRPr/>
          </a:p>
        </p:txBody>
      </p:sp>
      <p:sp>
        <p:nvSpPr>
          <p:cNvPr id="110" name="Google Shape;110;gaf1dc34f04_2_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f1dc34f04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Ankush</a:t>
            </a:r>
            <a:endParaRPr/>
          </a:p>
        </p:txBody>
      </p:sp>
      <p:sp>
        <p:nvSpPr>
          <p:cNvPr id="116" name="Google Shape;116;gaf1dc34f04_2_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f1dc34f04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f1dc34f04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Tanveer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f1dc34f04_17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f1dc34f04_17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Udya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f1dc34f04_1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Sanjana</a:t>
            </a:r>
            <a:endParaRPr/>
          </a:p>
        </p:txBody>
      </p:sp>
      <p:sp>
        <p:nvSpPr>
          <p:cNvPr id="135" name="Google Shape;135;gaf1dc34f04_17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f1dc34f04_17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f1dc34f04_17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Dhruv</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56" name="Shape 56"/>
        <p:cNvGrpSpPr/>
        <p:nvPr/>
      </p:nvGrpSpPr>
      <p:grpSpPr>
        <a:xfrm>
          <a:off x="0" y="0"/>
          <a:ext cx="0" cy="0"/>
          <a:chOff x="0" y="0"/>
          <a:chExt cx="0" cy="0"/>
        </a:xfrm>
      </p:grpSpPr>
      <p:sp>
        <p:nvSpPr>
          <p:cNvPr id="57" name="Google Shape;57;p14"/>
          <p:cNvSpPr/>
          <p:nvPr/>
        </p:nvSpPr>
        <p:spPr>
          <a:xfrm>
            <a:off x="3538727" y="1371600"/>
            <a:ext cx="2066544" cy="2323292"/>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 name="Google Shape;58;p14"/>
          <p:cNvSpPr txBox="1"/>
          <p:nvPr>
            <p:ph type="title"/>
          </p:nvPr>
        </p:nvSpPr>
        <p:spPr>
          <a:xfrm>
            <a:off x="2824163" y="396716"/>
            <a:ext cx="3495674" cy="22478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100"/>
              <a:buNone/>
              <a:defRPr b="1" i="0" sz="1400">
                <a:solidFill>
                  <a:srgbClr val="EC7C3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 name="Google Shape;59;p14"/>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b="0" i="0" sz="1400" u="none" cap="none" strike="noStrike">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2" name="Shape 62"/>
        <p:cNvGrpSpPr/>
        <p:nvPr/>
      </p:nvGrpSpPr>
      <p:grpSpPr>
        <a:xfrm>
          <a:off x="0" y="0"/>
          <a:ext cx="0" cy="0"/>
          <a:chOff x="0" y="0"/>
          <a:chExt cx="0" cy="0"/>
        </a:xfrm>
      </p:grpSpPr>
      <p:sp>
        <p:nvSpPr>
          <p:cNvPr id="63" name="Google Shape;63;p15"/>
          <p:cNvSpPr txBox="1"/>
          <p:nvPr>
            <p:ph type="title"/>
          </p:nvPr>
        </p:nvSpPr>
        <p:spPr>
          <a:xfrm>
            <a:off x="2824163" y="396716"/>
            <a:ext cx="3495674" cy="22478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100"/>
              <a:buNone/>
              <a:defRPr b="1" i="0" sz="1400">
                <a:solidFill>
                  <a:srgbClr val="EC7C3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2119313" y="1660436"/>
            <a:ext cx="4905375" cy="1903571"/>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100"/>
              <a:buNone/>
              <a:defRPr b="0" i="0">
                <a:solidFill>
                  <a:schemeClr val="dk1"/>
                </a:solidFill>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65" name="Google Shape;65;p15"/>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8" name="Shape 68"/>
        <p:cNvGrpSpPr/>
        <p:nvPr/>
      </p:nvGrpSpPr>
      <p:grpSpPr>
        <a:xfrm>
          <a:off x="0" y="0"/>
          <a:ext cx="0" cy="0"/>
          <a:chOff x="0" y="0"/>
          <a:chExt cx="0" cy="0"/>
        </a:xfrm>
      </p:grpSpPr>
      <p:sp>
        <p:nvSpPr>
          <p:cNvPr id="69" name="Google Shape;69;p16"/>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2" name="Shape 72"/>
        <p:cNvGrpSpPr/>
        <p:nvPr/>
      </p:nvGrpSpPr>
      <p:grpSpPr>
        <a:xfrm>
          <a:off x="0" y="0"/>
          <a:ext cx="0" cy="0"/>
          <a:chOff x="0" y="0"/>
          <a:chExt cx="0" cy="0"/>
        </a:xfrm>
      </p:grpSpPr>
      <p:sp>
        <p:nvSpPr>
          <p:cNvPr id="73" name="Google Shape;73;p17"/>
          <p:cNvSpPr txBox="1"/>
          <p:nvPr>
            <p:ph type="ctrTitle"/>
          </p:nvPr>
        </p:nvSpPr>
        <p:spPr>
          <a:xfrm>
            <a:off x="685800" y="1594485"/>
            <a:ext cx="7772400" cy="108013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1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7"/>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7"/>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7"/>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8" name="Shape 78"/>
        <p:cNvGrpSpPr/>
        <p:nvPr/>
      </p:nvGrpSpPr>
      <p:grpSpPr>
        <a:xfrm>
          <a:off x="0" y="0"/>
          <a:ext cx="0" cy="0"/>
          <a:chOff x="0" y="0"/>
          <a:chExt cx="0" cy="0"/>
        </a:xfrm>
      </p:grpSpPr>
      <p:sp>
        <p:nvSpPr>
          <p:cNvPr id="79" name="Google Shape;79;p18"/>
          <p:cNvSpPr txBox="1"/>
          <p:nvPr>
            <p:ph type="title"/>
          </p:nvPr>
        </p:nvSpPr>
        <p:spPr>
          <a:xfrm>
            <a:off x="2824163" y="396716"/>
            <a:ext cx="3495674" cy="22478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100"/>
              <a:buNone/>
              <a:defRPr b="1" i="0" sz="1400">
                <a:solidFill>
                  <a:srgbClr val="EC7C3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8"/>
          <p:cNvSpPr txBox="1"/>
          <p:nvPr>
            <p:ph idx="1" type="body"/>
          </p:nvPr>
        </p:nvSpPr>
        <p:spPr>
          <a:xfrm>
            <a:off x="45720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1" name="Google Shape;81;p18"/>
          <p:cNvSpPr txBox="1"/>
          <p:nvPr>
            <p:ph idx="2" type="body"/>
          </p:nvPr>
        </p:nvSpPr>
        <p:spPr>
          <a:xfrm>
            <a:off x="470916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2" name="Google Shape;82;p18"/>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85" name="Shape 85"/>
        <p:cNvGrpSpPr/>
        <p:nvPr/>
      </p:nvGrpSpPr>
      <p:grpSpPr>
        <a:xfrm>
          <a:off x="0" y="0"/>
          <a:ext cx="0" cy="0"/>
          <a:chOff x="0" y="0"/>
          <a:chExt cx="0" cy="0"/>
        </a:xfrm>
      </p:grpSpPr>
      <p:sp>
        <p:nvSpPr>
          <p:cNvPr id="86" name="Google Shape;86;p1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7" name="Google Shape;87;p19"/>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88" name="Google Shape;88;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 name="Google Shape;89;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0" name="Google Shape;90;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824163" y="396716"/>
            <a:ext cx="3495674" cy="2247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100"/>
              <a:buNone/>
              <a:defRPr b="1" i="0" sz="1400" u="none" cap="none" strike="noStrike">
                <a:solidFill>
                  <a:srgbClr val="EC7C30"/>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2119313" y="1660436"/>
            <a:ext cx="4905375" cy="1903571"/>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53" name="Google Shape;53;p13"/>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100"/>
              <a:buNone/>
              <a:defRPr b="0" i="0" sz="14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100"/>
              <a:buNone/>
              <a:defRPr b="0" i="0" sz="14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solidFill>
                  <a:srgbClr val="888888"/>
                </a:solidFill>
                <a:latin typeface="Calibri"/>
                <a:ea typeface="Calibri"/>
                <a:cs typeface="Calibri"/>
                <a:sym typeface="Calibri"/>
              </a:defRPr>
            </a:lvl1pPr>
            <a:lvl2pPr indent="0" lvl="1" marL="0" marR="0" rtl="0" algn="r">
              <a:spcBef>
                <a:spcPts val="0"/>
              </a:spcBef>
              <a:buNone/>
              <a:defRPr b="0" i="0" sz="1400" u="none" cap="none" strike="noStrike">
                <a:solidFill>
                  <a:srgbClr val="888888"/>
                </a:solidFill>
                <a:latin typeface="Calibri"/>
                <a:ea typeface="Calibri"/>
                <a:cs typeface="Calibri"/>
                <a:sym typeface="Calibri"/>
              </a:defRPr>
            </a:lvl2pPr>
            <a:lvl3pPr indent="0" lvl="2" marL="0" marR="0" rtl="0" algn="r">
              <a:spcBef>
                <a:spcPts val="0"/>
              </a:spcBef>
              <a:buNone/>
              <a:defRPr b="0" i="0" sz="1400" u="none" cap="none" strike="noStrike">
                <a:solidFill>
                  <a:srgbClr val="888888"/>
                </a:solidFill>
                <a:latin typeface="Calibri"/>
                <a:ea typeface="Calibri"/>
                <a:cs typeface="Calibri"/>
                <a:sym typeface="Calibri"/>
              </a:defRPr>
            </a:lvl3pPr>
            <a:lvl4pPr indent="0" lvl="3" marL="0" marR="0" rtl="0" algn="r">
              <a:spcBef>
                <a:spcPts val="0"/>
              </a:spcBef>
              <a:buNone/>
              <a:defRPr b="0" i="0" sz="1400" u="none" cap="none" strike="noStrike">
                <a:solidFill>
                  <a:srgbClr val="888888"/>
                </a:solidFill>
                <a:latin typeface="Calibri"/>
                <a:ea typeface="Calibri"/>
                <a:cs typeface="Calibri"/>
                <a:sym typeface="Calibri"/>
              </a:defRPr>
            </a:lvl4pPr>
            <a:lvl5pPr indent="0" lvl="4" marL="0" marR="0" rtl="0" algn="r">
              <a:spcBef>
                <a:spcPts val="0"/>
              </a:spcBef>
              <a:buNone/>
              <a:defRPr b="0" i="0" sz="1400" u="none" cap="none" strike="noStrike">
                <a:solidFill>
                  <a:srgbClr val="888888"/>
                </a:solidFill>
                <a:latin typeface="Calibri"/>
                <a:ea typeface="Calibri"/>
                <a:cs typeface="Calibri"/>
                <a:sym typeface="Calibri"/>
              </a:defRPr>
            </a:lvl5pPr>
            <a:lvl6pPr indent="0" lvl="5" marL="0" marR="0" rtl="0" algn="r">
              <a:spcBef>
                <a:spcPts val="0"/>
              </a:spcBef>
              <a:buNone/>
              <a:defRPr b="0" i="0" sz="1400" u="none" cap="none" strike="noStrike">
                <a:solidFill>
                  <a:srgbClr val="888888"/>
                </a:solidFill>
                <a:latin typeface="Calibri"/>
                <a:ea typeface="Calibri"/>
                <a:cs typeface="Calibri"/>
                <a:sym typeface="Calibri"/>
              </a:defRPr>
            </a:lvl6pPr>
            <a:lvl7pPr indent="0" lvl="6" marL="0" marR="0" rtl="0" algn="r">
              <a:spcBef>
                <a:spcPts val="0"/>
              </a:spcBef>
              <a:buNone/>
              <a:defRPr b="0" i="0" sz="1400" u="none" cap="none" strike="noStrike">
                <a:solidFill>
                  <a:srgbClr val="888888"/>
                </a:solidFill>
                <a:latin typeface="Calibri"/>
                <a:ea typeface="Calibri"/>
                <a:cs typeface="Calibri"/>
                <a:sym typeface="Calibri"/>
              </a:defRPr>
            </a:lvl7pPr>
            <a:lvl8pPr indent="0" lvl="7" marL="0" marR="0" rtl="0" algn="r">
              <a:spcBef>
                <a:spcPts val="0"/>
              </a:spcBef>
              <a:buNone/>
              <a:defRPr b="0" i="0" sz="1400" u="none" cap="none" strike="noStrike">
                <a:solidFill>
                  <a:srgbClr val="888888"/>
                </a:solidFill>
                <a:latin typeface="Calibri"/>
                <a:ea typeface="Calibri"/>
                <a:cs typeface="Calibri"/>
                <a:sym typeface="Calibri"/>
              </a:defRPr>
            </a:lvl8pPr>
            <a:lvl9pPr indent="0" lvl="8" marL="0" marR="0" rtl="0" algn="r">
              <a:spcBef>
                <a:spcPts val="0"/>
              </a:spcBef>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1141075" y="295575"/>
            <a:ext cx="6771000" cy="1088700"/>
          </a:xfrm>
          <a:prstGeom prst="rect">
            <a:avLst/>
          </a:prstGeom>
          <a:noFill/>
          <a:ln>
            <a:noFill/>
          </a:ln>
        </p:spPr>
        <p:txBody>
          <a:bodyPr anchorCtr="0" anchor="t" bIns="0" lIns="0" spcFirstLastPara="1" rIns="0" wrap="square" tIns="9525">
            <a:noAutofit/>
          </a:bodyPr>
          <a:lstStyle/>
          <a:p>
            <a:pPr indent="-1473200" lvl="0" marL="1485900" marR="0" rtl="0" algn="l">
              <a:lnSpc>
                <a:spcPct val="100000"/>
              </a:lnSpc>
              <a:spcBef>
                <a:spcPts val="0"/>
              </a:spcBef>
              <a:spcAft>
                <a:spcPts val="0"/>
              </a:spcAft>
              <a:buNone/>
            </a:pPr>
            <a:r>
              <a:rPr lang="en" sz="1800"/>
              <a:t>     </a:t>
            </a:r>
            <a:r>
              <a:rPr lang="en" sz="1800"/>
              <a:t>INDIAN INSTITUTE OF INFORMATION TECHNOLOGY  BHAGALPUR, BIHAR</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8" name="Shape 148"/>
        <p:cNvGrpSpPr/>
        <p:nvPr/>
      </p:nvGrpSpPr>
      <p:grpSpPr>
        <a:xfrm>
          <a:off x="0" y="0"/>
          <a:ext cx="0" cy="0"/>
          <a:chOff x="0" y="0"/>
          <a:chExt cx="0" cy="0"/>
        </a:xfrm>
      </p:grpSpPr>
      <p:sp>
        <p:nvSpPr>
          <p:cNvPr id="149" name="Google Shape;149;p29"/>
          <p:cNvSpPr txBox="1"/>
          <p:nvPr>
            <p:ph idx="1" type="subTitle"/>
          </p:nvPr>
        </p:nvSpPr>
        <p:spPr>
          <a:xfrm>
            <a:off x="311700" y="262375"/>
            <a:ext cx="8520600" cy="7926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sz="2600">
                <a:solidFill>
                  <a:srgbClr val="FF9900"/>
                </a:solidFill>
              </a:rPr>
              <a:t>How these disadvantages come into picture in our project?</a:t>
            </a:r>
            <a:endParaRPr sz="2600">
              <a:solidFill>
                <a:srgbClr val="FF9900"/>
              </a:solidFill>
            </a:endParaRPr>
          </a:p>
          <a:p>
            <a:pPr indent="0" lvl="0" marL="0" rtl="0" algn="ctr">
              <a:spcBef>
                <a:spcPts val="800"/>
              </a:spcBef>
              <a:spcAft>
                <a:spcPts val="0"/>
              </a:spcAft>
              <a:buNone/>
            </a:pPr>
            <a:r>
              <a:t/>
            </a:r>
            <a:endParaRPr sz="2600">
              <a:solidFill>
                <a:srgbClr val="FF9900"/>
              </a:solidFill>
            </a:endParaRPr>
          </a:p>
        </p:txBody>
      </p:sp>
      <p:sp>
        <p:nvSpPr>
          <p:cNvPr id="150" name="Google Shape;150;p29"/>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9"/>
          <p:cNvSpPr txBox="1"/>
          <p:nvPr/>
        </p:nvSpPr>
        <p:spPr>
          <a:xfrm>
            <a:off x="652975" y="949975"/>
            <a:ext cx="8490900" cy="40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Local maximum</a:t>
            </a:r>
            <a:r>
              <a:rPr lang="en">
                <a:solidFill>
                  <a:schemeClr val="dk1"/>
                </a:solidFill>
              </a:rPr>
              <a:t> : At a local maximum all neighboring states have a values which is worse than the current state. Since hill-climbing uses a greedy approach, it will not move to the worse state and terminate itself. The process will end even though a better solution may exist.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Plateau</a:t>
            </a:r>
            <a:r>
              <a:rPr lang="en">
                <a:solidFill>
                  <a:schemeClr val="dk1"/>
                </a:solidFill>
              </a:rPr>
              <a:t> : On plateau all neighbors have same value . Hence, it is not possible to select the best direction.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Ridge</a:t>
            </a:r>
            <a:r>
              <a:rPr lang="en">
                <a:solidFill>
                  <a:schemeClr val="dk1"/>
                </a:solidFill>
              </a:rPr>
              <a:t> : Any point on a ridge can look like peak because movement in all possible directions is downward. Hence the algorithm stops when it reaches this state.</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ctrTitle"/>
          </p:nvPr>
        </p:nvSpPr>
        <p:spPr>
          <a:xfrm>
            <a:off x="1143000" y="255250"/>
            <a:ext cx="6858000" cy="612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How we dealt with it?</a:t>
            </a:r>
            <a:endParaRPr/>
          </a:p>
        </p:txBody>
      </p:sp>
      <p:sp>
        <p:nvSpPr>
          <p:cNvPr id="157" name="Google Shape;157;p30"/>
          <p:cNvSpPr txBox="1"/>
          <p:nvPr>
            <p:ph idx="1" type="subTitle"/>
          </p:nvPr>
        </p:nvSpPr>
        <p:spPr>
          <a:xfrm>
            <a:off x="1143000" y="1467750"/>
            <a:ext cx="6858000" cy="33822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a:p>
            <a:pPr indent="0" lvl="0" marL="0" rtl="0" algn="l">
              <a:lnSpc>
                <a:spcPct val="100000"/>
              </a:lnSpc>
              <a:spcBef>
                <a:spcPts val="0"/>
              </a:spcBef>
              <a:spcAft>
                <a:spcPts val="0"/>
              </a:spcAft>
              <a:buNone/>
            </a:pPr>
            <a:r>
              <a:rPr b="1" lang="en" sz="1400">
                <a:latin typeface="Arial"/>
                <a:ea typeface="Arial"/>
                <a:cs typeface="Arial"/>
                <a:sym typeface="Arial"/>
              </a:rPr>
              <a:t>To overcome local maximum problem</a:t>
            </a:r>
            <a:r>
              <a:rPr lang="en" sz="1400">
                <a:latin typeface="Arial"/>
                <a:ea typeface="Arial"/>
                <a:cs typeface="Arial"/>
                <a:sym typeface="Arial"/>
              </a:rPr>
              <a:t> : Utilize backtracking technique. Maintain a list of visited states. If the search reaches an undesirable state, it can backtrack to the previous configuration and explore a new path.</a:t>
            </a:r>
            <a:endParaRPr sz="1400">
              <a:latin typeface="Arial"/>
              <a:ea typeface="Arial"/>
              <a:cs typeface="Arial"/>
              <a:sym typeface="Arial"/>
            </a:endParaRPr>
          </a:p>
          <a:p>
            <a:pPr indent="0" lvl="0" marL="0" rtl="0" algn="l">
              <a:spcBef>
                <a:spcPts val="800"/>
              </a:spcBef>
              <a:spcAft>
                <a:spcPts val="0"/>
              </a:spcAft>
              <a:buNone/>
            </a:pPr>
            <a:r>
              <a:t/>
            </a:r>
            <a:endParaRPr/>
          </a:p>
          <a:p>
            <a:pPr indent="0" lvl="0" marL="0" rtl="0" algn="l">
              <a:lnSpc>
                <a:spcPct val="100000"/>
              </a:lnSpc>
              <a:spcBef>
                <a:spcPts val="0"/>
              </a:spcBef>
              <a:spcAft>
                <a:spcPts val="0"/>
              </a:spcAft>
              <a:buNone/>
            </a:pPr>
            <a:r>
              <a:rPr b="1" lang="en" sz="1400">
                <a:latin typeface="Arial"/>
                <a:ea typeface="Arial"/>
                <a:cs typeface="Arial"/>
                <a:sym typeface="Arial"/>
              </a:rPr>
              <a:t>To overcome plateaus</a:t>
            </a:r>
            <a:r>
              <a:rPr lang="en" sz="1400">
                <a:latin typeface="Arial"/>
                <a:ea typeface="Arial"/>
                <a:cs typeface="Arial"/>
                <a:sym typeface="Arial"/>
              </a:rPr>
              <a:t> : Make a big jump. Randomly select a state far away from the current state. Chances are that we will land at a non-plateau region</a:t>
            </a:r>
            <a:endParaRPr sz="1400">
              <a:latin typeface="Arial"/>
              <a:ea typeface="Arial"/>
              <a:cs typeface="Arial"/>
              <a:sym typeface="Arial"/>
            </a:endParaRPr>
          </a:p>
          <a:p>
            <a:pPr indent="0" lvl="0" marL="0" rtl="0" algn="l">
              <a:lnSpc>
                <a:spcPct val="100000"/>
              </a:lnSpc>
              <a:spcBef>
                <a:spcPts val="0"/>
              </a:spcBef>
              <a:spcAft>
                <a:spcPts val="0"/>
              </a:spcAft>
              <a:buNone/>
            </a:pPr>
            <a:r>
              <a:t/>
            </a:r>
            <a:endParaRPr sz="1400">
              <a:latin typeface="Arial"/>
              <a:ea typeface="Arial"/>
              <a:cs typeface="Arial"/>
              <a:sym typeface="Arial"/>
            </a:endParaRPr>
          </a:p>
          <a:p>
            <a:pPr indent="0" lvl="0" marL="0" rtl="0" algn="l">
              <a:lnSpc>
                <a:spcPct val="100000"/>
              </a:lnSpc>
              <a:spcBef>
                <a:spcPts val="0"/>
              </a:spcBef>
              <a:spcAft>
                <a:spcPts val="0"/>
              </a:spcAft>
              <a:buNone/>
            </a:pPr>
            <a:r>
              <a:t/>
            </a:r>
            <a:endParaRPr sz="1400">
              <a:latin typeface="Arial"/>
              <a:ea typeface="Arial"/>
              <a:cs typeface="Arial"/>
              <a:sym typeface="Arial"/>
            </a:endParaRPr>
          </a:p>
          <a:p>
            <a:pPr indent="0" lvl="0" marL="0" rtl="0" algn="l">
              <a:lnSpc>
                <a:spcPct val="100000"/>
              </a:lnSpc>
              <a:spcBef>
                <a:spcPts val="0"/>
              </a:spcBef>
              <a:spcAft>
                <a:spcPts val="0"/>
              </a:spcAft>
              <a:buNone/>
            </a:pPr>
            <a:r>
              <a:rPr b="1" lang="en" sz="1400">
                <a:latin typeface="Arial"/>
                <a:ea typeface="Arial"/>
                <a:cs typeface="Arial"/>
                <a:sym typeface="Arial"/>
              </a:rPr>
              <a:t>To overcome Ridge</a:t>
            </a:r>
            <a:r>
              <a:rPr lang="en" sz="1400">
                <a:latin typeface="Arial"/>
                <a:ea typeface="Arial"/>
                <a:cs typeface="Arial"/>
                <a:sym typeface="Arial"/>
              </a:rPr>
              <a:t> : In this kind of obstacle, use two or more rules before testing. It implies moving in several directions at once.</a:t>
            </a:r>
            <a:endParaRPr sz="1400">
              <a:latin typeface="Arial"/>
              <a:ea typeface="Arial"/>
              <a:cs typeface="Arial"/>
              <a:sym typeface="Arial"/>
            </a:endParaRPr>
          </a:p>
          <a:p>
            <a:pPr indent="0" lvl="0" marL="0" rtl="0" algn="l">
              <a:lnSpc>
                <a:spcPct val="100000"/>
              </a:lnSpc>
              <a:spcBef>
                <a:spcPts val="0"/>
              </a:spcBef>
              <a:spcAft>
                <a:spcPts val="0"/>
              </a:spcAft>
              <a:buNone/>
            </a:pPr>
            <a:r>
              <a:t/>
            </a:r>
            <a:endParaRPr sz="1400">
              <a:latin typeface="Arial"/>
              <a:ea typeface="Arial"/>
              <a:cs typeface="Arial"/>
              <a:sym typeface="Arial"/>
            </a:endParaRPr>
          </a:p>
          <a:p>
            <a:pPr indent="0" lvl="0" marL="0" rtl="0" algn="l">
              <a:spcBef>
                <a:spcPts val="800"/>
              </a:spcBef>
              <a:spcAft>
                <a:spcPts val="0"/>
              </a:spcAft>
              <a:buNone/>
            </a:pPr>
            <a:r>
              <a:t/>
            </a:r>
            <a:endParaRPr/>
          </a:p>
          <a:p>
            <a:pPr indent="0" lvl="0" marL="0" rtl="0" algn="l">
              <a:spcBef>
                <a:spcPts val="800"/>
              </a:spcBef>
              <a:spcAft>
                <a:spcPts val="0"/>
              </a:spcAft>
              <a:buClr>
                <a:schemeClr val="dk1"/>
              </a:buClr>
              <a:buSzPts val="1100"/>
              <a:buFont typeface="Arial"/>
              <a:buNone/>
            </a:pPr>
            <a:r>
              <a:t/>
            </a:r>
            <a:endParaRPr/>
          </a:p>
          <a:p>
            <a:pPr indent="0" lvl="0" marL="0" rtl="0" algn="ctr">
              <a:spcBef>
                <a:spcPts val="8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161" name="Shape 161"/>
        <p:cNvGrpSpPr/>
        <p:nvPr/>
      </p:nvGrpSpPr>
      <p:grpSpPr>
        <a:xfrm>
          <a:off x="0" y="0"/>
          <a:ext cx="0" cy="0"/>
          <a:chOff x="0" y="0"/>
          <a:chExt cx="0" cy="0"/>
        </a:xfrm>
      </p:grpSpPr>
      <p:sp>
        <p:nvSpPr>
          <p:cNvPr id="162" name="Google Shape;162;p31"/>
          <p:cNvSpPr txBox="1"/>
          <p:nvPr/>
        </p:nvSpPr>
        <p:spPr>
          <a:xfrm>
            <a:off x="267975" y="244275"/>
            <a:ext cx="4114800" cy="4837200"/>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1100">
                <a:solidFill>
                  <a:srgbClr val="002060"/>
                </a:solidFill>
                <a:latin typeface="Courier New"/>
                <a:ea typeface="Courier New"/>
                <a:cs typeface="Courier New"/>
                <a:sym typeface="Courier New"/>
              </a:rPr>
              <a:t>To understand local search, it is useful to consider the </a:t>
            </a:r>
            <a:r>
              <a:rPr b="1" lang="en" sz="1100">
                <a:solidFill>
                  <a:srgbClr val="002060"/>
                </a:solidFill>
                <a:latin typeface="Courier New"/>
                <a:ea typeface="Courier New"/>
                <a:cs typeface="Courier New"/>
                <a:sym typeface="Courier New"/>
              </a:rPr>
              <a:t>state-space landscape.</a:t>
            </a:r>
            <a:r>
              <a:rPr lang="en" sz="1100">
                <a:solidFill>
                  <a:srgbClr val="002060"/>
                </a:solidFill>
                <a:latin typeface="Courier New"/>
                <a:ea typeface="Courier New"/>
                <a:cs typeface="Courier New"/>
                <a:sym typeface="Courier New"/>
              </a:rPr>
              <a:t> </a:t>
            </a:r>
            <a:endParaRPr sz="1100">
              <a:solidFill>
                <a:srgbClr val="002060"/>
              </a:solidFill>
              <a:latin typeface="Calibri"/>
              <a:ea typeface="Calibri"/>
              <a:cs typeface="Calibri"/>
              <a:sym typeface="Calibri"/>
            </a:endParaRPr>
          </a:p>
          <a:p>
            <a:pPr indent="-260350" lvl="0" marL="254000" marR="0" rtl="0" algn="l">
              <a:lnSpc>
                <a:spcPct val="107000"/>
              </a:lnSpc>
              <a:spcBef>
                <a:spcPts val="600"/>
              </a:spcBef>
              <a:spcAft>
                <a:spcPts val="0"/>
              </a:spcAft>
              <a:buClr>
                <a:srgbClr val="002060"/>
              </a:buClr>
              <a:buSzPts val="1100"/>
              <a:buFont typeface="Courier New"/>
              <a:buChar char="•"/>
            </a:pPr>
            <a:r>
              <a:rPr lang="en" sz="1100">
                <a:solidFill>
                  <a:srgbClr val="002060"/>
                </a:solidFill>
                <a:latin typeface="Courier New"/>
                <a:ea typeface="Courier New"/>
                <a:cs typeface="Courier New"/>
                <a:sym typeface="Courier New"/>
              </a:rPr>
              <a:t>The aim is to find the highest peak - </a:t>
            </a:r>
            <a:r>
              <a:rPr b="1" lang="en" sz="1100">
                <a:solidFill>
                  <a:srgbClr val="002060"/>
                </a:solidFill>
                <a:latin typeface="Courier New"/>
                <a:ea typeface="Courier New"/>
                <a:cs typeface="Courier New"/>
                <a:sym typeface="Courier New"/>
              </a:rPr>
              <a:t>a global maximum.</a:t>
            </a:r>
            <a:r>
              <a:rPr lang="en" sz="1100">
                <a:solidFill>
                  <a:srgbClr val="002060"/>
                </a:solidFill>
                <a:latin typeface="Courier New"/>
                <a:ea typeface="Courier New"/>
                <a:cs typeface="Courier New"/>
                <a:sym typeface="Courier New"/>
              </a:rPr>
              <a:t> </a:t>
            </a:r>
            <a:endParaRPr sz="1100">
              <a:solidFill>
                <a:srgbClr val="002060"/>
              </a:solidFill>
              <a:latin typeface="Calibri"/>
              <a:ea typeface="Calibri"/>
              <a:cs typeface="Calibri"/>
              <a:sym typeface="Calibri"/>
            </a:endParaRPr>
          </a:p>
          <a:p>
            <a:pPr indent="0" lvl="0" marL="342900" marR="0" rtl="0" algn="l">
              <a:lnSpc>
                <a:spcPct val="107000"/>
              </a:lnSpc>
              <a:spcBef>
                <a:spcPts val="0"/>
              </a:spcBef>
              <a:spcAft>
                <a:spcPts val="0"/>
              </a:spcAft>
              <a:buNone/>
            </a:pPr>
            <a:r>
              <a:rPr lang="en" sz="1100">
                <a:solidFill>
                  <a:srgbClr val="002060"/>
                </a:solidFill>
                <a:latin typeface="Courier New"/>
                <a:ea typeface="Courier New"/>
                <a:cs typeface="Courier New"/>
                <a:sym typeface="Courier New"/>
              </a:rPr>
              <a:t> </a:t>
            </a:r>
            <a:endParaRPr sz="1100">
              <a:solidFill>
                <a:srgbClr val="002060"/>
              </a:solidFill>
              <a:latin typeface="Calibri"/>
              <a:ea typeface="Calibri"/>
              <a:cs typeface="Calibri"/>
              <a:sym typeface="Calibri"/>
            </a:endParaRPr>
          </a:p>
          <a:p>
            <a:pPr indent="-260350" lvl="0" marL="254000" marR="0" rtl="0" algn="l">
              <a:lnSpc>
                <a:spcPct val="107000"/>
              </a:lnSpc>
              <a:spcBef>
                <a:spcPts val="0"/>
              </a:spcBef>
              <a:spcAft>
                <a:spcPts val="0"/>
              </a:spcAft>
              <a:buClr>
                <a:srgbClr val="002060"/>
              </a:buClr>
              <a:buSzPts val="1100"/>
              <a:buFont typeface="Courier New"/>
              <a:buChar char="•"/>
            </a:pPr>
            <a:r>
              <a:rPr lang="en" sz="1100">
                <a:solidFill>
                  <a:srgbClr val="002060"/>
                </a:solidFill>
                <a:latin typeface="Courier New"/>
                <a:ea typeface="Courier New"/>
                <a:cs typeface="Courier New"/>
                <a:sym typeface="Courier New"/>
              </a:rPr>
              <a:t>Hill-climbing search modifies the current state to try to improve it.</a:t>
            </a:r>
            <a:endParaRPr sz="1100">
              <a:solidFill>
                <a:srgbClr val="002060"/>
              </a:solidFill>
              <a:latin typeface="Calibri"/>
              <a:ea typeface="Calibri"/>
              <a:cs typeface="Calibri"/>
              <a:sym typeface="Calibri"/>
            </a:endParaRPr>
          </a:p>
          <a:p>
            <a:pPr indent="-260350" lvl="0" marL="254000" marR="0" rtl="0" algn="l">
              <a:lnSpc>
                <a:spcPct val="107000"/>
              </a:lnSpc>
              <a:spcBef>
                <a:spcPts val="600"/>
              </a:spcBef>
              <a:spcAft>
                <a:spcPts val="0"/>
              </a:spcAft>
              <a:buClr>
                <a:srgbClr val="002060"/>
              </a:buClr>
              <a:buSzPts val="1100"/>
              <a:buFont typeface="Courier New"/>
              <a:buChar char="•"/>
            </a:pPr>
            <a:r>
              <a:rPr lang="en" sz="1100">
                <a:solidFill>
                  <a:srgbClr val="002060"/>
                </a:solidFill>
                <a:latin typeface="Courier New"/>
                <a:ea typeface="Courier New"/>
                <a:cs typeface="Courier New"/>
                <a:sym typeface="Courier New"/>
              </a:rPr>
              <a:t>A local maximum is a peak that is higher than each of its neighboring states but lower than the global maximum.</a:t>
            </a:r>
            <a:endParaRPr sz="1100">
              <a:solidFill>
                <a:srgbClr val="002060"/>
              </a:solidFill>
              <a:latin typeface="Calibri"/>
              <a:ea typeface="Calibri"/>
              <a:cs typeface="Calibri"/>
              <a:sym typeface="Calibri"/>
            </a:endParaRPr>
          </a:p>
          <a:p>
            <a:pPr indent="-222250" lvl="1" marL="558800" marR="0" rtl="0" algn="l">
              <a:lnSpc>
                <a:spcPct val="107000"/>
              </a:lnSpc>
              <a:spcBef>
                <a:spcPts val="600"/>
              </a:spcBef>
              <a:spcAft>
                <a:spcPts val="0"/>
              </a:spcAft>
              <a:buClr>
                <a:srgbClr val="002060"/>
              </a:buClr>
              <a:buSzPts val="1100"/>
              <a:buFont typeface="Courier New"/>
              <a:buChar char="o"/>
            </a:pPr>
            <a:r>
              <a:rPr b="0" i="0" lang="en" sz="1100" u="none" cap="none" strike="noStrike">
                <a:solidFill>
                  <a:srgbClr val="002060"/>
                </a:solidFill>
                <a:latin typeface="Courier New"/>
                <a:ea typeface="Courier New"/>
                <a:cs typeface="Courier New"/>
                <a:sym typeface="Courier New"/>
              </a:rPr>
              <a:t>Hill-climbing algorithms that reach the vicinity of a local maximum will be drawn upward toward the peak but will then be stuck with nowhere else to go.</a:t>
            </a:r>
            <a:endParaRPr b="0" i="0" sz="1100" u="none" cap="none" strike="noStrike">
              <a:solidFill>
                <a:srgbClr val="002060"/>
              </a:solidFill>
              <a:latin typeface="Calibri"/>
              <a:ea typeface="Calibri"/>
              <a:cs typeface="Calibri"/>
              <a:sym typeface="Calibri"/>
            </a:endParaRPr>
          </a:p>
          <a:p>
            <a:pPr indent="-222250" lvl="1" marL="558800" marR="0" rtl="0" algn="l">
              <a:lnSpc>
                <a:spcPct val="107000"/>
              </a:lnSpc>
              <a:spcBef>
                <a:spcPts val="0"/>
              </a:spcBef>
              <a:spcAft>
                <a:spcPts val="0"/>
              </a:spcAft>
              <a:buClr>
                <a:srgbClr val="002060"/>
              </a:buClr>
              <a:buSzPts val="1100"/>
              <a:buFont typeface="Courier New"/>
              <a:buChar char="o"/>
            </a:pPr>
            <a:r>
              <a:rPr b="0" i="0" lang="en" sz="1100" u="none" cap="none" strike="noStrike">
                <a:solidFill>
                  <a:srgbClr val="002060"/>
                </a:solidFill>
                <a:latin typeface="Courier New"/>
                <a:ea typeface="Courier New"/>
                <a:cs typeface="Courier New"/>
                <a:sym typeface="Courier New"/>
              </a:rPr>
              <a:t>A </a:t>
            </a:r>
            <a:r>
              <a:rPr b="1" i="0" lang="en" sz="1100" u="none" cap="none" strike="noStrike">
                <a:solidFill>
                  <a:srgbClr val="002060"/>
                </a:solidFill>
                <a:latin typeface="Courier New"/>
                <a:ea typeface="Courier New"/>
                <a:cs typeface="Courier New"/>
                <a:sym typeface="Courier New"/>
              </a:rPr>
              <a:t>plateau</a:t>
            </a:r>
            <a:r>
              <a:rPr b="0" i="0" lang="en" sz="1100" u="none" cap="none" strike="noStrike">
                <a:solidFill>
                  <a:srgbClr val="002060"/>
                </a:solidFill>
                <a:latin typeface="Courier New"/>
                <a:ea typeface="Courier New"/>
                <a:cs typeface="Courier New"/>
                <a:sym typeface="Courier New"/>
              </a:rPr>
              <a:t> is a </a:t>
            </a:r>
            <a:r>
              <a:rPr b="1" i="0" lang="en" sz="1100" u="none" cap="none" strike="noStrike">
                <a:solidFill>
                  <a:srgbClr val="002060"/>
                </a:solidFill>
                <a:latin typeface="Courier New"/>
                <a:ea typeface="Courier New"/>
                <a:cs typeface="Courier New"/>
                <a:sym typeface="Courier New"/>
              </a:rPr>
              <a:t>flat area</a:t>
            </a:r>
            <a:r>
              <a:rPr b="0" i="0" lang="en" sz="1100" u="none" cap="none" strike="noStrike">
                <a:solidFill>
                  <a:srgbClr val="002060"/>
                </a:solidFill>
                <a:latin typeface="Courier New"/>
                <a:ea typeface="Courier New"/>
                <a:cs typeface="Courier New"/>
                <a:sym typeface="Courier New"/>
              </a:rPr>
              <a:t> of the state-space landscape. It can be a </a:t>
            </a:r>
            <a:r>
              <a:rPr b="1" i="0" lang="en" sz="1100" u="none" cap="none" strike="noStrike">
                <a:solidFill>
                  <a:srgbClr val="002060"/>
                </a:solidFill>
                <a:latin typeface="Courier New"/>
                <a:ea typeface="Courier New"/>
                <a:cs typeface="Courier New"/>
                <a:sym typeface="Courier New"/>
              </a:rPr>
              <a:t>flat local maximum,</a:t>
            </a:r>
            <a:r>
              <a:rPr b="0" i="0" lang="en" sz="1100" u="none" cap="none" strike="noStrike">
                <a:solidFill>
                  <a:srgbClr val="002060"/>
                </a:solidFill>
                <a:latin typeface="Courier New"/>
                <a:ea typeface="Courier New"/>
                <a:cs typeface="Courier New"/>
                <a:sym typeface="Courier New"/>
              </a:rPr>
              <a:t> from which no uphill exit exists, or a shoulder, from which progress is possible.</a:t>
            </a:r>
            <a:endParaRPr b="0" i="0" sz="1100" u="none" cap="none" strike="noStrike">
              <a:solidFill>
                <a:srgbClr val="002060"/>
              </a:solidFill>
              <a:latin typeface="Calibri"/>
              <a:ea typeface="Calibri"/>
              <a:cs typeface="Calibri"/>
              <a:sym typeface="Calibri"/>
            </a:endParaRPr>
          </a:p>
          <a:p>
            <a:pPr indent="0" lvl="0" marL="342900" marR="0" rtl="0" algn="l">
              <a:lnSpc>
                <a:spcPct val="107000"/>
              </a:lnSpc>
              <a:spcBef>
                <a:spcPts val="0"/>
              </a:spcBef>
              <a:spcAft>
                <a:spcPts val="0"/>
              </a:spcAft>
              <a:buNone/>
            </a:pPr>
            <a:r>
              <a:rPr lang="en" sz="1100">
                <a:solidFill>
                  <a:srgbClr val="002060"/>
                </a:solidFill>
                <a:latin typeface="Courier New"/>
                <a:ea typeface="Courier New"/>
                <a:cs typeface="Courier New"/>
                <a:sym typeface="Courier New"/>
              </a:rPr>
              <a:t> </a:t>
            </a:r>
            <a:endParaRPr sz="1100">
              <a:solidFill>
                <a:srgbClr val="002060"/>
              </a:solidFill>
              <a:latin typeface="Calibri"/>
              <a:ea typeface="Calibri"/>
              <a:cs typeface="Calibri"/>
              <a:sym typeface="Calibri"/>
            </a:endParaRPr>
          </a:p>
          <a:p>
            <a:pPr indent="-260350" lvl="0" marL="254000" marR="0" rtl="0" algn="l">
              <a:lnSpc>
                <a:spcPct val="107000"/>
              </a:lnSpc>
              <a:spcBef>
                <a:spcPts val="0"/>
              </a:spcBef>
              <a:spcAft>
                <a:spcPts val="0"/>
              </a:spcAft>
              <a:buClr>
                <a:srgbClr val="002060"/>
              </a:buClr>
              <a:buSzPts val="1100"/>
              <a:buFont typeface="Courier New"/>
              <a:buChar char="•"/>
            </a:pPr>
            <a:r>
              <a:rPr lang="en" sz="1100">
                <a:solidFill>
                  <a:srgbClr val="002060"/>
                </a:solidFill>
                <a:latin typeface="Courier New"/>
                <a:ea typeface="Courier New"/>
                <a:cs typeface="Courier New"/>
                <a:sym typeface="Courier New"/>
              </a:rPr>
              <a:t>A hill-climbing search might get lost on the plateau. </a:t>
            </a:r>
            <a:endParaRPr sz="1100">
              <a:solidFill>
                <a:srgbClr val="002060"/>
              </a:solidFill>
              <a:latin typeface="Calibri"/>
              <a:ea typeface="Calibri"/>
              <a:cs typeface="Calibri"/>
              <a:sym typeface="Calibri"/>
            </a:endParaRPr>
          </a:p>
          <a:p>
            <a:pPr indent="0" lvl="0" marL="177800" marR="0" rtl="0" algn="l">
              <a:lnSpc>
                <a:spcPct val="107000"/>
              </a:lnSpc>
              <a:spcBef>
                <a:spcPts val="600"/>
              </a:spcBef>
              <a:spcAft>
                <a:spcPts val="0"/>
              </a:spcAft>
              <a:buNone/>
            </a:pPr>
            <a:r>
              <a:rPr lang="en" sz="1100">
                <a:solidFill>
                  <a:srgbClr val="002060"/>
                </a:solidFill>
                <a:latin typeface="Courier New"/>
                <a:ea typeface="Courier New"/>
                <a:cs typeface="Courier New"/>
                <a:sym typeface="Courier New"/>
              </a:rPr>
              <a:t>• Random sideways moves can escape from shoulders but they loop forever on flat maxima.</a:t>
            </a:r>
            <a:endParaRPr sz="1100">
              <a:solidFill>
                <a:srgbClr val="002060"/>
              </a:solidFill>
              <a:latin typeface="Calibri"/>
              <a:ea typeface="Calibri"/>
              <a:cs typeface="Calibri"/>
              <a:sym typeface="Calibri"/>
            </a:endParaRPr>
          </a:p>
          <a:p>
            <a:pPr indent="0" lvl="0" marL="177800" marR="0" rtl="0" algn="l">
              <a:lnSpc>
                <a:spcPct val="107000"/>
              </a:lnSpc>
              <a:spcBef>
                <a:spcPts val="600"/>
              </a:spcBef>
              <a:spcAft>
                <a:spcPts val="0"/>
              </a:spcAft>
              <a:buNone/>
            </a:pPr>
            <a:r>
              <a:rPr lang="en" sz="800">
                <a:solidFill>
                  <a:schemeClr val="dk1"/>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p:txBody>
      </p:sp>
      <p:pic>
        <p:nvPicPr>
          <p:cNvPr id="163" name="Google Shape;163;p31"/>
          <p:cNvPicPr preferRelativeResize="0"/>
          <p:nvPr/>
        </p:nvPicPr>
        <p:blipFill rotWithShape="1">
          <a:blip r:embed="rId3">
            <a:alphaModFix/>
          </a:blip>
          <a:srcRect b="18751" l="19941" r="43331" t="45203"/>
          <a:stretch/>
        </p:blipFill>
        <p:spPr>
          <a:xfrm>
            <a:off x="5029200" y="1314450"/>
            <a:ext cx="3750469" cy="2070259"/>
          </a:xfrm>
          <a:prstGeom prst="rect">
            <a:avLst/>
          </a:prstGeom>
          <a:noFill/>
          <a:ln>
            <a:noFill/>
          </a:ln>
          <a:effectLst>
            <a:outerShdw blurRad="292100" rotWithShape="0" algn="tl" dir="2700000" dist="139700">
              <a:srgbClr val="333333">
                <a:alpha val="64705"/>
              </a:srgbClr>
            </a:outerShdw>
          </a:effectLst>
        </p:spPr>
      </p:pic>
      <p:sp>
        <p:nvSpPr>
          <p:cNvPr id="164" name="Google Shape;164;p31"/>
          <p:cNvSpPr txBox="1"/>
          <p:nvPr/>
        </p:nvSpPr>
        <p:spPr>
          <a:xfrm>
            <a:off x="5779675" y="366425"/>
            <a:ext cx="3000000" cy="692100"/>
          </a:xfrm>
          <a:prstGeom prst="rect">
            <a:avLst/>
          </a:prstGeom>
          <a:noFill/>
          <a:ln>
            <a:noFill/>
          </a:ln>
        </p:spPr>
        <p:txBody>
          <a:bodyPr anchorCtr="0" anchor="t" bIns="91425" lIns="91425" spcFirstLastPara="1" rIns="91425" wrap="square" tIns="91425">
            <a:noAutofit/>
          </a:bodyPr>
          <a:lstStyle/>
          <a:p>
            <a:pPr indent="0" lvl="0" marL="177800" rtl="0" algn="l">
              <a:lnSpc>
                <a:spcPct val="107000"/>
              </a:lnSpc>
              <a:spcBef>
                <a:spcPts val="600"/>
              </a:spcBef>
              <a:spcAft>
                <a:spcPts val="0"/>
              </a:spcAft>
              <a:buNone/>
            </a:pPr>
            <a:r>
              <a:t/>
            </a:r>
            <a:endParaRPr sz="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168" name="Shape 168"/>
        <p:cNvGrpSpPr/>
        <p:nvPr/>
      </p:nvGrpSpPr>
      <p:grpSpPr>
        <a:xfrm>
          <a:off x="0" y="0"/>
          <a:ext cx="0" cy="0"/>
          <a:chOff x="0" y="0"/>
          <a:chExt cx="0" cy="0"/>
        </a:xfrm>
      </p:grpSpPr>
      <p:sp>
        <p:nvSpPr>
          <p:cNvPr id="169" name="Google Shape;169;p32"/>
          <p:cNvSpPr txBox="1"/>
          <p:nvPr/>
        </p:nvSpPr>
        <p:spPr>
          <a:xfrm>
            <a:off x="228600" y="228601"/>
            <a:ext cx="3543300" cy="611851"/>
          </a:xfrm>
          <a:prstGeom prst="rect">
            <a:avLst/>
          </a:prstGeom>
          <a:noFill/>
          <a:ln>
            <a:noFill/>
          </a:ln>
        </p:spPr>
        <p:txBody>
          <a:bodyPr anchorCtr="0" anchor="t" bIns="34275" lIns="68575" spcFirstLastPara="1" rIns="68575" wrap="square" tIns="34275">
            <a:noAutofit/>
          </a:bodyPr>
          <a:lstStyle/>
          <a:p>
            <a:pPr indent="0" lvl="0" marL="0" marR="0" rtl="0" algn="ctr">
              <a:lnSpc>
                <a:spcPct val="107000"/>
              </a:lnSpc>
              <a:spcBef>
                <a:spcPts val="0"/>
              </a:spcBef>
              <a:spcAft>
                <a:spcPts val="0"/>
              </a:spcAft>
              <a:buNone/>
            </a:pPr>
            <a:r>
              <a:rPr b="1" lang="en" sz="1500">
                <a:solidFill>
                  <a:schemeClr val="dk1"/>
                </a:solidFill>
                <a:latin typeface="Courier New"/>
                <a:ea typeface="Courier New"/>
                <a:cs typeface="Courier New"/>
                <a:sym typeface="Courier New"/>
              </a:rPr>
              <a:t>Hill Climbing Example</a:t>
            </a:r>
            <a:endParaRPr sz="1100">
              <a:solidFill>
                <a:schemeClr val="dk1"/>
              </a:solidFill>
              <a:latin typeface="Calibri"/>
              <a:ea typeface="Calibri"/>
              <a:cs typeface="Calibri"/>
              <a:sym typeface="Calibri"/>
            </a:endParaRPr>
          </a:p>
          <a:p>
            <a:pPr indent="0" lvl="0" marL="0" marR="0" rtl="0" algn="ctr">
              <a:lnSpc>
                <a:spcPct val="107000"/>
              </a:lnSpc>
              <a:spcBef>
                <a:spcPts val="600"/>
              </a:spcBef>
              <a:spcAft>
                <a:spcPts val="0"/>
              </a:spcAft>
              <a:buNone/>
            </a:pPr>
            <a:r>
              <a:rPr b="1" lang="en" sz="1400">
                <a:solidFill>
                  <a:srgbClr val="4472C4"/>
                </a:solidFill>
                <a:latin typeface="Courier New"/>
                <a:ea typeface="Courier New"/>
                <a:cs typeface="Courier New"/>
                <a:sym typeface="Courier New"/>
              </a:rPr>
              <a:t>8-puzzle: a solution case</a:t>
            </a:r>
            <a:endParaRPr sz="1100">
              <a:solidFill>
                <a:schemeClr val="dk1"/>
              </a:solidFill>
              <a:latin typeface="Calibri"/>
              <a:ea typeface="Calibri"/>
              <a:cs typeface="Calibri"/>
              <a:sym typeface="Calibri"/>
            </a:endParaRPr>
          </a:p>
        </p:txBody>
      </p:sp>
      <p:pic>
        <p:nvPicPr>
          <p:cNvPr id="170" name="Google Shape;170;p32"/>
          <p:cNvPicPr preferRelativeResize="0"/>
          <p:nvPr/>
        </p:nvPicPr>
        <p:blipFill rotWithShape="1">
          <a:blip r:embed="rId3">
            <a:alphaModFix/>
          </a:blip>
          <a:srcRect b="11364" l="16285" r="37514" t="28717"/>
          <a:stretch/>
        </p:blipFill>
        <p:spPr>
          <a:xfrm>
            <a:off x="3893583" y="228601"/>
            <a:ext cx="2957036" cy="2157412"/>
          </a:xfrm>
          <a:prstGeom prst="rect">
            <a:avLst/>
          </a:prstGeom>
          <a:noFill/>
          <a:ln cap="sq" cmpd="sng" w="127000">
            <a:solidFill>
              <a:srgbClr val="000000"/>
            </a:solidFill>
            <a:prstDash val="solid"/>
            <a:miter lim="800000"/>
            <a:headEnd len="sm" w="sm" type="none"/>
            <a:tailEnd len="sm" w="sm" type="none"/>
          </a:ln>
          <a:effectLst>
            <a:outerShdw blurRad="57150" rotWithShape="0" algn="tl" dir="2700000" dist="50800">
              <a:srgbClr val="000000">
                <a:alpha val="40000"/>
              </a:srgbClr>
            </a:outerShdw>
          </a:effectLst>
        </p:spPr>
      </p:pic>
      <p:sp>
        <p:nvSpPr>
          <p:cNvPr id="171" name="Google Shape;171;p32"/>
          <p:cNvSpPr txBox="1"/>
          <p:nvPr/>
        </p:nvSpPr>
        <p:spPr>
          <a:xfrm>
            <a:off x="4457700" y="3440971"/>
            <a:ext cx="4057650" cy="611851"/>
          </a:xfrm>
          <a:prstGeom prst="rect">
            <a:avLst/>
          </a:prstGeom>
          <a:noFill/>
          <a:ln>
            <a:noFill/>
          </a:ln>
        </p:spPr>
        <p:txBody>
          <a:bodyPr anchorCtr="0" anchor="t" bIns="34275" lIns="68575" spcFirstLastPara="1" rIns="68575" wrap="square" tIns="34275">
            <a:noAutofit/>
          </a:bodyPr>
          <a:lstStyle/>
          <a:p>
            <a:pPr indent="0" lvl="0" marL="0" marR="0" rtl="0" algn="ctr">
              <a:lnSpc>
                <a:spcPct val="107000"/>
              </a:lnSpc>
              <a:spcBef>
                <a:spcPts val="0"/>
              </a:spcBef>
              <a:spcAft>
                <a:spcPts val="0"/>
              </a:spcAft>
              <a:buNone/>
            </a:pPr>
            <a:r>
              <a:rPr b="1" lang="en" sz="1500">
                <a:solidFill>
                  <a:schemeClr val="dk1"/>
                </a:solidFill>
                <a:latin typeface="Courier New"/>
                <a:ea typeface="Courier New"/>
                <a:cs typeface="Courier New"/>
                <a:sym typeface="Courier New"/>
              </a:rPr>
              <a:t>Hill Climbing Example</a:t>
            </a:r>
            <a:endParaRPr sz="1100">
              <a:solidFill>
                <a:schemeClr val="dk1"/>
              </a:solidFill>
              <a:latin typeface="Calibri"/>
              <a:ea typeface="Calibri"/>
              <a:cs typeface="Calibri"/>
              <a:sym typeface="Calibri"/>
            </a:endParaRPr>
          </a:p>
          <a:p>
            <a:pPr indent="0" lvl="0" marL="0" marR="0" rtl="0" algn="ctr">
              <a:lnSpc>
                <a:spcPct val="107000"/>
              </a:lnSpc>
              <a:spcBef>
                <a:spcPts val="600"/>
              </a:spcBef>
              <a:spcAft>
                <a:spcPts val="0"/>
              </a:spcAft>
              <a:buNone/>
            </a:pPr>
            <a:r>
              <a:rPr b="1" lang="en" sz="1400">
                <a:solidFill>
                  <a:srgbClr val="4472C4"/>
                </a:solidFill>
                <a:latin typeface="Courier New"/>
                <a:ea typeface="Courier New"/>
                <a:cs typeface="Courier New"/>
                <a:sym typeface="Courier New"/>
              </a:rPr>
              <a:t>8-puzzle: stuck at local maximum</a:t>
            </a:r>
            <a:endParaRPr sz="1100">
              <a:solidFill>
                <a:schemeClr val="dk1"/>
              </a:solidFill>
              <a:latin typeface="Calibri"/>
              <a:ea typeface="Calibri"/>
              <a:cs typeface="Calibri"/>
              <a:sym typeface="Calibri"/>
            </a:endParaRPr>
          </a:p>
        </p:txBody>
      </p:sp>
      <p:pic>
        <p:nvPicPr>
          <p:cNvPr id="172" name="Google Shape;172;p32"/>
          <p:cNvPicPr preferRelativeResize="0"/>
          <p:nvPr/>
        </p:nvPicPr>
        <p:blipFill rotWithShape="1">
          <a:blip r:embed="rId4">
            <a:alphaModFix/>
          </a:blip>
          <a:srcRect b="13728" l="15456" r="49811" t="28953"/>
          <a:stretch/>
        </p:blipFill>
        <p:spPr>
          <a:xfrm>
            <a:off x="1085850" y="2686050"/>
            <a:ext cx="3192304" cy="2121694"/>
          </a:xfrm>
          <a:prstGeom prst="rect">
            <a:avLst/>
          </a:prstGeom>
          <a:noFill/>
          <a:ln cap="sq" cmpd="sng" w="127000">
            <a:solidFill>
              <a:srgbClr val="000000"/>
            </a:solidFill>
            <a:prstDash val="solid"/>
            <a:miter lim="800000"/>
            <a:headEnd len="sm" w="sm" type="none"/>
            <a:tailEnd len="sm" w="sm" type="none"/>
          </a:ln>
          <a:effectLst>
            <a:outerShdw blurRad="57150" rotWithShape="0" algn="tl" dir="2700000" dist="50800">
              <a:srgbClr val="000000">
                <a:alpha val="4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554431" y="260947"/>
            <a:ext cx="1209675" cy="425117"/>
          </a:xfrm>
          <a:prstGeom prst="rect">
            <a:avLst/>
          </a:prstGeom>
          <a:noFill/>
          <a:ln>
            <a:noFill/>
          </a:ln>
        </p:spPr>
        <p:txBody>
          <a:bodyPr anchorCtr="0" anchor="t" bIns="0" lIns="0" spcFirstLastPara="1" rIns="0" wrap="square" tIns="9525">
            <a:noAutofit/>
          </a:bodyPr>
          <a:lstStyle/>
          <a:p>
            <a:pPr indent="0" lvl="0" marL="12700" rtl="0" algn="l">
              <a:lnSpc>
                <a:spcPct val="100000"/>
              </a:lnSpc>
              <a:spcBef>
                <a:spcPts val="0"/>
              </a:spcBef>
              <a:spcAft>
                <a:spcPts val="0"/>
              </a:spcAft>
              <a:buNone/>
            </a:pPr>
            <a:r>
              <a:rPr lang="en" sz="1100">
                <a:solidFill>
                  <a:srgbClr val="6FAC46"/>
                </a:solidFill>
              </a:rPr>
              <a:t>PROGRAM CODE:</a:t>
            </a:r>
            <a:endParaRPr sz="1100">
              <a:solidFill>
                <a:srgbClr val="6FAC46"/>
              </a:solidFill>
            </a:endParaRPr>
          </a:p>
        </p:txBody>
      </p:sp>
      <p:sp>
        <p:nvSpPr>
          <p:cNvPr id="178" name="Google Shape;178;p33"/>
          <p:cNvSpPr txBox="1"/>
          <p:nvPr/>
        </p:nvSpPr>
        <p:spPr>
          <a:xfrm>
            <a:off x="1428750" y="654579"/>
            <a:ext cx="4000500" cy="4488921"/>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900">
                <a:solidFill>
                  <a:srgbClr val="804000"/>
                </a:solidFill>
                <a:latin typeface="Courier New"/>
                <a:ea typeface="Courier New"/>
                <a:cs typeface="Courier New"/>
                <a:sym typeface="Courier New"/>
              </a:rPr>
              <a:t>#include &lt;iostream&gt;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804000"/>
                </a:solidFill>
                <a:latin typeface="Courier New"/>
                <a:ea typeface="Courier New"/>
                <a:cs typeface="Courier New"/>
                <a:sym typeface="Courier New"/>
              </a:rPr>
              <a:t>#include &lt;math.h&gt;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804000"/>
                </a:solidFill>
                <a:latin typeface="Courier New"/>
                <a:ea typeface="Courier New"/>
                <a:cs typeface="Courier New"/>
                <a:sym typeface="Courier New"/>
              </a:rPr>
              <a:t>#define N 8</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b="1" lang="en" sz="900">
                <a:solidFill>
                  <a:srgbClr val="0000FF"/>
                </a:solidFill>
                <a:latin typeface="Courier New"/>
                <a:ea typeface="Courier New"/>
                <a:cs typeface="Courier New"/>
                <a:sym typeface="Courier New"/>
              </a:rPr>
              <a:t>using</a:t>
            </a:r>
            <a:r>
              <a:rPr lang="en" sz="900">
                <a:solidFill>
                  <a:srgbClr val="000000"/>
                </a:solidFill>
                <a:latin typeface="Courier New"/>
                <a:ea typeface="Courier New"/>
                <a:cs typeface="Courier New"/>
                <a:sym typeface="Courier New"/>
              </a:rPr>
              <a:t> </a:t>
            </a:r>
            <a:r>
              <a:rPr b="1" lang="en" sz="900">
                <a:solidFill>
                  <a:srgbClr val="0000FF"/>
                </a:solidFill>
                <a:latin typeface="Courier New"/>
                <a:ea typeface="Courier New"/>
                <a:cs typeface="Courier New"/>
                <a:sym typeface="Courier New"/>
              </a:rPr>
              <a:t>namespace</a:t>
            </a:r>
            <a:r>
              <a:rPr lang="en" sz="900">
                <a:solidFill>
                  <a:srgbClr val="000000"/>
                </a:solidFill>
                <a:latin typeface="Courier New"/>
                <a:ea typeface="Courier New"/>
                <a:cs typeface="Courier New"/>
                <a:sym typeface="Courier New"/>
              </a:rPr>
              <a:t> std</a:t>
            </a: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008000"/>
                </a:solidFill>
                <a:latin typeface="Courier New"/>
                <a:ea typeface="Courier New"/>
                <a:cs typeface="Courier New"/>
                <a:sym typeface="Courier New"/>
              </a:rPr>
              <a:t>// A utility function that prints</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008000"/>
                </a:solidFill>
                <a:latin typeface="Courier New"/>
                <a:ea typeface="Courier New"/>
                <a:cs typeface="Courier New"/>
                <a:sym typeface="Courier New"/>
              </a:rPr>
              <a:t>// the 2D array "board".</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8000FF"/>
                </a:solidFill>
                <a:latin typeface="Courier New"/>
                <a:ea typeface="Courier New"/>
                <a:cs typeface="Courier New"/>
                <a:sym typeface="Courier New"/>
              </a:rPr>
              <a:t>void</a:t>
            </a:r>
            <a:r>
              <a:rPr lang="en" sz="900">
                <a:solidFill>
                  <a:srgbClr val="000000"/>
                </a:solidFill>
                <a:latin typeface="Courier New"/>
                <a:ea typeface="Courier New"/>
                <a:cs typeface="Courier New"/>
                <a:sym typeface="Courier New"/>
              </a:rPr>
              <a:t> printBoard</a:t>
            </a:r>
            <a:r>
              <a:rPr b="1" lang="en" sz="900">
                <a:solidFill>
                  <a:srgbClr val="000080"/>
                </a:solidFill>
                <a:latin typeface="Courier New"/>
                <a:ea typeface="Courier New"/>
                <a:cs typeface="Courier New"/>
                <a:sym typeface="Courier New"/>
              </a:rPr>
              <a:t>(</a:t>
            </a:r>
            <a:r>
              <a:rPr lang="en" sz="900">
                <a:solidFill>
                  <a:srgbClr val="8000FF"/>
                </a:solidFill>
                <a:latin typeface="Courier New"/>
                <a:ea typeface="Courier New"/>
                <a:cs typeface="Courier New"/>
                <a:sym typeface="Courier New"/>
              </a:rPr>
              <a:t>int</a:t>
            </a:r>
            <a:r>
              <a:rPr lang="en" sz="900">
                <a:solidFill>
                  <a:srgbClr val="000000"/>
                </a:solidFill>
                <a:latin typeface="Courier New"/>
                <a:ea typeface="Courier New"/>
                <a:cs typeface="Courier New"/>
                <a:sym typeface="Courier New"/>
              </a:rPr>
              <a:t> board</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N</a:t>
            </a: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000000"/>
                </a:solidFill>
                <a:latin typeface="Courier New"/>
                <a:ea typeface="Courier New"/>
                <a:cs typeface="Courier New"/>
                <a:sym typeface="Courier New"/>
              </a:rPr>
              <a:t> </a:t>
            </a:r>
            <a:r>
              <a:rPr b="1" lang="en" sz="900">
                <a:solidFill>
                  <a:srgbClr val="0000FF"/>
                </a:solidFill>
                <a:latin typeface="Courier New"/>
                <a:ea typeface="Courier New"/>
                <a:cs typeface="Courier New"/>
                <a:sym typeface="Courier New"/>
              </a:rPr>
              <a:t>for</a:t>
            </a:r>
            <a:r>
              <a:rPr lang="en" sz="900">
                <a:solidFill>
                  <a:srgbClr val="00000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a:t>
            </a:r>
            <a:r>
              <a:rPr lang="en" sz="900">
                <a:solidFill>
                  <a:srgbClr val="8000FF"/>
                </a:solidFill>
                <a:latin typeface="Courier New"/>
                <a:ea typeface="Courier New"/>
                <a:cs typeface="Courier New"/>
                <a:sym typeface="Courier New"/>
              </a:rPr>
              <a:t>int</a:t>
            </a:r>
            <a:r>
              <a:rPr lang="en" sz="900">
                <a:solidFill>
                  <a:srgbClr val="000000"/>
                </a:solidFill>
                <a:latin typeface="Courier New"/>
                <a:ea typeface="Courier New"/>
                <a:cs typeface="Courier New"/>
                <a:sym typeface="Courier New"/>
              </a:rPr>
              <a:t> i </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a:t>
            </a:r>
            <a:r>
              <a:rPr lang="en" sz="900">
                <a:solidFill>
                  <a:srgbClr val="FF8000"/>
                </a:solidFill>
                <a:latin typeface="Courier New"/>
                <a:ea typeface="Courier New"/>
                <a:cs typeface="Courier New"/>
                <a:sym typeface="Courier New"/>
              </a:rPr>
              <a:t>0</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i </a:t>
            </a:r>
            <a:r>
              <a:rPr b="1" lang="en" sz="900">
                <a:solidFill>
                  <a:srgbClr val="000080"/>
                </a:solidFill>
                <a:latin typeface="Courier New"/>
                <a:ea typeface="Courier New"/>
                <a:cs typeface="Courier New"/>
                <a:sym typeface="Courier New"/>
              </a:rPr>
              <a:t>&lt;</a:t>
            </a:r>
            <a:r>
              <a:rPr lang="en" sz="900">
                <a:solidFill>
                  <a:srgbClr val="000000"/>
                </a:solidFill>
                <a:latin typeface="Courier New"/>
                <a:ea typeface="Courier New"/>
                <a:cs typeface="Courier New"/>
                <a:sym typeface="Courier New"/>
              </a:rPr>
              <a:t> N</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i</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000000"/>
                </a:solidFill>
                <a:latin typeface="Courier New"/>
                <a:ea typeface="Courier New"/>
                <a:cs typeface="Courier New"/>
                <a:sym typeface="Courier New"/>
              </a:rPr>
              <a:t>        cout </a:t>
            </a:r>
            <a:r>
              <a:rPr b="1" lang="en" sz="900">
                <a:solidFill>
                  <a:srgbClr val="000080"/>
                </a:solidFill>
                <a:latin typeface="Courier New"/>
                <a:ea typeface="Courier New"/>
                <a:cs typeface="Courier New"/>
                <a:sym typeface="Courier New"/>
              </a:rPr>
              <a:t>&lt;&lt;</a:t>
            </a:r>
            <a:r>
              <a:rPr lang="en" sz="900">
                <a:solidFill>
                  <a:srgbClr val="000000"/>
                </a:solidFill>
                <a:latin typeface="Courier New"/>
                <a:ea typeface="Courier New"/>
                <a:cs typeface="Courier New"/>
                <a:sym typeface="Courier New"/>
              </a:rPr>
              <a:t> </a:t>
            </a:r>
            <a:r>
              <a:rPr lang="en" sz="900">
                <a:solidFill>
                  <a:srgbClr val="80808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000000"/>
                </a:solidFill>
                <a:latin typeface="Courier New"/>
                <a:ea typeface="Courier New"/>
                <a:cs typeface="Courier New"/>
                <a:sym typeface="Courier New"/>
              </a:rPr>
              <a:t>        </a:t>
            </a:r>
            <a:r>
              <a:rPr b="1" lang="en" sz="900">
                <a:solidFill>
                  <a:srgbClr val="0000FF"/>
                </a:solidFill>
                <a:latin typeface="Courier New"/>
                <a:ea typeface="Courier New"/>
                <a:cs typeface="Courier New"/>
                <a:sym typeface="Courier New"/>
              </a:rPr>
              <a:t>for</a:t>
            </a:r>
            <a:r>
              <a:rPr lang="en" sz="900">
                <a:solidFill>
                  <a:srgbClr val="00000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a:t>
            </a:r>
            <a:r>
              <a:rPr lang="en" sz="900">
                <a:solidFill>
                  <a:srgbClr val="8000FF"/>
                </a:solidFill>
                <a:latin typeface="Courier New"/>
                <a:ea typeface="Courier New"/>
                <a:cs typeface="Courier New"/>
                <a:sym typeface="Courier New"/>
              </a:rPr>
              <a:t>int</a:t>
            </a:r>
            <a:r>
              <a:rPr lang="en" sz="900">
                <a:solidFill>
                  <a:srgbClr val="000000"/>
                </a:solidFill>
                <a:latin typeface="Courier New"/>
                <a:ea typeface="Courier New"/>
                <a:cs typeface="Courier New"/>
                <a:sym typeface="Courier New"/>
              </a:rPr>
              <a:t> j </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a:t>
            </a:r>
            <a:r>
              <a:rPr lang="en" sz="900">
                <a:solidFill>
                  <a:srgbClr val="FF8000"/>
                </a:solidFill>
                <a:latin typeface="Courier New"/>
                <a:ea typeface="Courier New"/>
                <a:cs typeface="Courier New"/>
                <a:sym typeface="Courier New"/>
              </a:rPr>
              <a:t>0</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j </a:t>
            </a:r>
            <a:r>
              <a:rPr b="1" lang="en" sz="900">
                <a:solidFill>
                  <a:srgbClr val="000080"/>
                </a:solidFill>
                <a:latin typeface="Courier New"/>
                <a:ea typeface="Courier New"/>
                <a:cs typeface="Courier New"/>
                <a:sym typeface="Courier New"/>
              </a:rPr>
              <a:t>&lt;</a:t>
            </a:r>
            <a:r>
              <a:rPr lang="en" sz="900">
                <a:solidFill>
                  <a:srgbClr val="000000"/>
                </a:solidFill>
                <a:latin typeface="Courier New"/>
                <a:ea typeface="Courier New"/>
                <a:cs typeface="Courier New"/>
                <a:sym typeface="Courier New"/>
              </a:rPr>
              <a:t> N</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j</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000000"/>
                </a:solidFill>
                <a:latin typeface="Courier New"/>
                <a:ea typeface="Courier New"/>
                <a:cs typeface="Courier New"/>
                <a:sym typeface="Courier New"/>
              </a:rPr>
              <a:t>            cout </a:t>
            </a:r>
            <a:r>
              <a:rPr b="1" lang="en" sz="900">
                <a:solidFill>
                  <a:srgbClr val="000080"/>
                </a:solidFill>
                <a:latin typeface="Courier New"/>
                <a:ea typeface="Courier New"/>
                <a:cs typeface="Courier New"/>
                <a:sym typeface="Courier New"/>
              </a:rPr>
              <a:t>&lt;&lt;</a:t>
            </a:r>
            <a:r>
              <a:rPr lang="en" sz="900">
                <a:solidFill>
                  <a:srgbClr val="000000"/>
                </a:solidFill>
                <a:latin typeface="Courier New"/>
                <a:ea typeface="Courier New"/>
                <a:cs typeface="Courier New"/>
                <a:sym typeface="Courier New"/>
              </a:rPr>
              <a:t> board</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i</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j</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&lt;&lt;</a:t>
            </a:r>
            <a:r>
              <a:rPr lang="en" sz="900">
                <a:solidFill>
                  <a:srgbClr val="000000"/>
                </a:solidFill>
                <a:latin typeface="Courier New"/>
                <a:ea typeface="Courier New"/>
                <a:cs typeface="Courier New"/>
                <a:sym typeface="Courier New"/>
              </a:rPr>
              <a:t> </a:t>
            </a:r>
            <a:r>
              <a:rPr lang="en" sz="900">
                <a:solidFill>
                  <a:srgbClr val="80808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00000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000000"/>
                </a:solidFill>
                <a:latin typeface="Courier New"/>
                <a:ea typeface="Courier New"/>
                <a:cs typeface="Courier New"/>
                <a:sym typeface="Courier New"/>
              </a:rPr>
              <a:t>        cout </a:t>
            </a:r>
            <a:r>
              <a:rPr b="1" lang="en" sz="900">
                <a:solidFill>
                  <a:srgbClr val="000080"/>
                </a:solidFill>
                <a:latin typeface="Courier New"/>
                <a:ea typeface="Courier New"/>
                <a:cs typeface="Courier New"/>
                <a:sym typeface="Courier New"/>
              </a:rPr>
              <a:t>&lt;&lt;</a:t>
            </a:r>
            <a:r>
              <a:rPr lang="en" sz="900">
                <a:solidFill>
                  <a:srgbClr val="000000"/>
                </a:solidFill>
                <a:latin typeface="Courier New"/>
                <a:ea typeface="Courier New"/>
                <a:cs typeface="Courier New"/>
                <a:sym typeface="Courier New"/>
              </a:rPr>
              <a:t> </a:t>
            </a:r>
            <a:r>
              <a:rPr lang="en" sz="900">
                <a:solidFill>
                  <a:srgbClr val="808080"/>
                </a:solidFill>
                <a:latin typeface="Courier New"/>
                <a:ea typeface="Courier New"/>
                <a:cs typeface="Courier New"/>
                <a:sym typeface="Courier New"/>
              </a:rPr>
              <a:t>"\n"</a:t>
            </a: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00000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a:t>
            </a:r>
            <a:r>
              <a:rPr lang="en" sz="900">
                <a:solidFill>
                  <a:schemeClr val="dk1"/>
                </a:solidFill>
                <a:latin typeface="Calibri"/>
                <a:ea typeface="Calibri"/>
                <a:cs typeface="Calibri"/>
                <a:sym typeface="Calibri"/>
              </a:rPr>
              <a:t>}</a:t>
            </a:r>
            <a:endParaRPr b="1" sz="900">
              <a:solidFill>
                <a:srgbClr val="000080"/>
              </a:solidFill>
              <a:latin typeface="Courier New"/>
              <a:ea typeface="Courier New"/>
              <a:cs typeface="Courier New"/>
              <a:sym typeface="Courier New"/>
            </a:endParaRPr>
          </a:p>
          <a:p>
            <a:pPr indent="0" lvl="0" marL="0" marR="0" rtl="0" algn="l">
              <a:lnSpc>
                <a:spcPct val="107000"/>
              </a:lnSpc>
              <a:spcBef>
                <a:spcPts val="600"/>
              </a:spcBef>
              <a:spcAft>
                <a:spcPts val="0"/>
              </a:spcAft>
              <a:buNone/>
            </a:pPr>
            <a:r>
              <a:rPr lang="en" sz="900">
                <a:solidFill>
                  <a:srgbClr val="008000"/>
                </a:solidFill>
                <a:latin typeface="Courier New"/>
                <a:ea typeface="Courier New"/>
                <a:cs typeface="Courier New"/>
                <a:sym typeface="Courier New"/>
              </a:rPr>
              <a:t>// A utility function that printsthe array "state".</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8000FF"/>
                </a:solidFill>
                <a:latin typeface="Courier New"/>
                <a:ea typeface="Courier New"/>
                <a:cs typeface="Courier New"/>
                <a:sym typeface="Courier New"/>
              </a:rPr>
              <a:t>void</a:t>
            </a:r>
            <a:r>
              <a:rPr lang="en" sz="900">
                <a:solidFill>
                  <a:srgbClr val="000000"/>
                </a:solidFill>
                <a:latin typeface="Courier New"/>
                <a:ea typeface="Courier New"/>
                <a:cs typeface="Courier New"/>
                <a:sym typeface="Courier New"/>
              </a:rPr>
              <a:t> printState</a:t>
            </a:r>
            <a:r>
              <a:rPr b="1" lang="en" sz="900">
                <a:solidFill>
                  <a:srgbClr val="000080"/>
                </a:solidFill>
                <a:latin typeface="Courier New"/>
                <a:ea typeface="Courier New"/>
                <a:cs typeface="Courier New"/>
                <a:sym typeface="Courier New"/>
              </a:rPr>
              <a:t>(</a:t>
            </a:r>
            <a:r>
              <a:rPr lang="en" sz="900">
                <a:solidFill>
                  <a:srgbClr val="8000FF"/>
                </a:solidFill>
                <a:latin typeface="Courier New"/>
                <a:ea typeface="Courier New"/>
                <a:cs typeface="Courier New"/>
                <a:sym typeface="Courier New"/>
              </a:rPr>
              <a:t>int</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state</a:t>
            </a: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000000"/>
                </a:solidFill>
                <a:latin typeface="Courier New"/>
                <a:ea typeface="Courier New"/>
                <a:cs typeface="Courier New"/>
                <a:sym typeface="Courier New"/>
              </a:rPr>
              <a:t> </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2" name="Shape 182"/>
        <p:cNvGrpSpPr/>
        <p:nvPr/>
      </p:nvGrpSpPr>
      <p:grpSpPr>
        <a:xfrm>
          <a:off x="0" y="0"/>
          <a:ext cx="0" cy="0"/>
          <a:chOff x="0" y="0"/>
          <a:chExt cx="0" cy="0"/>
        </a:xfrm>
      </p:grpSpPr>
      <p:sp>
        <p:nvSpPr>
          <p:cNvPr id="183" name="Google Shape;183;p34"/>
          <p:cNvSpPr txBox="1"/>
          <p:nvPr/>
        </p:nvSpPr>
        <p:spPr>
          <a:xfrm>
            <a:off x="1543050" y="285750"/>
            <a:ext cx="4572000" cy="4114011"/>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b="1" lang="en" sz="900">
                <a:solidFill>
                  <a:srgbClr val="0000FF"/>
                </a:solidFill>
                <a:latin typeface="Courier New"/>
                <a:ea typeface="Courier New"/>
                <a:cs typeface="Courier New"/>
                <a:sym typeface="Courier New"/>
              </a:rPr>
              <a:t>for</a:t>
            </a:r>
            <a:r>
              <a:rPr lang="en" sz="900">
                <a:solidFill>
                  <a:srgbClr val="00000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a:t>
            </a:r>
            <a:r>
              <a:rPr lang="en" sz="900">
                <a:solidFill>
                  <a:srgbClr val="8000FF"/>
                </a:solidFill>
                <a:latin typeface="Courier New"/>
                <a:ea typeface="Courier New"/>
                <a:cs typeface="Courier New"/>
                <a:sym typeface="Courier New"/>
              </a:rPr>
              <a:t>int</a:t>
            </a:r>
            <a:r>
              <a:rPr lang="en" sz="900">
                <a:solidFill>
                  <a:srgbClr val="000000"/>
                </a:solidFill>
                <a:latin typeface="Courier New"/>
                <a:ea typeface="Courier New"/>
                <a:cs typeface="Courier New"/>
                <a:sym typeface="Courier New"/>
              </a:rPr>
              <a:t> i </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a:t>
            </a:r>
            <a:r>
              <a:rPr lang="en" sz="900">
                <a:solidFill>
                  <a:srgbClr val="FF8000"/>
                </a:solidFill>
                <a:latin typeface="Courier New"/>
                <a:ea typeface="Courier New"/>
                <a:cs typeface="Courier New"/>
                <a:sym typeface="Courier New"/>
              </a:rPr>
              <a:t>0</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i </a:t>
            </a:r>
            <a:r>
              <a:rPr b="1" lang="en" sz="900">
                <a:solidFill>
                  <a:srgbClr val="000080"/>
                </a:solidFill>
                <a:latin typeface="Courier New"/>
                <a:ea typeface="Courier New"/>
                <a:cs typeface="Courier New"/>
                <a:sym typeface="Courier New"/>
              </a:rPr>
              <a:t>&lt;</a:t>
            </a:r>
            <a:r>
              <a:rPr lang="en" sz="900">
                <a:solidFill>
                  <a:srgbClr val="000000"/>
                </a:solidFill>
                <a:latin typeface="Courier New"/>
                <a:ea typeface="Courier New"/>
                <a:cs typeface="Courier New"/>
                <a:sym typeface="Courier New"/>
              </a:rPr>
              <a:t> N</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i</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000000"/>
                </a:solidFill>
                <a:latin typeface="Courier New"/>
                <a:ea typeface="Courier New"/>
                <a:cs typeface="Courier New"/>
                <a:sym typeface="Courier New"/>
              </a:rPr>
              <a:t>        cout </a:t>
            </a:r>
            <a:r>
              <a:rPr b="1" lang="en" sz="900">
                <a:solidFill>
                  <a:srgbClr val="000080"/>
                </a:solidFill>
                <a:latin typeface="Courier New"/>
                <a:ea typeface="Courier New"/>
                <a:cs typeface="Courier New"/>
                <a:sym typeface="Courier New"/>
              </a:rPr>
              <a:t>&lt;&lt;</a:t>
            </a:r>
            <a:r>
              <a:rPr lang="en" sz="900">
                <a:solidFill>
                  <a:srgbClr val="000000"/>
                </a:solidFill>
                <a:latin typeface="Courier New"/>
                <a:ea typeface="Courier New"/>
                <a:cs typeface="Courier New"/>
                <a:sym typeface="Courier New"/>
              </a:rPr>
              <a:t> </a:t>
            </a:r>
            <a:r>
              <a:rPr lang="en" sz="900">
                <a:solidFill>
                  <a:srgbClr val="808080"/>
                </a:solidFill>
                <a:latin typeface="Courier New"/>
                <a:ea typeface="Courier New"/>
                <a:cs typeface="Courier New"/>
                <a:sym typeface="Courier New"/>
              </a:rPr>
              <a:t>" "</a:t>
            </a:r>
            <a:r>
              <a:rPr lang="en" sz="900">
                <a:solidFill>
                  <a:srgbClr val="00000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&lt;&lt;</a:t>
            </a:r>
            <a:r>
              <a:rPr lang="en" sz="900">
                <a:solidFill>
                  <a:srgbClr val="000000"/>
                </a:solidFill>
                <a:latin typeface="Courier New"/>
                <a:ea typeface="Courier New"/>
                <a:cs typeface="Courier New"/>
                <a:sym typeface="Courier New"/>
              </a:rPr>
              <a:t> state</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i</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&lt;&lt;</a:t>
            </a:r>
            <a:r>
              <a:rPr lang="en" sz="900">
                <a:solidFill>
                  <a:srgbClr val="000000"/>
                </a:solidFill>
                <a:latin typeface="Courier New"/>
                <a:ea typeface="Courier New"/>
                <a:cs typeface="Courier New"/>
                <a:sym typeface="Courier New"/>
              </a:rPr>
              <a:t> </a:t>
            </a:r>
            <a:r>
              <a:rPr lang="en" sz="900">
                <a:solidFill>
                  <a:srgbClr val="80808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00000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000000"/>
                </a:solidFill>
                <a:latin typeface="Courier New"/>
                <a:ea typeface="Courier New"/>
                <a:cs typeface="Courier New"/>
                <a:sym typeface="Courier New"/>
              </a:rPr>
              <a:t>    cout </a:t>
            </a:r>
            <a:r>
              <a:rPr b="1" lang="en" sz="900">
                <a:solidFill>
                  <a:srgbClr val="000080"/>
                </a:solidFill>
                <a:latin typeface="Courier New"/>
                <a:ea typeface="Courier New"/>
                <a:cs typeface="Courier New"/>
                <a:sym typeface="Courier New"/>
              </a:rPr>
              <a:t>&lt;&lt;</a:t>
            </a:r>
            <a:r>
              <a:rPr lang="en" sz="900">
                <a:solidFill>
                  <a:srgbClr val="000000"/>
                </a:solidFill>
                <a:latin typeface="Courier New"/>
                <a:ea typeface="Courier New"/>
                <a:cs typeface="Courier New"/>
                <a:sym typeface="Courier New"/>
              </a:rPr>
              <a:t> endl</a:t>
            </a: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008000"/>
                </a:solidFill>
                <a:latin typeface="Courier New"/>
                <a:ea typeface="Courier New"/>
                <a:cs typeface="Courier New"/>
                <a:sym typeface="Courier New"/>
              </a:rPr>
              <a:t>// A utility function that compares two arrays, state1 and state2 and returns true if equal and false otherwise.</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8000FF"/>
                </a:solidFill>
                <a:latin typeface="Courier New"/>
                <a:ea typeface="Courier New"/>
                <a:cs typeface="Courier New"/>
                <a:sym typeface="Courier New"/>
              </a:rPr>
              <a:t>bool</a:t>
            </a:r>
            <a:r>
              <a:rPr lang="en" sz="900">
                <a:solidFill>
                  <a:srgbClr val="000000"/>
                </a:solidFill>
                <a:latin typeface="Courier New"/>
                <a:ea typeface="Courier New"/>
                <a:cs typeface="Courier New"/>
                <a:sym typeface="Courier New"/>
              </a:rPr>
              <a:t> compareStates</a:t>
            </a:r>
            <a:r>
              <a:rPr b="1" lang="en" sz="900">
                <a:solidFill>
                  <a:srgbClr val="000080"/>
                </a:solidFill>
                <a:latin typeface="Courier New"/>
                <a:ea typeface="Courier New"/>
                <a:cs typeface="Courier New"/>
                <a:sym typeface="Courier New"/>
              </a:rPr>
              <a:t>(</a:t>
            </a:r>
            <a:r>
              <a:rPr lang="en" sz="900">
                <a:solidFill>
                  <a:srgbClr val="8000FF"/>
                </a:solidFill>
                <a:latin typeface="Courier New"/>
                <a:ea typeface="Courier New"/>
                <a:cs typeface="Courier New"/>
                <a:sym typeface="Courier New"/>
              </a:rPr>
              <a:t>int</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state1</a:t>
            </a: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000000"/>
                </a:solidFill>
                <a:latin typeface="Courier New"/>
                <a:ea typeface="Courier New"/>
                <a:cs typeface="Courier New"/>
                <a:sym typeface="Courier New"/>
              </a:rPr>
              <a:t>                   </a:t>
            </a:r>
            <a:r>
              <a:rPr lang="en" sz="900">
                <a:solidFill>
                  <a:srgbClr val="8000FF"/>
                </a:solidFill>
                <a:latin typeface="Courier New"/>
                <a:ea typeface="Courier New"/>
                <a:cs typeface="Courier New"/>
                <a:sym typeface="Courier New"/>
              </a:rPr>
              <a:t>int</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state2</a:t>
            </a: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000000"/>
                </a:solidFill>
                <a:latin typeface="Courier New"/>
                <a:ea typeface="Courier New"/>
                <a:cs typeface="Courier New"/>
                <a:sym typeface="Courier New"/>
              </a:rPr>
              <a:t>  </a:t>
            </a:r>
            <a:r>
              <a:rPr b="1" lang="en" sz="900">
                <a:solidFill>
                  <a:srgbClr val="0000FF"/>
                </a:solidFill>
                <a:latin typeface="Courier New"/>
                <a:ea typeface="Courier New"/>
                <a:cs typeface="Courier New"/>
                <a:sym typeface="Courier New"/>
              </a:rPr>
              <a:t>for</a:t>
            </a:r>
            <a:r>
              <a:rPr lang="en" sz="900">
                <a:solidFill>
                  <a:srgbClr val="00000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a:t>
            </a:r>
            <a:r>
              <a:rPr lang="en" sz="900">
                <a:solidFill>
                  <a:srgbClr val="8000FF"/>
                </a:solidFill>
                <a:latin typeface="Courier New"/>
                <a:ea typeface="Courier New"/>
                <a:cs typeface="Courier New"/>
                <a:sym typeface="Courier New"/>
              </a:rPr>
              <a:t>int</a:t>
            </a:r>
            <a:r>
              <a:rPr lang="en" sz="900">
                <a:solidFill>
                  <a:srgbClr val="000000"/>
                </a:solidFill>
                <a:latin typeface="Courier New"/>
                <a:ea typeface="Courier New"/>
                <a:cs typeface="Courier New"/>
                <a:sym typeface="Courier New"/>
              </a:rPr>
              <a:t> i </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a:t>
            </a:r>
            <a:r>
              <a:rPr lang="en" sz="900">
                <a:solidFill>
                  <a:srgbClr val="FF8000"/>
                </a:solidFill>
                <a:latin typeface="Courier New"/>
                <a:ea typeface="Courier New"/>
                <a:cs typeface="Courier New"/>
                <a:sym typeface="Courier New"/>
              </a:rPr>
              <a:t>0</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i </a:t>
            </a:r>
            <a:r>
              <a:rPr b="1" lang="en" sz="900">
                <a:solidFill>
                  <a:srgbClr val="000080"/>
                </a:solidFill>
                <a:latin typeface="Courier New"/>
                <a:ea typeface="Courier New"/>
                <a:cs typeface="Courier New"/>
                <a:sym typeface="Courier New"/>
              </a:rPr>
              <a:t>&lt;</a:t>
            </a:r>
            <a:r>
              <a:rPr lang="en" sz="900">
                <a:solidFill>
                  <a:srgbClr val="000000"/>
                </a:solidFill>
                <a:latin typeface="Courier New"/>
                <a:ea typeface="Courier New"/>
                <a:cs typeface="Courier New"/>
                <a:sym typeface="Courier New"/>
              </a:rPr>
              <a:t> N</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i</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000000"/>
                </a:solidFill>
                <a:latin typeface="Courier New"/>
                <a:ea typeface="Courier New"/>
                <a:cs typeface="Courier New"/>
                <a:sym typeface="Courier New"/>
              </a:rPr>
              <a:t>        </a:t>
            </a:r>
            <a:r>
              <a:rPr b="1" lang="en" sz="900">
                <a:solidFill>
                  <a:srgbClr val="0000FF"/>
                </a:solidFill>
                <a:latin typeface="Courier New"/>
                <a:ea typeface="Courier New"/>
                <a:cs typeface="Courier New"/>
                <a:sym typeface="Courier New"/>
              </a:rPr>
              <a:t>if</a:t>
            </a:r>
            <a:r>
              <a:rPr lang="en" sz="900">
                <a:solidFill>
                  <a:srgbClr val="00000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state1</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i</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state2</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i</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000000"/>
                </a:solidFill>
                <a:latin typeface="Courier New"/>
                <a:ea typeface="Courier New"/>
                <a:cs typeface="Courier New"/>
                <a:sym typeface="Courier New"/>
              </a:rPr>
              <a:t>            </a:t>
            </a:r>
            <a:r>
              <a:rPr b="1" lang="en" sz="900">
                <a:solidFill>
                  <a:srgbClr val="0000FF"/>
                </a:solidFill>
                <a:latin typeface="Courier New"/>
                <a:ea typeface="Courier New"/>
                <a:cs typeface="Courier New"/>
                <a:sym typeface="Courier New"/>
              </a:rPr>
              <a:t>return</a:t>
            </a:r>
            <a:r>
              <a:rPr lang="en" sz="900">
                <a:solidFill>
                  <a:srgbClr val="000000"/>
                </a:solidFill>
                <a:latin typeface="Courier New"/>
                <a:ea typeface="Courier New"/>
                <a:cs typeface="Courier New"/>
                <a:sym typeface="Courier New"/>
              </a:rPr>
              <a:t> </a:t>
            </a:r>
            <a:r>
              <a:rPr b="1" lang="en" sz="900">
                <a:solidFill>
                  <a:srgbClr val="0000FF"/>
                </a:solidFill>
                <a:latin typeface="Courier New"/>
                <a:ea typeface="Courier New"/>
                <a:cs typeface="Courier New"/>
                <a:sym typeface="Courier New"/>
              </a:rPr>
              <a:t>false</a:t>
            </a: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00000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000000"/>
                </a:solidFill>
                <a:latin typeface="Courier New"/>
                <a:ea typeface="Courier New"/>
                <a:cs typeface="Courier New"/>
                <a:sym typeface="Courier New"/>
              </a:rPr>
              <a:t>    </a:t>
            </a:r>
            <a:r>
              <a:rPr b="1" lang="en" sz="900">
                <a:solidFill>
                  <a:srgbClr val="0000FF"/>
                </a:solidFill>
                <a:latin typeface="Courier New"/>
                <a:ea typeface="Courier New"/>
                <a:cs typeface="Courier New"/>
                <a:sym typeface="Courier New"/>
              </a:rPr>
              <a:t>return</a:t>
            </a:r>
            <a:r>
              <a:rPr lang="en" sz="900">
                <a:solidFill>
                  <a:srgbClr val="000000"/>
                </a:solidFill>
                <a:latin typeface="Courier New"/>
                <a:ea typeface="Courier New"/>
                <a:cs typeface="Courier New"/>
                <a:sym typeface="Courier New"/>
              </a:rPr>
              <a:t> </a:t>
            </a:r>
            <a:r>
              <a:rPr b="1" lang="en" sz="900">
                <a:solidFill>
                  <a:srgbClr val="0000FF"/>
                </a:solidFill>
                <a:latin typeface="Courier New"/>
                <a:ea typeface="Courier New"/>
                <a:cs typeface="Courier New"/>
                <a:sym typeface="Courier New"/>
              </a:rPr>
              <a:t>true</a:t>
            </a: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b="1" lang="en" sz="900">
                <a:solidFill>
                  <a:srgbClr val="000080"/>
                </a:solidFill>
                <a:latin typeface="Courier New"/>
                <a:ea typeface="Courier New"/>
                <a:cs typeface="Courier New"/>
                <a:sym typeface="Courier New"/>
              </a:rPr>
              <a:t>}</a:t>
            </a:r>
            <a:endParaRPr b="1"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008000"/>
                </a:solidFill>
                <a:latin typeface="Courier New"/>
                <a:ea typeface="Courier New"/>
                <a:cs typeface="Courier New"/>
                <a:sym typeface="Courier New"/>
              </a:rPr>
              <a:t>// A utility function that fills the 2D array "board" with values "value"</a:t>
            </a:r>
            <a:endParaRPr sz="9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900">
                <a:solidFill>
                  <a:srgbClr val="8000FF"/>
                </a:solidFill>
                <a:latin typeface="Courier New"/>
                <a:ea typeface="Courier New"/>
                <a:cs typeface="Courier New"/>
                <a:sym typeface="Courier New"/>
              </a:rPr>
              <a:t>void</a:t>
            </a:r>
            <a:r>
              <a:rPr lang="en" sz="900">
                <a:solidFill>
                  <a:srgbClr val="000000"/>
                </a:solidFill>
                <a:latin typeface="Courier New"/>
                <a:ea typeface="Courier New"/>
                <a:cs typeface="Courier New"/>
                <a:sym typeface="Courier New"/>
              </a:rPr>
              <a:t> fill</a:t>
            </a:r>
            <a:r>
              <a:rPr b="1" lang="en" sz="900">
                <a:solidFill>
                  <a:srgbClr val="000080"/>
                </a:solidFill>
                <a:latin typeface="Courier New"/>
                <a:ea typeface="Courier New"/>
                <a:cs typeface="Courier New"/>
                <a:sym typeface="Courier New"/>
              </a:rPr>
              <a:t>(</a:t>
            </a:r>
            <a:r>
              <a:rPr lang="en" sz="900">
                <a:solidFill>
                  <a:srgbClr val="8000FF"/>
                </a:solidFill>
                <a:latin typeface="Courier New"/>
                <a:ea typeface="Courier New"/>
                <a:cs typeface="Courier New"/>
                <a:sym typeface="Courier New"/>
              </a:rPr>
              <a:t>int</a:t>
            </a:r>
            <a:r>
              <a:rPr lang="en" sz="900">
                <a:solidFill>
                  <a:srgbClr val="000000"/>
                </a:solidFill>
                <a:latin typeface="Courier New"/>
                <a:ea typeface="Courier New"/>
                <a:cs typeface="Courier New"/>
                <a:sym typeface="Courier New"/>
              </a:rPr>
              <a:t> board</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N</a:t>
            </a:r>
            <a:r>
              <a:rPr b="1" lang="en" sz="900">
                <a:solidFill>
                  <a:srgbClr val="000080"/>
                </a:solidFill>
                <a:latin typeface="Courier New"/>
                <a:ea typeface="Courier New"/>
                <a:cs typeface="Courier New"/>
                <a:sym typeface="Courier New"/>
              </a:rPr>
              <a:t>],</a:t>
            </a:r>
            <a:r>
              <a:rPr lang="en" sz="900">
                <a:solidFill>
                  <a:srgbClr val="000000"/>
                </a:solidFill>
                <a:latin typeface="Courier New"/>
                <a:ea typeface="Courier New"/>
                <a:cs typeface="Courier New"/>
                <a:sym typeface="Courier New"/>
              </a:rPr>
              <a:t> </a:t>
            </a:r>
            <a:r>
              <a:rPr lang="en" sz="900">
                <a:solidFill>
                  <a:srgbClr val="8000FF"/>
                </a:solidFill>
                <a:latin typeface="Courier New"/>
                <a:ea typeface="Courier New"/>
                <a:cs typeface="Courier New"/>
                <a:sym typeface="Courier New"/>
              </a:rPr>
              <a:t>int</a:t>
            </a:r>
            <a:r>
              <a:rPr lang="en" sz="900">
                <a:solidFill>
                  <a:srgbClr val="000000"/>
                </a:solidFill>
                <a:latin typeface="Courier New"/>
                <a:ea typeface="Courier New"/>
                <a:cs typeface="Courier New"/>
                <a:sym typeface="Courier New"/>
              </a:rPr>
              <a:t> value</a:t>
            </a:r>
            <a:r>
              <a:rPr b="1" lang="en" sz="900">
                <a:solidFill>
                  <a:srgbClr val="000080"/>
                </a:solidFill>
                <a:latin typeface="Courier New"/>
                <a:ea typeface="Courier New"/>
                <a:cs typeface="Courier New"/>
                <a:sym typeface="Courier New"/>
              </a:rPr>
              <a:t>)</a:t>
            </a:r>
            <a:endParaRPr sz="9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nvSpPr>
        <p:spPr>
          <a:xfrm>
            <a:off x="342900" y="171450"/>
            <a:ext cx="8229600" cy="2330879"/>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b="1" lang="en" sz="800">
                <a:solidFill>
                  <a:srgbClr val="0000FF"/>
                </a:solidFill>
                <a:latin typeface="Courier New"/>
                <a:ea typeface="Courier New"/>
                <a:cs typeface="Courier New"/>
                <a:sym typeface="Courier New"/>
              </a:rPr>
              <a:t>for</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i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0</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i </a:t>
            </a:r>
            <a:r>
              <a:rPr b="1" lang="en" sz="800">
                <a:solidFill>
                  <a:srgbClr val="000080"/>
                </a:solidFill>
                <a:latin typeface="Courier New"/>
                <a:ea typeface="Courier New"/>
                <a:cs typeface="Courier New"/>
                <a:sym typeface="Courier New"/>
              </a:rPr>
              <a:t>&lt;</a:t>
            </a:r>
            <a:r>
              <a:rPr lang="en" sz="800">
                <a:solidFill>
                  <a:srgbClr val="000000"/>
                </a:solidFill>
                <a:latin typeface="Courier New"/>
                <a:ea typeface="Courier New"/>
                <a:cs typeface="Courier New"/>
                <a:sym typeface="Courier New"/>
              </a:rPr>
              <a:t> N</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for</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j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0</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j </a:t>
            </a:r>
            <a:r>
              <a:rPr b="1" lang="en" sz="800">
                <a:solidFill>
                  <a:srgbClr val="000080"/>
                </a:solidFill>
                <a:latin typeface="Courier New"/>
                <a:ea typeface="Courier New"/>
                <a:cs typeface="Courier New"/>
                <a:sym typeface="Courier New"/>
              </a:rPr>
              <a:t>&lt;</a:t>
            </a:r>
            <a:r>
              <a:rPr lang="en" sz="800">
                <a:solidFill>
                  <a:srgbClr val="000000"/>
                </a:solidFill>
                <a:latin typeface="Courier New"/>
                <a:ea typeface="Courier New"/>
                <a:cs typeface="Courier New"/>
                <a:sym typeface="Courier New"/>
              </a:rPr>
              <a:t> N</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j</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j</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value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8000"/>
                </a:solidFill>
                <a:latin typeface="Courier New"/>
                <a:ea typeface="Courier New"/>
                <a:cs typeface="Courier New"/>
                <a:sym typeface="Courier New"/>
              </a:rPr>
              <a:t>// This function calculates the objective value of the</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8000"/>
                </a:solidFill>
                <a:latin typeface="Courier New"/>
                <a:ea typeface="Courier New"/>
                <a:cs typeface="Courier New"/>
                <a:sym typeface="Courier New"/>
              </a:rPr>
              <a:t>// state(queens attacking each other)</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8000"/>
                </a:solidFill>
                <a:latin typeface="Courier New"/>
                <a:ea typeface="Courier New"/>
                <a:cs typeface="Courier New"/>
                <a:sym typeface="Courier New"/>
              </a:rPr>
              <a:t>// using the board by the</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8000"/>
                </a:solidFill>
                <a:latin typeface="Courier New"/>
                <a:ea typeface="Courier New"/>
                <a:cs typeface="Courier New"/>
                <a:sym typeface="Courier New"/>
              </a:rPr>
              <a:t>// following logic.</a:t>
            </a:r>
            <a:endParaRPr sz="800">
              <a:solidFill>
                <a:schemeClr val="dk1"/>
              </a:solidFill>
              <a:latin typeface="Calibri"/>
              <a:ea typeface="Calibri"/>
              <a:cs typeface="Calibri"/>
              <a:sym typeface="Calibri"/>
            </a:endParaRPr>
          </a:p>
        </p:txBody>
      </p:sp>
      <p:sp>
        <p:nvSpPr>
          <p:cNvPr id="189" name="Google Shape;189;p35"/>
          <p:cNvSpPr txBox="1"/>
          <p:nvPr/>
        </p:nvSpPr>
        <p:spPr>
          <a:xfrm>
            <a:off x="228600" y="2641172"/>
            <a:ext cx="8686800" cy="1828337"/>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calculateHuristic</a:t>
            </a:r>
            <a:r>
              <a:rPr b="1" lang="en" sz="800">
                <a:solidFill>
                  <a:srgbClr val="000080"/>
                </a:solidFill>
                <a:latin typeface="Courier New"/>
                <a:ea typeface="Courier New"/>
                <a:cs typeface="Courier New"/>
                <a:sym typeface="Courier New"/>
              </a:rPr>
              <a:t>(</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8000FF"/>
                </a:solidFill>
                <a:latin typeface="Courier New"/>
                <a:ea typeface="Courier New"/>
                <a:cs typeface="Courier New"/>
                <a:sym typeface="Courier New"/>
              </a:rPr>
              <a:t>int</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b="1" lang="en" sz="800">
                <a:solidFill>
                  <a:srgbClr val="000080"/>
                </a:solidFill>
                <a:latin typeface="Courier New"/>
                <a:ea typeface="Courier New"/>
                <a:cs typeface="Courier New"/>
                <a:sym typeface="Courier New"/>
              </a:rPr>
              <a:t>{</a:t>
            </a:r>
            <a:endParaRPr b="1"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8000"/>
                </a:solidFill>
                <a:latin typeface="Courier New"/>
                <a:ea typeface="Courier New"/>
                <a:cs typeface="Courier New"/>
                <a:sym typeface="Courier New"/>
              </a:rPr>
              <a:t>// For each queen in a column, we check for other queens falling in the line of our current queen and if found, any, then we increment the variable attacking count.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8000"/>
                </a:solidFill>
                <a:latin typeface="Courier New"/>
                <a:ea typeface="Courier New"/>
                <a:cs typeface="Courier New"/>
                <a:sym typeface="Courier New"/>
              </a:rPr>
              <a:t>// Number of queens attacking each other,initially zero.</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attacking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0</a:t>
            </a:r>
            <a:r>
              <a:rPr b="1" lang="en" sz="800">
                <a:solidFill>
                  <a:srgbClr val="000080"/>
                </a:solidFill>
                <a:latin typeface="Courier New"/>
                <a:ea typeface="Courier New"/>
                <a:cs typeface="Courier New"/>
                <a:sym typeface="Courier New"/>
              </a:rPr>
              <a:t>;</a:t>
            </a:r>
            <a:endParaRPr b="1"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8000"/>
                </a:solidFill>
                <a:latin typeface="Courier New"/>
                <a:ea typeface="Courier New"/>
                <a:cs typeface="Courier New"/>
                <a:sym typeface="Courier New"/>
              </a:rPr>
              <a:t>// Variables to index a particular</a:t>
            </a:r>
            <a:r>
              <a:rPr lang="en" sz="800">
                <a:solidFill>
                  <a:schemeClr val="dk1"/>
                </a:solidFill>
                <a:latin typeface="Calibri"/>
                <a:ea typeface="Calibri"/>
                <a:cs typeface="Calibri"/>
                <a:sym typeface="Calibri"/>
              </a:rPr>
              <a:t> </a:t>
            </a:r>
            <a:r>
              <a:rPr lang="en" sz="800">
                <a:solidFill>
                  <a:srgbClr val="008000"/>
                </a:solidFill>
                <a:latin typeface="Courier New"/>
                <a:ea typeface="Courier New"/>
                <a:cs typeface="Courier New"/>
                <a:sym typeface="Courier New"/>
              </a:rPr>
              <a:t>row and column on board.</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row</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col</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nvSpPr>
        <p:spPr>
          <a:xfrm>
            <a:off x="628650" y="0"/>
            <a:ext cx="3714750" cy="3820469"/>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b="1" lang="en" sz="800">
                <a:solidFill>
                  <a:srgbClr val="0000FF"/>
                </a:solidFill>
                <a:latin typeface="Courier New"/>
                <a:ea typeface="Courier New"/>
                <a:cs typeface="Courier New"/>
                <a:sym typeface="Courier New"/>
              </a:rPr>
              <a:t>for</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i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0</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i </a:t>
            </a:r>
            <a:r>
              <a:rPr b="1" lang="en" sz="800">
                <a:solidFill>
                  <a:srgbClr val="000080"/>
                </a:solidFill>
                <a:latin typeface="Courier New"/>
                <a:ea typeface="Courier New"/>
                <a:cs typeface="Courier New"/>
                <a:sym typeface="Courier New"/>
              </a:rPr>
              <a:t>&lt;</a:t>
            </a:r>
            <a:r>
              <a:rPr lang="en" sz="800">
                <a:solidFill>
                  <a:srgbClr val="000000"/>
                </a:solidFill>
                <a:latin typeface="Courier New"/>
                <a:ea typeface="Courier New"/>
                <a:cs typeface="Courier New"/>
                <a:sym typeface="Courier New"/>
              </a:rPr>
              <a:t> N</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At each column 'i', the queen is</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placed at row 'state[i]', by the</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definition of our state.</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To the left of same row</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(row remains constant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and col decreases)</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row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col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i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1</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while</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col </a:t>
            </a:r>
            <a:r>
              <a:rPr b="1" lang="en" sz="800">
                <a:solidFill>
                  <a:srgbClr val="000080"/>
                </a:solidFill>
                <a:latin typeface="Courier New"/>
                <a:ea typeface="Courier New"/>
                <a:cs typeface="Courier New"/>
                <a:sym typeface="Courier New"/>
              </a:rPr>
              <a:t>&gt;=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0</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&amp;&amp;</a:t>
            </a:r>
            <a:r>
              <a:rPr lang="en" sz="800">
                <a:solidFill>
                  <a:srgbClr val="000000"/>
                </a:solidFill>
                <a:latin typeface="Courier New"/>
                <a:ea typeface="Courier New"/>
                <a:cs typeface="Courier New"/>
                <a:sym typeface="Courier New"/>
              </a:rPr>
              <a:t> 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row</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col</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1</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col</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if</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col </a:t>
            </a:r>
            <a:r>
              <a:rPr b="1" lang="en" sz="800">
                <a:solidFill>
                  <a:srgbClr val="000080"/>
                </a:solidFill>
                <a:latin typeface="Courier New"/>
                <a:ea typeface="Courier New"/>
                <a:cs typeface="Courier New"/>
                <a:sym typeface="Courier New"/>
              </a:rPr>
              <a:t>&gt;=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0</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&amp;&amp;</a:t>
            </a:r>
            <a:r>
              <a:rPr lang="en" sz="800">
                <a:solidFill>
                  <a:srgbClr val="000000"/>
                </a:solidFill>
                <a:latin typeface="Courier New"/>
                <a:ea typeface="Courier New"/>
                <a:cs typeface="Courier New"/>
                <a:sym typeface="Courier New"/>
              </a:rPr>
              <a:t> 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row</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col</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1</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attacking</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p:txBody>
      </p:sp>
      <p:sp>
        <p:nvSpPr>
          <p:cNvPr id="195" name="Google Shape;195;p36"/>
          <p:cNvSpPr txBox="1"/>
          <p:nvPr/>
        </p:nvSpPr>
        <p:spPr>
          <a:xfrm>
            <a:off x="971550" y="3839519"/>
            <a:ext cx="4572000" cy="628490"/>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800">
                <a:solidFill>
                  <a:srgbClr val="008000"/>
                </a:solidFill>
                <a:latin typeface="Courier New"/>
                <a:ea typeface="Courier New"/>
                <a:cs typeface="Courier New"/>
                <a:sym typeface="Courier New"/>
              </a:rPr>
              <a:t>// Diagonally to the left up</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8000"/>
                </a:solidFill>
                <a:latin typeface="Courier New"/>
                <a:ea typeface="Courier New"/>
                <a:cs typeface="Courier New"/>
                <a:sym typeface="Courier New"/>
              </a:rPr>
              <a:t>// (row and col simoultaneously</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8000"/>
                </a:solidFill>
                <a:latin typeface="Courier New"/>
                <a:ea typeface="Courier New"/>
                <a:cs typeface="Courier New"/>
                <a:sym typeface="Courier New"/>
              </a:rPr>
              <a:t>// decrease)</a:t>
            </a:r>
            <a:endParaRPr sz="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nvSpPr>
        <p:spPr>
          <a:xfrm>
            <a:off x="285750" y="114300"/>
            <a:ext cx="4572000" cy="1266885"/>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800">
                <a:solidFill>
                  <a:srgbClr val="000000"/>
                </a:solidFill>
                <a:latin typeface="Courier New"/>
                <a:ea typeface="Courier New"/>
                <a:cs typeface="Courier New"/>
                <a:sym typeface="Courier New"/>
              </a:rPr>
              <a:t>row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1</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col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i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1</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while</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col </a:t>
            </a:r>
            <a:r>
              <a:rPr b="1" lang="en" sz="800">
                <a:solidFill>
                  <a:srgbClr val="000080"/>
                </a:solidFill>
                <a:latin typeface="Courier New"/>
                <a:ea typeface="Courier New"/>
                <a:cs typeface="Courier New"/>
                <a:sym typeface="Courier New"/>
              </a:rPr>
              <a:t>&gt;=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0</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&amp;&amp;</a:t>
            </a:r>
            <a:r>
              <a:rPr lang="en" sz="800">
                <a:solidFill>
                  <a:srgbClr val="000000"/>
                </a:solidFill>
                <a:latin typeface="Courier New"/>
                <a:ea typeface="Courier New"/>
                <a:cs typeface="Courier New"/>
                <a:sym typeface="Courier New"/>
              </a:rPr>
              <a:t> row </a:t>
            </a:r>
            <a:r>
              <a:rPr b="1" lang="en" sz="800">
                <a:solidFill>
                  <a:srgbClr val="000080"/>
                </a:solidFill>
                <a:latin typeface="Courier New"/>
                <a:ea typeface="Courier New"/>
                <a:cs typeface="Courier New"/>
                <a:sym typeface="Courier New"/>
              </a:rPr>
              <a:t>&gt;=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0</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&amp;&amp;</a:t>
            </a:r>
            <a:r>
              <a:rPr lang="en" sz="800">
                <a:solidFill>
                  <a:srgbClr val="000000"/>
                </a:solidFill>
                <a:latin typeface="Courier New"/>
                <a:ea typeface="Courier New"/>
                <a:cs typeface="Courier New"/>
                <a:sym typeface="Courier New"/>
              </a:rPr>
              <a:t> 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row</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col</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1</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col</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row</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p:txBody>
      </p:sp>
      <p:sp>
        <p:nvSpPr>
          <p:cNvPr id="201" name="Google Shape;201;p37"/>
          <p:cNvSpPr txBox="1"/>
          <p:nvPr/>
        </p:nvSpPr>
        <p:spPr>
          <a:xfrm>
            <a:off x="400050" y="1260868"/>
            <a:ext cx="4857750" cy="3905492"/>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if</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col </a:t>
            </a:r>
            <a:r>
              <a:rPr b="1" lang="en" sz="800">
                <a:solidFill>
                  <a:srgbClr val="000080"/>
                </a:solidFill>
                <a:latin typeface="Courier New"/>
                <a:ea typeface="Courier New"/>
                <a:cs typeface="Courier New"/>
                <a:sym typeface="Courier New"/>
              </a:rPr>
              <a:t>&gt;=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0</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&amp;&amp;</a:t>
            </a:r>
            <a:r>
              <a:rPr lang="en" sz="800">
                <a:solidFill>
                  <a:srgbClr val="000000"/>
                </a:solidFill>
                <a:latin typeface="Courier New"/>
                <a:ea typeface="Courier New"/>
                <a:cs typeface="Courier New"/>
                <a:sym typeface="Courier New"/>
              </a:rPr>
              <a:t> row </a:t>
            </a:r>
            <a:r>
              <a:rPr b="1" lang="en" sz="800">
                <a:solidFill>
                  <a:srgbClr val="000080"/>
                </a:solidFill>
                <a:latin typeface="Courier New"/>
                <a:ea typeface="Courier New"/>
                <a:cs typeface="Courier New"/>
                <a:sym typeface="Courier New"/>
              </a:rPr>
              <a:t>&gt;=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0</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&amp;&amp;</a:t>
            </a:r>
            <a:r>
              <a:rPr lang="en" sz="800">
                <a:solidFill>
                  <a:srgbClr val="000000"/>
                </a:solidFill>
                <a:latin typeface="Courier New"/>
                <a:ea typeface="Courier New"/>
                <a:cs typeface="Courier New"/>
                <a:sym typeface="Courier New"/>
              </a:rPr>
              <a:t> 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row</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col</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1</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attacking</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Diagonally to the right down</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(row and col simoultaneously</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increase)</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row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1</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col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i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1</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while</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col </a:t>
            </a:r>
            <a:r>
              <a:rPr b="1" lang="en" sz="800">
                <a:solidFill>
                  <a:srgbClr val="000080"/>
                </a:solidFill>
                <a:latin typeface="Courier New"/>
                <a:ea typeface="Courier New"/>
                <a:cs typeface="Courier New"/>
                <a:sym typeface="Courier New"/>
              </a:rPr>
              <a:t>&lt;</a:t>
            </a:r>
            <a:r>
              <a:rPr lang="en" sz="800">
                <a:solidFill>
                  <a:srgbClr val="000000"/>
                </a:solidFill>
                <a:latin typeface="Courier New"/>
                <a:ea typeface="Courier New"/>
                <a:cs typeface="Courier New"/>
                <a:sym typeface="Courier New"/>
              </a:rPr>
              <a:t> N </a:t>
            </a:r>
            <a:r>
              <a:rPr b="1" lang="en" sz="800">
                <a:solidFill>
                  <a:srgbClr val="000080"/>
                </a:solidFill>
                <a:latin typeface="Courier New"/>
                <a:ea typeface="Courier New"/>
                <a:cs typeface="Courier New"/>
                <a:sym typeface="Courier New"/>
              </a:rPr>
              <a:t>&amp;&amp;</a:t>
            </a:r>
            <a:r>
              <a:rPr lang="en" sz="800">
                <a:solidFill>
                  <a:srgbClr val="000000"/>
                </a:solidFill>
                <a:latin typeface="Courier New"/>
                <a:ea typeface="Courier New"/>
                <a:cs typeface="Courier New"/>
                <a:sym typeface="Courier New"/>
              </a:rPr>
              <a:t> row </a:t>
            </a:r>
            <a:r>
              <a:rPr b="1" lang="en" sz="800">
                <a:solidFill>
                  <a:srgbClr val="000080"/>
                </a:solidFill>
                <a:latin typeface="Courier New"/>
                <a:ea typeface="Courier New"/>
                <a:cs typeface="Courier New"/>
                <a:sym typeface="Courier New"/>
              </a:rPr>
              <a:t>&lt;</a:t>
            </a:r>
            <a:r>
              <a:rPr lang="en" sz="800">
                <a:solidFill>
                  <a:srgbClr val="000000"/>
                </a:solidFill>
                <a:latin typeface="Courier New"/>
                <a:ea typeface="Courier New"/>
                <a:cs typeface="Courier New"/>
                <a:sym typeface="Courier New"/>
              </a:rPr>
              <a:t> N</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&amp;&amp;</a:t>
            </a:r>
            <a:r>
              <a:rPr lang="en" sz="800">
                <a:solidFill>
                  <a:srgbClr val="000000"/>
                </a:solidFill>
                <a:latin typeface="Courier New"/>
                <a:ea typeface="Courier New"/>
                <a:cs typeface="Courier New"/>
                <a:sym typeface="Courier New"/>
              </a:rPr>
              <a:t> 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row</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col</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1</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col</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row</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if</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col </a:t>
            </a:r>
            <a:r>
              <a:rPr b="1" lang="en" sz="800">
                <a:solidFill>
                  <a:srgbClr val="000080"/>
                </a:solidFill>
                <a:latin typeface="Courier New"/>
                <a:ea typeface="Courier New"/>
                <a:cs typeface="Courier New"/>
                <a:sym typeface="Courier New"/>
              </a:rPr>
              <a:t>&lt;</a:t>
            </a:r>
            <a:r>
              <a:rPr lang="en" sz="800">
                <a:solidFill>
                  <a:srgbClr val="000000"/>
                </a:solidFill>
                <a:latin typeface="Courier New"/>
                <a:ea typeface="Courier New"/>
                <a:cs typeface="Courier New"/>
                <a:sym typeface="Courier New"/>
              </a:rPr>
              <a:t> N </a:t>
            </a:r>
            <a:r>
              <a:rPr b="1" lang="en" sz="800">
                <a:solidFill>
                  <a:srgbClr val="000080"/>
                </a:solidFill>
                <a:latin typeface="Courier New"/>
                <a:ea typeface="Courier New"/>
                <a:cs typeface="Courier New"/>
                <a:sym typeface="Courier New"/>
              </a:rPr>
              <a:t>&amp;&amp;</a:t>
            </a:r>
            <a:r>
              <a:rPr lang="en" sz="800">
                <a:solidFill>
                  <a:srgbClr val="000000"/>
                </a:solidFill>
                <a:latin typeface="Courier New"/>
                <a:ea typeface="Courier New"/>
                <a:cs typeface="Courier New"/>
                <a:sym typeface="Courier New"/>
              </a:rPr>
              <a:t> row </a:t>
            </a:r>
            <a:r>
              <a:rPr b="1" lang="en" sz="800">
                <a:solidFill>
                  <a:srgbClr val="000080"/>
                </a:solidFill>
                <a:latin typeface="Courier New"/>
                <a:ea typeface="Courier New"/>
                <a:cs typeface="Courier New"/>
                <a:sym typeface="Courier New"/>
              </a:rPr>
              <a:t>&lt;</a:t>
            </a:r>
            <a:r>
              <a:rPr lang="en" sz="800">
                <a:solidFill>
                  <a:srgbClr val="000000"/>
                </a:solidFill>
                <a:latin typeface="Courier New"/>
                <a:ea typeface="Courier New"/>
                <a:cs typeface="Courier New"/>
                <a:sym typeface="Courier New"/>
              </a:rPr>
              <a:t> N</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&amp;&amp;</a:t>
            </a:r>
            <a:r>
              <a:rPr lang="en" sz="800">
                <a:solidFill>
                  <a:srgbClr val="000000"/>
                </a:solidFill>
                <a:latin typeface="Courier New"/>
                <a:ea typeface="Courier New"/>
                <a:cs typeface="Courier New"/>
                <a:sym typeface="Courier New"/>
              </a:rPr>
              <a:t> 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row</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col</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1</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attacking</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1400">
                <a:solidFill>
                  <a:srgbClr val="000080"/>
                </a:solidFill>
                <a:latin typeface="Courier New"/>
                <a:ea typeface="Courier New"/>
                <a:cs typeface="Courier New"/>
                <a:sym typeface="Courier New"/>
              </a:rPr>
              <a:t>}</a:t>
            </a:r>
            <a:endParaRPr sz="1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nvSpPr>
        <p:spPr>
          <a:xfrm>
            <a:off x="171450" y="228600"/>
            <a:ext cx="4572000" cy="2756476"/>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800">
                <a:solidFill>
                  <a:srgbClr val="008000"/>
                </a:solidFill>
                <a:latin typeface="Courier New"/>
                <a:ea typeface="Courier New"/>
                <a:cs typeface="Courier New"/>
                <a:sym typeface="Courier New"/>
              </a:rPr>
              <a:t>// Diagonally to the left down</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(col decreases and row</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increases)</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row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1</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col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i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1</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while</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col </a:t>
            </a:r>
            <a:r>
              <a:rPr b="1" lang="en" sz="800">
                <a:solidFill>
                  <a:srgbClr val="000080"/>
                </a:solidFill>
                <a:latin typeface="Courier New"/>
                <a:ea typeface="Courier New"/>
                <a:cs typeface="Courier New"/>
                <a:sym typeface="Courier New"/>
              </a:rPr>
              <a:t>&gt;=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0</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&amp;&amp;</a:t>
            </a:r>
            <a:r>
              <a:rPr lang="en" sz="800">
                <a:solidFill>
                  <a:srgbClr val="000000"/>
                </a:solidFill>
                <a:latin typeface="Courier New"/>
                <a:ea typeface="Courier New"/>
                <a:cs typeface="Courier New"/>
                <a:sym typeface="Courier New"/>
              </a:rPr>
              <a:t> row </a:t>
            </a:r>
            <a:r>
              <a:rPr b="1" lang="en" sz="800">
                <a:solidFill>
                  <a:srgbClr val="000080"/>
                </a:solidFill>
                <a:latin typeface="Courier New"/>
                <a:ea typeface="Courier New"/>
                <a:cs typeface="Courier New"/>
                <a:sym typeface="Courier New"/>
              </a:rPr>
              <a:t>&lt;</a:t>
            </a:r>
            <a:r>
              <a:rPr lang="en" sz="800">
                <a:solidFill>
                  <a:srgbClr val="000000"/>
                </a:solidFill>
                <a:latin typeface="Courier New"/>
                <a:ea typeface="Courier New"/>
                <a:cs typeface="Courier New"/>
                <a:sym typeface="Courier New"/>
              </a:rPr>
              <a:t> N</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&amp;&amp;</a:t>
            </a:r>
            <a:r>
              <a:rPr lang="en" sz="800">
                <a:solidFill>
                  <a:srgbClr val="000000"/>
                </a:solidFill>
                <a:latin typeface="Courier New"/>
                <a:ea typeface="Courier New"/>
                <a:cs typeface="Courier New"/>
                <a:sym typeface="Courier New"/>
              </a:rPr>
              <a:t> 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row</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col</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1</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col</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row</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if</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col </a:t>
            </a:r>
            <a:r>
              <a:rPr b="1" lang="en" sz="800">
                <a:solidFill>
                  <a:srgbClr val="000080"/>
                </a:solidFill>
                <a:latin typeface="Courier New"/>
                <a:ea typeface="Courier New"/>
                <a:cs typeface="Courier New"/>
                <a:sym typeface="Courier New"/>
              </a:rPr>
              <a:t>&gt;=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0</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&amp;&amp;</a:t>
            </a:r>
            <a:r>
              <a:rPr lang="en" sz="800">
                <a:solidFill>
                  <a:srgbClr val="000000"/>
                </a:solidFill>
                <a:latin typeface="Courier New"/>
                <a:ea typeface="Courier New"/>
                <a:cs typeface="Courier New"/>
                <a:sym typeface="Courier New"/>
              </a:rPr>
              <a:t> row </a:t>
            </a:r>
            <a:r>
              <a:rPr b="1" lang="en" sz="800">
                <a:solidFill>
                  <a:srgbClr val="000080"/>
                </a:solidFill>
                <a:latin typeface="Courier New"/>
                <a:ea typeface="Courier New"/>
                <a:cs typeface="Courier New"/>
                <a:sym typeface="Courier New"/>
              </a:rPr>
              <a:t>&lt;</a:t>
            </a:r>
            <a:r>
              <a:rPr lang="en" sz="800">
                <a:solidFill>
                  <a:srgbClr val="000000"/>
                </a:solidFill>
                <a:latin typeface="Courier New"/>
                <a:ea typeface="Courier New"/>
                <a:cs typeface="Courier New"/>
                <a:sym typeface="Courier New"/>
              </a:rPr>
              <a:t> N</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&amp;&amp;</a:t>
            </a:r>
            <a:r>
              <a:rPr lang="en" sz="800">
                <a:solidFill>
                  <a:srgbClr val="000000"/>
                </a:solidFill>
                <a:latin typeface="Courier New"/>
                <a:ea typeface="Courier New"/>
                <a:cs typeface="Courier New"/>
                <a:sym typeface="Courier New"/>
              </a:rPr>
              <a:t> 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row</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col</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1</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attacking</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p:txBody>
      </p:sp>
      <p:sp>
        <p:nvSpPr>
          <p:cNvPr id="207" name="Google Shape;207;p38"/>
          <p:cNvSpPr txBox="1"/>
          <p:nvPr/>
        </p:nvSpPr>
        <p:spPr>
          <a:xfrm>
            <a:off x="457200" y="3086100"/>
            <a:ext cx="4572000" cy="1905281"/>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800">
                <a:solidFill>
                  <a:srgbClr val="008000"/>
                </a:solidFill>
                <a:latin typeface="Courier New"/>
                <a:ea typeface="Courier New"/>
                <a:cs typeface="Courier New"/>
                <a:sym typeface="Courier New"/>
              </a:rPr>
              <a:t>// Diagonally to the right up</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(col increases and row</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decreases)</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row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1</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col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i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1</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while</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col </a:t>
            </a:r>
            <a:r>
              <a:rPr b="1" lang="en" sz="800">
                <a:solidFill>
                  <a:srgbClr val="000080"/>
                </a:solidFill>
                <a:latin typeface="Courier New"/>
                <a:ea typeface="Courier New"/>
                <a:cs typeface="Courier New"/>
                <a:sym typeface="Courier New"/>
              </a:rPr>
              <a:t>&lt;</a:t>
            </a:r>
            <a:r>
              <a:rPr lang="en" sz="800">
                <a:solidFill>
                  <a:srgbClr val="000000"/>
                </a:solidFill>
                <a:latin typeface="Courier New"/>
                <a:ea typeface="Courier New"/>
                <a:cs typeface="Courier New"/>
                <a:sym typeface="Courier New"/>
              </a:rPr>
              <a:t> N </a:t>
            </a:r>
            <a:r>
              <a:rPr b="1" lang="en" sz="800">
                <a:solidFill>
                  <a:srgbClr val="000080"/>
                </a:solidFill>
                <a:latin typeface="Courier New"/>
                <a:ea typeface="Courier New"/>
                <a:cs typeface="Courier New"/>
                <a:sym typeface="Courier New"/>
              </a:rPr>
              <a:t>&amp;&amp;</a:t>
            </a:r>
            <a:r>
              <a:rPr lang="en" sz="800">
                <a:solidFill>
                  <a:srgbClr val="000000"/>
                </a:solidFill>
                <a:latin typeface="Courier New"/>
                <a:ea typeface="Courier New"/>
                <a:cs typeface="Courier New"/>
                <a:sym typeface="Courier New"/>
              </a:rPr>
              <a:t> row </a:t>
            </a:r>
            <a:r>
              <a:rPr b="1" lang="en" sz="800">
                <a:solidFill>
                  <a:srgbClr val="000080"/>
                </a:solidFill>
                <a:latin typeface="Courier New"/>
                <a:ea typeface="Courier New"/>
                <a:cs typeface="Courier New"/>
                <a:sym typeface="Courier New"/>
              </a:rPr>
              <a:t>&gt;=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0</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&amp;&amp;</a:t>
            </a:r>
            <a:r>
              <a:rPr lang="en" sz="800">
                <a:solidFill>
                  <a:srgbClr val="000000"/>
                </a:solidFill>
                <a:latin typeface="Courier New"/>
                <a:ea typeface="Courier New"/>
                <a:cs typeface="Courier New"/>
                <a:sym typeface="Courier New"/>
              </a:rPr>
              <a:t> 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row</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col</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1</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col</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row</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 name="Shape 99"/>
        <p:cNvGrpSpPr/>
        <p:nvPr/>
      </p:nvGrpSpPr>
      <p:grpSpPr>
        <a:xfrm>
          <a:off x="0" y="0"/>
          <a:ext cx="0" cy="0"/>
          <a:chOff x="0" y="0"/>
          <a:chExt cx="0" cy="0"/>
        </a:xfrm>
      </p:grpSpPr>
      <p:sp>
        <p:nvSpPr>
          <p:cNvPr id="100" name="Google Shape;100;p21"/>
          <p:cNvSpPr txBox="1"/>
          <p:nvPr/>
        </p:nvSpPr>
        <p:spPr>
          <a:xfrm>
            <a:off x="754684" y="432816"/>
            <a:ext cx="6577013" cy="892016"/>
          </a:xfrm>
          <a:prstGeom prst="rect">
            <a:avLst/>
          </a:prstGeom>
          <a:noFill/>
          <a:ln>
            <a:noFill/>
          </a:ln>
        </p:spPr>
        <p:txBody>
          <a:bodyPr anchorCtr="0" anchor="t" bIns="0" lIns="0" spcFirstLastPara="1" rIns="0" wrap="square" tIns="9525">
            <a:noAutofit/>
          </a:bodyPr>
          <a:lstStyle/>
          <a:p>
            <a:pPr indent="0" lvl="0" marL="12700" marR="0" rtl="0" algn="l">
              <a:lnSpc>
                <a:spcPct val="100000"/>
              </a:lnSpc>
              <a:spcBef>
                <a:spcPts val="0"/>
              </a:spcBef>
              <a:spcAft>
                <a:spcPts val="0"/>
              </a:spcAft>
              <a:buNone/>
            </a:pPr>
            <a:r>
              <a:rPr b="1" lang="en" sz="1400">
                <a:solidFill>
                  <a:schemeClr val="dk1"/>
                </a:solidFill>
                <a:latin typeface="Arial"/>
                <a:ea typeface="Arial"/>
                <a:cs typeface="Arial"/>
                <a:sym typeface="Arial"/>
              </a:rPr>
              <a:t>1. Solve 8 Queens problem using hill – climbing algorithm with the help  Of C/C++ programming language. Initial configuration of the problem is given below:</a:t>
            </a:r>
            <a:endParaRPr sz="14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600">
              <a:solidFill>
                <a:schemeClr val="dk1"/>
              </a:solidFill>
              <a:latin typeface="Arial"/>
              <a:ea typeface="Arial"/>
              <a:cs typeface="Arial"/>
              <a:sym typeface="Arial"/>
            </a:endParaRPr>
          </a:p>
          <a:p>
            <a:pPr indent="0" lvl="0" marL="520700" marR="0" rtl="0" algn="l">
              <a:lnSpc>
                <a:spcPct val="100000"/>
              </a:lnSpc>
              <a:spcBef>
                <a:spcPts val="0"/>
              </a:spcBef>
              <a:spcAft>
                <a:spcPts val="0"/>
              </a:spcAft>
              <a:buNone/>
            </a:pPr>
            <a:r>
              <a:t/>
            </a:r>
            <a:endParaRPr sz="1400">
              <a:solidFill>
                <a:schemeClr val="dk1"/>
              </a:solidFill>
              <a:latin typeface="Arial"/>
              <a:ea typeface="Arial"/>
              <a:cs typeface="Arial"/>
              <a:sym typeface="Arial"/>
            </a:endParaRPr>
          </a:p>
        </p:txBody>
      </p:sp>
      <p:sp>
        <p:nvSpPr>
          <p:cNvPr id="101" name="Google Shape;101;p21"/>
          <p:cNvSpPr txBox="1"/>
          <p:nvPr/>
        </p:nvSpPr>
        <p:spPr>
          <a:xfrm>
            <a:off x="754684" y="3215354"/>
            <a:ext cx="7239953" cy="1460183"/>
          </a:xfrm>
          <a:prstGeom prst="rect">
            <a:avLst/>
          </a:prstGeom>
          <a:noFill/>
          <a:ln>
            <a:noFill/>
          </a:ln>
        </p:spPr>
        <p:txBody>
          <a:bodyPr anchorCtr="0" anchor="t" bIns="0" lIns="0" spcFirstLastPara="1" rIns="0" wrap="square" tIns="9525">
            <a:noAutofit/>
          </a:bodyPr>
          <a:lstStyle/>
          <a:p>
            <a:pPr indent="0" lvl="0" marL="12700" marR="0" rtl="0" algn="l">
              <a:lnSpc>
                <a:spcPct val="100000"/>
              </a:lnSpc>
              <a:spcBef>
                <a:spcPts val="0"/>
              </a:spcBef>
              <a:spcAft>
                <a:spcPts val="0"/>
              </a:spcAft>
              <a:buNone/>
            </a:pPr>
            <a:r>
              <a:rPr lang="en" sz="1400">
                <a:solidFill>
                  <a:schemeClr val="dk1"/>
                </a:solidFill>
                <a:latin typeface="Arial"/>
                <a:ea typeface="Arial"/>
                <a:cs typeface="Arial"/>
                <a:sym typeface="Arial"/>
              </a:rPr>
              <a:t>The </a:t>
            </a:r>
            <a:r>
              <a:rPr b="1" lang="en" sz="1400">
                <a:solidFill>
                  <a:schemeClr val="dk1"/>
                </a:solidFill>
                <a:latin typeface="Arial"/>
                <a:ea typeface="Arial"/>
                <a:cs typeface="Arial"/>
                <a:sym typeface="Arial"/>
              </a:rPr>
              <a:t>heuristic function, h (n) </a:t>
            </a:r>
            <a:r>
              <a:rPr lang="en" sz="1400">
                <a:solidFill>
                  <a:schemeClr val="dk1"/>
                </a:solidFill>
                <a:latin typeface="Arial"/>
                <a:ea typeface="Arial"/>
                <a:cs typeface="Arial"/>
                <a:sym typeface="Arial"/>
              </a:rPr>
              <a:t>to be used in the above problem set-up is given below:</a:t>
            </a:r>
            <a:endParaRPr sz="14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3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 sz="1400">
                <a:solidFill>
                  <a:schemeClr val="dk1"/>
                </a:solidFill>
                <a:latin typeface="Arial"/>
                <a:ea typeface="Arial"/>
                <a:cs typeface="Arial"/>
                <a:sym typeface="Arial"/>
              </a:rPr>
              <a:t>h (n) </a:t>
            </a:r>
            <a:r>
              <a:rPr lang="en" sz="1400">
                <a:solidFill>
                  <a:schemeClr val="dk1"/>
                </a:solidFill>
                <a:latin typeface="Arial"/>
                <a:ea typeface="Arial"/>
                <a:cs typeface="Arial"/>
                <a:sym typeface="Arial"/>
              </a:rPr>
              <a:t>= Number of pairs of Queen attacking each other directly of indirectly.</a:t>
            </a:r>
            <a:endParaRPr sz="14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3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 sz="1400">
                <a:solidFill>
                  <a:schemeClr val="dk1"/>
                </a:solidFill>
                <a:latin typeface="Arial"/>
                <a:ea typeface="Arial"/>
                <a:cs typeface="Arial"/>
                <a:sym typeface="Arial"/>
              </a:rPr>
              <a:t>Expected output:</a:t>
            </a:r>
            <a:endParaRPr sz="1400">
              <a:solidFill>
                <a:schemeClr val="dk1"/>
              </a:solidFill>
              <a:latin typeface="Arial"/>
              <a:ea typeface="Arial"/>
              <a:cs typeface="Arial"/>
              <a:sym typeface="Arial"/>
            </a:endParaRPr>
          </a:p>
          <a:p>
            <a:pPr indent="-177800" lvl="0" marL="177800" marR="0" rtl="0" algn="l">
              <a:lnSpc>
                <a:spcPct val="100000"/>
              </a:lnSpc>
              <a:spcBef>
                <a:spcPts val="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The number of steps required to reach to goal position i.e. goal minimum (h(n) = 0).</a:t>
            </a:r>
            <a:endParaRPr sz="14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 sz="1400">
                <a:solidFill>
                  <a:schemeClr val="dk1"/>
                </a:solidFill>
                <a:latin typeface="Arial"/>
                <a:ea typeface="Arial"/>
                <a:cs typeface="Arial"/>
                <a:sym typeface="Arial"/>
              </a:rPr>
              <a:t>2. Display the best state after each iteration of hill climbing procedure.</a:t>
            </a:r>
            <a:endParaRPr sz="1400">
              <a:solidFill>
                <a:schemeClr val="dk1"/>
              </a:solidFill>
              <a:latin typeface="Arial"/>
              <a:ea typeface="Arial"/>
              <a:cs typeface="Arial"/>
              <a:sym typeface="Arial"/>
            </a:endParaRPr>
          </a:p>
        </p:txBody>
      </p:sp>
      <p:pic>
        <p:nvPicPr>
          <p:cNvPr id="102" name="Google Shape;102;p21"/>
          <p:cNvPicPr preferRelativeResize="0"/>
          <p:nvPr/>
        </p:nvPicPr>
        <p:blipFill rotWithShape="1">
          <a:blip r:embed="rId3">
            <a:alphaModFix/>
          </a:blip>
          <a:srcRect b="41205" l="34733" r="33027" t="37817"/>
          <a:stretch/>
        </p:blipFill>
        <p:spPr>
          <a:xfrm>
            <a:off x="1600200" y="1156620"/>
            <a:ext cx="4686300" cy="187232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nvSpPr>
        <p:spPr>
          <a:xfrm>
            <a:off x="800100" y="171450"/>
            <a:ext cx="3143250" cy="4033268"/>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b="1" lang="en" sz="800">
                <a:solidFill>
                  <a:srgbClr val="0000FF"/>
                </a:solidFill>
                <a:latin typeface="Courier New"/>
                <a:ea typeface="Courier New"/>
                <a:cs typeface="Courier New"/>
                <a:sym typeface="Courier New"/>
              </a:rPr>
              <a:t>if</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col </a:t>
            </a:r>
            <a:r>
              <a:rPr b="1" lang="en" sz="800">
                <a:solidFill>
                  <a:srgbClr val="000080"/>
                </a:solidFill>
                <a:latin typeface="Courier New"/>
                <a:ea typeface="Courier New"/>
                <a:cs typeface="Courier New"/>
                <a:sym typeface="Courier New"/>
              </a:rPr>
              <a:t>&lt;</a:t>
            </a:r>
            <a:r>
              <a:rPr lang="en" sz="800">
                <a:solidFill>
                  <a:srgbClr val="000000"/>
                </a:solidFill>
                <a:latin typeface="Courier New"/>
                <a:ea typeface="Courier New"/>
                <a:cs typeface="Courier New"/>
                <a:sym typeface="Courier New"/>
              </a:rPr>
              <a:t> N </a:t>
            </a:r>
            <a:r>
              <a:rPr b="1" lang="en" sz="800">
                <a:solidFill>
                  <a:srgbClr val="000080"/>
                </a:solidFill>
                <a:latin typeface="Courier New"/>
                <a:ea typeface="Courier New"/>
                <a:cs typeface="Courier New"/>
                <a:sym typeface="Courier New"/>
              </a:rPr>
              <a:t>&amp;&amp;</a:t>
            </a:r>
            <a:r>
              <a:rPr lang="en" sz="800">
                <a:solidFill>
                  <a:srgbClr val="000000"/>
                </a:solidFill>
                <a:latin typeface="Courier New"/>
                <a:ea typeface="Courier New"/>
                <a:cs typeface="Courier New"/>
                <a:sym typeface="Courier New"/>
              </a:rPr>
              <a:t> row </a:t>
            </a:r>
            <a:r>
              <a:rPr b="1" lang="en" sz="800">
                <a:solidFill>
                  <a:srgbClr val="000080"/>
                </a:solidFill>
                <a:latin typeface="Courier New"/>
                <a:ea typeface="Courier New"/>
                <a:cs typeface="Courier New"/>
                <a:sym typeface="Courier New"/>
              </a:rPr>
              <a:t>&gt;=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0</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&amp;&amp;</a:t>
            </a:r>
            <a:r>
              <a:rPr lang="en" sz="800">
                <a:solidFill>
                  <a:srgbClr val="000000"/>
                </a:solidFill>
                <a:latin typeface="Courier New"/>
                <a:ea typeface="Courier New"/>
                <a:cs typeface="Courier New"/>
                <a:sym typeface="Courier New"/>
              </a:rPr>
              <a:t> 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row</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col</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1</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attacking</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Return pairs.</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return</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8000FF"/>
                </a:solidFill>
                <a:latin typeface="Courier New"/>
                <a:ea typeface="Courier New"/>
                <a:cs typeface="Courier New"/>
                <a:sym typeface="Courier New"/>
              </a:rPr>
              <a:t>int</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attacking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2</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8000"/>
                </a:solidFill>
                <a:latin typeface="Courier New"/>
                <a:ea typeface="Courier New"/>
                <a:cs typeface="Courier New"/>
                <a:sym typeface="Courier New"/>
              </a:rPr>
              <a:t>// A utility function that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8000"/>
                </a:solidFill>
                <a:latin typeface="Courier New"/>
                <a:ea typeface="Courier New"/>
                <a:cs typeface="Courier New"/>
                <a:sym typeface="Courier New"/>
              </a:rPr>
              <a:t>// generates a board configuration</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8000"/>
                </a:solidFill>
                <a:latin typeface="Courier New"/>
                <a:ea typeface="Courier New"/>
                <a:cs typeface="Courier New"/>
                <a:sym typeface="Courier New"/>
              </a:rPr>
              <a:t>// given the state.</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8000FF"/>
                </a:solidFill>
                <a:latin typeface="Courier New"/>
                <a:ea typeface="Courier New"/>
                <a:cs typeface="Courier New"/>
                <a:sym typeface="Courier New"/>
              </a:rPr>
              <a:t>void</a:t>
            </a:r>
            <a:r>
              <a:rPr lang="en" sz="800">
                <a:solidFill>
                  <a:srgbClr val="000000"/>
                </a:solidFill>
                <a:latin typeface="Courier New"/>
                <a:ea typeface="Courier New"/>
                <a:cs typeface="Courier New"/>
                <a:sym typeface="Courier New"/>
              </a:rPr>
              <a:t> generateBoard</a:t>
            </a:r>
            <a:r>
              <a:rPr b="1" lang="en" sz="800">
                <a:solidFill>
                  <a:srgbClr val="000080"/>
                </a:solidFill>
                <a:latin typeface="Courier New"/>
                <a:ea typeface="Courier New"/>
                <a:cs typeface="Courier New"/>
                <a:sym typeface="Courier New"/>
              </a:rPr>
              <a:t>(</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8000FF"/>
                </a:solidFill>
                <a:latin typeface="Courier New"/>
                <a:ea typeface="Courier New"/>
                <a:cs typeface="Courier New"/>
                <a:sym typeface="Courier New"/>
              </a:rPr>
              <a:t>int</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fill</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0</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for</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i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0</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i </a:t>
            </a:r>
            <a:r>
              <a:rPr b="1" lang="en" sz="800">
                <a:solidFill>
                  <a:srgbClr val="000080"/>
                </a:solidFill>
                <a:latin typeface="Courier New"/>
                <a:ea typeface="Courier New"/>
                <a:cs typeface="Courier New"/>
                <a:sym typeface="Courier New"/>
              </a:rPr>
              <a:t>&lt;</a:t>
            </a:r>
            <a:r>
              <a:rPr lang="en" sz="800">
                <a:solidFill>
                  <a:srgbClr val="000000"/>
                </a:solidFill>
                <a:latin typeface="Courier New"/>
                <a:ea typeface="Courier New"/>
                <a:cs typeface="Courier New"/>
                <a:sym typeface="Courier New"/>
              </a:rPr>
              <a:t> N</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p:txBody>
      </p:sp>
      <p:sp>
        <p:nvSpPr>
          <p:cNvPr id="213" name="Google Shape;213;p39"/>
          <p:cNvSpPr txBox="1"/>
          <p:nvPr/>
        </p:nvSpPr>
        <p:spPr>
          <a:xfrm>
            <a:off x="1028700" y="4227578"/>
            <a:ext cx="4572000" cy="628490"/>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800">
                <a:solidFill>
                  <a:srgbClr val="000000"/>
                </a:solidFill>
                <a:latin typeface="Courier New"/>
                <a:ea typeface="Courier New"/>
                <a:cs typeface="Courier New"/>
                <a:sym typeface="Courier New"/>
              </a:rPr>
              <a:t> 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1</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nvSpPr>
        <p:spPr>
          <a:xfrm>
            <a:off x="457200" y="171450"/>
            <a:ext cx="4572000" cy="3182074"/>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800">
                <a:solidFill>
                  <a:srgbClr val="008000"/>
                </a:solidFill>
                <a:latin typeface="Courier New"/>
                <a:ea typeface="Courier New"/>
                <a:cs typeface="Courier New"/>
                <a:sym typeface="Courier New"/>
              </a:rPr>
              <a:t>// A utility function that copies</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8000"/>
                </a:solidFill>
                <a:latin typeface="Courier New"/>
                <a:ea typeface="Courier New"/>
                <a:cs typeface="Courier New"/>
                <a:sym typeface="Courier New"/>
              </a:rPr>
              <a:t>// contents of state2 to state1.</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8000FF"/>
                </a:solidFill>
                <a:latin typeface="Courier New"/>
                <a:ea typeface="Courier New"/>
                <a:cs typeface="Courier New"/>
                <a:sym typeface="Courier New"/>
              </a:rPr>
              <a:t>void</a:t>
            </a:r>
            <a:r>
              <a:rPr lang="en" sz="800">
                <a:solidFill>
                  <a:srgbClr val="000000"/>
                </a:solidFill>
                <a:latin typeface="Courier New"/>
                <a:ea typeface="Courier New"/>
                <a:cs typeface="Courier New"/>
                <a:sym typeface="Courier New"/>
              </a:rPr>
              <a:t> copyState</a:t>
            </a:r>
            <a:r>
              <a:rPr b="1" lang="en" sz="800">
                <a:solidFill>
                  <a:srgbClr val="000080"/>
                </a:solidFill>
                <a:latin typeface="Courier New"/>
                <a:ea typeface="Courier New"/>
                <a:cs typeface="Courier New"/>
                <a:sym typeface="Courier New"/>
              </a:rPr>
              <a:t>(</a:t>
            </a:r>
            <a:r>
              <a:rPr lang="en" sz="800">
                <a:solidFill>
                  <a:srgbClr val="8000FF"/>
                </a:solidFill>
                <a:latin typeface="Courier New"/>
                <a:ea typeface="Courier New"/>
                <a:cs typeface="Courier New"/>
                <a:sym typeface="Courier New"/>
              </a:rPr>
              <a:t>int</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state1</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8000FF"/>
                </a:solidFill>
                <a:latin typeface="Courier New"/>
                <a:ea typeface="Courier New"/>
                <a:cs typeface="Courier New"/>
                <a:sym typeface="Courier New"/>
              </a:rPr>
              <a:t>int</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state2</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for</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i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0</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i </a:t>
            </a:r>
            <a:r>
              <a:rPr b="1" lang="en" sz="800">
                <a:solidFill>
                  <a:srgbClr val="000080"/>
                </a:solidFill>
                <a:latin typeface="Courier New"/>
                <a:ea typeface="Courier New"/>
                <a:cs typeface="Courier New"/>
                <a:sym typeface="Courier New"/>
              </a:rPr>
              <a:t>&lt;</a:t>
            </a:r>
            <a:r>
              <a:rPr lang="en" sz="800">
                <a:solidFill>
                  <a:srgbClr val="000000"/>
                </a:solidFill>
                <a:latin typeface="Courier New"/>
                <a:ea typeface="Courier New"/>
                <a:cs typeface="Courier New"/>
                <a:sym typeface="Courier New"/>
              </a:rPr>
              <a:t> N</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state1</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state2</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8000"/>
                </a:solidFill>
                <a:latin typeface="Courier New"/>
                <a:ea typeface="Courier New"/>
                <a:cs typeface="Courier New"/>
                <a:sym typeface="Courier New"/>
              </a:rPr>
              <a:t>// This function gets the neighbour</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8000"/>
                </a:solidFill>
                <a:latin typeface="Courier New"/>
                <a:ea typeface="Courier New"/>
                <a:cs typeface="Courier New"/>
                <a:sym typeface="Courier New"/>
              </a:rPr>
              <a:t>// of the current state having</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8000"/>
                </a:solidFill>
                <a:latin typeface="Courier New"/>
                <a:ea typeface="Courier New"/>
                <a:cs typeface="Courier New"/>
                <a:sym typeface="Courier New"/>
              </a:rPr>
              <a:t>// the least objective value</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8000"/>
                </a:solidFill>
                <a:latin typeface="Courier New"/>
                <a:ea typeface="Courier New"/>
                <a:cs typeface="Courier New"/>
                <a:sym typeface="Courier New"/>
              </a:rPr>
              <a:t>// amongst all neighbours as</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8000"/>
                </a:solidFill>
                <a:latin typeface="Courier New"/>
                <a:ea typeface="Courier New"/>
                <a:cs typeface="Courier New"/>
                <a:sym typeface="Courier New"/>
              </a:rPr>
              <a:t>// well as the current state.</a:t>
            </a:r>
            <a:endParaRPr sz="800">
              <a:solidFill>
                <a:schemeClr val="dk1"/>
              </a:solidFill>
              <a:latin typeface="Calibri"/>
              <a:ea typeface="Calibri"/>
              <a:cs typeface="Calibri"/>
              <a:sym typeface="Calibri"/>
            </a:endParaRPr>
          </a:p>
        </p:txBody>
      </p:sp>
      <p:sp>
        <p:nvSpPr>
          <p:cNvPr id="219" name="Google Shape;219;p40"/>
          <p:cNvSpPr txBox="1"/>
          <p:nvPr/>
        </p:nvSpPr>
        <p:spPr>
          <a:xfrm>
            <a:off x="514350" y="3361144"/>
            <a:ext cx="4572000" cy="1479684"/>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800">
                <a:solidFill>
                  <a:srgbClr val="8000FF"/>
                </a:solidFill>
                <a:latin typeface="Courier New"/>
                <a:ea typeface="Courier New"/>
                <a:cs typeface="Courier New"/>
                <a:sym typeface="Courier New"/>
              </a:rPr>
              <a:t>void</a:t>
            </a:r>
            <a:r>
              <a:rPr lang="en" sz="800">
                <a:solidFill>
                  <a:srgbClr val="000000"/>
                </a:solidFill>
                <a:latin typeface="Courier New"/>
                <a:ea typeface="Courier New"/>
                <a:cs typeface="Courier New"/>
                <a:sym typeface="Courier New"/>
              </a:rPr>
              <a:t> getNeighbour</a:t>
            </a:r>
            <a:r>
              <a:rPr b="1" lang="en" sz="800">
                <a:solidFill>
                  <a:srgbClr val="000080"/>
                </a:solidFill>
                <a:latin typeface="Courier New"/>
                <a:ea typeface="Courier New"/>
                <a:cs typeface="Courier New"/>
                <a:sym typeface="Courier New"/>
              </a:rPr>
              <a:t>(</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8000FF"/>
                </a:solidFill>
                <a:latin typeface="Courier New"/>
                <a:ea typeface="Courier New"/>
                <a:cs typeface="Courier New"/>
                <a:sym typeface="Courier New"/>
              </a:rPr>
              <a:t>int</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Declaring and initializing the</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optimal board and state with</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the current board and the state</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as the starting point.</a:t>
            </a:r>
            <a:endParaRPr sz="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nvSpPr>
        <p:spPr>
          <a:xfrm>
            <a:off x="457200" y="114300"/>
            <a:ext cx="4572000" cy="4246066"/>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opBoard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opState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copyState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opState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generateBoard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opBoard</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opState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Initializing the optimal</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objective value</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opHuristic</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calculateHuristic</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opBoard</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opState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Declaring and initializing</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the temporary board and</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state for the purpose</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of computation.</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p:txBody>
      </p:sp>
      <p:sp>
        <p:nvSpPr>
          <p:cNvPr id="225" name="Google Shape;225;p41"/>
          <p:cNvSpPr txBox="1"/>
          <p:nvPr/>
        </p:nvSpPr>
        <p:spPr>
          <a:xfrm>
            <a:off x="400050" y="3993611"/>
            <a:ext cx="4572000" cy="1012730"/>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14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NeighbourBoard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NeighbourState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1400">
                <a:solidFill>
                  <a:srgbClr val="000000"/>
                </a:solidFill>
                <a:latin typeface="Courier New"/>
                <a:ea typeface="Courier New"/>
                <a:cs typeface="Courier New"/>
                <a:sym typeface="Courier New"/>
              </a:rPr>
              <a:t>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nvSpPr>
        <p:spPr>
          <a:xfrm>
            <a:off x="171450" y="15240"/>
            <a:ext cx="3714750" cy="2417297"/>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1400">
                <a:solidFill>
                  <a:srgbClr val="000000"/>
                </a:solidFill>
                <a:latin typeface="Courier New"/>
                <a:ea typeface="Courier New"/>
                <a:cs typeface="Courier New"/>
                <a:sym typeface="Courier New"/>
              </a:rPr>
              <a:t> </a:t>
            </a:r>
            <a:r>
              <a:rPr lang="en" sz="800">
                <a:solidFill>
                  <a:srgbClr val="000000"/>
                </a:solidFill>
                <a:latin typeface="Courier New"/>
                <a:ea typeface="Courier New"/>
                <a:cs typeface="Courier New"/>
                <a:sym typeface="Courier New"/>
              </a:rPr>
              <a:t>copyState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NeighbourState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generateBoard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NeighbourBoard</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NeighbourState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Iterating through all</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possible neighbours</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of the board.</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for</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i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0</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i </a:t>
            </a:r>
            <a:r>
              <a:rPr b="1" lang="en" sz="800">
                <a:solidFill>
                  <a:srgbClr val="000080"/>
                </a:solidFill>
                <a:latin typeface="Courier New"/>
                <a:ea typeface="Courier New"/>
                <a:cs typeface="Courier New"/>
                <a:sym typeface="Courier New"/>
              </a:rPr>
              <a:t>&lt;</a:t>
            </a:r>
            <a:r>
              <a:rPr lang="en" sz="800">
                <a:solidFill>
                  <a:srgbClr val="000000"/>
                </a:solidFill>
                <a:latin typeface="Courier New"/>
                <a:ea typeface="Courier New"/>
                <a:cs typeface="Courier New"/>
                <a:sym typeface="Courier New"/>
              </a:rPr>
              <a:t> N</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for</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j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0</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j </a:t>
            </a:r>
            <a:r>
              <a:rPr b="1" lang="en" sz="800">
                <a:solidFill>
                  <a:srgbClr val="000080"/>
                </a:solidFill>
                <a:latin typeface="Courier New"/>
                <a:ea typeface="Courier New"/>
                <a:cs typeface="Courier New"/>
                <a:sym typeface="Courier New"/>
              </a:rPr>
              <a:t>&lt;</a:t>
            </a:r>
            <a:r>
              <a:rPr lang="en" sz="800">
                <a:solidFill>
                  <a:srgbClr val="000000"/>
                </a:solidFill>
                <a:latin typeface="Courier New"/>
                <a:ea typeface="Courier New"/>
                <a:cs typeface="Courier New"/>
                <a:sym typeface="Courier New"/>
              </a:rPr>
              <a:t> N</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j</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p:txBody>
      </p:sp>
      <p:sp>
        <p:nvSpPr>
          <p:cNvPr id="231" name="Google Shape;231;p42"/>
          <p:cNvSpPr txBox="1"/>
          <p:nvPr/>
        </p:nvSpPr>
        <p:spPr>
          <a:xfrm>
            <a:off x="228600" y="2514600"/>
            <a:ext cx="4572000" cy="1140505"/>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14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Condition for skipping the</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current state</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if</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j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8000"/>
                </a:solidFill>
                <a:latin typeface="Courier New"/>
                <a:ea typeface="Courier New"/>
                <a:cs typeface="Courier New"/>
                <a:sym typeface="Courier New"/>
              </a:rPr>
              <a:t>// Initializing temporary</a:t>
            </a:r>
            <a:r>
              <a:rPr lang="en" sz="800">
                <a:solidFill>
                  <a:schemeClr val="dk1"/>
                </a:solidFill>
                <a:latin typeface="Calibri"/>
                <a:ea typeface="Calibri"/>
                <a:cs typeface="Calibri"/>
                <a:sym typeface="Calibri"/>
              </a:rPr>
              <a:t> </a:t>
            </a:r>
            <a:r>
              <a:rPr lang="en" sz="800">
                <a:solidFill>
                  <a:srgbClr val="008000"/>
                </a:solidFill>
                <a:latin typeface="Courier New"/>
                <a:ea typeface="Courier New"/>
                <a:cs typeface="Courier New"/>
                <a:sym typeface="Courier New"/>
              </a:rPr>
              <a:t>neighbour with the</a:t>
            </a:r>
            <a:r>
              <a:rPr lang="en" sz="800">
                <a:solidFill>
                  <a:schemeClr val="dk1"/>
                </a:solidFill>
                <a:latin typeface="Calibri"/>
                <a:ea typeface="Calibri"/>
                <a:cs typeface="Calibri"/>
                <a:sym typeface="Calibri"/>
              </a:rPr>
              <a:t> </a:t>
            </a:r>
            <a:r>
              <a:rPr lang="en" sz="800">
                <a:solidFill>
                  <a:srgbClr val="008000"/>
                </a:solidFill>
                <a:latin typeface="Courier New"/>
                <a:ea typeface="Courier New"/>
                <a:cs typeface="Courier New"/>
                <a:sym typeface="Courier New"/>
              </a:rPr>
              <a:t>current neighbour.</a:t>
            </a:r>
            <a:endParaRPr sz="800">
              <a:solidFill>
                <a:schemeClr val="dk1"/>
              </a:solidFill>
              <a:latin typeface="Calibri"/>
              <a:ea typeface="Calibri"/>
              <a:cs typeface="Calibri"/>
              <a:sym typeface="Calibri"/>
            </a:endParaRPr>
          </a:p>
        </p:txBody>
      </p:sp>
      <p:sp>
        <p:nvSpPr>
          <p:cNvPr id="232" name="Google Shape;232;p42"/>
          <p:cNvSpPr txBox="1"/>
          <p:nvPr/>
        </p:nvSpPr>
        <p:spPr>
          <a:xfrm>
            <a:off x="342900" y="3886200"/>
            <a:ext cx="4572000" cy="927706"/>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1400">
                <a:solidFill>
                  <a:srgbClr val="000000"/>
                </a:solidFill>
                <a:latin typeface="Courier New"/>
                <a:ea typeface="Courier New"/>
                <a:cs typeface="Courier New"/>
                <a:sym typeface="Courier New"/>
              </a:rPr>
              <a:t> </a:t>
            </a:r>
            <a:r>
              <a:rPr lang="en" sz="800">
                <a:solidFill>
                  <a:srgbClr val="000000"/>
                </a:solidFill>
                <a:latin typeface="Courier New"/>
                <a:ea typeface="Courier New"/>
                <a:cs typeface="Courier New"/>
                <a:sym typeface="Courier New"/>
              </a:rPr>
              <a:t>NeighbourState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j</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NeighbourBoard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NeighbourState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1</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NeighbourBoard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]=0;</a:t>
            </a:r>
            <a:endParaRPr sz="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nvSpPr>
        <p:spPr>
          <a:xfrm>
            <a:off x="228600" y="114300"/>
            <a:ext cx="4000500" cy="2543677"/>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Calculating the objective</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value of the neighbour.</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temp</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calculateHuristic</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NeighbourBoard</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NeighbourState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Comparing temporary and optimal</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neighbour objectives and if</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temporary is less than optimal</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then updating accordingly.</a:t>
            </a:r>
            <a:endParaRPr sz="800">
              <a:solidFill>
                <a:schemeClr val="dk1"/>
              </a:solidFill>
              <a:latin typeface="Calibri"/>
              <a:ea typeface="Calibri"/>
              <a:cs typeface="Calibri"/>
              <a:sym typeface="Calibri"/>
            </a:endParaRPr>
          </a:p>
        </p:txBody>
      </p:sp>
      <p:sp>
        <p:nvSpPr>
          <p:cNvPr id="238" name="Google Shape;238;p43"/>
          <p:cNvSpPr txBox="1"/>
          <p:nvPr/>
        </p:nvSpPr>
        <p:spPr>
          <a:xfrm>
            <a:off x="742950" y="2657977"/>
            <a:ext cx="4572000" cy="1479684"/>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b="1" lang="en" sz="800">
                <a:solidFill>
                  <a:srgbClr val="0000FF"/>
                </a:solidFill>
                <a:latin typeface="Courier New"/>
                <a:ea typeface="Courier New"/>
                <a:cs typeface="Courier New"/>
                <a:sym typeface="Courier New"/>
              </a:rPr>
              <a:t>if</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temp </a:t>
            </a:r>
            <a:r>
              <a:rPr b="1" lang="en" sz="800">
                <a:solidFill>
                  <a:srgbClr val="000080"/>
                </a:solidFill>
                <a:latin typeface="Courier New"/>
                <a:ea typeface="Courier New"/>
                <a:cs typeface="Courier New"/>
                <a:sym typeface="Courier New"/>
              </a:rPr>
              <a:t>&lt;=</a:t>
            </a:r>
            <a:r>
              <a:rPr lang="en" sz="800">
                <a:solidFill>
                  <a:srgbClr val="000000"/>
                </a:solidFill>
                <a:latin typeface="Courier New"/>
                <a:ea typeface="Courier New"/>
                <a:cs typeface="Courier New"/>
                <a:sym typeface="Courier New"/>
              </a:rPr>
              <a:t> opHuristic</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opHuristic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temp</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copyState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opState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NeighbourState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generateBoard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opBoard</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opState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p:txBody>
      </p:sp>
      <p:sp>
        <p:nvSpPr>
          <p:cNvPr id="239" name="Google Shape;239;p43"/>
          <p:cNvSpPr txBox="1"/>
          <p:nvPr/>
        </p:nvSpPr>
        <p:spPr>
          <a:xfrm>
            <a:off x="739140" y="4229100"/>
            <a:ext cx="4572000" cy="714907"/>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14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Going back to the original</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configuration for the next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iteration.</a:t>
            </a:r>
            <a:endParaRPr sz="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nvSpPr>
        <p:spPr>
          <a:xfrm>
            <a:off x="742950" y="57150"/>
            <a:ext cx="6000750" cy="4246066"/>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800">
                <a:solidFill>
                  <a:srgbClr val="000000"/>
                </a:solidFill>
                <a:latin typeface="Courier New"/>
                <a:ea typeface="Courier New"/>
                <a:cs typeface="Courier New"/>
                <a:sym typeface="Courier New"/>
              </a:rPr>
              <a:t> NeighbourBoard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NeighbourState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0</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NeighbourState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NeighbourBoard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1</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Copying the optimal board and</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state thus found to the current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board and, state since c++ doesn't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allow returning multiple values.</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copyState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opState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fill</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0</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generateBoard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8000FF"/>
                </a:solidFill>
                <a:latin typeface="Courier New"/>
                <a:ea typeface="Courier New"/>
                <a:cs typeface="Courier New"/>
                <a:sym typeface="Courier New"/>
              </a:rPr>
              <a:t>void</a:t>
            </a:r>
            <a:r>
              <a:rPr lang="en" sz="800">
                <a:solidFill>
                  <a:srgbClr val="000000"/>
                </a:solidFill>
                <a:latin typeface="Courier New"/>
                <a:ea typeface="Courier New"/>
                <a:cs typeface="Courier New"/>
                <a:sym typeface="Courier New"/>
              </a:rPr>
              <a:t> hillClimbing</a:t>
            </a:r>
            <a:r>
              <a:rPr b="1" lang="en" sz="800">
                <a:solidFill>
                  <a:srgbClr val="000080"/>
                </a:solidFill>
                <a:latin typeface="Courier New"/>
                <a:ea typeface="Courier New"/>
                <a:cs typeface="Courier New"/>
                <a:sym typeface="Courier New"/>
              </a:rPr>
              <a:t>(</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8000FF"/>
                </a:solidFill>
                <a:latin typeface="Courier New"/>
                <a:ea typeface="Courier New"/>
                <a:cs typeface="Courier New"/>
                <a:sym typeface="Courier New"/>
              </a:rPr>
              <a:t>int</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p:txBody>
      </p:sp>
      <p:sp>
        <p:nvSpPr>
          <p:cNvPr id="245" name="Google Shape;245;p44"/>
          <p:cNvSpPr txBox="1"/>
          <p:nvPr/>
        </p:nvSpPr>
        <p:spPr>
          <a:xfrm>
            <a:off x="723900" y="4314647"/>
            <a:ext cx="4572000" cy="551545"/>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8000"/>
                </a:solidFill>
                <a:latin typeface="Courier New"/>
                <a:ea typeface="Courier New"/>
                <a:cs typeface="Courier New"/>
                <a:sym typeface="Courier New"/>
              </a:rPr>
              <a:t>// Declaring  and initializing the neighbour board and state with the current board and the state</a:t>
            </a:r>
            <a:r>
              <a:rPr lang="en" sz="800">
                <a:solidFill>
                  <a:schemeClr val="dk1"/>
                </a:solidFill>
                <a:latin typeface="Calibri"/>
                <a:ea typeface="Calibri"/>
                <a:cs typeface="Calibri"/>
                <a:sym typeface="Calibri"/>
              </a:rPr>
              <a:t> </a:t>
            </a:r>
            <a:r>
              <a:rPr lang="en" sz="800">
                <a:solidFill>
                  <a:srgbClr val="008000"/>
                </a:solidFill>
                <a:latin typeface="Courier New"/>
                <a:ea typeface="Courier New"/>
                <a:cs typeface="Courier New"/>
                <a:sym typeface="Courier New"/>
              </a:rPr>
              <a:t>as the starting point.</a:t>
            </a:r>
            <a:endParaRPr sz="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5"/>
          <p:cNvSpPr txBox="1"/>
          <p:nvPr/>
        </p:nvSpPr>
        <p:spPr>
          <a:xfrm>
            <a:off x="285750" y="228600"/>
            <a:ext cx="4572000" cy="2756476"/>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neighbourBoard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neighbourState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count</a:t>
            </a:r>
            <a:r>
              <a:rPr b="1" lang="en" sz="800">
                <a:solidFill>
                  <a:srgbClr val="000080"/>
                </a:solidFill>
                <a:latin typeface="Courier New"/>
                <a:ea typeface="Courier New"/>
                <a:cs typeface="Courier New"/>
                <a:sym typeface="Courier New"/>
              </a:rPr>
              <a:t>=</a:t>
            </a:r>
            <a:r>
              <a:rPr lang="en" sz="800">
                <a:solidFill>
                  <a:srgbClr val="FF8000"/>
                </a:solidFill>
                <a:latin typeface="Courier New"/>
                <a:ea typeface="Courier New"/>
                <a:cs typeface="Courier New"/>
                <a:sym typeface="Courier New"/>
              </a:rPr>
              <a:t>0</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copyState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neighbourState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generateBoard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neighbourBoard</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neighbourState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do</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Copying the neighbour board and</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state to the current board and</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state, since a neighbour</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becomes current after the jump.</a:t>
            </a:r>
            <a:endParaRPr sz="800">
              <a:solidFill>
                <a:schemeClr val="dk1"/>
              </a:solidFill>
              <a:latin typeface="Calibri"/>
              <a:ea typeface="Calibri"/>
              <a:cs typeface="Calibri"/>
              <a:sym typeface="Calibri"/>
            </a:endParaRPr>
          </a:p>
        </p:txBody>
      </p:sp>
      <p:sp>
        <p:nvSpPr>
          <p:cNvPr id="251" name="Google Shape;251;p45"/>
          <p:cNvSpPr txBox="1"/>
          <p:nvPr/>
        </p:nvSpPr>
        <p:spPr>
          <a:xfrm>
            <a:off x="571500" y="3086100"/>
            <a:ext cx="4572000" cy="1566102"/>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1400">
                <a:solidFill>
                  <a:srgbClr val="000000"/>
                </a:solidFill>
                <a:latin typeface="Courier New"/>
                <a:ea typeface="Courier New"/>
                <a:cs typeface="Courier New"/>
                <a:sym typeface="Courier New"/>
              </a:rPr>
              <a:t> </a:t>
            </a:r>
            <a:r>
              <a:rPr lang="en" sz="800">
                <a:solidFill>
                  <a:srgbClr val="000000"/>
                </a:solidFill>
                <a:latin typeface="Courier New"/>
                <a:ea typeface="Courier New"/>
                <a:cs typeface="Courier New"/>
                <a:sym typeface="Courier New"/>
              </a:rPr>
              <a:t>copyState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neighbourState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generateBoard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Getting the optimal neighbour</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getNeighbour</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neighbourBoard</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neighbourState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6"/>
          <p:cNvSpPr txBox="1"/>
          <p:nvPr/>
        </p:nvSpPr>
        <p:spPr>
          <a:xfrm>
            <a:off x="342900" y="57150"/>
            <a:ext cx="4572000" cy="2978749"/>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1400">
                <a:solidFill>
                  <a:srgbClr val="000000"/>
                </a:solidFill>
                <a:latin typeface="Courier New"/>
                <a:ea typeface="Courier New"/>
                <a:cs typeface="Courier New"/>
                <a:sym typeface="Courier New"/>
              </a:rPr>
              <a:t> </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temp</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calculateHuristic</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neighbourBoard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neighbourState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cout</a:t>
            </a:r>
            <a:r>
              <a:rPr b="1" lang="en" sz="800">
                <a:solidFill>
                  <a:srgbClr val="000080"/>
                </a:solidFill>
                <a:latin typeface="Courier New"/>
                <a:ea typeface="Courier New"/>
                <a:cs typeface="Courier New"/>
                <a:sym typeface="Courier New"/>
              </a:rPr>
              <a:t>&lt;&lt;</a:t>
            </a:r>
            <a:r>
              <a:rPr lang="en" sz="800">
                <a:solidFill>
                  <a:srgbClr val="808080"/>
                </a:solidFill>
                <a:latin typeface="Courier New"/>
                <a:ea typeface="Courier New"/>
                <a:cs typeface="Courier New"/>
                <a:sym typeface="Courier New"/>
              </a:rPr>
              <a:t>"\n"</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printBoard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neighbourBoard</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cout</a:t>
            </a:r>
            <a:r>
              <a:rPr b="1" lang="en" sz="800">
                <a:solidFill>
                  <a:srgbClr val="000080"/>
                </a:solidFill>
                <a:latin typeface="Courier New"/>
                <a:ea typeface="Courier New"/>
                <a:cs typeface="Courier New"/>
                <a:sym typeface="Courier New"/>
              </a:rPr>
              <a:t>&lt;&lt;</a:t>
            </a:r>
            <a:r>
              <a:rPr lang="en" sz="800">
                <a:solidFill>
                  <a:srgbClr val="808080"/>
                </a:solidFill>
                <a:latin typeface="Courier New"/>
                <a:ea typeface="Courier New"/>
                <a:cs typeface="Courier New"/>
                <a:sym typeface="Courier New"/>
              </a:rPr>
              <a:t>"no of pairs of queens attacking each other in upper state are : "</a:t>
            </a:r>
            <a:r>
              <a:rPr b="1" lang="en" sz="800">
                <a:solidFill>
                  <a:srgbClr val="000080"/>
                </a:solidFill>
                <a:latin typeface="Courier New"/>
                <a:ea typeface="Courier New"/>
                <a:cs typeface="Courier New"/>
                <a:sym typeface="Courier New"/>
              </a:rPr>
              <a:t>&lt;&lt;</a:t>
            </a:r>
            <a:r>
              <a:rPr lang="en" sz="800">
                <a:solidFill>
                  <a:srgbClr val="000000"/>
                </a:solidFill>
                <a:latin typeface="Courier New"/>
                <a:ea typeface="Courier New"/>
                <a:cs typeface="Courier New"/>
                <a:sym typeface="Courier New"/>
              </a:rPr>
              <a:t>temp</a:t>
            </a:r>
            <a:r>
              <a:rPr b="1" lang="en" sz="800">
                <a:solidFill>
                  <a:srgbClr val="000080"/>
                </a:solidFill>
                <a:latin typeface="Courier New"/>
                <a:ea typeface="Courier New"/>
                <a:cs typeface="Courier New"/>
                <a:sym typeface="Courier New"/>
              </a:rPr>
              <a:t>&lt;&lt;</a:t>
            </a:r>
            <a:r>
              <a:rPr lang="en" sz="800">
                <a:solidFill>
                  <a:srgbClr val="000000"/>
                </a:solidFill>
                <a:latin typeface="Courier New"/>
                <a:ea typeface="Courier New"/>
                <a:cs typeface="Courier New"/>
                <a:sym typeface="Courier New"/>
              </a:rPr>
              <a:t>endl</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count</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if</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compareStates</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neighbourState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If neighbour and current are</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equal then no optimal neighbour</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exists and therefore output the</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result and break the loop.printBoard(board);</a:t>
            </a:r>
            <a:endParaRPr sz="800">
              <a:solidFill>
                <a:schemeClr val="dk1"/>
              </a:solidFill>
              <a:latin typeface="Calibri"/>
              <a:ea typeface="Calibri"/>
              <a:cs typeface="Calibri"/>
              <a:sym typeface="Calibri"/>
            </a:endParaRPr>
          </a:p>
        </p:txBody>
      </p:sp>
      <p:sp>
        <p:nvSpPr>
          <p:cNvPr id="257" name="Google Shape;257;p46"/>
          <p:cNvSpPr txBox="1"/>
          <p:nvPr/>
        </p:nvSpPr>
        <p:spPr>
          <a:xfrm>
            <a:off x="685800" y="3062569"/>
            <a:ext cx="4572000" cy="714907"/>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1400">
                <a:solidFill>
                  <a:srgbClr val="000000"/>
                </a:solidFill>
                <a:latin typeface="Courier New"/>
                <a:ea typeface="Courier New"/>
                <a:cs typeface="Courier New"/>
                <a:sym typeface="Courier New"/>
              </a:rPr>
              <a:t> </a:t>
            </a:r>
            <a:r>
              <a:rPr lang="en" sz="800">
                <a:solidFill>
                  <a:srgbClr val="000000"/>
                </a:solidFill>
                <a:latin typeface="Courier New"/>
                <a:ea typeface="Courier New"/>
                <a:cs typeface="Courier New"/>
                <a:sym typeface="Courier New"/>
              </a:rPr>
              <a:t>cout</a:t>
            </a:r>
            <a:r>
              <a:rPr b="1" lang="en" sz="800">
                <a:solidFill>
                  <a:srgbClr val="000080"/>
                </a:solidFill>
                <a:latin typeface="Courier New"/>
                <a:ea typeface="Courier New"/>
                <a:cs typeface="Courier New"/>
                <a:sym typeface="Courier New"/>
              </a:rPr>
              <a:t>&lt;&lt;</a:t>
            </a:r>
            <a:r>
              <a:rPr lang="en" sz="800">
                <a:solidFill>
                  <a:srgbClr val="808080"/>
                </a:solidFill>
                <a:latin typeface="Courier New"/>
                <a:ea typeface="Courier New"/>
                <a:cs typeface="Courier New"/>
                <a:sym typeface="Courier New"/>
              </a:rPr>
              <a:t>"number of steps taken are : "</a:t>
            </a:r>
            <a:r>
              <a:rPr b="1" lang="en" sz="800">
                <a:solidFill>
                  <a:srgbClr val="000080"/>
                </a:solidFill>
                <a:latin typeface="Courier New"/>
                <a:ea typeface="Courier New"/>
                <a:cs typeface="Courier New"/>
                <a:sym typeface="Courier New"/>
              </a:rPr>
              <a:t>&lt;&lt;</a:t>
            </a:r>
            <a:r>
              <a:rPr lang="en" sz="800">
                <a:solidFill>
                  <a:srgbClr val="000000"/>
                </a:solidFill>
                <a:latin typeface="Courier New"/>
                <a:ea typeface="Courier New"/>
                <a:cs typeface="Courier New"/>
                <a:sym typeface="Courier New"/>
              </a:rPr>
              <a:t>count</a:t>
            </a:r>
            <a:r>
              <a:rPr b="1" lang="en" sz="800">
                <a:solidFill>
                  <a:srgbClr val="000080"/>
                </a:solidFill>
                <a:latin typeface="Courier New"/>
                <a:ea typeface="Courier New"/>
                <a:cs typeface="Courier New"/>
                <a:sym typeface="Courier New"/>
              </a:rPr>
              <a:t>&lt;&lt;</a:t>
            </a:r>
            <a:r>
              <a:rPr lang="en" sz="800">
                <a:solidFill>
                  <a:srgbClr val="000000"/>
                </a:solidFill>
                <a:latin typeface="Courier New"/>
                <a:ea typeface="Courier New"/>
                <a:cs typeface="Courier New"/>
                <a:sym typeface="Courier New"/>
              </a:rPr>
              <a:t>endl</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break</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p:txBody>
      </p:sp>
      <p:sp>
        <p:nvSpPr>
          <p:cNvPr id="258" name="Google Shape;258;p46"/>
          <p:cNvSpPr txBox="1"/>
          <p:nvPr/>
        </p:nvSpPr>
        <p:spPr>
          <a:xfrm>
            <a:off x="742950" y="3886200"/>
            <a:ext cx="4572000" cy="1054087"/>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b="1" lang="en" sz="800">
                <a:solidFill>
                  <a:srgbClr val="0000FF"/>
                </a:solidFill>
                <a:latin typeface="Courier New"/>
                <a:ea typeface="Courier New"/>
                <a:cs typeface="Courier New"/>
                <a:sym typeface="Courier New"/>
              </a:rPr>
              <a:t>else</a:t>
            </a: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if</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calculateHuristic</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board</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calculateHuristic</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neighbourBoard</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neighbourState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7"/>
          <p:cNvSpPr txBox="1"/>
          <p:nvPr/>
        </p:nvSpPr>
        <p:spPr>
          <a:xfrm>
            <a:off x="0" y="171450"/>
            <a:ext cx="4572000" cy="1566102"/>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14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If neighbour and current are</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not equal but their objectives</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are equal then we are either</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approaching a shoulder or a</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local optimum, in any case,</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jump to a random neighbour</a:t>
            </a:r>
            <a:endParaRPr sz="800">
              <a:solidFill>
                <a:schemeClr val="dk1"/>
              </a:solidFill>
              <a:latin typeface="Calibri"/>
              <a:ea typeface="Calibri"/>
              <a:cs typeface="Calibri"/>
              <a:sym typeface="Calibri"/>
            </a:endParaRPr>
          </a:p>
        </p:txBody>
      </p:sp>
      <p:sp>
        <p:nvSpPr>
          <p:cNvPr id="264" name="Google Shape;264;p47"/>
          <p:cNvSpPr txBox="1"/>
          <p:nvPr/>
        </p:nvSpPr>
        <p:spPr>
          <a:xfrm>
            <a:off x="628650" y="1737552"/>
            <a:ext cx="4572000" cy="1991699"/>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14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to escape it.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008000"/>
                </a:solidFill>
                <a:latin typeface="Courier New"/>
                <a:ea typeface="Courier New"/>
                <a:cs typeface="Courier New"/>
                <a:sym typeface="Courier New"/>
              </a:rPr>
              <a:t>// Random neighbour</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neighbourState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rand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N</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rand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N</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generateBoard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neighbourBoard</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neighbourState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p:txBody>
      </p:sp>
      <p:sp>
        <p:nvSpPr>
          <p:cNvPr id="265" name="Google Shape;265;p47"/>
          <p:cNvSpPr txBox="1"/>
          <p:nvPr/>
        </p:nvSpPr>
        <p:spPr>
          <a:xfrm>
            <a:off x="1028700" y="3543300"/>
            <a:ext cx="4572000" cy="1140505"/>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14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while</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b="1" lang="en" sz="800">
                <a:solidFill>
                  <a:srgbClr val="0000FF"/>
                </a:solidFill>
                <a:latin typeface="Courier New"/>
                <a:ea typeface="Courier New"/>
                <a:cs typeface="Courier New"/>
                <a:sym typeface="Courier New"/>
              </a:rPr>
              <a:t>true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8000"/>
                </a:solidFill>
                <a:latin typeface="Courier New"/>
                <a:ea typeface="Courier New"/>
                <a:cs typeface="Courier New"/>
                <a:sym typeface="Courier New"/>
              </a:rPr>
              <a:t>// Driver code</a:t>
            </a:r>
            <a:endParaRPr sz="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8"/>
          <p:cNvSpPr txBox="1"/>
          <p:nvPr/>
        </p:nvSpPr>
        <p:spPr>
          <a:xfrm>
            <a:off x="2286000" y="228600"/>
            <a:ext cx="4572000" cy="4821272"/>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main</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N</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cout</a:t>
            </a:r>
            <a:r>
              <a:rPr b="1" lang="en" sz="800">
                <a:solidFill>
                  <a:srgbClr val="000080"/>
                </a:solidFill>
                <a:latin typeface="Courier New"/>
                <a:ea typeface="Courier New"/>
                <a:cs typeface="Courier New"/>
                <a:sym typeface="Courier New"/>
              </a:rPr>
              <a:t>&lt;&lt;</a:t>
            </a:r>
            <a:r>
              <a:rPr lang="en" sz="800">
                <a:solidFill>
                  <a:srgbClr val="808080"/>
                </a:solidFill>
                <a:latin typeface="Courier New"/>
                <a:ea typeface="Courier New"/>
                <a:cs typeface="Courier New"/>
                <a:sym typeface="Courier New"/>
              </a:rPr>
              <a:t>"enter the initial postions\n"</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temp</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for</a:t>
            </a:r>
            <a:r>
              <a:rPr b="1" lang="en" sz="800">
                <a:solidFill>
                  <a:srgbClr val="000080"/>
                </a:solidFill>
                <a:latin typeface="Courier New"/>
                <a:ea typeface="Courier New"/>
                <a:cs typeface="Courier New"/>
                <a:sym typeface="Courier New"/>
              </a:rPr>
              <a:t>(</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i</a:t>
            </a:r>
            <a:r>
              <a:rPr b="1" lang="en" sz="800">
                <a:solidFill>
                  <a:srgbClr val="000080"/>
                </a:solidFill>
                <a:latin typeface="Courier New"/>
                <a:ea typeface="Courier New"/>
                <a:cs typeface="Courier New"/>
                <a:sym typeface="Courier New"/>
              </a:rPr>
              <a:t>=</a:t>
            </a:r>
            <a:r>
              <a:rPr lang="en" sz="800">
                <a:solidFill>
                  <a:srgbClr val="FF8000"/>
                </a:solidFill>
                <a:latin typeface="Courier New"/>
                <a:ea typeface="Courier New"/>
                <a:cs typeface="Courier New"/>
                <a:sym typeface="Courier New"/>
              </a:rPr>
              <a:t>0</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&lt;</a:t>
            </a:r>
            <a:r>
              <a:rPr lang="en" sz="800">
                <a:solidFill>
                  <a:srgbClr val="000000"/>
                </a:solidFill>
                <a:latin typeface="Courier New"/>
                <a:ea typeface="Courier New"/>
                <a:cs typeface="Courier New"/>
                <a:sym typeface="Courier New"/>
              </a:rPr>
              <a:t>N</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for</a:t>
            </a:r>
            <a:r>
              <a:rPr b="1" lang="en" sz="800">
                <a:solidFill>
                  <a:srgbClr val="000080"/>
                </a:solidFill>
                <a:latin typeface="Courier New"/>
                <a:ea typeface="Courier New"/>
                <a:cs typeface="Courier New"/>
                <a:sym typeface="Courier New"/>
              </a:rPr>
              <a:t>(</a:t>
            </a:r>
            <a:r>
              <a:rPr lang="en" sz="800">
                <a:solidFill>
                  <a:srgbClr val="8000FF"/>
                </a:solidFill>
                <a:latin typeface="Courier New"/>
                <a:ea typeface="Courier New"/>
                <a:cs typeface="Courier New"/>
                <a:sym typeface="Courier New"/>
              </a:rPr>
              <a:t>int</a:t>
            </a:r>
            <a:r>
              <a:rPr lang="en" sz="800">
                <a:solidFill>
                  <a:srgbClr val="000000"/>
                </a:solidFill>
                <a:latin typeface="Courier New"/>
                <a:ea typeface="Courier New"/>
                <a:cs typeface="Courier New"/>
                <a:sym typeface="Courier New"/>
              </a:rPr>
              <a:t> j</a:t>
            </a:r>
            <a:r>
              <a:rPr b="1" lang="en" sz="800">
                <a:solidFill>
                  <a:srgbClr val="000080"/>
                </a:solidFill>
                <a:latin typeface="Courier New"/>
                <a:ea typeface="Courier New"/>
                <a:cs typeface="Courier New"/>
                <a:sym typeface="Courier New"/>
              </a:rPr>
              <a:t>=</a:t>
            </a:r>
            <a:r>
              <a:rPr lang="en" sz="800">
                <a:solidFill>
                  <a:srgbClr val="FF8000"/>
                </a:solidFill>
                <a:latin typeface="Courier New"/>
                <a:ea typeface="Courier New"/>
                <a:cs typeface="Courier New"/>
                <a:sym typeface="Courier New"/>
              </a:rPr>
              <a:t>0</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j</a:t>
            </a:r>
            <a:r>
              <a:rPr b="1" lang="en" sz="800">
                <a:solidFill>
                  <a:srgbClr val="000080"/>
                </a:solidFill>
                <a:latin typeface="Courier New"/>
                <a:ea typeface="Courier New"/>
                <a:cs typeface="Courier New"/>
                <a:sym typeface="Courier New"/>
              </a:rPr>
              <a:t>&lt;</a:t>
            </a:r>
            <a:r>
              <a:rPr lang="en" sz="800">
                <a:solidFill>
                  <a:srgbClr val="000000"/>
                </a:solidFill>
                <a:latin typeface="Courier New"/>
                <a:ea typeface="Courier New"/>
                <a:cs typeface="Courier New"/>
                <a:sym typeface="Courier New"/>
              </a:rPr>
              <a:t>N</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j</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cin</a:t>
            </a:r>
            <a:r>
              <a:rPr b="1" lang="en" sz="800">
                <a:solidFill>
                  <a:srgbClr val="000080"/>
                </a:solidFill>
                <a:latin typeface="Courier New"/>
                <a:ea typeface="Courier New"/>
                <a:cs typeface="Courier New"/>
                <a:sym typeface="Courier New"/>
              </a:rPr>
              <a:t>&gt;&gt;</a:t>
            </a:r>
            <a:r>
              <a:rPr lang="en" sz="800">
                <a:solidFill>
                  <a:srgbClr val="000000"/>
                </a:solidFill>
                <a:latin typeface="Courier New"/>
                <a:ea typeface="Courier New"/>
                <a:cs typeface="Courier New"/>
                <a:sym typeface="Courier New"/>
              </a:rPr>
              <a:t>temp</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j</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temp</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if</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temp</a:t>
            </a:r>
            <a:r>
              <a:rPr b="1" lang="en" sz="800">
                <a:solidFill>
                  <a:srgbClr val="000080"/>
                </a:solidFill>
                <a:latin typeface="Courier New"/>
                <a:ea typeface="Courier New"/>
                <a:cs typeface="Courier New"/>
                <a:sym typeface="Courier New"/>
              </a:rPr>
              <a:t>==</a:t>
            </a:r>
            <a:r>
              <a:rPr lang="en" sz="800">
                <a:solidFill>
                  <a:srgbClr val="FF8000"/>
                </a:solidFill>
                <a:latin typeface="Courier New"/>
                <a:ea typeface="Courier New"/>
                <a:cs typeface="Courier New"/>
                <a:sym typeface="Courier New"/>
              </a:rPr>
              <a:t>1</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state</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j</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hillClimbing</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board</a:t>
            </a:r>
            <a:r>
              <a:rPr b="1" lang="en" sz="800">
                <a:solidFill>
                  <a:srgbClr val="000080"/>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 state</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800">
                <a:solidFill>
                  <a:srgbClr val="000000"/>
                </a:solidFill>
                <a:latin typeface="Courier New"/>
                <a:ea typeface="Courier New"/>
                <a:cs typeface="Courier New"/>
                <a:sym typeface="Courier New"/>
              </a:rPr>
              <a:t>     </a:t>
            </a:r>
            <a:r>
              <a:rPr b="1" lang="en" sz="800">
                <a:solidFill>
                  <a:srgbClr val="0000FF"/>
                </a:solidFill>
                <a:latin typeface="Courier New"/>
                <a:ea typeface="Courier New"/>
                <a:cs typeface="Courier New"/>
                <a:sym typeface="Courier New"/>
              </a:rPr>
              <a:t>return</a:t>
            </a:r>
            <a:r>
              <a:rPr lang="en" sz="800">
                <a:solidFill>
                  <a:srgbClr val="000000"/>
                </a:solidFill>
                <a:latin typeface="Courier New"/>
                <a:ea typeface="Courier New"/>
                <a:cs typeface="Courier New"/>
                <a:sym typeface="Courier New"/>
              </a:rPr>
              <a:t> </a:t>
            </a:r>
            <a:r>
              <a:rPr lang="en" sz="800">
                <a:solidFill>
                  <a:srgbClr val="FF8000"/>
                </a:solidFill>
                <a:latin typeface="Courier New"/>
                <a:ea typeface="Courier New"/>
                <a:cs typeface="Courier New"/>
                <a:sym typeface="Courier New"/>
              </a:rPr>
              <a:t>0</a:t>
            </a: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b="1" lang="en" sz="800">
                <a:solidFill>
                  <a:srgbClr val="000080"/>
                </a:solidFill>
                <a:latin typeface="Courier New"/>
                <a:ea typeface="Courier New"/>
                <a:cs typeface="Courier New"/>
                <a:sym typeface="Courier New"/>
              </a:rPr>
              <a:t>}</a:t>
            </a:r>
            <a:endParaRPr sz="800">
              <a:solidFill>
                <a:schemeClr val="dk1"/>
              </a:solidFill>
              <a:latin typeface="Calibri"/>
              <a:ea typeface="Calibri"/>
              <a:cs typeface="Calibri"/>
              <a:sym typeface="Calibri"/>
            </a:endParaRPr>
          </a:p>
          <a:p>
            <a:pPr indent="0" lvl="0" marL="0" marR="0" rtl="0" algn="l">
              <a:lnSpc>
                <a:spcPct val="107000"/>
              </a:lnSpc>
              <a:spcBef>
                <a:spcPts val="600"/>
              </a:spcBef>
              <a:spcAft>
                <a:spcPts val="0"/>
              </a:spcAft>
              <a:buNone/>
            </a:pPr>
            <a:r>
              <a:rPr lang="en" sz="1800">
                <a:solidFill>
                  <a:schemeClr val="dk1"/>
                </a:solidFill>
                <a:latin typeface="Calibri"/>
                <a:ea typeface="Calibri"/>
                <a:cs typeface="Calibri"/>
                <a:sym typeface="Calibri"/>
              </a:rPr>
              <a:t>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 name="Shape 106"/>
        <p:cNvGrpSpPr/>
        <p:nvPr/>
      </p:nvGrpSpPr>
      <p:grpSpPr>
        <a:xfrm>
          <a:off x="0" y="0"/>
          <a:ext cx="0" cy="0"/>
          <a:chOff x="0" y="0"/>
          <a:chExt cx="0" cy="0"/>
        </a:xfrm>
      </p:grpSpPr>
      <p:sp>
        <p:nvSpPr>
          <p:cNvPr id="107" name="Google Shape;107;p22"/>
          <p:cNvSpPr txBox="1"/>
          <p:nvPr/>
        </p:nvSpPr>
        <p:spPr>
          <a:xfrm>
            <a:off x="1085850" y="571500"/>
            <a:ext cx="7372349" cy="3831578"/>
          </a:xfrm>
          <a:prstGeom prst="rect">
            <a:avLst/>
          </a:prstGeom>
          <a:noFill/>
          <a:ln>
            <a:noFill/>
          </a:ln>
        </p:spPr>
        <p:txBody>
          <a:bodyPr anchorCtr="0" anchor="t" bIns="0" lIns="0" spcFirstLastPara="1" rIns="0" wrap="square" tIns="9525">
            <a:noAutofit/>
          </a:bodyPr>
          <a:lstStyle/>
          <a:p>
            <a:pPr indent="0" lvl="0" marL="12700" marR="0" rtl="0" algn="l">
              <a:lnSpc>
                <a:spcPct val="100000"/>
              </a:lnSpc>
              <a:spcBef>
                <a:spcPts val="0"/>
              </a:spcBef>
              <a:spcAft>
                <a:spcPts val="0"/>
              </a:spcAft>
              <a:buNone/>
            </a:pPr>
            <a:r>
              <a:rPr b="1" lang="en" sz="1400">
                <a:solidFill>
                  <a:srgbClr val="6FAC46"/>
                </a:solidFill>
                <a:latin typeface="Arial"/>
                <a:ea typeface="Arial"/>
                <a:cs typeface="Arial"/>
                <a:sym typeface="Arial"/>
              </a:rPr>
              <a:t>INTRODUCTION:</a:t>
            </a:r>
            <a:endParaRPr b="1" sz="1400">
              <a:solidFill>
                <a:srgbClr val="6FAC46"/>
              </a:solidFill>
              <a:latin typeface="Arial"/>
              <a:ea typeface="Arial"/>
              <a:cs typeface="Arial"/>
              <a:sym typeface="Arial"/>
            </a:endParaRPr>
          </a:p>
          <a:p>
            <a:pPr indent="0" lvl="0" marL="12700" marR="0" rtl="0" algn="l">
              <a:lnSpc>
                <a:spcPct val="100000"/>
              </a:lnSpc>
              <a:spcBef>
                <a:spcPts val="100"/>
              </a:spcBef>
              <a:spcAft>
                <a:spcPts val="0"/>
              </a:spcAft>
              <a:buNone/>
            </a:pPr>
            <a:r>
              <a:t/>
            </a:r>
            <a:endParaRPr sz="1400">
              <a:solidFill>
                <a:schemeClr val="dk1"/>
              </a:solidFill>
              <a:latin typeface="Arial"/>
              <a:ea typeface="Arial"/>
              <a:cs typeface="Arial"/>
              <a:sym typeface="Arial"/>
            </a:endParaRPr>
          </a:p>
          <a:p>
            <a:pPr indent="0" lvl="0" marL="0" marR="0" rtl="0" algn="l">
              <a:lnSpc>
                <a:spcPct val="107000"/>
              </a:lnSpc>
              <a:spcBef>
                <a:spcPts val="0"/>
              </a:spcBef>
              <a:spcAft>
                <a:spcPts val="0"/>
              </a:spcAft>
              <a:buNone/>
            </a:pPr>
            <a:r>
              <a:rPr lang="en" sz="1200">
                <a:solidFill>
                  <a:srgbClr val="002060"/>
                </a:solidFill>
                <a:latin typeface="Courier New"/>
                <a:ea typeface="Courier New"/>
                <a:cs typeface="Courier New"/>
                <a:sym typeface="Courier New"/>
              </a:rPr>
              <a:t>8-Queen Problem is placing 8 queens on an 8 by 8 chessboard so that according to the allowed moves of the queen(Queen can move in any direction i.e. row, column and even diagonally crossing as many squares as it can or have to),none of the Queen is under attack.  Problem can be best understood as follows: </a:t>
            </a:r>
            <a:endParaRPr sz="1200">
              <a:solidFill>
                <a:srgbClr val="002060"/>
              </a:solidFill>
              <a:latin typeface="Calibri"/>
              <a:ea typeface="Calibri"/>
              <a:cs typeface="Calibri"/>
              <a:sym typeface="Calibri"/>
            </a:endParaRPr>
          </a:p>
          <a:p>
            <a:pPr indent="-254000" lvl="0" marL="254000" marR="0" rtl="0" algn="l">
              <a:lnSpc>
                <a:spcPct val="107000"/>
              </a:lnSpc>
              <a:spcBef>
                <a:spcPts val="600"/>
              </a:spcBef>
              <a:spcAft>
                <a:spcPts val="0"/>
              </a:spcAft>
              <a:buClr>
                <a:srgbClr val="002060"/>
              </a:buClr>
              <a:buSzPts val="1200"/>
              <a:buFont typeface="Noto Sans Symbols"/>
              <a:buChar char="∙"/>
            </a:pPr>
            <a:r>
              <a:rPr lang="en" sz="1200">
                <a:solidFill>
                  <a:srgbClr val="002060"/>
                </a:solidFill>
                <a:latin typeface="Courier New"/>
                <a:ea typeface="Courier New"/>
                <a:cs typeface="Courier New"/>
                <a:sym typeface="Courier New"/>
              </a:rPr>
              <a:t>Each row can have only one queen.</a:t>
            </a:r>
            <a:endParaRPr sz="1200">
              <a:solidFill>
                <a:srgbClr val="002060"/>
              </a:solidFill>
              <a:latin typeface="Calibri"/>
              <a:ea typeface="Calibri"/>
              <a:cs typeface="Calibri"/>
              <a:sym typeface="Calibri"/>
            </a:endParaRPr>
          </a:p>
          <a:p>
            <a:pPr indent="-254000" lvl="0" marL="254000" marR="0" rtl="0" algn="l">
              <a:lnSpc>
                <a:spcPct val="107000"/>
              </a:lnSpc>
              <a:spcBef>
                <a:spcPts val="0"/>
              </a:spcBef>
              <a:spcAft>
                <a:spcPts val="0"/>
              </a:spcAft>
              <a:buClr>
                <a:srgbClr val="002060"/>
              </a:buClr>
              <a:buSzPts val="1200"/>
              <a:buFont typeface="Noto Sans Symbols"/>
              <a:buChar char="∙"/>
            </a:pPr>
            <a:r>
              <a:rPr lang="en" sz="1200">
                <a:solidFill>
                  <a:srgbClr val="002060"/>
                </a:solidFill>
                <a:latin typeface="Courier New"/>
                <a:ea typeface="Courier New"/>
                <a:cs typeface="Courier New"/>
                <a:sym typeface="Courier New"/>
              </a:rPr>
              <a:t>Each column can have only one queen.</a:t>
            </a:r>
            <a:endParaRPr sz="1200">
              <a:solidFill>
                <a:srgbClr val="002060"/>
              </a:solidFill>
              <a:latin typeface="Calibri"/>
              <a:ea typeface="Calibri"/>
              <a:cs typeface="Calibri"/>
              <a:sym typeface="Calibri"/>
            </a:endParaRPr>
          </a:p>
          <a:p>
            <a:pPr indent="-254000" lvl="0" marL="254000" marR="0" rtl="0" algn="l">
              <a:lnSpc>
                <a:spcPct val="107000"/>
              </a:lnSpc>
              <a:spcBef>
                <a:spcPts val="0"/>
              </a:spcBef>
              <a:spcAft>
                <a:spcPts val="0"/>
              </a:spcAft>
              <a:buClr>
                <a:srgbClr val="002060"/>
              </a:buClr>
              <a:buSzPts val="1200"/>
              <a:buFont typeface="Noto Sans Symbols"/>
              <a:buChar char="∙"/>
            </a:pPr>
            <a:r>
              <a:rPr lang="en" sz="1200">
                <a:solidFill>
                  <a:srgbClr val="002060"/>
                </a:solidFill>
                <a:latin typeface="Courier New"/>
                <a:ea typeface="Courier New"/>
                <a:cs typeface="Courier New"/>
                <a:sym typeface="Courier New"/>
              </a:rPr>
              <a:t>There can be maximum only one queen on a diagonal at a time.</a:t>
            </a:r>
            <a:endParaRPr sz="1200">
              <a:solidFill>
                <a:srgbClr val="002060"/>
              </a:solidFill>
              <a:latin typeface="Calibri"/>
              <a:ea typeface="Calibri"/>
              <a:cs typeface="Calibri"/>
              <a:sym typeface="Calibri"/>
            </a:endParaRPr>
          </a:p>
          <a:p>
            <a:pPr indent="-254000" lvl="0" marL="254000" marR="0" rtl="0" algn="l">
              <a:lnSpc>
                <a:spcPct val="107000"/>
              </a:lnSpc>
              <a:spcBef>
                <a:spcPts val="0"/>
              </a:spcBef>
              <a:spcAft>
                <a:spcPts val="0"/>
              </a:spcAft>
              <a:buClr>
                <a:srgbClr val="002060"/>
              </a:buClr>
              <a:buSzPts val="1200"/>
              <a:buFont typeface="Noto Sans Symbols"/>
              <a:buChar char="∙"/>
            </a:pPr>
            <a:r>
              <a:rPr lang="en" sz="1200">
                <a:solidFill>
                  <a:srgbClr val="002060"/>
                </a:solidFill>
                <a:latin typeface="Courier New"/>
                <a:ea typeface="Courier New"/>
                <a:cs typeface="Courier New"/>
                <a:sym typeface="Courier New"/>
              </a:rPr>
              <a:t>Since the board is symmetric, reflection and rotation can be applied to get solution from known solutions.</a:t>
            </a:r>
            <a:endParaRPr sz="1200">
              <a:solidFill>
                <a:srgbClr val="002060"/>
              </a:solidFill>
              <a:latin typeface="Calibri"/>
              <a:ea typeface="Calibri"/>
              <a:cs typeface="Calibri"/>
              <a:sym typeface="Calibri"/>
            </a:endParaRPr>
          </a:p>
          <a:p>
            <a:pPr indent="0" lvl="0" marL="0" marR="0" rtl="0" algn="l">
              <a:lnSpc>
                <a:spcPct val="107000"/>
              </a:lnSpc>
              <a:spcBef>
                <a:spcPts val="600"/>
              </a:spcBef>
              <a:spcAft>
                <a:spcPts val="0"/>
              </a:spcAft>
              <a:buNone/>
            </a:pPr>
            <a:r>
              <a:rPr lang="en" sz="1200">
                <a:solidFill>
                  <a:srgbClr val="002060"/>
                </a:solidFill>
                <a:latin typeface="Courier New"/>
                <a:ea typeface="Courier New"/>
                <a:cs typeface="Courier New"/>
                <a:sym typeface="Courier New"/>
              </a:rPr>
              <a:t> 8-Queen problem is very expensive to compute because there are all in all 64! = 4.4 x 10^9 [2] total number of possible arrangements of queen. There are 12 unique solutions for an 8 by 8 chessboard and 80 other distinct solutions obtained by rotation and reflection property, summing up to 92. This problem is belongs to special category of problems (NP hard) because its solution cannot be found out in polynomial time. One of the solutions is given below.</a:t>
            </a:r>
            <a:endParaRPr sz="1200">
              <a:solidFill>
                <a:srgbClr val="002060"/>
              </a:solidFill>
              <a:latin typeface="Calibri"/>
              <a:ea typeface="Calibri"/>
              <a:cs typeface="Calibri"/>
              <a:sym typeface="Calibri"/>
            </a:endParaRPr>
          </a:p>
          <a:p>
            <a:pPr indent="0" lvl="0" marL="0" marR="0" rtl="0" algn="l">
              <a:lnSpc>
                <a:spcPct val="100000"/>
              </a:lnSpc>
              <a:spcBef>
                <a:spcPts val="600"/>
              </a:spcBef>
              <a:spcAft>
                <a:spcPts val="0"/>
              </a:spcAft>
              <a:buNone/>
            </a:pPr>
            <a:r>
              <a:t/>
            </a:r>
            <a:endParaRPr sz="13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4" name="Shape 274"/>
        <p:cNvGrpSpPr/>
        <p:nvPr/>
      </p:nvGrpSpPr>
      <p:grpSpPr>
        <a:xfrm>
          <a:off x="0" y="0"/>
          <a:ext cx="0" cy="0"/>
          <a:chOff x="0" y="0"/>
          <a:chExt cx="0" cy="0"/>
        </a:xfrm>
      </p:grpSpPr>
      <p:sp>
        <p:nvSpPr>
          <p:cNvPr id="275" name="Google Shape;275;p49"/>
          <p:cNvSpPr txBox="1"/>
          <p:nvPr/>
        </p:nvSpPr>
        <p:spPr>
          <a:xfrm>
            <a:off x="440131" y="327850"/>
            <a:ext cx="1692116" cy="217367"/>
          </a:xfrm>
          <a:prstGeom prst="rect">
            <a:avLst/>
          </a:prstGeom>
          <a:noFill/>
          <a:ln>
            <a:noFill/>
          </a:ln>
        </p:spPr>
        <p:txBody>
          <a:bodyPr anchorCtr="0" anchor="t" bIns="0" lIns="0" spcFirstLastPara="1" rIns="0" wrap="square" tIns="9525">
            <a:noAutofit/>
          </a:bodyPr>
          <a:lstStyle/>
          <a:p>
            <a:pPr indent="0" lvl="0" marL="12700" marR="0" rtl="0" algn="l">
              <a:lnSpc>
                <a:spcPct val="100000"/>
              </a:lnSpc>
              <a:spcBef>
                <a:spcPts val="0"/>
              </a:spcBef>
              <a:spcAft>
                <a:spcPts val="0"/>
              </a:spcAft>
              <a:buNone/>
            </a:pPr>
            <a:r>
              <a:rPr b="1" lang="en" sz="1400">
                <a:solidFill>
                  <a:srgbClr val="6FAC46"/>
                </a:solidFill>
                <a:latin typeface="Arial"/>
                <a:ea typeface="Arial"/>
                <a:cs typeface="Arial"/>
                <a:sym typeface="Arial"/>
              </a:rPr>
              <a:t>Output:</a:t>
            </a:r>
            <a:endParaRPr sz="1400">
              <a:solidFill>
                <a:schemeClr val="dk1"/>
              </a:solidFill>
              <a:latin typeface="Arial"/>
              <a:ea typeface="Arial"/>
              <a:cs typeface="Arial"/>
              <a:sym typeface="Arial"/>
            </a:endParaRPr>
          </a:p>
        </p:txBody>
      </p:sp>
      <p:sp>
        <p:nvSpPr>
          <p:cNvPr id="276" name="Google Shape;276;p49"/>
          <p:cNvSpPr txBox="1"/>
          <p:nvPr/>
        </p:nvSpPr>
        <p:spPr>
          <a:xfrm>
            <a:off x="342900" y="545218"/>
            <a:ext cx="4572000" cy="281664"/>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1400">
                <a:solidFill>
                  <a:schemeClr val="dk1"/>
                </a:solidFill>
                <a:latin typeface="Calibri"/>
                <a:ea typeface="Calibri"/>
                <a:cs typeface="Calibri"/>
                <a:sym typeface="Calibri"/>
              </a:rPr>
              <a:t>enter the initial postions</a:t>
            </a:r>
            <a:endParaRPr sz="1400">
              <a:solidFill>
                <a:schemeClr val="dk1"/>
              </a:solidFill>
              <a:latin typeface="Calibri"/>
              <a:ea typeface="Calibri"/>
              <a:cs typeface="Calibri"/>
              <a:sym typeface="Calibri"/>
            </a:endParaRPr>
          </a:p>
        </p:txBody>
      </p:sp>
      <p:sp>
        <p:nvSpPr>
          <p:cNvPr id="277" name="Google Shape;277;p49"/>
          <p:cNvSpPr txBox="1"/>
          <p:nvPr/>
        </p:nvSpPr>
        <p:spPr>
          <a:xfrm>
            <a:off x="342900" y="952388"/>
            <a:ext cx="4572000" cy="2012186"/>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900">
                <a:solidFill>
                  <a:schemeClr val="dk1"/>
                </a:solidFill>
                <a:latin typeface="Calibri"/>
                <a:ea typeface="Calibri"/>
                <a:cs typeface="Calibri"/>
                <a:sym typeface="Calibri"/>
              </a:rPr>
              <a:t> 1 1 1 1 1 1 0 1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 0 0 0 0 0 0 1 0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no of pairs of queens attacking each other in upper state are : 6</a:t>
            </a:r>
            <a:endParaRPr sz="1100"/>
          </a:p>
        </p:txBody>
      </p:sp>
      <p:sp>
        <p:nvSpPr>
          <p:cNvPr id="278" name="Google Shape;278;p49"/>
          <p:cNvSpPr txBox="1"/>
          <p:nvPr/>
        </p:nvSpPr>
        <p:spPr>
          <a:xfrm>
            <a:off x="440131" y="2953144"/>
            <a:ext cx="4572000" cy="2012186"/>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900">
                <a:solidFill>
                  <a:schemeClr val="dk1"/>
                </a:solidFill>
                <a:latin typeface="Calibri"/>
                <a:ea typeface="Calibri"/>
                <a:cs typeface="Calibri"/>
                <a:sym typeface="Calibri"/>
              </a:rPr>
              <a:t>1 1 1 1 1 1 0 0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 0 0 0 0 0 0 0 1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 0 0 0 0 0 0 1 0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no of pairs of queens attacking each other in upper state are : 5</a:t>
            </a:r>
            <a:endParaRPr sz="1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0"/>
          <p:cNvSpPr txBox="1"/>
          <p:nvPr/>
        </p:nvSpPr>
        <p:spPr>
          <a:xfrm>
            <a:off x="457200" y="171450"/>
            <a:ext cx="4572000" cy="2012186"/>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900">
                <a:solidFill>
                  <a:schemeClr val="dk1"/>
                </a:solidFill>
                <a:latin typeface="Calibri"/>
                <a:ea typeface="Calibri"/>
                <a:cs typeface="Calibri"/>
                <a:sym typeface="Calibri"/>
              </a:rPr>
              <a:t>1 1 1 1 0 1 0 0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 0 0 0 0 0 0 0 1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 0 0 0 0 1 0 0 0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 0 0 0 0 0 0 1 0 </a:t>
            </a:r>
            <a:endParaRPr sz="1100"/>
          </a:p>
          <a:p>
            <a:pPr indent="0" lvl="0" marL="0" marR="0" rtl="0" algn="l">
              <a:lnSpc>
                <a:spcPct val="107000"/>
              </a:lnSpc>
              <a:spcBef>
                <a:spcPts val="600"/>
              </a:spcBef>
              <a:spcAft>
                <a:spcPts val="0"/>
              </a:spcAft>
              <a:buNone/>
            </a:pPr>
            <a:r>
              <a:rPr lang="en" sz="900">
                <a:solidFill>
                  <a:schemeClr val="dk1"/>
                </a:solidFill>
                <a:latin typeface="Calibri"/>
                <a:ea typeface="Calibri"/>
                <a:cs typeface="Calibri"/>
                <a:sym typeface="Calibri"/>
              </a:rPr>
              <a:t>no of pairs of queens attacking each other in upper state are : 4</a:t>
            </a:r>
            <a:endParaRPr sz="1100"/>
          </a:p>
        </p:txBody>
      </p:sp>
      <p:sp>
        <p:nvSpPr>
          <p:cNvPr id="284" name="Google Shape;284;p50"/>
          <p:cNvSpPr txBox="1"/>
          <p:nvPr/>
        </p:nvSpPr>
        <p:spPr>
          <a:xfrm>
            <a:off x="571500" y="2343150"/>
            <a:ext cx="4572000" cy="1901482"/>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800">
                <a:solidFill>
                  <a:schemeClr val="dk1"/>
                </a:solidFill>
                <a:latin typeface="Calibri"/>
                <a:ea typeface="Calibri"/>
                <a:cs typeface="Calibri"/>
                <a:sym typeface="Calibri"/>
              </a:rPr>
              <a:t> 1 1 0 1 0 1 0 0 </a:t>
            </a:r>
            <a:endParaRPr sz="1100"/>
          </a:p>
          <a:p>
            <a:pPr indent="0" lvl="0" marL="0" marR="0" rtl="0" algn="l">
              <a:lnSpc>
                <a:spcPct val="107000"/>
              </a:lnSpc>
              <a:spcBef>
                <a:spcPts val="600"/>
              </a:spcBef>
              <a:spcAft>
                <a:spcPts val="0"/>
              </a:spcAft>
              <a:buNone/>
            </a:pPr>
            <a:r>
              <a:rPr lang="en" sz="800">
                <a:solidFill>
                  <a:schemeClr val="dk1"/>
                </a:solidFill>
                <a:latin typeface="Calibri"/>
                <a:ea typeface="Calibri"/>
                <a:cs typeface="Calibri"/>
                <a:sym typeface="Calibri"/>
              </a:rPr>
              <a:t> 0 0 0 0 0 0 0 1 </a:t>
            </a:r>
            <a:endParaRPr sz="1100"/>
          </a:p>
          <a:p>
            <a:pPr indent="0" lvl="0" marL="0" marR="0" rtl="0" algn="l">
              <a:lnSpc>
                <a:spcPct val="107000"/>
              </a:lnSpc>
              <a:spcBef>
                <a:spcPts val="600"/>
              </a:spcBef>
              <a:spcAft>
                <a:spcPts val="0"/>
              </a:spcAft>
              <a:buNone/>
            </a:pPr>
            <a:r>
              <a:rPr lang="en" sz="8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8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8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800">
                <a:solidFill>
                  <a:schemeClr val="dk1"/>
                </a:solidFill>
                <a:latin typeface="Calibri"/>
                <a:ea typeface="Calibri"/>
                <a:cs typeface="Calibri"/>
                <a:sym typeface="Calibri"/>
              </a:rPr>
              <a:t> 0 0 1 0 0 0 0 0 </a:t>
            </a:r>
            <a:endParaRPr sz="1100"/>
          </a:p>
          <a:p>
            <a:pPr indent="0" lvl="0" marL="0" marR="0" rtl="0" algn="l">
              <a:lnSpc>
                <a:spcPct val="107000"/>
              </a:lnSpc>
              <a:spcBef>
                <a:spcPts val="600"/>
              </a:spcBef>
              <a:spcAft>
                <a:spcPts val="0"/>
              </a:spcAft>
              <a:buNone/>
            </a:pPr>
            <a:r>
              <a:rPr lang="en" sz="800">
                <a:solidFill>
                  <a:schemeClr val="dk1"/>
                </a:solidFill>
                <a:latin typeface="Calibri"/>
                <a:ea typeface="Calibri"/>
                <a:cs typeface="Calibri"/>
                <a:sym typeface="Calibri"/>
              </a:rPr>
              <a:t> 0 0 0 0 1 0 0 0 </a:t>
            </a:r>
            <a:endParaRPr sz="1100"/>
          </a:p>
          <a:p>
            <a:pPr indent="0" lvl="0" marL="0" marR="0" rtl="0" algn="l">
              <a:lnSpc>
                <a:spcPct val="107000"/>
              </a:lnSpc>
              <a:spcBef>
                <a:spcPts val="600"/>
              </a:spcBef>
              <a:spcAft>
                <a:spcPts val="0"/>
              </a:spcAft>
              <a:buNone/>
            </a:pPr>
            <a:r>
              <a:rPr lang="en" sz="800">
                <a:solidFill>
                  <a:schemeClr val="dk1"/>
                </a:solidFill>
                <a:latin typeface="Calibri"/>
                <a:ea typeface="Calibri"/>
                <a:cs typeface="Calibri"/>
                <a:sym typeface="Calibri"/>
              </a:rPr>
              <a:t> 0 0 0 0 0 0 1 0 </a:t>
            </a:r>
            <a:endParaRPr sz="1100"/>
          </a:p>
          <a:p>
            <a:pPr indent="0" lvl="0" marL="0" marR="0" rtl="0" algn="l">
              <a:lnSpc>
                <a:spcPct val="107000"/>
              </a:lnSpc>
              <a:spcBef>
                <a:spcPts val="600"/>
              </a:spcBef>
              <a:spcAft>
                <a:spcPts val="0"/>
              </a:spcAft>
              <a:buNone/>
            </a:pPr>
            <a:r>
              <a:rPr lang="en" sz="800">
                <a:solidFill>
                  <a:schemeClr val="dk1"/>
                </a:solidFill>
                <a:latin typeface="Calibri"/>
                <a:ea typeface="Calibri"/>
                <a:cs typeface="Calibri"/>
                <a:sym typeface="Calibri"/>
              </a:rPr>
              <a:t>no of pairs of queens attacking each other in upper state are : 3</a:t>
            </a:r>
            <a:endParaRPr sz="11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1"/>
          <p:cNvSpPr txBox="1"/>
          <p:nvPr/>
        </p:nvSpPr>
        <p:spPr>
          <a:xfrm>
            <a:off x="1085850" y="228600"/>
            <a:ext cx="4572000" cy="4731391"/>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1100">
                <a:solidFill>
                  <a:schemeClr val="dk1"/>
                </a:solidFill>
                <a:latin typeface="Calibri"/>
                <a:ea typeface="Calibri"/>
                <a:cs typeface="Calibri"/>
                <a:sym typeface="Calibri"/>
              </a:rPr>
              <a:t>0 1 0 1 0 1 0 0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0 0 0 0 0 0 0 1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1 0 0 0 0 0 0 0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0 0 1 0 0 0 0 0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0 0 0 0 1 0 0 0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0 0 0 0 0 0 1 0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no of pairs of queens attacking each other in upper state are : 2</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0 1 0 0 0 1 0 0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0 0 0 0 0 0 0 1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0 0 0 1 0 0 0 0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1 0 0 0 0 0 0 0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0 0 1 0 0 0 0 0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0 0 0 0 1 0 0 0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0 0 0 0 0 0 1 0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no of pairs of queens attacking each other in upper state are : 1</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2"/>
          <p:cNvSpPr txBox="1"/>
          <p:nvPr/>
        </p:nvSpPr>
        <p:spPr>
          <a:xfrm>
            <a:off x="914400" y="171450"/>
            <a:ext cx="4572000" cy="4981219"/>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1100">
                <a:solidFill>
                  <a:schemeClr val="dk1"/>
                </a:solidFill>
                <a:latin typeface="Calibri"/>
                <a:ea typeface="Calibri"/>
                <a:cs typeface="Calibri"/>
                <a:sym typeface="Calibri"/>
              </a:rPr>
              <a:t> 0 1 0 0 0 0 0 0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0 0 0 0 0 0 0 1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0 0 0 0 0 1 0 0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0 0 0 1 0 0 0 0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1 0 0 0 0 0 0 0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0 0 1 0 0 0 0 0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0 0 0 0 1 0 0 0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0 0 0 0 0 0 1 0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no of pairs of queens attacking each other in upper state are : 1</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0 1 0 0 0 0 0 0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0 0 0 0 0 0 0 1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0 0 0 0 0 1 0 0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0 0 0 1 0 0 0 0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1 0 0 0 0 0 0 0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0 0 1 0 0 0 0 0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0 0 0 0 1 0 0 0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0 0 0 0 0 0 1 0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no of pairs of queens attacking each other in upper state are : 1</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a:t>
            </a:r>
            <a:endParaRPr sz="1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3"/>
          <p:cNvSpPr txBox="1"/>
          <p:nvPr/>
        </p:nvSpPr>
        <p:spPr>
          <a:xfrm>
            <a:off x="1371600" y="291919"/>
            <a:ext cx="4572000" cy="5028396"/>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900">
                <a:solidFill>
                  <a:schemeClr val="dk1"/>
                </a:solidFill>
                <a:latin typeface="Calibri"/>
                <a:ea typeface="Calibri"/>
                <a:cs typeface="Calibri"/>
                <a:sym typeface="Calibri"/>
              </a:rPr>
              <a:t> </a:t>
            </a:r>
            <a:r>
              <a:rPr lang="en" sz="1100">
                <a:solidFill>
                  <a:schemeClr val="dk1"/>
                </a:solidFill>
                <a:latin typeface="Calibri"/>
                <a:ea typeface="Calibri"/>
                <a:cs typeface="Calibri"/>
                <a:sym typeface="Calibri"/>
              </a:rPr>
              <a:t>0 1 0 0 0 1 0 0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0 0 0 0 0 0 0 1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0 0 0 1 0 0 0 0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1 0 0 0 0 0 0 0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0 0 1 0 0 0 0 0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0 0 0 0 1 0 0 0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0 0 0 0 0 0 1 0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no of pairs of queens attacking each other in upper state are : 1</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0 0 0 0 0 1 0 0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0 0 0 0 0 0 0 1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0 1 0 0 0 0 0 0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0 0 0 1 0 0 0 0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1 0 0 0 0 0 0 0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0 0 1 0 0 0 0 0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0 0 0 0 1 0 0 0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0 0 0 0 0 0 1 0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no of pairs of queens attacking each other in upper state are : 1</a:t>
            </a:r>
            <a:endParaRPr sz="1100"/>
          </a:p>
          <a:p>
            <a:pPr indent="0" lvl="0" marL="0" marR="0" rtl="0" algn="l">
              <a:lnSpc>
                <a:spcPct val="107000"/>
              </a:lnSpc>
              <a:spcBef>
                <a:spcPts val="600"/>
              </a:spcBef>
              <a:spcAft>
                <a:spcPts val="0"/>
              </a:spcAft>
              <a:buNone/>
            </a:pPr>
            <a:r>
              <a:rPr lang="en" sz="1400">
                <a:solidFill>
                  <a:schemeClr val="dk1"/>
                </a:solidFill>
                <a:latin typeface="Calibri"/>
                <a:ea typeface="Calibri"/>
                <a:cs typeface="Calibri"/>
                <a:sym typeface="Calibri"/>
              </a:rPr>
              <a:t> </a:t>
            </a:r>
            <a:endParaRPr sz="11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4"/>
          <p:cNvSpPr txBox="1"/>
          <p:nvPr/>
        </p:nvSpPr>
        <p:spPr>
          <a:xfrm>
            <a:off x="1314450" y="228600"/>
            <a:ext cx="4572000" cy="4981219"/>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1100">
                <a:solidFill>
                  <a:schemeClr val="dk1"/>
                </a:solidFill>
                <a:latin typeface="Calibri"/>
                <a:ea typeface="Calibri"/>
                <a:cs typeface="Calibri"/>
                <a:sym typeface="Calibri"/>
              </a:rPr>
              <a:t> 0 0 0 0 0 1 0 0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0 0 0 0 0 0 0 1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0 1 0 0 0 0 0 0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0 0 0 1 0 0 0 0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1 0 0 0 0 0 0 0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0 0 1 0 0 0 1 0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0 0 0 0 1 0 0 0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no of pairs of queens attacking each other in upper state are : 1</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0 0 0 0 0 1 0 0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0 0 0 0 0 0 0 1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0 1 0 0 0 0 0 0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0 0 0 1 0 0 0 0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1 0 0 0 0 0 0 0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0 0 1 0 0 0 1 0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0 0 0 0 1 0 0 0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no of pairs of queens attacking each other in upper state are : 1</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a:t>
            </a:r>
            <a:endParaRPr sz="11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5"/>
          <p:cNvSpPr txBox="1"/>
          <p:nvPr/>
        </p:nvSpPr>
        <p:spPr>
          <a:xfrm>
            <a:off x="971550" y="81140"/>
            <a:ext cx="4572000" cy="4981219"/>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1100">
                <a:solidFill>
                  <a:schemeClr val="dk1"/>
                </a:solidFill>
                <a:latin typeface="Calibri"/>
                <a:ea typeface="Calibri"/>
                <a:cs typeface="Calibri"/>
                <a:sym typeface="Calibri"/>
              </a:rPr>
              <a:t> 0 0 0 0 0 1 0 0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0 0 0 0 0 0 0 1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0 1 0 0 0 0 0 0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0 0 0 1 0 0 0 0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1 0 0 0 0 0 0 0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0 0 0 0 0 0 1 0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0 0 0 0 1 0 0 0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0 0 1 0 0 0 0 0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no of pairs of queens attacking each other in upper state are : 0</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0 0 0 0 0 1 0 0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0 0 0 0 0 0 0 1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0 1 0 0 0 0 0 0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0 0 0 1 0 0 0 0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1 0 0 0 0 0 0 0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0 0 0 0 0 0 1 0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0 0 0 0 1 0 0 0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 0 0 1 0 0 0 0 0 </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no of pairs of queens attacking each other in upper state are : 0</a:t>
            </a:r>
            <a:endParaRPr sz="1100"/>
          </a:p>
          <a:p>
            <a:pPr indent="0" lvl="0" marL="0" marR="0" rtl="0" algn="l">
              <a:lnSpc>
                <a:spcPct val="107000"/>
              </a:lnSpc>
              <a:spcBef>
                <a:spcPts val="600"/>
              </a:spcBef>
              <a:spcAft>
                <a:spcPts val="0"/>
              </a:spcAft>
              <a:buNone/>
            </a:pPr>
            <a:r>
              <a:rPr lang="en" sz="1100">
                <a:solidFill>
                  <a:schemeClr val="dk1"/>
                </a:solidFill>
                <a:latin typeface="Calibri"/>
                <a:ea typeface="Calibri"/>
                <a:cs typeface="Calibri"/>
                <a:sym typeface="Calibri"/>
              </a:rPr>
              <a:t>number of steps taken are : 14</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pic>
        <p:nvPicPr>
          <p:cNvPr id="112" name="Google Shape;112;p23"/>
          <p:cNvPicPr preferRelativeResize="0"/>
          <p:nvPr/>
        </p:nvPicPr>
        <p:blipFill rotWithShape="1">
          <a:blip r:embed="rId3">
            <a:alphaModFix/>
          </a:blip>
          <a:srcRect b="27022" l="46034" r="32694" t="37227"/>
          <a:stretch/>
        </p:blipFill>
        <p:spPr>
          <a:xfrm>
            <a:off x="1028700" y="171450"/>
            <a:ext cx="2907506" cy="2748439"/>
          </a:xfrm>
          <a:prstGeom prst="rect">
            <a:avLst/>
          </a:prstGeom>
          <a:noFill/>
          <a:ln>
            <a:noFill/>
          </a:ln>
        </p:spPr>
      </p:pic>
      <p:sp>
        <p:nvSpPr>
          <p:cNvPr id="113" name="Google Shape;113;p23"/>
          <p:cNvSpPr txBox="1"/>
          <p:nvPr/>
        </p:nvSpPr>
        <p:spPr>
          <a:xfrm>
            <a:off x="571500" y="3028950"/>
            <a:ext cx="8286750" cy="1251641"/>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lang="en" sz="1200">
                <a:solidFill>
                  <a:srgbClr val="002060"/>
                </a:solidFill>
                <a:latin typeface="Courier New"/>
                <a:ea typeface="Courier New"/>
                <a:cs typeface="Courier New"/>
                <a:sym typeface="Courier New"/>
              </a:rPr>
              <a:t>8-Queen puzzle has many applications in scientific and engineering field such as VLSI testing and routing, traffic control, maximum full range communication, parallel optical computing, parallel memory storage schemes, deadlock prevention.</a:t>
            </a:r>
            <a:r>
              <a:rPr lang="en" sz="1200">
                <a:solidFill>
                  <a:srgbClr val="002060"/>
                </a:solidFill>
                <a:latin typeface="Times New Roman"/>
                <a:ea typeface="Times New Roman"/>
                <a:cs typeface="Times New Roman"/>
                <a:sym typeface="Times New Roman"/>
              </a:rPr>
              <a:t> </a:t>
            </a:r>
            <a:r>
              <a:rPr lang="en" sz="1200">
                <a:solidFill>
                  <a:srgbClr val="002060"/>
                </a:solidFill>
                <a:latin typeface="Courier New"/>
                <a:ea typeface="Courier New"/>
                <a:cs typeface="Courier New"/>
                <a:sym typeface="Courier New"/>
              </a:rPr>
              <a:t>Machine learning is one of the most fascinating areas of Artificial Intelligence. It is basically the study of building computer systems which adapt and improves with its experience. Most of the problems of data acquisition are solved by machine learning.</a:t>
            </a:r>
            <a:endParaRPr sz="1200">
              <a:solidFill>
                <a:srgbClr val="00206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7" name="Shape 117"/>
        <p:cNvGrpSpPr/>
        <p:nvPr/>
      </p:nvGrpSpPr>
      <p:grpSpPr>
        <a:xfrm>
          <a:off x="0" y="0"/>
          <a:ext cx="0" cy="0"/>
          <a:chOff x="0" y="0"/>
          <a:chExt cx="0" cy="0"/>
        </a:xfrm>
      </p:grpSpPr>
      <p:sp>
        <p:nvSpPr>
          <p:cNvPr id="118" name="Google Shape;118;p24"/>
          <p:cNvSpPr txBox="1"/>
          <p:nvPr/>
        </p:nvSpPr>
        <p:spPr>
          <a:xfrm>
            <a:off x="228600" y="46293"/>
            <a:ext cx="4572000" cy="312201"/>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b="1" lang="en" sz="1500">
                <a:solidFill>
                  <a:srgbClr val="4F6128"/>
                </a:solidFill>
                <a:latin typeface="Courier New"/>
                <a:ea typeface="Courier New"/>
                <a:cs typeface="Courier New"/>
                <a:sym typeface="Courier New"/>
              </a:rPr>
              <a:t>ALGORITHM:</a:t>
            </a:r>
            <a:endParaRPr b="1" sz="1500">
              <a:solidFill>
                <a:srgbClr val="4F6128"/>
              </a:solidFill>
              <a:latin typeface="Courier New"/>
              <a:ea typeface="Courier New"/>
              <a:cs typeface="Courier New"/>
              <a:sym typeface="Courier New"/>
            </a:endParaRPr>
          </a:p>
          <a:p>
            <a:pPr indent="0" lvl="0" marL="0" marR="0" rtl="0" algn="l">
              <a:lnSpc>
                <a:spcPct val="107000"/>
              </a:lnSpc>
              <a:spcBef>
                <a:spcPts val="0"/>
              </a:spcBef>
              <a:spcAft>
                <a:spcPts val="0"/>
              </a:spcAft>
              <a:buNone/>
            </a:pPr>
            <a:r>
              <a:t/>
            </a:r>
            <a:endParaRPr b="1" sz="1500">
              <a:solidFill>
                <a:srgbClr val="4F6128"/>
              </a:solidFill>
              <a:latin typeface="Courier New"/>
              <a:ea typeface="Courier New"/>
              <a:cs typeface="Courier New"/>
              <a:sym typeface="Courier New"/>
            </a:endParaRPr>
          </a:p>
        </p:txBody>
      </p:sp>
      <p:sp>
        <p:nvSpPr>
          <p:cNvPr id="119" name="Google Shape;119;p24"/>
          <p:cNvSpPr/>
          <p:nvPr/>
        </p:nvSpPr>
        <p:spPr>
          <a:xfrm>
            <a:off x="125730" y="449897"/>
            <a:ext cx="8743950" cy="2746906"/>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ourier New"/>
              <a:buNone/>
            </a:pPr>
            <a:r>
              <a:rPr b="0" i="0" lang="en" sz="1400" u="sng" cap="none" strike="noStrike">
                <a:solidFill>
                  <a:schemeClr val="dk1"/>
                </a:solidFill>
                <a:latin typeface="Courier New"/>
                <a:ea typeface="Courier New"/>
                <a:cs typeface="Courier New"/>
                <a:sym typeface="Courier New"/>
              </a:rPr>
              <a:t>Hill Climbing Search</a:t>
            </a:r>
            <a:endParaRPr b="0" i="0" sz="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Courier New"/>
              <a:buNone/>
            </a:pPr>
            <a:r>
              <a:rPr b="0" i="0" lang="en" sz="1100" u="none" cap="none" strike="noStrike">
                <a:solidFill>
                  <a:schemeClr val="dk1"/>
                </a:solidFill>
                <a:latin typeface="Courier New"/>
                <a:ea typeface="Courier New"/>
                <a:cs typeface="Courier New"/>
                <a:sym typeface="Courier New"/>
              </a:rPr>
              <a:t>(Steepest Ascent/Descent)</a:t>
            </a:r>
            <a:endParaRPr sz="1100"/>
          </a:p>
          <a:p>
            <a:pPr indent="0" lvl="0" marL="0" marR="0" rtl="0" algn="l">
              <a:lnSpc>
                <a:spcPct val="100000"/>
              </a:lnSpc>
              <a:spcBef>
                <a:spcPts val="0"/>
              </a:spcBef>
              <a:spcAft>
                <a:spcPts val="0"/>
              </a:spcAft>
              <a:buClr>
                <a:schemeClr val="dk1"/>
              </a:buClr>
              <a:buSzPts val="1100"/>
              <a:buFont typeface="Calibri"/>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2060"/>
              </a:buClr>
              <a:buSzPts val="1100"/>
              <a:buFont typeface="Calibri"/>
              <a:buNone/>
            </a:pPr>
            <a:r>
              <a:rPr b="0" i="0" lang="en" sz="1100" u="none" cap="none" strike="noStrike">
                <a:solidFill>
                  <a:srgbClr val="002060"/>
                </a:solidFill>
                <a:latin typeface="Calibri"/>
                <a:ea typeface="Calibri"/>
                <a:cs typeface="Calibri"/>
                <a:sym typeface="Calibri"/>
              </a:rPr>
              <a:t>•</a:t>
            </a:r>
            <a:r>
              <a:rPr b="0" i="0" lang="en" sz="1100" u="none" cap="none" strike="noStrike">
                <a:solidFill>
                  <a:srgbClr val="002060"/>
                </a:solidFill>
                <a:latin typeface="Courier New"/>
                <a:ea typeface="Courier New"/>
                <a:cs typeface="Courier New"/>
                <a:sym typeface="Courier New"/>
              </a:rPr>
              <a:t> At each iteration, the hill-climbing search algorithm moves to the best successor of the current node according to an objective function.</a:t>
            </a:r>
            <a:endParaRPr b="0" i="0" sz="11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2060"/>
              </a:buClr>
              <a:buSzPts val="1100"/>
              <a:buFont typeface="Calibri"/>
              <a:buNone/>
            </a:pPr>
            <a:r>
              <a:rPr b="0" i="0" lang="en" sz="1100" u="none" cap="none" strike="noStrike">
                <a:solidFill>
                  <a:srgbClr val="002060"/>
                </a:solidFill>
                <a:latin typeface="Calibri"/>
                <a:ea typeface="Calibri"/>
                <a:cs typeface="Calibri"/>
                <a:sym typeface="Calibri"/>
              </a:rPr>
              <a:t>•</a:t>
            </a:r>
            <a:r>
              <a:rPr b="0" i="0" lang="en" sz="1100" u="none" cap="none" strike="noStrike">
                <a:solidFill>
                  <a:srgbClr val="002060"/>
                </a:solidFill>
                <a:latin typeface="Courier New"/>
                <a:ea typeface="Courier New"/>
                <a:cs typeface="Courier New"/>
                <a:sym typeface="Courier New"/>
              </a:rPr>
              <a:t> Best successor is the successor with best value (highest or lowest) according to an objective function.</a:t>
            </a:r>
            <a:endParaRPr b="0" i="0" sz="11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2060"/>
              </a:buClr>
              <a:buSzPts val="1100"/>
              <a:buFont typeface="Calibri"/>
              <a:buNone/>
            </a:pPr>
            <a:r>
              <a:rPr b="0" i="0" lang="en" sz="1100" u="none" cap="none" strike="noStrike">
                <a:solidFill>
                  <a:srgbClr val="002060"/>
                </a:solidFill>
                <a:latin typeface="Calibri"/>
                <a:ea typeface="Calibri"/>
                <a:cs typeface="Calibri"/>
                <a:sym typeface="Calibri"/>
              </a:rPr>
              <a:t>•</a:t>
            </a:r>
            <a:r>
              <a:rPr b="0" i="0" lang="en" sz="1100" u="none" cap="none" strike="noStrike">
                <a:solidFill>
                  <a:srgbClr val="002060"/>
                </a:solidFill>
                <a:latin typeface="Courier New"/>
                <a:ea typeface="Courier New"/>
                <a:cs typeface="Courier New"/>
                <a:sym typeface="Courier New"/>
              </a:rPr>
              <a:t> If no successors have better value than the current value, it returns.</a:t>
            </a:r>
            <a:endParaRPr b="0" i="0" sz="11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2060"/>
              </a:buClr>
              <a:buSzPts val="1100"/>
              <a:buFont typeface="Calibri"/>
              <a:buNone/>
            </a:pPr>
            <a:r>
              <a:rPr b="0" i="0" lang="en" sz="1100" u="none" cap="none" strike="noStrike">
                <a:solidFill>
                  <a:srgbClr val="002060"/>
                </a:solidFill>
                <a:latin typeface="Calibri"/>
                <a:ea typeface="Calibri"/>
                <a:cs typeface="Calibri"/>
                <a:sym typeface="Calibri"/>
              </a:rPr>
              <a:t>•</a:t>
            </a:r>
            <a:r>
              <a:rPr b="0" i="0" lang="en" sz="1100" u="none" cap="none" strike="noStrike">
                <a:solidFill>
                  <a:srgbClr val="002060"/>
                </a:solidFill>
                <a:latin typeface="Courier New"/>
                <a:ea typeface="Courier New"/>
                <a:cs typeface="Courier New"/>
                <a:sym typeface="Courier New"/>
              </a:rPr>
              <a:t> It moves in direction of uphill (hill climbing).</a:t>
            </a:r>
            <a:endParaRPr b="0" i="0" sz="11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2060"/>
              </a:buClr>
              <a:buSzPts val="1100"/>
              <a:buFont typeface="Calibri"/>
              <a:buNone/>
            </a:pPr>
            <a:r>
              <a:rPr b="0" i="0" lang="en" sz="1100" u="none" cap="none" strike="noStrike">
                <a:solidFill>
                  <a:srgbClr val="002060"/>
                </a:solidFill>
                <a:latin typeface="Calibri"/>
                <a:ea typeface="Calibri"/>
                <a:cs typeface="Calibri"/>
                <a:sym typeface="Calibri"/>
              </a:rPr>
              <a:t>•</a:t>
            </a:r>
            <a:r>
              <a:rPr b="0" i="0" lang="en" sz="1100" u="none" cap="none" strike="noStrike">
                <a:solidFill>
                  <a:srgbClr val="002060"/>
                </a:solidFill>
                <a:latin typeface="Courier New"/>
                <a:ea typeface="Courier New"/>
                <a:cs typeface="Courier New"/>
                <a:sym typeface="Courier New"/>
              </a:rPr>
              <a:t> It terminates when it reaches a </a:t>
            </a:r>
            <a:r>
              <a:rPr b="0" i="0" lang="en" sz="1100" u="none" cap="none" strike="noStrike">
                <a:solidFill>
                  <a:srgbClr val="002060"/>
                </a:solidFill>
                <a:latin typeface="Calibri"/>
                <a:ea typeface="Calibri"/>
                <a:cs typeface="Calibri"/>
                <a:sym typeface="Calibri"/>
              </a:rPr>
              <a:t>“</a:t>
            </a:r>
            <a:r>
              <a:rPr b="0" i="0" lang="en" sz="1100" u="none" cap="none" strike="noStrike">
                <a:solidFill>
                  <a:srgbClr val="002060"/>
                </a:solidFill>
                <a:latin typeface="Courier New"/>
                <a:ea typeface="Courier New"/>
                <a:cs typeface="Courier New"/>
                <a:sym typeface="Courier New"/>
              </a:rPr>
              <a:t>peak</a:t>
            </a:r>
            <a:r>
              <a:rPr b="0" i="0" lang="en" sz="1100" u="none" cap="none" strike="noStrike">
                <a:solidFill>
                  <a:srgbClr val="002060"/>
                </a:solidFill>
                <a:latin typeface="Calibri"/>
                <a:ea typeface="Calibri"/>
                <a:cs typeface="Calibri"/>
                <a:sym typeface="Calibri"/>
              </a:rPr>
              <a:t>”</a:t>
            </a:r>
            <a:r>
              <a:rPr b="0" i="0" lang="en" sz="1100" u="none" cap="none" strike="noStrike">
                <a:solidFill>
                  <a:srgbClr val="002060"/>
                </a:solidFill>
                <a:latin typeface="Courier New"/>
                <a:ea typeface="Courier New"/>
                <a:cs typeface="Courier New"/>
                <a:sym typeface="Courier New"/>
              </a:rPr>
              <a:t> where no neighbor has a higher value.</a:t>
            </a:r>
            <a:endParaRPr b="0" i="0" sz="11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2060"/>
              </a:buClr>
              <a:buSzPts val="1100"/>
              <a:buFont typeface="Calibri"/>
              <a:buNone/>
            </a:pPr>
            <a:r>
              <a:rPr b="0" i="0" lang="en" sz="1100" u="none" cap="none" strike="noStrike">
                <a:solidFill>
                  <a:srgbClr val="002060"/>
                </a:solidFill>
                <a:latin typeface="Calibri"/>
                <a:ea typeface="Calibri"/>
                <a:cs typeface="Calibri"/>
                <a:sym typeface="Calibri"/>
              </a:rPr>
              <a:t>•</a:t>
            </a:r>
            <a:r>
              <a:rPr b="0" i="0" lang="en" sz="1100" u="none" cap="none" strike="noStrike">
                <a:solidFill>
                  <a:srgbClr val="002060"/>
                </a:solidFill>
                <a:latin typeface="Courier New"/>
                <a:ea typeface="Courier New"/>
                <a:cs typeface="Courier New"/>
                <a:sym typeface="Courier New"/>
              </a:rPr>
              <a:t> The algorithm does not maintain a search tree, so the data structure for the current node need only record           the state and the value of the objective function.</a:t>
            </a:r>
            <a:endParaRPr b="0" i="0" sz="11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2060"/>
              </a:buClr>
              <a:buSzPts val="1100"/>
              <a:buFont typeface="Calibri"/>
              <a:buNone/>
            </a:pPr>
            <a:r>
              <a:rPr b="0" i="0" lang="en" sz="1100" u="none" cap="none" strike="noStrike">
                <a:solidFill>
                  <a:srgbClr val="002060"/>
                </a:solidFill>
                <a:latin typeface="Calibri"/>
                <a:ea typeface="Calibri"/>
                <a:cs typeface="Calibri"/>
                <a:sym typeface="Calibri"/>
              </a:rPr>
              <a:t>•</a:t>
            </a:r>
            <a:r>
              <a:rPr b="0" i="0" lang="en" sz="1100" u="none" cap="none" strike="noStrike">
                <a:solidFill>
                  <a:srgbClr val="002060"/>
                </a:solidFill>
                <a:latin typeface="Courier New"/>
                <a:ea typeface="Courier New"/>
                <a:cs typeface="Courier New"/>
                <a:sym typeface="Courier New"/>
              </a:rPr>
              <a:t> Hill climbing does not look ahead beyond the immediate neighbors of the current state.</a:t>
            </a:r>
            <a:endParaRPr b="0" i="0" sz="11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2060"/>
              </a:buClr>
              <a:buSzPts val="1100"/>
              <a:buFont typeface="Calibri"/>
              <a:buNone/>
            </a:pPr>
            <a:r>
              <a:rPr b="0" i="0" lang="en" sz="1100" u="none" cap="none" strike="noStrike">
                <a:solidFill>
                  <a:srgbClr val="002060"/>
                </a:solidFill>
                <a:latin typeface="Calibri"/>
                <a:ea typeface="Calibri"/>
                <a:cs typeface="Calibri"/>
                <a:sym typeface="Calibri"/>
              </a:rPr>
              <a:t>•</a:t>
            </a:r>
            <a:r>
              <a:rPr b="0" i="0" lang="en" sz="1100" u="none" cap="none" strike="noStrike">
                <a:solidFill>
                  <a:srgbClr val="002060"/>
                </a:solidFill>
                <a:latin typeface="Courier New"/>
                <a:ea typeface="Courier New"/>
                <a:cs typeface="Courier New"/>
                <a:sym typeface="Courier New"/>
              </a:rPr>
              <a:t> Hill climbing is sometimes called </a:t>
            </a:r>
            <a:r>
              <a:rPr b="1" i="0" lang="en" sz="1100" u="none" cap="none" strike="noStrike">
                <a:solidFill>
                  <a:srgbClr val="002060"/>
                </a:solidFill>
                <a:latin typeface="Courier New"/>
                <a:ea typeface="Courier New"/>
                <a:cs typeface="Courier New"/>
                <a:sym typeface="Courier New"/>
              </a:rPr>
              <a:t>greedy local search</a:t>
            </a:r>
            <a:r>
              <a:rPr b="0" i="0" lang="en" sz="1100" u="none" cap="none" strike="noStrike">
                <a:solidFill>
                  <a:srgbClr val="002060"/>
                </a:solidFill>
                <a:latin typeface="Courier New"/>
                <a:ea typeface="Courier New"/>
                <a:cs typeface="Courier New"/>
                <a:sym typeface="Courier New"/>
              </a:rPr>
              <a:t> because it grabs a good neighbor state without thinking ahead about where to go next.</a:t>
            </a:r>
            <a:endParaRPr b="0" i="0" sz="11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2060"/>
              </a:buClr>
              <a:buSzPts val="1100"/>
              <a:buFont typeface="Calibri"/>
              <a:buNone/>
            </a:pPr>
            <a:r>
              <a:rPr b="0" i="0" lang="en" sz="1100" u="none" cap="none" strike="noStrike">
                <a:solidFill>
                  <a:srgbClr val="002060"/>
                </a:solidFill>
                <a:latin typeface="Calibri"/>
                <a:ea typeface="Calibri"/>
                <a:cs typeface="Calibri"/>
                <a:sym typeface="Calibri"/>
              </a:rPr>
              <a:t>•</a:t>
            </a:r>
            <a:r>
              <a:rPr b="0" i="0" lang="en" sz="1100" u="none" cap="none" strike="noStrike">
                <a:solidFill>
                  <a:srgbClr val="002060"/>
                </a:solidFill>
                <a:latin typeface="Courier New"/>
                <a:ea typeface="Courier New"/>
                <a:cs typeface="Courier New"/>
                <a:sym typeface="Courier New"/>
              </a:rPr>
              <a:t> Greedy algorithms often perform quite well and hill climbing makes rapid progress towards a solution.</a:t>
            </a:r>
            <a:endParaRPr b="0" i="0" sz="11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p:txBody>
      </p:sp>
      <p:pic>
        <p:nvPicPr>
          <p:cNvPr id="120" name="Google Shape;120;p24"/>
          <p:cNvPicPr preferRelativeResize="0"/>
          <p:nvPr/>
        </p:nvPicPr>
        <p:blipFill rotWithShape="1">
          <a:blip r:embed="rId3">
            <a:alphaModFix/>
          </a:blip>
          <a:srcRect b="39727" l="19943" r="24052" t="39886"/>
          <a:stretch/>
        </p:blipFill>
        <p:spPr>
          <a:xfrm>
            <a:off x="939165" y="3371850"/>
            <a:ext cx="4832985" cy="114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ctrTitle"/>
          </p:nvPr>
        </p:nvSpPr>
        <p:spPr>
          <a:xfrm>
            <a:off x="1143000" y="190002"/>
            <a:ext cx="6858000" cy="8820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Types of Hill Climbing</a:t>
            </a:r>
            <a:endParaRPr/>
          </a:p>
        </p:txBody>
      </p:sp>
      <p:sp>
        <p:nvSpPr>
          <p:cNvPr id="126" name="Google Shape;126;p25"/>
          <p:cNvSpPr txBox="1"/>
          <p:nvPr>
            <p:ph idx="1" type="subTitle"/>
          </p:nvPr>
        </p:nvSpPr>
        <p:spPr>
          <a:xfrm>
            <a:off x="408425" y="1072000"/>
            <a:ext cx="8600700" cy="36372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Clr>
                <a:schemeClr val="dk1"/>
              </a:buClr>
              <a:buSzPts val="1100"/>
              <a:buFont typeface="Arial"/>
              <a:buNone/>
            </a:pPr>
            <a:r>
              <a:rPr b="1" lang="en" sz="1400"/>
              <a:t>SIMPLE HILL CLIMBING</a:t>
            </a:r>
            <a:endParaRPr b="1" sz="1400"/>
          </a:p>
          <a:p>
            <a:pPr indent="0" lvl="0" marL="0" rtl="0" algn="ctr">
              <a:spcBef>
                <a:spcPts val="800"/>
              </a:spcBef>
              <a:spcAft>
                <a:spcPts val="0"/>
              </a:spcAft>
              <a:buClr>
                <a:schemeClr val="dk1"/>
              </a:buClr>
              <a:buSzPts val="1100"/>
              <a:buFont typeface="Arial"/>
              <a:buNone/>
            </a:pPr>
            <a:r>
              <a:rPr lang="en" sz="1400"/>
              <a:t>It examines the neighboring nodes one by one and selects the first neighboring node which optimizes the current cost as next node.</a:t>
            </a:r>
            <a:endParaRPr sz="1400"/>
          </a:p>
          <a:p>
            <a:pPr indent="0" lvl="0" marL="0" rtl="0" algn="ctr">
              <a:spcBef>
                <a:spcPts val="800"/>
              </a:spcBef>
              <a:spcAft>
                <a:spcPts val="0"/>
              </a:spcAft>
              <a:buClr>
                <a:schemeClr val="dk1"/>
              </a:buClr>
              <a:buSzPts val="1100"/>
              <a:buFont typeface="Arial"/>
              <a:buNone/>
            </a:pPr>
            <a:r>
              <a:t/>
            </a:r>
            <a:endParaRPr sz="1400"/>
          </a:p>
          <a:p>
            <a:pPr indent="0" lvl="0" marL="0" rtl="0" algn="ctr">
              <a:spcBef>
                <a:spcPts val="800"/>
              </a:spcBef>
              <a:spcAft>
                <a:spcPts val="0"/>
              </a:spcAft>
              <a:buNone/>
            </a:pPr>
            <a:r>
              <a:rPr b="1" lang="en" sz="1400">
                <a:highlight>
                  <a:srgbClr val="FFFFFF"/>
                </a:highlight>
                <a:latin typeface="Arial"/>
                <a:ea typeface="Arial"/>
                <a:cs typeface="Arial"/>
                <a:sym typeface="Arial"/>
              </a:rPr>
              <a:t>St</a:t>
            </a:r>
            <a:r>
              <a:rPr b="1" lang="en" sz="1400">
                <a:highlight>
                  <a:srgbClr val="FFFFFF"/>
                </a:highlight>
                <a:latin typeface="Arial"/>
                <a:ea typeface="Arial"/>
                <a:cs typeface="Arial"/>
                <a:sym typeface="Arial"/>
              </a:rPr>
              <a:t>eepest-Ascent Hill climbing</a:t>
            </a:r>
            <a:r>
              <a:rPr b="1" lang="en" sz="1400">
                <a:highlight>
                  <a:srgbClr val="FFFFFF"/>
                </a:highlight>
                <a:latin typeface="Arial"/>
                <a:ea typeface="Arial"/>
                <a:cs typeface="Arial"/>
                <a:sym typeface="Arial"/>
              </a:rPr>
              <a:t>: </a:t>
            </a:r>
            <a:r>
              <a:rPr lang="en" sz="1400">
                <a:highlight>
                  <a:srgbClr val="FFFFFF"/>
                </a:highlight>
                <a:latin typeface="Arial"/>
                <a:ea typeface="Arial"/>
                <a:cs typeface="Arial"/>
                <a:sym typeface="Arial"/>
              </a:rPr>
              <a:t>It first examines all the neighboring nodes and then selects the node closest to the solution state as of next node.</a:t>
            </a:r>
            <a:endParaRPr sz="1400">
              <a:highlight>
                <a:srgbClr val="FFFFFF"/>
              </a:highlight>
              <a:latin typeface="Arial"/>
              <a:ea typeface="Arial"/>
              <a:cs typeface="Arial"/>
              <a:sym typeface="Arial"/>
            </a:endParaRPr>
          </a:p>
          <a:p>
            <a:pPr indent="0" lvl="0" marL="0" rtl="0" algn="ctr">
              <a:spcBef>
                <a:spcPts val="800"/>
              </a:spcBef>
              <a:spcAft>
                <a:spcPts val="0"/>
              </a:spcAft>
              <a:buNone/>
            </a:pPr>
            <a:r>
              <a:t/>
            </a:r>
            <a:endParaRPr sz="1400">
              <a:highlight>
                <a:srgbClr val="FFFFFF"/>
              </a:highlight>
              <a:latin typeface="Arial"/>
              <a:ea typeface="Arial"/>
              <a:cs typeface="Arial"/>
              <a:sym typeface="Arial"/>
            </a:endParaRPr>
          </a:p>
          <a:p>
            <a:pPr indent="0" lvl="0" marL="0" rtl="0" algn="l">
              <a:lnSpc>
                <a:spcPct val="158000"/>
              </a:lnSpc>
              <a:spcBef>
                <a:spcPts val="0"/>
              </a:spcBef>
              <a:spcAft>
                <a:spcPts val="0"/>
              </a:spcAft>
              <a:buNone/>
            </a:pPr>
            <a:r>
              <a:rPr b="1" lang="en" sz="1400">
                <a:highlight>
                  <a:srgbClr val="FFFFFF"/>
                </a:highlight>
                <a:latin typeface="Arial"/>
                <a:ea typeface="Arial"/>
                <a:cs typeface="Arial"/>
                <a:sym typeface="Arial"/>
              </a:rPr>
              <a:t>Stochastic hill climbing : </a:t>
            </a:r>
            <a:r>
              <a:rPr lang="en" sz="1400">
                <a:highlight>
                  <a:srgbClr val="FFFFFF"/>
                </a:highlight>
                <a:latin typeface="Arial"/>
                <a:ea typeface="Arial"/>
                <a:cs typeface="Arial"/>
                <a:sym typeface="Arial"/>
              </a:rPr>
              <a:t>It does not examine all the neighboring nodes before deciding which node to select .It just selects a neighboring node at random and decides (based on the amount of improvement in that neighbor) whether to move to that neighbor or to examine another.</a:t>
            </a:r>
            <a:endParaRPr sz="1400">
              <a:highlight>
                <a:srgbClr val="FFFFFF"/>
              </a:highlight>
              <a:latin typeface="Arial"/>
              <a:ea typeface="Arial"/>
              <a:cs typeface="Arial"/>
              <a:sym typeface="Arial"/>
            </a:endParaRPr>
          </a:p>
          <a:p>
            <a:pPr indent="0" lvl="0" marL="0" rtl="0" algn="ctr">
              <a:spcBef>
                <a:spcPts val="3600"/>
              </a:spcBef>
              <a:spcAft>
                <a:spcPts val="0"/>
              </a:spcAft>
              <a:buNone/>
            </a:pPr>
            <a:r>
              <a:t/>
            </a:r>
            <a:endParaRPr sz="1400">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ctrTitle"/>
          </p:nvPr>
        </p:nvSpPr>
        <p:spPr>
          <a:xfrm>
            <a:off x="1143000" y="140400"/>
            <a:ext cx="6858000" cy="15954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Clr>
                <a:schemeClr val="dk1"/>
              </a:buClr>
              <a:buSzPts val="1100"/>
              <a:buFont typeface="Arial"/>
              <a:buNone/>
            </a:pPr>
            <a:r>
              <a:rPr lang="en" sz="2000">
                <a:solidFill>
                  <a:srgbClr val="FF9900"/>
                </a:solidFill>
                <a:highlight>
                  <a:srgbClr val="FFFFFF"/>
                </a:highlight>
              </a:rPr>
              <a:t>Why </a:t>
            </a:r>
            <a:r>
              <a:rPr lang="en" sz="2000">
                <a:solidFill>
                  <a:srgbClr val="FF9900"/>
                </a:solidFill>
                <a:highlight>
                  <a:srgbClr val="FFFFFF"/>
                </a:highlight>
              </a:rPr>
              <a:t>Steepest-Ascent Hill climbing?</a:t>
            </a:r>
            <a:endParaRPr sz="5100">
              <a:solidFill>
                <a:srgbClr val="FF9900"/>
              </a:solidFill>
            </a:endParaRPr>
          </a:p>
        </p:txBody>
      </p:sp>
      <p:sp>
        <p:nvSpPr>
          <p:cNvPr id="132" name="Google Shape;132;p26"/>
          <p:cNvSpPr txBox="1"/>
          <p:nvPr>
            <p:ph idx="1" type="subTitle"/>
          </p:nvPr>
        </p:nvSpPr>
        <p:spPr>
          <a:xfrm>
            <a:off x="1143000" y="1863400"/>
            <a:ext cx="6858000" cy="23868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Clr>
                <a:schemeClr val="dk1"/>
              </a:buClr>
              <a:buSzPts val="1100"/>
              <a:buFont typeface="Arial"/>
              <a:buNone/>
            </a:pPr>
            <a:r>
              <a:rPr b="1" lang="en" sz="1400">
                <a:highlight>
                  <a:srgbClr val="FFFFFF"/>
                </a:highlight>
                <a:latin typeface="Arial"/>
                <a:ea typeface="Arial"/>
                <a:cs typeface="Arial"/>
                <a:sym typeface="Arial"/>
              </a:rPr>
              <a:t>Steepest-Ascent Hill climbing:- We have used this because we need neighbouring state with minimum optimised value( the minimum number of attacking pairs)  and here we need to reach the global maximum which will be peak value that is h(n)=0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ctrTitle"/>
          </p:nvPr>
        </p:nvSpPr>
        <p:spPr>
          <a:xfrm>
            <a:off x="495300" y="81425"/>
            <a:ext cx="2979000" cy="6690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rgbClr val="385623"/>
              </a:buClr>
              <a:buSzPts val="2100"/>
              <a:buFont typeface="Calibri"/>
              <a:buNone/>
            </a:pPr>
            <a:r>
              <a:rPr b="1" lang="en" sz="2100">
                <a:solidFill>
                  <a:srgbClr val="385623"/>
                </a:solidFill>
              </a:rPr>
              <a:t>ADVANTAGE</a:t>
            </a:r>
            <a:r>
              <a:rPr lang="en" sz="2100">
                <a:solidFill>
                  <a:srgbClr val="385623"/>
                </a:solidFill>
              </a:rPr>
              <a:t>S</a:t>
            </a:r>
            <a:r>
              <a:rPr b="1" lang="en" sz="2100">
                <a:solidFill>
                  <a:srgbClr val="385623"/>
                </a:solidFill>
              </a:rPr>
              <a:t>:</a:t>
            </a:r>
            <a:endParaRPr b="1" sz="2100">
              <a:solidFill>
                <a:srgbClr val="385623"/>
              </a:solidFill>
            </a:endParaRPr>
          </a:p>
        </p:txBody>
      </p:sp>
      <p:sp>
        <p:nvSpPr>
          <p:cNvPr id="138" name="Google Shape;138;p27"/>
          <p:cNvSpPr txBox="1"/>
          <p:nvPr>
            <p:ph idx="1" type="subTitle"/>
          </p:nvPr>
        </p:nvSpPr>
        <p:spPr>
          <a:xfrm>
            <a:off x="325700" y="868550"/>
            <a:ext cx="7993500" cy="3536400"/>
          </a:xfrm>
          <a:prstGeom prst="rect">
            <a:avLst/>
          </a:prstGeom>
          <a:noFill/>
          <a:ln>
            <a:noFill/>
          </a:ln>
        </p:spPr>
        <p:txBody>
          <a:bodyPr anchorCtr="0" anchor="t" bIns="34275" lIns="68575" spcFirstLastPara="1" rIns="68575" wrap="square" tIns="34275">
            <a:noAutofit/>
          </a:bodyPr>
          <a:lstStyle/>
          <a:p>
            <a:pPr indent="-361950" lvl="0" marL="342900" rtl="0" algn="ctr">
              <a:lnSpc>
                <a:spcPct val="90000"/>
              </a:lnSpc>
              <a:spcBef>
                <a:spcPts val="0"/>
              </a:spcBef>
              <a:spcAft>
                <a:spcPts val="0"/>
              </a:spcAft>
              <a:buClr>
                <a:srgbClr val="000000"/>
              </a:buClr>
              <a:buSzPts val="2100"/>
              <a:buAutoNum type="arabicPeriod"/>
            </a:pPr>
            <a:r>
              <a:rPr b="0" i="0" lang="en" sz="1400">
                <a:solidFill>
                  <a:srgbClr val="000000"/>
                </a:solidFill>
                <a:latin typeface="Open Sans"/>
                <a:ea typeface="Open Sans"/>
                <a:cs typeface="Open Sans"/>
                <a:sym typeface="Open Sans"/>
              </a:rPr>
              <a:t>Hill Climbing can be used in continuous as well as domains.</a:t>
            </a:r>
            <a:endParaRPr sz="1400">
              <a:solidFill>
                <a:srgbClr val="000000"/>
              </a:solidFill>
            </a:endParaRPr>
          </a:p>
          <a:p>
            <a:pPr indent="-361950" lvl="0" marL="342900" rtl="0" algn="ctr">
              <a:lnSpc>
                <a:spcPct val="90000"/>
              </a:lnSpc>
              <a:spcBef>
                <a:spcPts val="800"/>
              </a:spcBef>
              <a:spcAft>
                <a:spcPts val="0"/>
              </a:spcAft>
              <a:buClr>
                <a:srgbClr val="000000"/>
              </a:buClr>
              <a:buSzPts val="2100"/>
              <a:buAutoNum type="arabicPeriod"/>
            </a:pPr>
            <a:r>
              <a:rPr b="0" i="0" lang="en" sz="1400">
                <a:solidFill>
                  <a:srgbClr val="000000"/>
                </a:solidFill>
                <a:latin typeface="Open Sans"/>
                <a:ea typeface="Open Sans"/>
                <a:cs typeface="Open Sans"/>
                <a:sym typeface="Open Sans"/>
              </a:rPr>
              <a:t> Hill climbing technique is very useful in job shop scheduling, automatic programming, circuit designing, and vehicle routing.</a:t>
            </a:r>
            <a:endParaRPr sz="1400">
              <a:solidFill>
                <a:srgbClr val="000000"/>
              </a:solidFill>
            </a:endParaRPr>
          </a:p>
          <a:p>
            <a:pPr indent="0" lvl="0" marL="0" rtl="0" algn="ctr">
              <a:lnSpc>
                <a:spcPct val="90000"/>
              </a:lnSpc>
              <a:spcBef>
                <a:spcPts val="800"/>
              </a:spcBef>
              <a:spcAft>
                <a:spcPts val="0"/>
              </a:spcAft>
              <a:buClr>
                <a:srgbClr val="111111"/>
              </a:buClr>
              <a:buSzPts val="1800"/>
              <a:buNone/>
            </a:pPr>
            <a:r>
              <a:rPr lang="en" sz="1400">
                <a:solidFill>
                  <a:srgbClr val="000000"/>
                </a:solidFill>
                <a:latin typeface="Open Sans"/>
                <a:ea typeface="Open Sans"/>
                <a:cs typeface="Open Sans"/>
                <a:sym typeface="Open Sans"/>
              </a:rPr>
              <a:t>3.</a:t>
            </a:r>
            <a:r>
              <a:rPr b="0" i="0" lang="en" sz="1400">
                <a:solidFill>
                  <a:srgbClr val="000000"/>
                </a:solidFill>
                <a:latin typeface="Open Sans"/>
                <a:ea typeface="Open Sans"/>
                <a:cs typeface="Open Sans"/>
                <a:sym typeface="Open Sans"/>
              </a:rPr>
              <a:t> Hill climbing is also helpful to solve pure optimization problems where the objective is to find the best state according to the objective function.</a:t>
            </a:r>
            <a:endParaRPr sz="1400">
              <a:solidFill>
                <a:srgbClr val="000000"/>
              </a:solidFill>
            </a:endParaRPr>
          </a:p>
          <a:p>
            <a:pPr indent="0" lvl="0" marL="0" rtl="0" algn="ctr">
              <a:lnSpc>
                <a:spcPct val="90000"/>
              </a:lnSpc>
              <a:spcBef>
                <a:spcPts val="800"/>
              </a:spcBef>
              <a:spcAft>
                <a:spcPts val="0"/>
              </a:spcAft>
              <a:buClr>
                <a:srgbClr val="111111"/>
              </a:buClr>
              <a:buSzPts val="1800"/>
              <a:buNone/>
            </a:pPr>
            <a:r>
              <a:rPr lang="en" sz="1400">
                <a:solidFill>
                  <a:srgbClr val="000000"/>
                </a:solidFill>
                <a:latin typeface="Open Sans"/>
                <a:ea typeface="Open Sans"/>
                <a:cs typeface="Open Sans"/>
                <a:sym typeface="Open Sans"/>
              </a:rPr>
              <a:t>4. It requires less memory and is fast.</a:t>
            </a:r>
            <a:endParaRPr b="0" i="0" sz="1400">
              <a:solidFill>
                <a:srgbClr val="000000"/>
              </a:solidFill>
              <a:latin typeface="Open Sans"/>
              <a:ea typeface="Open Sans"/>
              <a:cs typeface="Open Sans"/>
              <a:sym typeface="Open Sans"/>
            </a:endParaRPr>
          </a:p>
          <a:p>
            <a:pPr indent="-228600" lvl="0" marL="342900" rtl="0" algn="ctr">
              <a:lnSpc>
                <a:spcPct val="90000"/>
              </a:lnSpc>
              <a:spcBef>
                <a:spcPts val="800"/>
              </a:spcBef>
              <a:spcAft>
                <a:spcPts val="0"/>
              </a:spcAft>
              <a:buClr>
                <a:schemeClr val="dk1"/>
              </a:buClr>
              <a:buSzPts val="1800"/>
              <a:buNone/>
            </a:pPr>
            <a:r>
              <a:t/>
            </a:r>
            <a:endParaRPr sz="1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ctrTitle"/>
          </p:nvPr>
        </p:nvSpPr>
        <p:spPr>
          <a:xfrm>
            <a:off x="1143000" y="280776"/>
            <a:ext cx="6858000" cy="663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Disadvantages </a:t>
            </a:r>
            <a:endParaRPr/>
          </a:p>
        </p:txBody>
      </p:sp>
      <p:sp>
        <p:nvSpPr>
          <p:cNvPr id="144" name="Google Shape;144;p28"/>
          <p:cNvSpPr txBox="1"/>
          <p:nvPr>
            <p:ph idx="1" type="subTitle"/>
          </p:nvPr>
        </p:nvSpPr>
        <p:spPr>
          <a:xfrm>
            <a:off x="1028150" y="1110376"/>
            <a:ext cx="6858000" cy="4109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Clr>
                <a:schemeClr val="dk1"/>
              </a:buClr>
              <a:buSzPts val="1100"/>
              <a:buFont typeface="Arial"/>
              <a:buNone/>
            </a:pPr>
            <a:r>
              <a:rPr lang="en"/>
              <a:t>Hill-Climbing can’t reach to desired state when it reaches any of the following states:-  </a:t>
            </a:r>
            <a:endParaRPr/>
          </a:p>
          <a:p>
            <a:pPr indent="0" lvl="0" marL="0" rtl="0" algn="ctr">
              <a:spcBef>
                <a:spcPts val="800"/>
              </a:spcBef>
              <a:spcAft>
                <a:spcPts val="0"/>
              </a:spcAft>
              <a:buNone/>
            </a:pPr>
            <a:r>
              <a:rPr b="1" lang="en"/>
              <a:t>Local Maximum: </a:t>
            </a:r>
            <a:r>
              <a:rPr lang="en"/>
              <a:t> At a local maximum all neighboring states have values worse current state. Since hill-climbing uses greedy approach so it won’t go to next (worse) state. The process will end even if there is a better solution (global maximum) exists.</a:t>
            </a:r>
            <a:endParaRPr/>
          </a:p>
          <a:p>
            <a:pPr indent="0" lvl="0" marL="0" rtl="0" algn="ctr">
              <a:spcBef>
                <a:spcPts val="800"/>
              </a:spcBef>
              <a:spcAft>
                <a:spcPts val="0"/>
              </a:spcAft>
              <a:buClr>
                <a:schemeClr val="dk1"/>
              </a:buClr>
              <a:buSzPts val="1100"/>
              <a:buFont typeface="Arial"/>
              <a:buNone/>
            </a:pPr>
            <a:r>
              <a:t/>
            </a:r>
            <a:endParaRPr/>
          </a:p>
          <a:p>
            <a:pPr indent="0" lvl="0" marL="0" rtl="0" algn="ctr">
              <a:spcBef>
                <a:spcPts val="800"/>
              </a:spcBef>
              <a:spcAft>
                <a:spcPts val="0"/>
              </a:spcAft>
              <a:buClr>
                <a:schemeClr val="dk1"/>
              </a:buClr>
              <a:buSzPts val="1100"/>
              <a:buFont typeface="Arial"/>
              <a:buNone/>
            </a:pPr>
            <a:r>
              <a:rPr b="1" lang="en"/>
              <a:t>Plateau:</a:t>
            </a:r>
            <a:r>
              <a:rPr lang="en"/>
              <a:t> On a plateau all neighboring states have same value so it’s difficult to determine which is best direction to proceed.</a:t>
            </a:r>
            <a:endParaRPr/>
          </a:p>
          <a:p>
            <a:pPr indent="0" lvl="0" marL="0" rtl="0" algn="ctr">
              <a:spcBef>
                <a:spcPts val="800"/>
              </a:spcBef>
              <a:spcAft>
                <a:spcPts val="0"/>
              </a:spcAft>
              <a:buClr>
                <a:schemeClr val="dk1"/>
              </a:buClr>
              <a:buSzPts val="1100"/>
              <a:buFont typeface="Arial"/>
              <a:buNone/>
            </a:pPr>
            <a:r>
              <a:t/>
            </a:r>
            <a:endParaRPr/>
          </a:p>
          <a:p>
            <a:pPr indent="0" lvl="0" marL="0" rtl="0" algn="ctr">
              <a:spcBef>
                <a:spcPts val="800"/>
              </a:spcBef>
              <a:spcAft>
                <a:spcPts val="0"/>
              </a:spcAft>
              <a:buClr>
                <a:schemeClr val="dk1"/>
              </a:buClr>
              <a:buSzPts val="1100"/>
              <a:buFont typeface="Arial"/>
              <a:buNone/>
            </a:pPr>
            <a:r>
              <a:rPr b="1" lang="en"/>
              <a:t>Ridge: </a:t>
            </a:r>
            <a:r>
              <a:rPr lang="en"/>
              <a:t>Any point on a ridge can look like a peak because all paths from ridge goes to downward direction. Therefore, algorithm when it reaches this state. </a:t>
            </a:r>
            <a:endParaRPr/>
          </a:p>
          <a:p>
            <a:pPr indent="0" lvl="0" marL="0" rtl="0" algn="ctr">
              <a:spcBef>
                <a:spcPts val="8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