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13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viewProps" Target="viewProp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tableStyles" Target="tableStyle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theme" Target="theme/theme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 name="Shape 589"/>
          <p:cNvSpPr>
            <a:spLocks noGrp="1" noRot="1" noChangeAspect="1"/>
          </p:cNvSpPr>
          <p:nvPr>
            <p:ph type="sldImg"/>
          </p:nvPr>
        </p:nvSpPr>
        <p:spPr>
          <a:prstGeom prst="rect">
            <a:avLst/>
          </a:prstGeom>
        </p:spPr>
        <p:txBody>
          <a:bodyPr/>
          <a:lstStyle/>
          <a:p>
            <a:endParaRPr/>
          </a:p>
        </p:txBody>
      </p:sp>
      <p:sp>
        <p:nvSpPr>
          <p:cNvPr id="590" name="Shape 590"/>
          <p:cNvSpPr>
            <a:spLocks noGrp="1"/>
          </p:cNvSpPr>
          <p:nvPr>
            <p:ph type="body" sz="quarter" idx="1"/>
          </p:nvPr>
        </p:nvSpPr>
        <p:spPr>
          <a:prstGeom prst="rect">
            <a:avLst/>
          </a:prstGeom>
        </p:spPr>
        <p:txBody>
          <a:bodyPr/>
          <a:lstStyle/>
          <a:p>
            <a:r>
              <a:t>In some implementations of a binary search tree all values are unique so we exclude duplicates, however some implementations allow duplicates. Throughout the binary tree videos I will assume all values are unique, however we will get around to talking about how to support duplicated values don’t worry.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inary Trees and Binary Search Trees (BST)"/>
          <p:cNvSpPr>
            <a:spLocks noGrp="1"/>
          </p:cNvSpPr>
          <p:nvPr>
            <p:ph type="ctrTitle"/>
          </p:nvPr>
        </p:nvSpPr>
        <p:spPr>
          <a:xfrm>
            <a:off x="701966" y="1654583"/>
            <a:ext cx="11600868" cy="4190577"/>
          </a:xfrm>
          <a:prstGeom prst="rect">
            <a:avLst/>
          </a:prstGeom>
        </p:spPr>
        <p:txBody>
          <a:bodyPr/>
          <a:lstStyle>
            <a:lvl1pPr defTabSz="537463">
              <a:defRPr sz="9200" b="1"/>
            </a:lvl1pPr>
          </a:lstStyle>
          <a:p>
            <a:r>
              <a:t>Binary Trees and Binary Search Trees (BST)</a:t>
            </a:r>
          </a:p>
        </p:txBody>
      </p:sp>
      <p:sp>
        <p:nvSpPr>
          <p:cNvPr id="3" name="Text Placeholder 2">
            <a:extLst>
              <a:ext uri="{FF2B5EF4-FFF2-40B4-BE49-F238E27FC236}">
                <a16:creationId xmlns:a16="http://schemas.microsoft.com/office/drawing/2014/main" id="{7183049A-7242-4EF3-8984-3BDD6784F6C0}"/>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291" name="A leaf node is a node with no children. These have been highlighted in orange."/>
          <p:cNvSpPr/>
          <p:nvPr/>
        </p:nvSpPr>
        <p:spPr>
          <a:xfrm>
            <a:off x="851342" y="3835400"/>
            <a:ext cx="6061871" cy="2082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leaf node</a:t>
            </a:r>
            <a:r>
              <a:t> is a node with no children. These have been highlighted in orange. </a:t>
            </a:r>
          </a:p>
        </p:txBody>
      </p:sp>
      <p:sp>
        <p:nvSpPr>
          <p:cNvPr id="292"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8"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9"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 name="3"/>
          <p:cNvSpPr/>
          <p:nvPr/>
        </p:nvSpPr>
        <p:spPr>
          <a:xfrm>
            <a:off x="10568368" y="6713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3"/>
          <p:cNvSpPr/>
          <p:nvPr/>
        </p:nvSpPr>
        <p:spPr>
          <a:xfrm>
            <a:off x="11474587" y="6713751"/>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5"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 name="8"/>
          <p:cNvSpPr/>
          <p:nvPr/>
        </p:nvSpPr>
        <p:spPr>
          <a:xfrm>
            <a:off x="11907361" y="55072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 name="3"/>
          <p:cNvSpPr/>
          <p:nvPr/>
        </p:nvSpPr>
        <p:spPr>
          <a:xfrm>
            <a:off x="7852343" y="548263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 name="2"/>
          <p:cNvSpPr/>
          <p:nvPr/>
        </p:nvSpPr>
        <p:spPr>
          <a:xfrm>
            <a:off x="9849095" y="54691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 name="4"/>
          <p:cNvSpPr/>
          <p:nvPr/>
        </p:nvSpPr>
        <p:spPr>
          <a:xfrm>
            <a:off x="8726285"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4"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 name="2"/>
          <p:cNvSpPr/>
          <p:nvPr/>
        </p:nvSpPr>
        <p:spPr>
          <a:xfrm>
            <a:off x="7852343" y="675464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 name="2"/>
          <p:cNvSpPr/>
          <p:nvPr/>
        </p:nvSpPr>
        <p:spPr>
          <a:xfrm>
            <a:off x="9600228" y="67546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6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6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7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8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8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8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8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9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9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93"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9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9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9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0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0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05"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6"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0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0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1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17"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8"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0"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2"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2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29"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3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3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3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4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41" name="Arrow"/>
          <p:cNvSpPr/>
          <p:nvPr/>
        </p:nvSpPr>
        <p:spPr>
          <a:xfrm>
            <a:off x="3098701" y="52044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4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4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4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5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5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5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5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5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6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6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6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4"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6"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8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83"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6"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8"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9"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0"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91"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21" name="A subtree is a tree entirely contained within another. They are usually denoted using triangles."/>
          <p:cNvSpPr/>
          <p:nvPr/>
        </p:nvSpPr>
        <p:spPr>
          <a:xfrm>
            <a:off x="1346571" y="3835400"/>
            <a:ext cx="6857258" cy="2082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subtree</a:t>
            </a:r>
            <a:r>
              <a:t> is a tree entirely contained within another. They are usually denoted using triangles.</a:t>
            </a:r>
          </a:p>
        </p:txBody>
      </p:sp>
      <p:sp>
        <p:nvSpPr>
          <p:cNvPr id="322" name="Circle"/>
          <p:cNvSpPr/>
          <p:nvPr/>
        </p:nvSpPr>
        <p:spPr>
          <a:xfrm>
            <a:off x="9472631" y="37653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3" name="Line"/>
          <p:cNvSpPr/>
          <p:nvPr/>
        </p:nvSpPr>
        <p:spPr>
          <a:xfrm flipV="1">
            <a:off x="9002176" y="45245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 name="Line"/>
          <p:cNvSpPr/>
          <p:nvPr/>
        </p:nvSpPr>
        <p:spPr>
          <a:xfrm flipH="1" flipV="1">
            <a:off x="10221001" y="44886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 name="Line"/>
          <p:cNvSpPr/>
          <p:nvPr/>
        </p:nvSpPr>
        <p:spPr>
          <a:xfrm flipH="1" flipV="1">
            <a:off x="9895625" y="46037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 name="Triangle"/>
          <p:cNvSpPr/>
          <p:nvPr/>
        </p:nvSpPr>
        <p:spPr>
          <a:xfrm>
            <a:off x="10407487"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 name="Triangle"/>
          <p:cNvSpPr/>
          <p:nvPr/>
        </p:nvSpPr>
        <p:spPr>
          <a:xfrm>
            <a:off x="9488478" y="51516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8" name="Triangle"/>
          <p:cNvSpPr/>
          <p:nvPr/>
        </p:nvSpPr>
        <p:spPr>
          <a:xfrm>
            <a:off x="8569468" y="51516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9" name="Note: Subtrees may consist of a single node!"/>
          <p:cNvSpPr/>
          <p:nvPr/>
        </p:nvSpPr>
        <p:spPr>
          <a:xfrm>
            <a:off x="389582" y="6978649"/>
            <a:ext cx="1222563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a:t>Note:</a:t>
            </a:r>
            <a:r>
              <a:t> Subtrees may consist of a single node!</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9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69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697"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8"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9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01"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03"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05"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0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71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11"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2"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15"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4"/>
          <p:cNvSpPr/>
          <p:nvPr/>
        </p:nvSpPr>
        <p:spPr>
          <a:xfrm>
            <a:off x="8331472" y="58244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17"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19"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2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72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25"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8"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29"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0"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31"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2" name="5"/>
          <p:cNvSpPr/>
          <p:nvPr/>
        </p:nvSpPr>
        <p:spPr>
          <a:xfrm>
            <a:off x="9535431" y="695725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3"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73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39" name="Arrow"/>
          <p:cNvSpPr/>
          <p:nvPr/>
        </p:nvSpPr>
        <p:spPr>
          <a:xfrm>
            <a:off x="3098701" y="56870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4"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5"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6"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47"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8" name="6"/>
          <p:cNvSpPr/>
          <p:nvPr/>
        </p:nvSpPr>
        <p:spPr>
          <a:xfrm>
            <a:off x="10749551" y="809009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49"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5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75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755"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56"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7"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8"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9" name="4"/>
          <p:cNvSpPr/>
          <p:nvPr/>
        </p:nvSpPr>
        <p:spPr>
          <a:xfrm>
            <a:off x="8331472" y="58244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60" name="Line"/>
          <p:cNvSpPr/>
          <p:nvPr/>
        </p:nvSpPr>
        <p:spPr>
          <a:xfrm flipH="1" flipV="1">
            <a:off x="7718990" y="52904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1" name="5"/>
          <p:cNvSpPr/>
          <p:nvPr/>
        </p:nvSpPr>
        <p:spPr>
          <a:xfrm>
            <a:off x="9535431" y="695725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62" name="Line"/>
          <p:cNvSpPr/>
          <p:nvPr/>
        </p:nvSpPr>
        <p:spPr>
          <a:xfrm flipH="1" flipV="1">
            <a:off x="8922950" y="642327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6"/>
          <p:cNvSpPr/>
          <p:nvPr/>
        </p:nvSpPr>
        <p:spPr>
          <a:xfrm>
            <a:off x="10749551" y="809009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64" name="Line"/>
          <p:cNvSpPr/>
          <p:nvPr/>
        </p:nvSpPr>
        <p:spPr>
          <a:xfrm flipH="1" flipV="1">
            <a:off x="10137070" y="755611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This type of linear behaviour is very bad and is the reason why balanced binary search trees were invented."/>
          <p:cNvSpPr/>
          <p:nvPr/>
        </p:nvSpPr>
        <p:spPr>
          <a:xfrm>
            <a:off x="132896" y="6984813"/>
            <a:ext cx="894784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This type of linear behaviour is </a:t>
            </a:r>
            <a:r>
              <a:rPr b="1">
                <a:solidFill>
                  <a:schemeClr val="accent5">
                    <a:hueOff val="101205"/>
                    <a:satOff val="-13598"/>
                    <a:lumOff val="23877"/>
                  </a:schemeClr>
                </a:solidFill>
              </a:rPr>
              <a:t>very bad</a:t>
            </a:r>
            <a:r>
              <a:t> and is the reason why </a:t>
            </a:r>
            <a:r>
              <a:rPr b="1">
                <a:solidFill>
                  <a:schemeClr val="accent2">
                    <a:satOff val="-13916"/>
                    <a:lumOff val="13989"/>
                  </a:schemeClr>
                </a:solidFill>
              </a:rPr>
              <a:t>balanced binary search trees</a:t>
            </a:r>
            <a:r>
              <a:t> were invented.</a:t>
            </a:r>
          </a:p>
        </p:txBody>
      </p:sp>
      <p:sp>
        <p:nvSpPr>
          <p:cNvPr id="17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 name="Removing elements from a Binary Search Tree (BST)"/>
          <p:cNvSpPr>
            <a:spLocks noGrp="1"/>
          </p:cNvSpPr>
          <p:nvPr>
            <p:ph type="title"/>
          </p:nvPr>
        </p:nvSpPr>
        <p:spPr>
          <a:xfrm>
            <a:off x="555159" y="2550678"/>
            <a:ext cx="11894482" cy="4120656"/>
          </a:xfrm>
          <a:prstGeom prst="rect">
            <a:avLst/>
          </a:prstGeom>
        </p:spPr>
        <p:txBody>
          <a:bodyPr/>
          <a:lstStyle>
            <a:lvl1pPr defTabSz="479044">
              <a:defRPr sz="9020" b="1"/>
            </a:lvl1pPr>
          </a:lstStyle>
          <a:p>
            <a:r>
              <a:t>Removing elements from a Binary Search Tree (BST)</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Removing elements from a Binary Search Tree (BST) can be seen as a two step process."/>
          <p:cNvSpPr/>
          <p:nvPr/>
        </p:nvSpPr>
        <p:spPr>
          <a:xfrm>
            <a:off x="827943" y="1200993"/>
            <a:ext cx="12005568"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Removing elements from a Binary Search Tree (BST) can be seen as a two step process.</a:t>
            </a:r>
          </a:p>
        </p:txBody>
      </p:sp>
      <p:sp>
        <p:nvSpPr>
          <p:cNvPr id="1771" name="Removing elements from a BST"/>
          <p:cNvSpPr>
            <a:spLocks noGrp="1"/>
          </p:cNvSpPr>
          <p:nvPr>
            <p:ph type="title"/>
          </p:nvPr>
        </p:nvSpPr>
        <p:spPr>
          <a:xfrm>
            <a:off x="348493" y="91933"/>
            <a:ext cx="12583071" cy="1221781"/>
          </a:xfrm>
          <a:prstGeom prst="rect">
            <a:avLst/>
          </a:prstGeom>
        </p:spPr>
        <p:txBody>
          <a:bodyPr/>
          <a:lstStyle>
            <a:lvl1pPr defTabSz="420624">
              <a:defRPr sz="5760" b="1"/>
            </a:lvl1pPr>
          </a:lstStyle>
          <a:p>
            <a:r>
              <a:t>Removing elements from a BST</a:t>
            </a:r>
          </a:p>
        </p:txBody>
      </p:sp>
      <p:sp>
        <p:nvSpPr>
          <p:cNvPr id="1772" name="1) Find the element we wish to remove (if it exists)"/>
          <p:cNvSpPr/>
          <p:nvPr/>
        </p:nvSpPr>
        <p:spPr>
          <a:xfrm>
            <a:off x="976920" y="3289275"/>
            <a:ext cx="10565408" cy="142800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1) </a:t>
            </a:r>
            <a:r>
              <a:rPr b="1">
                <a:solidFill>
                  <a:schemeClr val="accent4">
                    <a:hueOff val="102361"/>
                    <a:satOff val="14118"/>
                    <a:lumOff val="10675"/>
                  </a:schemeClr>
                </a:solidFill>
              </a:rPr>
              <a:t>Find</a:t>
            </a:r>
            <a:r>
              <a:t> the element we wish to remove (if it exists)</a:t>
            </a:r>
          </a:p>
        </p:txBody>
      </p:sp>
      <p:sp>
        <p:nvSpPr>
          <p:cNvPr id="1773" name="2) Replace the node we want to remove with its successor (if any) to maintain the BST invariant."/>
          <p:cNvSpPr/>
          <p:nvPr/>
        </p:nvSpPr>
        <p:spPr>
          <a:xfrm>
            <a:off x="663662" y="4660900"/>
            <a:ext cx="11191924"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2) </a:t>
            </a:r>
            <a:r>
              <a:rPr b="1">
                <a:solidFill>
                  <a:schemeClr val="accent4">
                    <a:hueOff val="102361"/>
                    <a:satOff val="14118"/>
                    <a:lumOff val="10675"/>
                  </a:schemeClr>
                </a:solidFill>
              </a:rPr>
              <a:t>Replace</a:t>
            </a:r>
            <a:r>
              <a:t> the node we want to remove with its successor (if any) to maintain the BST invariant. </a:t>
            </a:r>
          </a:p>
        </p:txBody>
      </p:sp>
      <p:sp>
        <p:nvSpPr>
          <p:cNvPr id="1774" name="Recall the BST invariant: left subtree has smaller elements and right subtree has larger elements."/>
          <p:cNvSpPr/>
          <p:nvPr/>
        </p:nvSpPr>
        <p:spPr>
          <a:xfrm>
            <a:off x="1069640" y="7059562"/>
            <a:ext cx="11522174" cy="186134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Recall the </a:t>
            </a:r>
            <a:r>
              <a:rPr b="1">
                <a:solidFill>
                  <a:schemeClr val="accent2">
                    <a:satOff val="-13916"/>
                    <a:lumOff val="13989"/>
                  </a:schemeClr>
                </a:solidFill>
              </a:rPr>
              <a:t>BST invariant</a:t>
            </a:r>
            <a:r>
              <a:t>: left subtree has smaller elements and right subtree has larger elements.</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777" name="When searching our BST for a node with a particular value one of four things will happen:"/>
          <p:cNvSpPr/>
          <p:nvPr/>
        </p:nvSpPr>
        <p:spPr>
          <a:xfrm>
            <a:off x="1145517" y="1473199"/>
            <a:ext cx="10713766"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When searching our BST for a node with a particular value one of four things will happen:</a:t>
            </a:r>
          </a:p>
        </p:txBody>
      </p:sp>
      <p:sp>
        <p:nvSpPr>
          <p:cNvPr id="1778" name="We hit a null node at which point we know the value does not exist within our BST…"/>
          <p:cNvSpPr/>
          <p:nvPr/>
        </p:nvSpPr>
        <p:spPr>
          <a:xfrm>
            <a:off x="348492" y="3378200"/>
            <a:ext cx="12583073" cy="53086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625642" indent="-625642" algn="l">
              <a:buSzPct val="100000"/>
              <a:buAutoNum type="arabicParenR"/>
            </a:pPr>
            <a:r>
              <a:t>We hit a </a:t>
            </a:r>
            <a:r>
              <a:rPr b="1">
                <a:solidFill>
                  <a:schemeClr val="accent2">
                    <a:satOff val="-13916"/>
                    <a:lumOff val="13989"/>
                  </a:schemeClr>
                </a:solidFill>
              </a:rPr>
              <a:t>null node</a:t>
            </a:r>
            <a:r>
              <a:t> at which point we know the value does not exist within our BST</a:t>
            </a:r>
          </a:p>
          <a:p>
            <a:pPr algn="l"/>
            <a:endParaRPr/>
          </a:p>
          <a:p>
            <a:pPr algn="l"/>
            <a:r>
              <a:t>2) Comparator value </a:t>
            </a:r>
            <a:r>
              <a:rPr b="1">
                <a:solidFill>
                  <a:schemeClr val="accent2">
                    <a:satOff val="-13916"/>
                    <a:lumOff val="13989"/>
                  </a:schemeClr>
                </a:solidFill>
              </a:rPr>
              <a:t>equal to 0</a:t>
            </a:r>
            <a:r>
              <a:t> (found it!)</a:t>
            </a:r>
          </a:p>
          <a:p>
            <a:pPr algn="l"/>
            <a:endParaRPr/>
          </a:p>
          <a:p>
            <a:pPr algn="l"/>
            <a:r>
              <a:t>3) Comparator value </a:t>
            </a:r>
            <a:r>
              <a:rPr b="1">
                <a:solidFill>
                  <a:schemeClr val="accent2">
                    <a:satOff val="-13916"/>
                    <a:lumOff val="13989"/>
                  </a:schemeClr>
                </a:solidFill>
              </a:rPr>
              <a:t>less than 0</a:t>
            </a:r>
            <a:r>
              <a:t> (the value, if it exists, is in the left subtree)</a:t>
            </a:r>
          </a:p>
          <a:p>
            <a:pPr algn="l"/>
            <a:endParaRPr/>
          </a:p>
          <a:p>
            <a:pPr algn="l"/>
            <a:r>
              <a:t>4) Comparator value </a:t>
            </a:r>
            <a:r>
              <a:rPr b="1">
                <a:solidFill>
                  <a:schemeClr val="accent2">
                    <a:satOff val="-13916"/>
                    <a:lumOff val="13989"/>
                  </a:schemeClr>
                </a:solidFill>
              </a:rPr>
              <a:t>greater than 0</a:t>
            </a:r>
            <a:r>
              <a:t> (the value, if it exists, is in the right subtree)</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781"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782"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783"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784"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85"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86"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787"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788"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789"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0"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1"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2"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3"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4"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5"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6"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797"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798"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799"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0"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1"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02"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3"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4"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05"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06"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07"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8"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9"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10"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1"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2"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81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81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1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1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1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2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2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2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2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2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3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3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3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3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4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4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4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4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84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32"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3"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8"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85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5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5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5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5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5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5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5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6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86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86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7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87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87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87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87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88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88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88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88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89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89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9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9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89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89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89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0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0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0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0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1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1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1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1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92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1"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92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2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2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2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3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3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3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4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4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4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4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4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5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5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95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7"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96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6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6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6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6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6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96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96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196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97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97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7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98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198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98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198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198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9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199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199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99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99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199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0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0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1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13"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2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2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0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03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3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3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3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3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3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3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3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4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4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5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5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064"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06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06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07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07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7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7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07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07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0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08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08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0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09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09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0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0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100"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1"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10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0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0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0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0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0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1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1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2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2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2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2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136"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7"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14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4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4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4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4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4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4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4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5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5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16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16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1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1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172"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3"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17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17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17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17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8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18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18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18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8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19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19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19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19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0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0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0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0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208" name="Arrow"/>
          <p:cNvSpPr/>
          <p:nvPr/>
        </p:nvSpPr>
        <p:spPr>
          <a:xfrm>
            <a:off x="3306846" y="42121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9"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41"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2"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6"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21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1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1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1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1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1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1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2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2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3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3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4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244"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5"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24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4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5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5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5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5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5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5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26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26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2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27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27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2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2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7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28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28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28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28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28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28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8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29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29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2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0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0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0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0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31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17"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9"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32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2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2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2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2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2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2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3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3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4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4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352"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53"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35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5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5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5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6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6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3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7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37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3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38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38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3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3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388"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389"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39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39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39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39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9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39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39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0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0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0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1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1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1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1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1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2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424"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25"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42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2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3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3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3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3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3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3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3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4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4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4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4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5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5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5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5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46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61" name="Arrow"/>
          <p:cNvSpPr/>
          <p:nvPr/>
        </p:nvSpPr>
        <p:spPr>
          <a:xfrm>
            <a:off x="3306846" y="4745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46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46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46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46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6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6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47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47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47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7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8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8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48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48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49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49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49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49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50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01"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02"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03"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4"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05"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0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07"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0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6"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17"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1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0"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2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24"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25"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2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8"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2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1"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532"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33"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5"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53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37"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3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3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4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4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4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4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4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5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5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5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6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6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6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56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568"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569"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50"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1"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7"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8"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2"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4"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1"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57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57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7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57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7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7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7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57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58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8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8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9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59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59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59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0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3"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604"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05"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7"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60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09"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1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1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1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1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1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1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1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2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2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3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3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3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3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640"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41"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 name="Find phase"/>
          <p:cNvSpPr>
            <a:spLocks noGrp="1"/>
          </p:cNvSpPr>
          <p:nvPr>
            <p:ph type="title"/>
          </p:nvPr>
        </p:nvSpPr>
        <p:spPr>
          <a:xfrm>
            <a:off x="348493" y="91933"/>
            <a:ext cx="12583071" cy="1221781"/>
          </a:xfrm>
          <a:prstGeom prst="rect">
            <a:avLst/>
          </a:prstGeom>
        </p:spPr>
        <p:txBody>
          <a:bodyPr/>
          <a:lstStyle>
            <a:lvl1pPr defTabSz="549148">
              <a:defRPr sz="7519" b="1"/>
            </a:lvl1pPr>
          </a:lstStyle>
          <a:p>
            <a:r>
              <a:t>Find phase</a:t>
            </a:r>
          </a:p>
        </p:txBody>
      </p:sp>
      <p:sp>
        <p:nvSpPr>
          <p:cNvPr id="264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264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4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264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4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4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5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265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42</a:t>
            </a:r>
          </a:p>
        </p:txBody>
      </p:sp>
      <p:sp>
        <p:nvSpPr>
          <p:cNvPr id="265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6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6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35</a:t>
            </a:r>
          </a:p>
        </p:txBody>
      </p:sp>
      <p:sp>
        <p:nvSpPr>
          <p:cNvPr id="266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266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37</a:t>
            </a:r>
          </a:p>
        </p:txBody>
      </p:sp>
      <p:sp>
        <p:nvSpPr>
          <p:cNvPr id="267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47</a:t>
            </a:r>
          </a:p>
        </p:txBody>
      </p:sp>
      <p:sp>
        <p:nvSpPr>
          <p:cNvPr id="267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5" name="Find queries:"/>
          <p:cNvSpPr/>
          <p:nvPr/>
        </p:nvSpPr>
        <p:spPr>
          <a:xfrm>
            <a:off x="461103" y="2884316"/>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Find queries:</a:t>
            </a:r>
          </a:p>
        </p:txBody>
      </p:sp>
      <p:sp>
        <p:nvSpPr>
          <p:cNvPr id="2676" name="find(14)…"/>
          <p:cNvSpPr/>
          <p:nvPr/>
        </p:nvSpPr>
        <p:spPr>
          <a:xfrm>
            <a:off x="1001622" y="3595428"/>
            <a:ext cx="2591619"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find(14)</a:t>
            </a:r>
          </a:p>
          <a:p>
            <a:pPr algn="l"/>
            <a:r>
              <a:t>find(25)</a:t>
            </a:r>
          </a:p>
          <a:p>
            <a:pPr algn="l"/>
            <a:r>
              <a:t>find(37)</a:t>
            </a:r>
          </a:p>
          <a:p>
            <a:pPr algn="l"/>
            <a:r>
              <a:t>find(17)</a:t>
            </a:r>
          </a:p>
        </p:txBody>
      </p:sp>
      <p:sp>
        <p:nvSpPr>
          <p:cNvPr id="2677" name="Arrow"/>
          <p:cNvSpPr/>
          <p:nvPr/>
        </p:nvSpPr>
        <p:spPr>
          <a:xfrm>
            <a:off x="3306846" y="5253592"/>
            <a:ext cx="699325" cy="281831"/>
          </a:xfrm>
          <a:custGeom>
            <a:avLst/>
            <a:gdLst/>
            <a:ahLst/>
            <a:cxnLst>
              <a:cxn ang="0">
                <a:pos x="wd2" y="hd2"/>
              </a:cxn>
              <a:cxn ang="5400000">
                <a:pos x="wd2" y="hd2"/>
              </a:cxn>
              <a:cxn ang="10800000">
                <a:pos x="wd2" y="hd2"/>
              </a:cxn>
              <a:cxn ang="16200000">
                <a:pos x="wd2" y="hd2"/>
              </a:cxn>
            </a:cxnLst>
            <a:rect l="0" t="0" r="r" b="b"/>
            <a:pathLst>
              <a:path w="21600" h="21600"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8" name="At this point we discover that 17 does not exist!"/>
          <p:cNvSpPr/>
          <p:nvPr/>
        </p:nvSpPr>
        <p:spPr>
          <a:xfrm>
            <a:off x="2323281" y="8099503"/>
            <a:ext cx="8530165"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At this point we discover that 17 does not exist!</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0"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681" name="Four Cases"/>
          <p:cNvSpPr/>
          <p:nvPr/>
        </p:nvSpPr>
        <p:spPr>
          <a:xfrm>
            <a:off x="4885821" y="1423618"/>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Four Cases</a:t>
            </a:r>
          </a:p>
        </p:txBody>
      </p:sp>
      <p:sp>
        <p:nvSpPr>
          <p:cNvPr id="2682"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3"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4"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5"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88"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0"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91"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3"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4"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5"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8" name="Node to remove is a…"/>
          <p:cNvSpPr/>
          <p:nvPr/>
        </p:nvSpPr>
        <p:spPr>
          <a:xfrm>
            <a:off x="948263" y="3844559"/>
            <a:ext cx="4701928" cy="990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000"/>
            </a:pPr>
            <a:r>
              <a:t>Node to remove is a</a:t>
            </a:r>
          </a:p>
          <a:p>
            <a:pPr>
              <a:defRPr sz="3000"/>
            </a:pPr>
            <a:r>
              <a:t>leaf node</a:t>
            </a:r>
          </a:p>
        </p:txBody>
      </p:sp>
      <p:sp>
        <p:nvSpPr>
          <p:cNvPr id="2699" name="Node to remove has a right subtree but no left subtree"/>
          <p:cNvSpPr/>
          <p:nvPr/>
        </p:nvSpPr>
        <p:spPr>
          <a:xfrm>
            <a:off x="6354334" y="3786777"/>
            <a:ext cx="650918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Node to remove has a right subtree but no left subtree </a:t>
            </a:r>
          </a:p>
        </p:txBody>
      </p:sp>
      <p:sp>
        <p:nvSpPr>
          <p:cNvPr id="2700" name="Node to remove has a left subtree but no right subtree"/>
          <p:cNvSpPr/>
          <p:nvPr/>
        </p:nvSpPr>
        <p:spPr>
          <a:xfrm>
            <a:off x="845031" y="7544011"/>
            <a:ext cx="5083867"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Node to remove has a left subtree but no right subtree </a:t>
            </a:r>
          </a:p>
        </p:txBody>
      </p:sp>
      <p:sp>
        <p:nvSpPr>
          <p:cNvPr id="2701" name="Node to remove has a both a left subtree and a right subtree"/>
          <p:cNvSpPr/>
          <p:nvPr/>
        </p:nvSpPr>
        <p:spPr>
          <a:xfrm>
            <a:off x="7029250" y="7555689"/>
            <a:ext cx="5392233"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Node to remove has a both a left subtree and a right subtree </a:t>
            </a:r>
          </a:p>
        </p:txBody>
      </p:sp>
      <p:sp>
        <p:nvSpPr>
          <p:cNvPr id="2702" name="Circle"/>
          <p:cNvSpPr/>
          <p:nvPr/>
        </p:nvSpPr>
        <p:spPr>
          <a:xfrm>
            <a:off x="9253383" y="50577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3"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4" name="Circle"/>
          <p:cNvSpPr/>
          <p:nvPr/>
        </p:nvSpPr>
        <p:spPr>
          <a:xfrm>
            <a:off x="9257741" y="13493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5"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Circle"/>
          <p:cNvSpPr/>
          <p:nvPr/>
        </p:nvSpPr>
        <p:spPr>
          <a:xfrm>
            <a:off x="2907741" y="14509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7"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8" name="Circle"/>
          <p:cNvSpPr/>
          <p:nvPr/>
        </p:nvSpPr>
        <p:spPr>
          <a:xfrm>
            <a:off x="2895041" y="50958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712"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13"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14"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5"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0"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2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4"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2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2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2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4"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6"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73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3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3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4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4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5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5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75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5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0"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2"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763"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64"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65"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6"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7"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8"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9"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0"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1"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72"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3"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74"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5"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6"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7"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78"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780"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782"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5"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6"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8"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789"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79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91"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92"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9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7"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9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9"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0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1"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02"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3"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4"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5"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0"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11"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2"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4"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815"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16"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17"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8"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1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1"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2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2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5"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2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32"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3"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5"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6"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8"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0"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841"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42"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43"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4"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5"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8"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50"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1"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2"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3"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54"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56"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7"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58"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60"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69"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4"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6"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7"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2"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3"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6"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86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6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6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7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7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7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80"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8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3"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884"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5"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86"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7"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89"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0"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2"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8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7" name="If the node we wish to remove is a leaf node then we may do so without side effect :)"/>
          <p:cNvSpPr/>
          <p:nvPr/>
        </p:nvSpPr>
        <p:spPr>
          <a:xfrm>
            <a:off x="418752" y="3228673"/>
            <a:ext cx="6947328"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If the node we wish to remove is a leaf node then we may do so without side effect :)</a:t>
            </a:r>
          </a:p>
        </p:txBody>
      </p:sp>
      <p:sp>
        <p:nvSpPr>
          <p:cNvPr id="2898"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99"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00"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1"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2"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3"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04"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5"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06"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7"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08"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1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1" name="Suppose we want to remove 8 from the BST on the right. First we would find 8 then remove it immediately since it’s a leaf node"/>
          <p:cNvSpPr/>
          <p:nvPr/>
        </p:nvSpPr>
        <p:spPr>
          <a:xfrm>
            <a:off x="270185" y="5352203"/>
            <a:ext cx="7244462"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Suppose we want to remove 8 from the BST on the right. First we would find 8 then remove it immediately since it’s a leaf node</a:t>
            </a:r>
          </a:p>
        </p:txBody>
      </p:sp>
      <p:sp>
        <p:nvSpPr>
          <p:cNvPr id="2912"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3"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4" name="Case I: Leaf node"/>
          <p:cNvSpPr/>
          <p:nvPr/>
        </p:nvSpPr>
        <p:spPr>
          <a:xfrm>
            <a:off x="1495576" y="2255679"/>
            <a:ext cx="479368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6"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17" name="Cases II &amp; III: either the left/right child node is a subtree"/>
          <p:cNvSpPr/>
          <p:nvPr/>
        </p:nvSpPr>
        <p:spPr>
          <a:xfrm>
            <a:off x="232928" y="1944054"/>
            <a:ext cx="6443970"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b="1"/>
            </a:pPr>
            <a:r>
              <a:t>Cases II &amp; III:</a:t>
            </a:r>
            <a:r>
              <a:rPr b="0"/>
              <a:t> either the left/right child node is a subtree</a:t>
            </a:r>
          </a:p>
        </p:txBody>
      </p:sp>
      <p:sp>
        <p:nvSpPr>
          <p:cNvPr id="2918" name="Circle"/>
          <p:cNvSpPr/>
          <p:nvPr/>
        </p:nvSpPr>
        <p:spPr>
          <a:xfrm>
            <a:off x="7603997" y="17176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19" name="Triangle"/>
          <p:cNvSpPr/>
          <p:nvPr/>
        </p:nvSpPr>
        <p:spPr>
          <a:xfrm>
            <a:off x="66768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0" name="Triangle"/>
          <p:cNvSpPr/>
          <p:nvPr/>
        </p:nvSpPr>
        <p:spPr>
          <a:xfrm>
            <a:off x="8531097" y="3165437"/>
            <a:ext cx="943969"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1" name="Line"/>
          <p:cNvSpPr/>
          <p:nvPr/>
        </p:nvSpPr>
        <p:spPr>
          <a:xfrm>
            <a:off x="83976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a:off x="71633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Triangle"/>
          <p:cNvSpPr/>
          <p:nvPr/>
        </p:nvSpPr>
        <p:spPr>
          <a:xfrm>
            <a:off x="97655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24" name="Triangle"/>
          <p:cNvSpPr/>
          <p:nvPr/>
        </p:nvSpPr>
        <p:spPr>
          <a:xfrm>
            <a:off x="11619798" y="3165437"/>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2925" name="Line"/>
          <p:cNvSpPr/>
          <p:nvPr/>
        </p:nvSpPr>
        <p:spPr>
          <a:xfrm>
            <a:off x="114863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a:off x="102520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The successor of the node we are trying to remove in these cases will be the root node of the left/right subtree."/>
          <p:cNvSpPr/>
          <p:nvPr/>
        </p:nvSpPr>
        <p:spPr>
          <a:xfrm>
            <a:off x="1159341" y="4816717"/>
            <a:ext cx="10686118" cy="1549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200"/>
            </a:pPr>
            <a:r>
              <a:t>The successor of the node we are trying to remove in these cases will be the </a:t>
            </a:r>
            <a:r>
              <a:rPr b="1">
                <a:solidFill>
                  <a:schemeClr val="accent4">
                    <a:hueOff val="102361"/>
                    <a:satOff val="14118"/>
                    <a:lumOff val="10675"/>
                  </a:schemeClr>
                </a:solidFill>
              </a:rPr>
              <a:t>root node of the left/right subtree</a:t>
            </a:r>
            <a:r>
              <a:t>.</a:t>
            </a:r>
          </a:p>
        </p:txBody>
      </p:sp>
      <p:sp>
        <p:nvSpPr>
          <p:cNvPr id="2928" name="Line"/>
          <p:cNvSpPr/>
          <p:nvPr/>
        </p:nvSpPr>
        <p:spPr>
          <a:xfrm flipH="1" flipV="1">
            <a:off x="8068787" y="13877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Circle"/>
          <p:cNvSpPr/>
          <p:nvPr/>
        </p:nvSpPr>
        <p:spPr>
          <a:xfrm>
            <a:off x="10690097" y="1704937"/>
            <a:ext cx="943969"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0" name="Line"/>
          <p:cNvSpPr/>
          <p:nvPr/>
        </p:nvSpPr>
        <p:spPr>
          <a:xfrm flipH="1" flipV="1">
            <a:off x="11154887" y="1375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1" name="It may be the case that you are removing the root node of the BST in which case its immediate child becomes the new root as you would expect."/>
          <p:cNvSpPr/>
          <p:nvPr/>
        </p:nvSpPr>
        <p:spPr>
          <a:xfrm>
            <a:off x="328413" y="6860277"/>
            <a:ext cx="12347973" cy="1549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200"/>
            </a:lvl1pPr>
          </a:lstStyle>
          <a:p>
            <a:r>
              <a:t>It may be the case that you are removing the root node of the BST in which case its immediate child becomes the new root as you would expect.</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3"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34"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3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9"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4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1"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4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3"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4"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46"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50"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51"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5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5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5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7"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6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6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5"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66"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67"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68"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9"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1"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7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7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5"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7"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82"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83"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8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7"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88"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9"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2"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3"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94"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5"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7"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2998"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00"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02"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04"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06"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7"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8"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9"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1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1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5"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1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7"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18"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9"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0"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1"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22"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5"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26"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302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2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29"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3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3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4"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3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3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388" name="Circle"/>
          <p:cNvSpPr/>
          <p:nvPr/>
        </p:nvSpPr>
        <p:spPr>
          <a:xfrm>
            <a:off x="2424131" y="2228604"/>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9" name="Line"/>
          <p:cNvSpPr/>
          <p:nvPr/>
        </p:nvSpPr>
        <p:spPr>
          <a:xfrm flipV="1">
            <a:off x="1953676" y="2987891"/>
            <a:ext cx="588331" cy="593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 name="Line"/>
          <p:cNvSpPr/>
          <p:nvPr/>
        </p:nvSpPr>
        <p:spPr>
          <a:xfrm flipH="1" flipV="1">
            <a:off x="3172501" y="2951977"/>
            <a:ext cx="576162" cy="6469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H="1" flipV="1">
            <a:off x="2847125" y="3067030"/>
            <a:ext cx="2581" cy="5239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Triangle"/>
          <p:cNvSpPr/>
          <p:nvPr/>
        </p:nvSpPr>
        <p:spPr>
          <a:xfrm>
            <a:off x="3358987"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 name="Triangle"/>
          <p:cNvSpPr/>
          <p:nvPr/>
        </p:nvSpPr>
        <p:spPr>
          <a:xfrm>
            <a:off x="2439978" y="3614980"/>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4" name="Triangle"/>
          <p:cNvSpPr/>
          <p:nvPr/>
        </p:nvSpPr>
        <p:spPr>
          <a:xfrm>
            <a:off x="1520968" y="361496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5" name="Circle"/>
          <p:cNvSpPr/>
          <p:nvPr/>
        </p:nvSpPr>
        <p:spPr>
          <a:xfrm>
            <a:off x="5854762" y="3813200"/>
            <a:ext cx="814296" cy="814295"/>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 name="Line"/>
          <p:cNvSpPr/>
          <p:nvPr/>
        </p:nvSpPr>
        <p:spPr>
          <a:xfrm flipV="1">
            <a:off x="5087537" y="4422800"/>
            <a:ext cx="778374" cy="7783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6619271" y="4439023"/>
            <a:ext cx="962586" cy="7744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V="1">
            <a:off x="5814355" y="4594955"/>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Triangle"/>
          <p:cNvSpPr/>
          <p:nvPr/>
        </p:nvSpPr>
        <p:spPr>
          <a:xfrm>
            <a:off x="5389858" y="5253099"/>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0" name="Triangle"/>
          <p:cNvSpPr/>
          <p:nvPr/>
        </p:nvSpPr>
        <p:spPr>
          <a:xfrm>
            <a:off x="7227878" y="5253105"/>
            <a:ext cx="814295"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 name="Triangle"/>
          <p:cNvSpPr/>
          <p:nvPr/>
        </p:nvSpPr>
        <p:spPr>
          <a:xfrm>
            <a:off x="6308868" y="5253094"/>
            <a:ext cx="814296" cy="8142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2" name="Line"/>
          <p:cNvSpPr/>
          <p:nvPr/>
        </p:nvSpPr>
        <p:spPr>
          <a:xfrm flipH="1" flipV="1">
            <a:off x="6448727" y="4605655"/>
            <a:ext cx="260516" cy="59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 name="Line"/>
          <p:cNvSpPr/>
          <p:nvPr/>
        </p:nvSpPr>
        <p:spPr>
          <a:xfrm>
            <a:off x="4268336" y="4220347"/>
            <a:ext cx="1491373"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 name="Circle"/>
          <p:cNvSpPr/>
          <p:nvPr/>
        </p:nvSpPr>
        <p:spPr>
          <a:xfrm>
            <a:off x="9232962" y="6314834"/>
            <a:ext cx="814296" cy="814296"/>
          </a:xfrm>
          <a:prstGeom prst="ellipse">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Line"/>
          <p:cNvSpPr/>
          <p:nvPr/>
        </p:nvSpPr>
        <p:spPr>
          <a:xfrm flipV="1">
            <a:off x="9192555" y="7096589"/>
            <a:ext cx="237299" cy="6043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 name="Line"/>
          <p:cNvSpPr/>
          <p:nvPr/>
        </p:nvSpPr>
        <p:spPr>
          <a:xfrm flipH="1" flipV="1">
            <a:off x="9826927" y="7107288"/>
            <a:ext cx="260516" cy="5917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 name="Circle"/>
          <p:cNvSpPr/>
          <p:nvPr/>
        </p:nvSpPr>
        <p:spPr>
          <a:xfrm>
            <a:off x="9791762" y="7754733"/>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8" name="Circle"/>
          <p:cNvSpPr/>
          <p:nvPr/>
        </p:nvSpPr>
        <p:spPr>
          <a:xfrm>
            <a:off x="4470849" y="5243162"/>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 name="Circle"/>
          <p:cNvSpPr/>
          <p:nvPr/>
        </p:nvSpPr>
        <p:spPr>
          <a:xfrm>
            <a:off x="8674162" y="7754733"/>
            <a:ext cx="814296" cy="814296"/>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0" name="Line"/>
          <p:cNvSpPr/>
          <p:nvPr/>
        </p:nvSpPr>
        <p:spPr>
          <a:xfrm>
            <a:off x="5797291" y="6721981"/>
            <a:ext cx="3391418"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1" name="Line"/>
          <p:cNvSpPr/>
          <p:nvPr/>
        </p:nvSpPr>
        <p:spPr>
          <a:xfrm flipV="1">
            <a:off x="5797005" y="6151270"/>
            <a:ext cx="1" cy="5999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9"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40" name="Suppose we wish to remove 9, then we encounter case II with a left subtree"/>
          <p:cNvSpPr/>
          <p:nvPr/>
        </p:nvSpPr>
        <p:spPr>
          <a:xfrm>
            <a:off x="2390905" y="1785721"/>
            <a:ext cx="8323907" cy="1778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Suppose we wish to remove 9, then we encounter case II with a left subtree</a:t>
            </a:r>
          </a:p>
        </p:txBody>
      </p:sp>
      <p:sp>
        <p:nvSpPr>
          <p:cNvPr id="304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42"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43"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44"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6"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7"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3"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54"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5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56"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5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0"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6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6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4"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65"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7"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68"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69"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70"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71"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7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4"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7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7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82"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8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84"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5"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8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8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9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93"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5"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096"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097"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98"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9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0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2" name="3"/>
          <p:cNvSpPr/>
          <p:nvPr/>
        </p:nvSpPr>
        <p:spPr>
          <a:xfrm>
            <a:off x="4143344" y="6220567"/>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0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0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07"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10"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111"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12"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6"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8"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19"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1"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22"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123"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24"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5"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27" name="Line"/>
          <p:cNvSpPr/>
          <p:nvPr/>
        </p:nvSpPr>
        <p:spPr>
          <a:xfrm flipV="1">
            <a:off x="4854126" y="4770974"/>
            <a:ext cx="1421541" cy="15697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2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3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34"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
        <p:nvSpPr>
          <p:cNvPr id="3135"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3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39"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41"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2" name="3"/>
          <p:cNvSpPr/>
          <p:nvPr/>
        </p:nvSpPr>
        <p:spPr>
          <a:xfrm>
            <a:off x="5140294" y="512836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5"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46"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47"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4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9"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50"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1"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2"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3" name="3"/>
          <p:cNvSpPr/>
          <p:nvPr/>
        </p:nvSpPr>
        <p:spPr>
          <a:xfrm>
            <a:off x="5140294" y="512836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5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5" name="Now let’s remove 4!"/>
          <p:cNvSpPr/>
          <p:nvPr/>
        </p:nvSpPr>
        <p:spPr>
          <a:xfrm>
            <a:off x="2390905" y="2344521"/>
            <a:ext cx="8323907" cy="660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800"/>
            </a:lvl1pPr>
          </a:lstStyle>
          <a:p>
            <a:r>
              <a:t>Now let’s remove 4!</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5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5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b="1"/>
              <a:t>Q:</a:t>
            </a:r>
            <a:r>
              <a:t> In which subtree will the successor of the node we are trying to remove be?</a:t>
            </a:r>
          </a:p>
        </p:txBody>
      </p:sp>
      <p:sp>
        <p:nvSpPr>
          <p:cNvPr id="316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What is a Binary Tree (BT)?"/>
          <p:cNvSpPr>
            <a:spLocks noGrp="1"/>
          </p:cNvSpPr>
          <p:nvPr>
            <p:ph type="title"/>
          </p:nvPr>
        </p:nvSpPr>
        <p:spPr>
          <a:prstGeom prst="rect">
            <a:avLst/>
          </a:prstGeom>
        </p:spPr>
        <p:txBody>
          <a:bodyPr/>
          <a:lstStyle>
            <a:lvl1pPr defTabSz="508254">
              <a:defRPr sz="6960" b="1"/>
            </a:lvl1pPr>
          </a:lstStyle>
          <a:p>
            <a:r>
              <a:t>What is a Binary Tree (BT)?</a:t>
            </a:r>
          </a:p>
        </p:txBody>
      </p:sp>
      <p:sp>
        <p:nvSpPr>
          <p:cNvPr id="414"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400"/>
            </a:pPr>
            <a:r>
              <a:t>A </a:t>
            </a:r>
            <a:r>
              <a:rPr b="1">
                <a:solidFill>
                  <a:schemeClr val="accent2">
                    <a:satOff val="-13916"/>
                    <a:lumOff val="13989"/>
                  </a:schemeClr>
                </a:solidFill>
              </a:rPr>
              <a:t>binary tree</a:t>
            </a:r>
            <a:r>
              <a:t> is a tree for which every node has at most two child nodes.</a:t>
            </a:r>
          </a:p>
        </p:txBody>
      </p:sp>
      <p:sp>
        <p:nvSpPr>
          <p:cNvPr id="415"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7"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1"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2"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7"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68"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69"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0"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1"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Q: In which subtree will the successor of the node we are trying to remove be?"/>
          <p:cNvSpPr/>
          <p:nvPr/>
        </p:nvSpPr>
        <p:spPr>
          <a:xfrm>
            <a:off x="114324" y="4714554"/>
            <a:ext cx="12776151"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rPr b="1"/>
              <a:t>Q:</a:t>
            </a:r>
            <a:r>
              <a:t> In which subtree will the successor of the node we are trying to remove be?</a:t>
            </a:r>
          </a:p>
        </p:txBody>
      </p:sp>
      <p:sp>
        <p:nvSpPr>
          <p:cNvPr id="3173"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74"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A: The answer is both! The successor can either be the largest value in the left subtree OR the smallest value in the right subtree."/>
          <p:cNvSpPr/>
          <p:nvPr/>
        </p:nvSpPr>
        <p:spPr>
          <a:xfrm>
            <a:off x="957075" y="6297607"/>
            <a:ext cx="11365907" cy="21844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rPr b="1"/>
              <a:t>A:</a:t>
            </a:r>
            <a:r>
              <a:t> The answer is both! The successor can either be 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OR 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a:t>
            </a:r>
          </a:p>
        </p:txBody>
      </p:sp>
      <p:sp>
        <p:nvSpPr>
          <p:cNvPr id="3176" name="Case IV: Node to remove has both a left subtree and a right subtree"/>
          <p:cNvSpPr/>
          <p:nvPr/>
        </p:nvSpPr>
        <p:spPr>
          <a:xfrm>
            <a:off x="567711" y="2188636"/>
            <a:ext cx="8020389"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b="1"/>
              <a:t>Case IV:</a:t>
            </a:r>
            <a:r>
              <a:t> Node to remove has both a left subtree and a right subtree </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8"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79" name="A justification for why there could be more than one successor is:"/>
          <p:cNvSpPr/>
          <p:nvPr/>
        </p:nvSpPr>
        <p:spPr>
          <a:xfrm>
            <a:off x="1414809" y="1674284"/>
            <a:ext cx="10175182"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r>
              <a:t>A justification for why there could be more than one successor is:</a:t>
            </a:r>
          </a:p>
        </p:txBody>
      </p:sp>
      <p:sp>
        <p:nvSpPr>
          <p:cNvPr id="3180" name="The largest value in the left subtree satisfies the BST invariant since it:…"/>
          <p:cNvSpPr/>
          <p:nvPr/>
        </p:nvSpPr>
        <p:spPr>
          <a:xfrm>
            <a:off x="332407" y="3177854"/>
            <a:ext cx="12461529" cy="467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defRPr sz="3500"/>
            </a:pPr>
            <a:r>
              <a:t>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satisfies the BST invariant since it:</a:t>
            </a:r>
          </a:p>
          <a:p>
            <a:pPr>
              <a:defRPr sz="3500"/>
            </a:pPr>
            <a:endParaRPr/>
          </a:p>
          <a:p>
            <a:pPr marL="521368" indent="-521368">
              <a:buSzPct val="100000"/>
              <a:buAutoNum type="arabicParenR"/>
              <a:defRPr sz="3500"/>
            </a:pPr>
            <a:r>
              <a:t>Is larger than everything in left subtree. This follows immediately from the definition of being the largest.</a:t>
            </a:r>
          </a:p>
          <a:p>
            <a:pPr>
              <a:defRPr sz="3500"/>
            </a:pPr>
            <a:endParaRPr/>
          </a:p>
          <a:p>
            <a:pPr marL="521368" indent="-521368">
              <a:buSzPct val="100000"/>
              <a:buAutoNum type="arabicParenR" startAt="2"/>
              <a:defRPr sz="3500"/>
            </a:pPr>
            <a:r>
              <a:t>Is smaller than everything in right subtree because it was found in the left subtree</a:t>
            </a:r>
          </a:p>
        </p:txBody>
      </p:sp>
      <p:sp>
        <p:nvSpPr>
          <p:cNvPr id="3181" name="but also…"/>
          <p:cNvSpPr/>
          <p:nvPr/>
        </p:nvSpPr>
        <p:spPr>
          <a:xfrm>
            <a:off x="5206590" y="8516825"/>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but also…</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3" name="Remove phase"/>
          <p:cNvSpPr>
            <a:spLocks noGrp="1"/>
          </p:cNvSpPr>
          <p:nvPr>
            <p:ph type="title"/>
          </p:nvPr>
        </p:nvSpPr>
        <p:spPr>
          <a:xfrm>
            <a:off x="348493" y="91933"/>
            <a:ext cx="12583071" cy="1221781"/>
          </a:xfrm>
          <a:prstGeom prst="rect">
            <a:avLst/>
          </a:prstGeom>
        </p:spPr>
        <p:txBody>
          <a:bodyPr/>
          <a:lstStyle>
            <a:lvl1pPr defTabSz="549148">
              <a:defRPr sz="7519" b="1"/>
            </a:lvl1pPr>
          </a:lstStyle>
          <a:p>
            <a:r>
              <a:t>Remove phase</a:t>
            </a:r>
          </a:p>
        </p:txBody>
      </p:sp>
      <p:sp>
        <p:nvSpPr>
          <p:cNvPr id="3184" name="The smallest value in the right subtree satisfies the BST invariant since it:…"/>
          <p:cNvSpPr/>
          <p:nvPr/>
        </p:nvSpPr>
        <p:spPr>
          <a:xfrm>
            <a:off x="471611" y="2352306"/>
            <a:ext cx="12061578" cy="467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defRPr sz="3500"/>
            </a:pPr>
            <a:r>
              <a:t>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 satisfies the BST invariant since it:</a:t>
            </a:r>
          </a:p>
          <a:p>
            <a:pPr>
              <a:defRPr sz="3500"/>
            </a:pPr>
            <a:endParaRPr/>
          </a:p>
          <a:p>
            <a:pPr marL="521368" indent="-521368">
              <a:buSzPct val="100000"/>
              <a:buAutoNum type="arabicParenR"/>
              <a:defRPr sz="3500"/>
            </a:pPr>
            <a:r>
              <a:t>Is smaller than everything in right subtree. This follows immediately from the definition of being the smallest.</a:t>
            </a:r>
          </a:p>
          <a:p>
            <a:pPr>
              <a:defRPr sz="3500"/>
            </a:pPr>
            <a:endParaRPr/>
          </a:p>
          <a:p>
            <a:pPr marL="521368" indent="-521368">
              <a:buSzPct val="100000"/>
              <a:buAutoNum type="arabicParenR" startAt="2"/>
              <a:defRPr sz="3500"/>
            </a:pPr>
            <a:r>
              <a:t>Is larger than everything in left subtree because it was found in the right subtree</a:t>
            </a:r>
          </a:p>
        </p:txBody>
      </p:sp>
      <p:sp>
        <p:nvSpPr>
          <p:cNvPr id="3185" name="So there are two possible successors, yea!"/>
          <p:cNvSpPr/>
          <p:nvPr/>
        </p:nvSpPr>
        <p:spPr>
          <a:xfrm>
            <a:off x="825407" y="7810500"/>
            <a:ext cx="11353987" cy="6096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500"/>
            </a:lvl1pPr>
          </a:lstStyle>
          <a:p>
            <a:r>
              <a:t>So there are two possible successors, yea!</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7" name="Let’s remove 7"/>
          <p:cNvSpPr/>
          <p:nvPr/>
        </p:nvSpPr>
        <p:spPr>
          <a:xfrm>
            <a:off x="4797317" y="1175994"/>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Let’s remove 7</a:t>
            </a:r>
          </a:p>
        </p:txBody>
      </p:sp>
      <p:sp>
        <p:nvSpPr>
          <p:cNvPr id="318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9"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190"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91"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9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4"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9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19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8"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19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0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2"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3"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0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0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8"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09"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1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1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1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2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2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2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2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3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3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3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3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4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4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4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5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5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55" name="Let’s remove 7"/>
          <p:cNvSpPr/>
          <p:nvPr/>
        </p:nvSpPr>
        <p:spPr>
          <a:xfrm>
            <a:off x="4797317" y="1175994"/>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Let’s remove 7</a:t>
            </a: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5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6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26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26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27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7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27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27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7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8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28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8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9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294"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95"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9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9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0"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0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0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0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0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8"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0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0"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1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2"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1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4"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6"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8"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1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2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4"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2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2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3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3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3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3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4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4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4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4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4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5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5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5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5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60"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6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6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3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3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3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3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3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3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95" name="Now choose successor to be either the smallest value in right subtree or largest in left subtree. Let’s do the former. To do this dig as far left as possible in the right subtree."/>
          <p:cNvSpPr/>
          <p:nvPr/>
        </p:nvSpPr>
        <p:spPr>
          <a:xfrm>
            <a:off x="672124" y="266700"/>
            <a:ext cx="12218293" cy="2133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choose successor to be either the smallest value in right subtree or largest in left subtree. Let’s do the former. To do this dig as far left as possible in the right subtree.</a:t>
            </a: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39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0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0"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Copy the value from the node found in right subtree (11) to the node we want to remove.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What is a Binary Tree (BT)?"/>
          <p:cNvSpPr>
            <a:spLocks noGrp="1"/>
          </p:cNvSpPr>
          <p:nvPr>
            <p:ph type="title"/>
          </p:nvPr>
        </p:nvSpPr>
        <p:spPr>
          <a:prstGeom prst="rect">
            <a:avLst/>
          </a:prstGeom>
        </p:spPr>
        <p:txBody>
          <a:bodyPr/>
          <a:lstStyle>
            <a:lvl1pPr defTabSz="508254">
              <a:defRPr sz="6960" b="1"/>
            </a:lvl1pPr>
          </a:lstStyle>
          <a:p>
            <a:r>
              <a:t>What is a Binary Tree (BT)?</a:t>
            </a:r>
          </a:p>
        </p:txBody>
      </p:sp>
      <p:sp>
        <p:nvSpPr>
          <p:cNvPr id="433" name="1"/>
          <p:cNvSpPr/>
          <p:nvPr/>
        </p:nvSpPr>
        <p:spPr>
          <a:xfrm>
            <a:off x="4005854" y="63750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4" name="5"/>
          <p:cNvSpPr/>
          <p:nvPr/>
        </p:nvSpPr>
        <p:spPr>
          <a:xfrm>
            <a:off x="3155866" y="757675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5" name="0"/>
          <p:cNvSpPr/>
          <p:nvPr/>
        </p:nvSpPr>
        <p:spPr>
          <a:xfrm>
            <a:off x="4800463" y="757675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6" name="Line"/>
          <p:cNvSpPr/>
          <p:nvPr/>
        </p:nvSpPr>
        <p:spPr>
          <a:xfrm flipV="1">
            <a:off x="3790702" y="712539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 name="Line"/>
          <p:cNvSpPr/>
          <p:nvPr/>
        </p:nvSpPr>
        <p:spPr>
          <a:xfrm flipH="1" flipV="1">
            <a:off x="4667624" y="712734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 name="6"/>
          <p:cNvSpPr/>
          <p:nvPr/>
        </p:nvSpPr>
        <p:spPr>
          <a:xfrm>
            <a:off x="8506309" y="51328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9" name="0"/>
          <p:cNvSpPr/>
          <p:nvPr/>
        </p:nvSpPr>
        <p:spPr>
          <a:xfrm>
            <a:off x="7656321" y="63345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 name="8"/>
          <p:cNvSpPr/>
          <p:nvPr/>
        </p:nvSpPr>
        <p:spPr>
          <a:xfrm>
            <a:off x="9300917" y="63345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41" name="Line"/>
          <p:cNvSpPr/>
          <p:nvPr/>
        </p:nvSpPr>
        <p:spPr>
          <a:xfrm flipV="1">
            <a:off x="8291156" y="58831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9168078" y="58851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5"/>
          <p:cNvSpPr/>
          <p:nvPr/>
        </p:nvSpPr>
        <p:spPr>
          <a:xfrm>
            <a:off x="7055298" y="75664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4" name="3"/>
          <p:cNvSpPr/>
          <p:nvPr/>
        </p:nvSpPr>
        <p:spPr>
          <a:xfrm>
            <a:off x="8162261" y="75664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Line"/>
          <p:cNvSpPr/>
          <p:nvPr/>
        </p:nvSpPr>
        <p:spPr>
          <a:xfrm flipV="1">
            <a:off x="7581208" y="7133370"/>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 name="Line"/>
          <p:cNvSpPr/>
          <p:nvPr/>
        </p:nvSpPr>
        <p:spPr>
          <a:xfrm flipH="1" flipV="1">
            <a:off x="8250847" y="7127227"/>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7"/>
          <p:cNvSpPr/>
          <p:nvPr/>
        </p:nvSpPr>
        <p:spPr>
          <a:xfrm>
            <a:off x="9300917" y="7617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8" name="Line"/>
          <p:cNvSpPr/>
          <p:nvPr/>
        </p:nvSpPr>
        <p:spPr>
          <a:xfrm flipV="1">
            <a:off x="9708065" y="71586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 name="Circle"/>
          <p:cNvSpPr/>
          <p:nvPr/>
        </p:nvSpPr>
        <p:spPr>
          <a:xfrm>
            <a:off x="3083954"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0" name="Circle"/>
          <p:cNvSpPr/>
          <p:nvPr/>
        </p:nvSpPr>
        <p:spPr>
          <a:xfrm>
            <a:off x="355237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1" name="Circle"/>
          <p:cNvSpPr/>
          <p:nvPr/>
        </p:nvSpPr>
        <p:spPr>
          <a:xfrm>
            <a:off x="4728551"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2" name="Circle"/>
          <p:cNvSpPr/>
          <p:nvPr/>
        </p:nvSpPr>
        <p:spPr>
          <a:xfrm>
            <a:off x="5196968"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3" name="Circle"/>
          <p:cNvSpPr/>
          <p:nvPr/>
        </p:nvSpPr>
        <p:spPr>
          <a:xfrm>
            <a:off x="6983386"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4" name="Circle"/>
          <p:cNvSpPr/>
          <p:nvPr/>
        </p:nvSpPr>
        <p:spPr>
          <a:xfrm>
            <a:off x="7451803" y="8798365"/>
            <a:ext cx="448794"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5" name="Circle"/>
          <p:cNvSpPr/>
          <p:nvPr/>
        </p:nvSpPr>
        <p:spPr>
          <a:xfrm>
            <a:off x="8090349"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6" name="Circle"/>
          <p:cNvSpPr/>
          <p:nvPr/>
        </p:nvSpPr>
        <p:spPr>
          <a:xfrm>
            <a:off x="8558766"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7" name="Circle"/>
          <p:cNvSpPr/>
          <p:nvPr/>
        </p:nvSpPr>
        <p:spPr>
          <a:xfrm>
            <a:off x="9238220"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8" name="Circle"/>
          <p:cNvSpPr/>
          <p:nvPr/>
        </p:nvSpPr>
        <p:spPr>
          <a:xfrm>
            <a:off x="9706637" y="8798365"/>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9" name="Circle"/>
          <p:cNvSpPr/>
          <p:nvPr/>
        </p:nvSpPr>
        <p:spPr>
          <a:xfrm>
            <a:off x="10260491" y="7749216"/>
            <a:ext cx="448795" cy="448794"/>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0" name="Line"/>
          <p:cNvSpPr/>
          <p:nvPr/>
        </p:nvSpPr>
        <p:spPr>
          <a:xfrm flipV="1">
            <a:off x="3324225" y="8402606"/>
            <a:ext cx="132954" cy="3842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 name="Line"/>
          <p:cNvSpPr/>
          <p:nvPr/>
        </p:nvSpPr>
        <p:spPr>
          <a:xfrm flipH="1" flipV="1">
            <a:off x="3660378"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 name="Line"/>
          <p:cNvSpPr/>
          <p:nvPr/>
        </p:nvSpPr>
        <p:spPr>
          <a:xfrm flipV="1">
            <a:off x="4999409" y="8397918"/>
            <a:ext cx="106698"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 name="Line"/>
          <p:cNvSpPr/>
          <p:nvPr/>
        </p:nvSpPr>
        <p:spPr>
          <a:xfrm flipH="1" flipV="1">
            <a:off x="5335561" y="8399065"/>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7254366" y="8393756"/>
            <a:ext cx="106698"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H="1" flipV="1">
            <a:off x="7590519" y="8394903"/>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Line"/>
          <p:cNvSpPr/>
          <p:nvPr/>
        </p:nvSpPr>
        <p:spPr>
          <a:xfrm flipV="1">
            <a:off x="8361329" y="8392397"/>
            <a:ext cx="106699" cy="3888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 name="Line"/>
          <p:cNvSpPr/>
          <p:nvPr/>
        </p:nvSpPr>
        <p:spPr>
          <a:xfrm flipH="1" flipV="1">
            <a:off x="8697482" y="8393544"/>
            <a:ext cx="79810" cy="3912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Line"/>
          <p:cNvSpPr/>
          <p:nvPr/>
        </p:nvSpPr>
        <p:spPr>
          <a:xfrm flipV="1">
            <a:off x="9499985" y="8409746"/>
            <a:ext cx="106699" cy="3888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 name="Line"/>
          <p:cNvSpPr/>
          <p:nvPr/>
        </p:nvSpPr>
        <p:spPr>
          <a:xfrm flipH="1" flipV="1">
            <a:off x="9836138" y="8410893"/>
            <a:ext cx="79810" cy="39128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Line"/>
          <p:cNvSpPr/>
          <p:nvPr/>
        </p:nvSpPr>
        <p:spPr>
          <a:xfrm flipH="1" flipV="1">
            <a:off x="9987720" y="7072829"/>
            <a:ext cx="387078" cy="67371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 name="A binary tree is a tree for which every node has at most two child nodes."/>
          <p:cNvSpPr/>
          <p:nvPr/>
        </p:nvSpPr>
        <p:spPr>
          <a:xfrm>
            <a:off x="1290852" y="2918038"/>
            <a:ext cx="10423097"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a:defRPr sz="4400"/>
            </a:pPr>
            <a:r>
              <a:t>A </a:t>
            </a:r>
            <a:r>
              <a:rPr b="1">
                <a:solidFill>
                  <a:schemeClr val="accent2">
                    <a:satOff val="-13916"/>
                    <a:lumOff val="13989"/>
                  </a:schemeClr>
                </a:solidFill>
              </a:rPr>
              <a:t>binary tree</a:t>
            </a:r>
            <a:r>
              <a:t> is a tree for which every node has at most two child nodes.</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3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3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5" name="Copy the value from the node found in right subtree (11) to the node we want to remove."/>
          <p:cNvSpPr/>
          <p:nvPr/>
        </p:nvSpPr>
        <p:spPr>
          <a:xfrm>
            <a:off x="668453" y="890339"/>
            <a:ext cx="12225636"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Copy the value from the node found in right subtree (11) to the node we want to remove.</a:t>
            </a: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46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4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4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4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4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4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4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00"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0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35"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3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1"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52"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54"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5"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56"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58"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9"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60"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1"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2"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64"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66"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7"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68"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1"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572"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7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7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57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0"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58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58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4"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585"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587"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8"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89"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1"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93"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4"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5"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6"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597"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8"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99"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0"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01"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3"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4"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05"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6"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07"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10"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12"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14"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5"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16"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18"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9"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20"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22"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3"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4"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5"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6"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28"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30"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1"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32"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3"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34"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7" name="20"/>
          <p:cNvSpPr/>
          <p:nvPr/>
        </p:nvSpPr>
        <p:spPr>
          <a:xfrm>
            <a:off x="8754237" y="384122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3638"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9"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40"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4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4" name="25"/>
          <p:cNvSpPr/>
          <p:nvPr/>
        </p:nvSpPr>
        <p:spPr>
          <a:xfrm>
            <a:off x="9897237" y="490521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3645"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8"/>
          <p:cNvSpPr/>
          <p:nvPr/>
        </p:nvSpPr>
        <p:spPr>
          <a:xfrm>
            <a:off x="7776760" y="4861031"/>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3647"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8" name="19"/>
          <p:cNvSpPr/>
          <p:nvPr/>
        </p:nvSpPr>
        <p:spPr>
          <a:xfrm>
            <a:off x="8893937" y="595931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649"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33"/>
          <p:cNvSpPr/>
          <p:nvPr/>
        </p:nvSpPr>
        <p:spPr>
          <a:xfrm>
            <a:off x="11065637" y="594661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3651"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2" name="28"/>
          <p:cNvSpPr/>
          <p:nvPr/>
        </p:nvSpPr>
        <p:spPr>
          <a:xfrm>
            <a:off x="10060220" y="70225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28</a:t>
            </a:r>
          </a:p>
        </p:txBody>
      </p:sp>
      <p:sp>
        <p:nvSpPr>
          <p:cNvPr id="3653"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4"/>
          <p:cNvSpPr/>
          <p:nvPr/>
        </p:nvSpPr>
        <p:spPr>
          <a:xfrm>
            <a:off x="6606577" y="598017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55"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8"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59"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0"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61"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2" name="31"/>
          <p:cNvSpPr/>
          <p:nvPr/>
        </p:nvSpPr>
        <p:spPr>
          <a:xfrm>
            <a:off x="11255079" y="806397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31</a:t>
            </a:r>
          </a:p>
        </p:txBody>
      </p:sp>
      <p:sp>
        <p:nvSpPr>
          <p:cNvPr id="3663"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4" name="12"/>
          <p:cNvSpPr/>
          <p:nvPr/>
        </p:nvSpPr>
        <p:spPr>
          <a:xfrm>
            <a:off x="5606452" y="703639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65"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6" name="15"/>
          <p:cNvSpPr/>
          <p:nvPr/>
        </p:nvSpPr>
        <p:spPr>
          <a:xfrm>
            <a:off x="7570737" y="703639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67" name="Now we have to remove the 11 we found in the right subtree. Luckily, the node we find will always be either a Case I, II, III removal"/>
          <p:cNvSpPr/>
          <p:nvPr/>
        </p:nvSpPr>
        <p:spPr>
          <a:xfrm>
            <a:off x="83771" y="642689"/>
            <a:ext cx="12776151"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Now we have to remove the 11 we found in the right subtree. Luckily, the node we find will always be either a Case I, II, III removal</a:t>
            </a: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1"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672"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74"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75"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6"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77"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79"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0"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1"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83"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84"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685"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6"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7"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8"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9"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690"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692"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3"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694"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8"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699"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0"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0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0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0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0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0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9"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10"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11"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12"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13"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4"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5"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17"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19"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0"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21"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5"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72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28"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0"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3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3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3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6"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7"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38"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3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4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3"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4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4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7"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4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Is this a BT?"/>
          <p:cNvSpPr>
            <a:spLocks noGrp="1"/>
          </p:cNvSpPr>
          <p:nvPr>
            <p:ph type="title"/>
          </p:nvPr>
        </p:nvSpPr>
        <p:spPr>
          <a:prstGeom prst="rect">
            <a:avLst/>
          </a:prstGeom>
        </p:spPr>
        <p:txBody>
          <a:bodyPr/>
          <a:lstStyle>
            <a:lvl1pPr>
              <a:defRPr b="1"/>
            </a:lvl1pPr>
          </a:lstStyle>
          <a:p>
            <a:r>
              <a:t>Is this a BT?</a:t>
            </a:r>
          </a:p>
        </p:txBody>
      </p:sp>
      <p:sp>
        <p:nvSpPr>
          <p:cNvPr id="474"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5"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6"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79"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5"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7"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89"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91"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0"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2" name="In this example let’s remove 14. First begin by finding where 14 is located."/>
          <p:cNvSpPr/>
          <p:nvPr/>
        </p:nvSpPr>
        <p:spPr>
          <a:xfrm>
            <a:off x="794276" y="762000"/>
            <a:ext cx="1182307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In this example let’s remove 14. First begin by finding where 14 is located.</a:t>
            </a:r>
          </a:p>
        </p:txBody>
      </p:sp>
      <p:sp>
        <p:nvSpPr>
          <p:cNvPr id="375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5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7"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6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6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6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6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6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7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7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77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7"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9" name="Now find either the smallest value in right subtree or largest in left subtree. Let’s do the latter."/>
          <p:cNvSpPr/>
          <p:nvPr/>
        </p:nvSpPr>
        <p:spPr>
          <a:xfrm>
            <a:off x="941091" y="328619"/>
            <a:ext cx="11529442"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Now find either the smallest value in right subtree or largest in left subtree. Let’s do the latter.</a:t>
            </a:r>
          </a:p>
        </p:txBody>
      </p:sp>
      <p:sp>
        <p:nvSpPr>
          <p:cNvPr id="378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78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6"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78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79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79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79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79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0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0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4"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7"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08"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09"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0"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1"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2"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13"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4"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15"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6"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17"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18"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19"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20"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1"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2"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24"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26"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28"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9"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1"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3"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4"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35"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36"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7"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38"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9"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40"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42"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3"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4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45"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46"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4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8"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4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0"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5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5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5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6"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9"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0"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62"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63"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4"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65"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67"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9"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0"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71"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72"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873"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74"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5"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6"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7"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878"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9"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880"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1"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882"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6"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889"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90"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92"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3"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894"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6"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7"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98"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899"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00"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01"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2"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3"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4"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05"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6"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07"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08"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09"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To find the largest value in the left subtree dig as far right as possible in the left subtree"/>
          <p:cNvSpPr/>
          <p:nvPr/>
        </p:nvSpPr>
        <p:spPr>
          <a:xfrm>
            <a:off x="215735" y="463382"/>
            <a:ext cx="12706744"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To find the largest value in the left subtree dig as far right as possible in the left subtree</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14"/>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916" name="15"/>
          <p:cNvSpPr/>
          <p:nvPr/>
        </p:nvSpPr>
        <p:spPr>
          <a:xfrm>
            <a:off x="7649520" y="527137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1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8" name="6"/>
          <p:cNvSpPr/>
          <p:nvPr/>
        </p:nvSpPr>
        <p:spPr>
          <a:xfrm>
            <a:off x="5468084" y="5310652"/>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1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9"/>
          <p:cNvSpPr/>
          <p:nvPr/>
        </p:nvSpPr>
        <p:spPr>
          <a:xfrm>
            <a:off x="6662942" y="63469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2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2" name="8"/>
          <p:cNvSpPr/>
          <p:nvPr/>
        </p:nvSpPr>
        <p:spPr>
          <a:xfrm>
            <a:off x="5662817" y="740314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2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3"/>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25"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26" name="16"/>
          <p:cNvSpPr/>
          <p:nvPr/>
        </p:nvSpPr>
        <p:spPr>
          <a:xfrm>
            <a:off x="8789981" y="6279353"/>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27" name="4"/>
          <p:cNvSpPr/>
          <p:nvPr/>
        </p:nvSpPr>
        <p:spPr>
          <a:xfrm>
            <a:off x="5318224" y="3222724"/>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28"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9" name="2"/>
          <p:cNvSpPr/>
          <p:nvPr/>
        </p:nvSpPr>
        <p:spPr>
          <a:xfrm>
            <a:off x="4335244" y="425909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0"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1" name="-1"/>
          <p:cNvSpPr/>
          <p:nvPr/>
        </p:nvSpPr>
        <p:spPr>
          <a:xfrm>
            <a:off x="3400524" y="527137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32"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3" name="0"/>
          <p:cNvSpPr/>
          <p:nvPr/>
        </p:nvSpPr>
        <p:spPr>
          <a:xfrm>
            <a:off x="4468945" y="6234096"/>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34"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5" name="80"/>
          <p:cNvSpPr/>
          <p:nvPr/>
        </p:nvSpPr>
        <p:spPr>
          <a:xfrm>
            <a:off x="6298664" y="219148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36"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7"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9"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0"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3"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4"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5"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46"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48"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9"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50"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52" name="12"/>
          <p:cNvSpPr/>
          <p:nvPr/>
        </p:nvSpPr>
        <p:spPr>
          <a:xfrm>
            <a:off x="6917576" y="831246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53"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54"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55"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6"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7"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8"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59"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0"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61"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2"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63"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4"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6"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7"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8"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0"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1"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73"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975"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6"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77"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13"/>
          <p:cNvSpPr/>
          <p:nvPr/>
        </p:nvSpPr>
        <p:spPr>
          <a:xfrm>
            <a:off x="7799822" y="73078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9" name="12"/>
          <p:cNvSpPr/>
          <p:nvPr/>
        </p:nvSpPr>
        <p:spPr>
          <a:xfrm>
            <a:off x="6917576" y="8312460"/>
            <a:ext cx="814296" cy="81429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98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98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98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398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98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399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4" name="Line"/>
          <p:cNvSpPr/>
          <p:nvPr/>
        </p:nvSpPr>
        <p:spPr>
          <a:xfrm flipV="1">
            <a:off x="7608688" y="7950327"/>
            <a:ext cx="430357" cy="4655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9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9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9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0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0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4"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0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0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0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1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1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1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utline"/>
          <p:cNvSpPr>
            <a:spLocks noGrp="1"/>
          </p:cNvSpPr>
          <p:nvPr>
            <p:ph type="title"/>
          </p:nvPr>
        </p:nvSpPr>
        <p:spPr>
          <a:prstGeom prst="rect">
            <a:avLst/>
          </a:prstGeom>
        </p:spPr>
        <p:txBody>
          <a:bodyPr/>
          <a:lstStyle>
            <a:lvl1pPr>
              <a:defRPr b="1"/>
            </a:lvl1pPr>
          </a:lstStyle>
          <a:p>
            <a:r>
              <a:t>Outline</a:t>
            </a:r>
          </a:p>
        </p:txBody>
      </p:sp>
      <p:sp>
        <p:nvSpPr>
          <p:cNvPr id="123" name="Discussion &amp; examples…"/>
          <p:cNvSpPr>
            <a:spLocks noGrp="1"/>
          </p:cNvSpPr>
          <p:nvPr>
            <p:ph type="body" idx="1"/>
          </p:nvPr>
        </p:nvSpPr>
        <p:spPr>
          <a:xfrm>
            <a:off x="325002" y="2250531"/>
            <a:ext cx="13004801" cy="6446338"/>
          </a:xfrm>
          <a:prstGeom prst="rect">
            <a:avLst/>
          </a:prstGeom>
        </p:spPr>
        <p:txBody>
          <a:bodyPr/>
          <a:lstStyle/>
          <a:p>
            <a:pPr>
              <a:spcBef>
                <a:spcPts val="4000"/>
              </a:spcBef>
              <a:defRPr sz="4300"/>
            </a:pPr>
            <a:r>
              <a:t>Discussion &amp; examples</a:t>
            </a:r>
            <a:endParaRPr>
              <a:solidFill>
                <a:schemeClr val="accent4"/>
              </a:solidFill>
            </a:endParaRPr>
          </a:p>
          <a:p>
            <a:pPr lvl="1">
              <a:spcBef>
                <a:spcPts val="4000"/>
              </a:spcBef>
              <a:defRPr sz="4300"/>
            </a:pPr>
            <a:r>
              <a:t>What is a Binary Tree (BT)?</a:t>
            </a:r>
          </a:p>
          <a:p>
            <a:pPr lvl="1">
              <a:spcBef>
                <a:spcPts val="4000"/>
              </a:spcBef>
              <a:defRPr sz="4300"/>
            </a:pPr>
            <a:r>
              <a:t>What is a Binary Search Tree (BST)?</a:t>
            </a:r>
          </a:p>
          <a:p>
            <a:pPr lvl="1">
              <a:spcBef>
                <a:spcPts val="4000"/>
              </a:spcBef>
              <a:defRPr sz="4300"/>
            </a:pPr>
            <a:r>
              <a:t>Where are BTs and BSTs used?</a:t>
            </a:r>
          </a:p>
          <a:p>
            <a:pPr>
              <a:spcBef>
                <a:spcPts val="4000"/>
              </a:spcBef>
              <a:defRPr sz="4300"/>
            </a:pPr>
            <a:r>
              <a:t>Complexity Analysis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Is this a BT?"/>
          <p:cNvSpPr>
            <a:spLocks noGrp="1"/>
          </p:cNvSpPr>
          <p:nvPr>
            <p:ph type="title"/>
          </p:nvPr>
        </p:nvSpPr>
        <p:spPr>
          <a:prstGeom prst="rect">
            <a:avLst/>
          </a:prstGeom>
        </p:spPr>
        <p:txBody>
          <a:bodyPr/>
          <a:lstStyle>
            <a:lvl1pPr>
              <a:defRPr b="1"/>
            </a:lvl1pPr>
          </a:lstStyle>
          <a:p>
            <a:r>
              <a:t>Is this a BT?</a:t>
            </a:r>
          </a:p>
        </p:txBody>
      </p:sp>
      <p:sp>
        <p:nvSpPr>
          <p:cNvPr id="495" name="Yes!"/>
          <p:cNvSpPr/>
          <p:nvPr/>
        </p:nvSpPr>
        <p:spPr>
          <a:xfrm>
            <a:off x="5689591" y="7988299"/>
            <a:ext cx="121533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Yes!</a:t>
            </a:r>
          </a:p>
        </p:txBody>
      </p:sp>
      <p:sp>
        <p:nvSpPr>
          <p:cNvPr id="496" name="0"/>
          <p:cNvSpPr/>
          <p:nvPr/>
        </p:nvSpPr>
        <p:spPr>
          <a:xfrm>
            <a:off x="5940909" y="20975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7" name="1"/>
          <p:cNvSpPr/>
          <p:nvPr/>
        </p:nvSpPr>
        <p:spPr>
          <a:xfrm>
            <a:off x="5090921" y="32992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8" name="11"/>
          <p:cNvSpPr/>
          <p:nvPr/>
        </p:nvSpPr>
        <p:spPr>
          <a:xfrm>
            <a:off x="6735517" y="3299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9" name="Line"/>
          <p:cNvSpPr/>
          <p:nvPr/>
        </p:nvSpPr>
        <p:spPr>
          <a:xfrm flipV="1">
            <a:off x="5725756" y="2847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 name="Line"/>
          <p:cNvSpPr/>
          <p:nvPr/>
        </p:nvSpPr>
        <p:spPr>
          <a:xfrm flipH="1" flipV="1">
            <a:off x="6602678" y="2849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8"/>
          <p:cNvSpPr/>
          <p:nvPr/>
        </p:nvSpPr>
        <p:spPr>
          <a:xfrm>
            <a:off x="6735517" y="45819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02" name="Line"/>
          <p:cNvSpPr/>
          <p:nvPr/>
        </p:nvSpPr>
        <p:spPr>
          <a:xfrm flipV="1">
            <a:off x="7142665" y="4123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090921" y="46454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5498068" y="41868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7"/>
          <p:cNvSpPr/>
          <p:nvPr/>
        </p:nvSpPr>
        <p:spPr>
          <a:xfrm>
            <a:off x="6763207" y="58646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 name="Line"/>
          <p:cNvSpPr/>
          <p:nvPr/>
        </p:nvSpPr>
        <p:spPr>
          <a:xfrm flipV="1">
            <a:off x="7170355" y="54060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 name="5"/>
          <p:cNvSpPr/>
          <p:nvPr/>
        </p:nvSpPr>
        <p:spPr>
          <a:xfrm>
            <a:off x="3846321" y="46073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8" name="Line"/>
          <p:cNvSpPr/>
          <p:nvPr/>
        </p:nvSpPr>
        <p:spPr>
          <a:xfrm flipV="1">
            <a:off x="4511437" y="4018764"/>
            <a:ext cx="660726" cy="6579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 name="0"/>
          <p:cNvSpPr/>
          <p:nvPr/>
        </p:nvSpPr>
        <p:spPr>
          <a:xfrm>
            <a:off x="3874011" y="58900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0" name="Line"/>
          <p:cNvSpPr/>
          <p:nvPr/>
        </p:nvSpPr>
        <p:spPr>
          <a:xfrm flipV="1">
            <a:off x="42811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 name="8"/>
          <p:cNvSpPr/>
          <p:nvPr/>
        </p:nvSpPr>
        <p:spPr>
          <a:xfrm>
            <a:off x="8050021" y="46073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12" name="Line"/>
          <p:cNvSpPr/>
          <p:nvPr/>
        </p:nvSpPr>
        <p:spPr>
          <a:xfrm flipH="1" flipV="1">
            <a:off x="7473216" y="4003980"/>
            <a:ext cx="729953" cy="6875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 name="19"/>
          <p:cNvSpPr/>
          <p:nvPr/>
        </p:nvSpPr>
        <p:spPr>
          <a:xfrm>
            <a:off x="8077711" y="58900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14" name="Line"/>
          <p:cNvSpPr/>
          <p:nvPr/>
        </p:nvSpPr>
        <p:spPr>
          <a:xfrm flipV="1">
            <a:off x="8484858" y="54314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8"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9" name="Line"/>
          <p:cNvSpPr/>
          <p:nvPr/>
        </p:nvSpPr>
        <p:spPr>
          <a:xfrm flipH="1" flipV="1">
            <a:off x="7208682" y="7140951"/>
            <a:ext cx="95207" cy="11733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0"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21"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22"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3"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24"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26"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8"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9" name="12"/>
          <p:cNvSpPr/>
          <p:nvPr/>
        </p:nvSpPr>
        <p:spPr>
          <a:xfrm>
            <a:off x="6917576" y="831246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30"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31"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32"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3"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34"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36"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7"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38"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40"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3" name="Line"/>
          <p:cNvSpPr/>
          <p:nvPr/>
        </p:nvSpPr>
        <p:spPr>
          <a:xfrm flipH="1" flipV="1">
            <a:off x="8323328" y="5918939"/>
            <a:ext cx="559321" cy="5012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4" name="Line"/>
          <p:cNvSpPr/>
          <p:nvPr/>
        </p:nvSpPr>
        <p:spPr>
          <a:xfrm flipH="1" flipV="1">
            <a:off x="7368622" y="6968223"/>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5" name="13"/>
          <p:cNvSpPr/>
          <p:nvPr/>
        </p:nvSpPr>
        <p:spPr>
          <a:xfrm>
            <a:off x="6471384" y="42641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46" name="15"/>
          <p:cNvSpPr/>
          <p:nvPr/>
        </p:nvSpPr>
        <p:spPr>
          <a:xfrm>
            <a:off x="7649520" y="527137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47" name="Line"/>
          <p:cNvSpPr/>
          <p:nvPr/>
        </p:nvSpPr>
        <p:spPr>
          <a:xfrm flipH="1" flipV="1">
            <a:off x="7198148" y="49389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8" name="6"/>
          <p:cNvSpPr/>
          <p:nvPr/>
        </p:nvSpPr>
        <p:spPr>
          <a:xfrm>
            <a:off x="5468084" y="531065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9" name="Line"/>
          <p:cNvSpPr/>
          <p:nvPr/>
        </p:nvSpPr>
        <p:spPr>
          <a:xfrm flipV="1">
            <a:off x="6178866" y="4948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0" name="9"/>
          <p:cNvSpPr/>
          <p:nvPr/>
        </p:nvSpPr>
        <p:spPr>
          <a:xfrm>
            <a:off x="6662942" y="63469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4051" name="Line"/>
          <p:cNvSpPr/>
          <p:nvPr/>
        </p:nvSpPr>
        <p:spPr>
          <a:xfrm flipH="1" flipV="1">
            <a:off x="6180354" y="5987741"/>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2" name="8"/>
          <p:cNvSpPr/>
          <p:nvPr/>
        </p:nvSpPr>
        <p:spPr>
          <a:xfrm>
            <a:off x="5662817" y="74031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3" name="Line"/>
          <p:cNvSpPr/>
          <p:nvPr/>
        </p:nvSpPr>
        <p:spPr>
          <a:xfrm flipV="1">
            <a:off x="6353929" y="7041007"/>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12"/>
          <p:cNvSpPr/>
          <p:nvPr/>
        </p:nvSpPr>
        <p:spPr>
          <a:xfrm>
            <a:off x="7799822" y="73078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4055" name="16"/>
          <p:cNvSpPr/>
          <p:nvPr/>
        </p:nvSpPr>
        <p:spPr>
          <a:xfrm>
            <a:off x="8789981" y="6279353"/>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4056" name="4"/>
          <p:cNvSpPr/>
          <p:nvPr/>
        </p:nvSpPr>
        <p:spPr>
          <a:xfrm>
            <a:off x="5318224" y="3222724"/>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57" name="Line"/>
          <p:cNvSpPr/>
          <p:nvPr/>
        </p:nvSpPr>
        <p:spPr>
          <a:xfrm flipH="1" flipV="1">
            <a:off x="6044988" y="3897536"/>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2"/>
          <p:cNvSpPr/>
          <p:nvPr/>
        </p:nvSpPr>
        <p:spPr>
          <a:xfrm>
            <a:off x="4335244" y="425909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9" name="Line"/>
          <p:cNvSpPr/>
          <p:nvPr/>
        </p:nvSpPr>
        <p:spPr>
          <a:xfrm flipV="1">
            <a:off x="5009761" y="390711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0" name="-1"/>
          <p:cNvSpPr/>
          <p:nvPr/>
        </p:nvSpPr>
        <p:spPr>
          <a:xfrm>
            <a:off x="3400524" y="527137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61" name="Line"/>
          <p:cNvSpPr/>
          <p:nvPr/>
        </p:nvSpPr>
        <p:spPr>
          <a:xfrm flipV="1">
            <a:off x="4069316" y="4957726"/>
            <a:ext cx="372467" cy="3868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0"/>
          <p:cNvSpPr/>
          <p:nvPr/>
        </p:nvSpPr>
        <p:spPr>
          <a:xfrm>
            <a:off x="4468945" y="6234096"/>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63" name="Line"/>
          <p:cNvSpPr/>
          <p:nvPr/>
        </p:nvSpPr>
        <p:spPr>
          <a:xfrm flipH="1" flipV="1">
            <a:off x="4118906" y="5958134"/>
            <a:ext cx="477053" cy="4044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4" name="80"/>
          <p:cNvSpPr/>
          <p:nvPr/>
        </p:nvSpPr>
        <p:spPr>
          <a:xfrm>
            <a:off x="6298664" y="219148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80</a:t>
            </a:r>
          </a:p>
        </p:txBody>
      </p:sp>
      <p:sp>
        <p:nvSpPr>
          <p:cNvPr id="4065" name="Line"/>
          <p:cNvSpPr/>
          <p:nvPr/>
        </p:nvSpPr>
        <p:spPr>
          <a:xfrm flipV="1">
            <a:off x="5990201" y="2875879"/>
            <a:ext cx="445681"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Copy the value found in the successor (13) into the node we wish to remove (14) and remove the successor from the tree."/>
          <p:cNvSpPr/>
          <p:nvPr/>
        </p:nvSpPr>
        <p:spPr>
          <a:xfrm>
            <a:off x="534267" y="328619"/>
            <a:ext cx="11936266" cy="1625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400"/>
            </a:lvl1pPr>
          </a:lstStyle>
          <a:p>
            <a:r>
              <a:t>Copy the value found in the successor (13) into the node we wish to remove (14) and remove the successor from the tree.</a:t>
            </a: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8"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06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7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07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07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6"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7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7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07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08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08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8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08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09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09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09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09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6"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097"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09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10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02"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4"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05"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0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0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1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1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4"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1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5"/>
          <p:cNvSpPr/>
          <p:nvPr/>
        </p:nvSpPr>
        <p:spPr>
          <a:xfrm>
            <a:off x="3282537" y="86627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1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8" name="2"/>
          <p:cNvSpPr/>
          <p:nvPr/>
        </p:nvSpPr>
        <p:spPr>
          <a:xfrm>
            <a:off x="10281384" y="49003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9" name="3"/>
          <p:cNvSpPr/>
          <p:nvPr/>
        </p:nvSpPr>
        <p:spPr>
          <a:xfrm>
            <a:off x="11459520" y="59076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22"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2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4"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2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6" name="-4"/>
          <p:cNvSpPr/>
          <p:nvPr/>
        </p:nvSpPr>
        <p:spPr>
          <a:xfrm>
            <a:off x="7210524" y="590761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2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8"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129"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13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13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34" name="2"/>
          <p:cNvSpPr/>
          <p:nvPr/>
        </p:nvSpPr>
        <p:spPr>
          <a:xfrm>
            <a:off x="3767580" y="28927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3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3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4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4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4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4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4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5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5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5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5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5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0"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161"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16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4"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16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6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169" name="20"/>
          <p:cNvSpPr/>
          <p:nvPr/>
        </p:nvSpPr>
        <p:spPr>
          <a:xfrm>
            <a:off x="4601547" y="3658978"/>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17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7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17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17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8"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17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1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1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1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1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19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1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1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1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19"/>
          <p:cNvSpPr/>
          <p:nvPr/>
        </p:nvSpPr>
        <p:spPr>
          <a:xfrm>
            <a:off x="3862504" y="4522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8"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0"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2"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3"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5"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16"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7"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18"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19"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0"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21"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23"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4"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225"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226"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8"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229"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30"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1"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2"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33"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34"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5"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6" name="3"/>
          <p:cNvSpPr/>
          <p:nvPr/>
        </p:nvSpPr>
        <p:spPr>
          <a:xfrm>
            <a:off x="3121671" y="5386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7"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8"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39"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41"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43"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45"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6"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7"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48"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50"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51"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53"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4"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55"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6"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257"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258"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0"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261"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62"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4"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65"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66"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69"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4"/>
          <p:cNvSpPr/>
          <p:nvPr/>
        </p:nvSpPr>
        <p:spPr>
          <a:xfrm>
            <a:off x="3945380" y="616934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271"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2" name="18"/>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273"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275"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6"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77"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79"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80"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1"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282"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283"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4"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285"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6"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287"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88"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289"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290"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2"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293"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294"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297"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298"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9"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01"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2"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03"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05"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6" name="17"/>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07"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8"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09"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0"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1"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12"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3"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6"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0"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321"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3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Is this a BT?"/>
          <p:cNvSpPr>
            <a:spLocks noGrp="1"/>
          </p:cNvSpPr>
          <p:nvPr>
            <p:ph type="title"/>
          </p:nvPr>
        </p:nvSpPr>
        <p:spPr>
          <a:prstGeom prst="rect">
            <a:avLst/>
          </a:prstGeom>
        </p:spPr>
        <p:txBody>
          <a:bodyPr/>
          <a:lstStyle>
            <a:lvl1pPr>
              <a:defRPr b="1"/>
            </a:lvl1pPr>
          </a:lstStyle>
          <a:p>
            <a:r>
              <a:t>Is this a BT?</a:t>
            </a:r>
          </a:p>
        </p:txBody>
      </p:sp>
      <p:sp>
        <p:nvSpPr>
          <p:cNvPr id="517"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8" name="7"/>
          <p:cNvSpPr/>
          <p:nvPr/>
        </p:nvSpPr>
        <p:spPr>
          <a:xfrm>
            <a:off x="5040121" y="4315265"/>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0"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3"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 name="0"/>
          <p:cNvSpPr/>
          <p:nvPr/>
        </p:nvSpPr>
        <p:spPr>
          <a:xfrm>
            <a:off x="4214621" y="5658290"/>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0"/>
          <p:cNvSpPr/>
          <p:nvPr/>
        </p:nvSpPr>
        <p:spPr>
          <a:xfrm>
            <a:off x="5040121" y="5632890"/>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7"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0"/>
          <p:cNvSpPr/>
          <p:nvPr/>
        </p:nvSpPr>
        <p:spPr>
          <a:xfrm>
            <a:off x="5862419" y="565829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9"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4"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325"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26"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7"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8"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29"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30"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2"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33"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4"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35"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6" name="18"/>
          <p:cNvSpPr/>
          <p:nvPr/>
        </p:nvSpPr>
        <p:spPr>
          <a:xfrm>
            <a:off x="4779347" y="69355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4337"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8" name="17"/>
          <p:cNvSpPr/>
          <p:nvPr/>
        </p:nvSpPr>
        <p:spPr>
          <a:xfrm>
            <a:off x="4023371" y="7799178"/>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3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4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4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4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4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5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35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35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35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5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5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6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6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6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6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69"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7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7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37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37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37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38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38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38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38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38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39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39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9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39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7"/>
          <p:cNvSpPr/>
          <p:nvPr/>
        </p:nvSpPr>
        <p:spPr>
          <a:xfrm>
            <a:off x="4023371" y="7799178"/>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399" name="Line"/>
          <p:cNvSpPr/>
          <p:nvPr/>
        </p:nvSpPr>
        <p:spPr>
          <a:xfrm>
            <a:off x="4384542" y="6870042"/>
            <a:ext cx="1" cy="9277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0" name="5"/>
          <p:cNvSpPr/>
          <p:nvPr/>
        </p:nvSpPr>
        <p:spPr>
          <a:xfrm>
            <a:off x="3282537" y="86627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01" name="Line"/>
          <p:cNvSpPr/>
          <p:nvPr/>
        </p:nvSpPr>
        <p:spPr>
          <a:xfrm flipH="1">
            <a:off x="3872309" y="842304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0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0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0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0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0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1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41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41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41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1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1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2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2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2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2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2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3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3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3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3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3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4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44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44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44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5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5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5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6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6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66" name="0"/>
          <p:cNvSpPr/>
          <p:nvPr/>
        </p:nvSpPr>
        <p:spPr>
          <a:xfrm>
            <a:off x="9128224" y="3858966"/>
            <a:ext cx="814295"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6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6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47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47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47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47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48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48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8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48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9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1"/>
          <p:cNvSpPr/>
          <p:nvPr/>
        </p:nvSpPr>
        <p:spPr>
          <a:xfrm>
            <a:off x="9278084" y="594689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49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9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49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0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0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0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50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1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1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1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1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2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2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2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2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2"/>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-2</a:t>
            </a:r>
          </a:p>
        </p:txBody>
      </p:sp>
      <p:sp>
        <p:nvSpPr>
          <p:cNvPr id="452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3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3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3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53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3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4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4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4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4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4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4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5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5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5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8" name="-1"/>
          <p:cNvSpPr/>
          <p:nvPr/>
        </p:nvSpPr>
        <p:spPr>
          <a:xfrm>
            <a:off x="8145243" y="48953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5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6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6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6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56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57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57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7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57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8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84" name="Line"/>
          <p:cNvSpPr/>
          <p:nvPr/>
        </p:nvSpPr>
        <p:spPr>
          <a:xfrm flipH="1" flipV="1">
            <a:off x="8836448" y="55878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1"/>
          <p:cNvSpPr/>
          <p:nvPr/>
        </p:nvSpPr>
        <p:spPr>
          <a:xfrm>
            <a:off x="9278084" y="594689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6"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87"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589"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0"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591"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2"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593"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594"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6" name="Additional examples"/>
          <p:cNvSpPr>
            <a:spLocks noGrp="1"/>
          </p:cNvSpPr>
          <p:nvPr>
            <p:ph type="title"/>
          </p:nvPr>
        </p:nvSpPr>
        <p:spPr>
          <a:xfrm>
            <a:off x="348493" y="91933"/>
            <a:ext cx="12583071" cy="1221781"/>
          </a:xfrm>
          <a:prstGeom prst="rect">
            <a:avLst/>
          </a:prstGeom>
        </p:spPr>
        <p:txBody>
          <a:bodyPr/>
          <a:lstStyle>
            <a:lvl1pPr defTabSz="549148">
              <a:defRPr sz="7519" b="1"/>
            </a:lvl1pPr>
          </a:lstStyle>
          <a:p>
            <a:r>
              <a:t>Additional examples</a:t>
            </a:r>
          </a:p>
        </p:txBody>
      </p:sp>
      <p:sp>
        <p:nvSpPr>
          <p:cNvPr id="4597" name="1"/>
          <p:cNvSpPr/>
          <p:nvPr/>
        </p:nvSpPr>
        <p:spPr>
          <a:xfrm>
            <a:off x="2928728" y="211869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8" name="2"/>
          <p:cNvSpPr/>
          <p:nvPr/>
        </p:nvSpPr>
        <p:spPr>
          <a:xfrm>
            <a:off x="3767580" y="28927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9" name="Line"/>
          <p:cNvSpPr/>
          <p:nvPr/>
        </p:nvSpPr>
        <p:spPr>
          <a:xfrm flipH="1" flipV="1">
            <a:off x="3543646" y="27106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0" name="19"/>
          <p:cNvSpPr/>
          <p:nvPr/>
        </p:nvSpPr>
        <p:spPr>
          <a:xfrm>
            <a:off x="3862504" y="4522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4601" name="20"/>
          <p:cNvSpPr/>
          <p:nvPr/>
        </p:nvSpPr>
        <p:spPr>
          <a:xfrm>
            <a:off x="4601547" y="3658978"/>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4602" name="Line"/>
          <p:cNvSpPr/>
          <p:nvPr/>
        </p:nvSpPr>
        <p:spPr>
          <a:xfrm flipH="1" flipV="1">
            <a:off x="4377613" y="347692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3" name="Line"/>
          <p:cNvSpPr/>
          <p:nvPr/>
        </p:nvSpPr>
        <p:spPr>
          <a:xfrm flipH="1">
            <a:off x="4452275" y="42828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4" name="3"/>
          <p:cNvSpPr/>
          <p:nvPr/>
        </p:nvSpPr>
        <p:spPr>
          <a:xfrm>
            <a:off x="3121671" y="5386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5" name="Line"/>
          <p:cNvSpPr/>
          <p:nvPr/>
        </p:nvSpPr>
        <p:spPr>
          <a:xfrm flipH="1">
            <a:off x="3711442" y="5146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6" name="4"/>
          <p:cNvSpPr/>
          <p:nvPr/>
        </p:nvSpPr>
        <p:spPr>
          <a:xfrm>
            <a:off x="3945380" y="616934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7" name="Line"/>
          <p:cNvSpPr/>
          <p:nvPr/>
        </p:nvSpPr>
        <p:spPr>
          <a:xfrm flipH="1" flipV="1">
            <a:off x="3721446" y="598728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8" name="17"/>
          <p:cNvSpPr/>
          <p:nvPr/>
        </p:nvSpPr>
        <p:spPr>
          <a:xfrm>
            <a:off x="4779347" y="69355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4609" name="Line"/>
          <p:cNvSpPr/>
          <p:nvPr/>
        </p:nvSpPr>
        <p:spPr>
          <a:xfrm flipH="1" flipV="1">
            <a:off x="4555413" y="6753521"/>
            <a:ext cx="313235" cy="2936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0" name="5"/>
          <p:cNvSpPr/>
          <p:nvPr/>
        </p:nvSpPr>
        <p:spPr>
          <a:xfrm>
            <a:off x="4023371" y="779917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11" name="Line"/>
          <p:cNvSpPr/>
          <p:nvPr/>
        </p:nvSpPr>
        <p:spPr>
          <a:xfrm flipH="1">
            <a:off x="4613142" y="755944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2" name="2"/>
          <p:cNvSpPr/>
          <p:nvPr/>
        </p:nvSpPr>
        <p:spPr>
          <a:xfrm>
            <a:off x="10281384" y="49003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3" name="3"/>
          <p:cNvSpPr/>
          <p:nvPr/>
        </p:nvSpPr>
        <p:spPr>
          <a:xfrm>
            <a:off x="11459520" y="59076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14" name="0"/>
          <p:cNvSpPr/>
          <p:nvPr/>
        </p:nvSpPr>
        <p:spPr>
          <a:xfrm>
            <a:off x="9128224" y="3858966"/>
            <a:ext cx="814295"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15" name="Line"/>
          <p:cNvSpPr/>
          <p:nvPr/>
        </p:nvSpPr>
        <p:spPr>
          <a:xfrm flipH="1" flipV="1">
            <a:off x="9854988" y="4533778"/>
            <a:ext cx="555129" cy="4776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6" name="-1"/>
          <p:cNvSpPr/>
          <p:nvPr/>
        </p:nvSpPr>
        <p:spPr>
          <a:xfrm>
            <a:off x="8145243" y="48953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-1</a:t>
            </a:r>
          </a:p>
        </p:txBody>
      </p:sp>
      <p:sp>
        <p:nvSpPr>
          <p:cNvPr id="4617" name="Line"/>
          <p:cNvSpPr/>
          <p:nvPr/>
        </p:nvSpPr>
        <p:spPr>
          <a:xfrm flipV="1">
            <a:off x="8819761" y="4543360"/>
            <a:ext cx="445680" cy="4456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18" name="-4"/>
          <p:cNvSpPr/>
          <p:nvPr/>
        </p:nvSpPr>
        <p:spPr>
          <a:xfrm>
            <a:off x="7210524" y="590761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-4</a:t>
            </a:r>
          </a:p>
        </p:txBody>
      </p:sp>
      <p:sp>
        <p:nvSpPr>
          <p:cNvPr id="4619" name="Line"/>
          <p:cNvSpPr/>
          <p:nvPr/>
        </p:nvSpPr>
        <p:spPr>
          <a:xfrm flipV="1">
            <a:off x="7879316" y="5593968"/>
            <a:ext cx="372467" cy="3868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0" name="Remove 18"/>
          <p:cNvSpPr/>
          <p:nvPr/>
        </p:nvSpPr>
        <p:spPr>
          <a:xfrm>
            <a:off x="2175523" y="1405054"/>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18</a:t>
            </a:r>
          </a:p>
        </p:txBody>
      </p:sp>
      <p:sp>
        <p:nvSpPr>
          <p:cNvPr id="4621" name="Remove -2"/>
          <p:cNvSpPr/>
          <p:nvPr/>
        </p:nvSpPr>
        <p:spPr>
          <a:xfrm>
            <a:off x="8239562" y="279337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Remove -2</a:t>
            </a:r>
          </a:p>
        </p:txBody>
      </p:sp>
      <p:sp>
        <p:nvSpPr>
          <p:cNvPr id="4622" name="Line"/>
          <p:cNvSpPr/>
          <p:nvPr/>
        </p:nvSpPr>
        <p:spPr>
          <a:xfrm flipH="1" flipV="1">
            <a:off x="11008148" y="5549777"/>
            <a:ext cx="555129" cy="4776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Is this a BT?"/>
          <p:cNvSpPr>
            <a:spLocks noGrp="1"/>
          </p:cNvSpPr>
          <p:nvPr>
            <p:ph type="title"/>
          </p:nvPr>
        </p:nvSpPr>
        <p:spPr>
          <a:prstGeom prst="rect">
            <a:avLst/>
          </a:prstGeom>
        </p:spPr>
        <p:txBody>
          <a:bodyPr/>
          <a:lstStyle>
            <a:lvl1pPr>
              <a:defRPr b="1"/>
            </a:lvl1pPr>
          </a:lstStyle>
          <a:p>
            <a:r>
              <a:t>Is this a BT?</a:t>
            </a:r>
          </a:p>
        </p:txBody>
      </p:sp>
      <p:sp>
        <p:nvSpPr>
          <p:cNvPr id="532" name="1"/>
          <p:cNvSpPr/>
          <p:nvPr/>
        </p:nvSpPr>
        <p:spPr>
          <a:xfrm>
            <a:off x="5890109" y="3113578"/>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3" name="7"/>
          <p:cNvSpPr/>
          <p:nvPr/>
        </p:nvSpPr>
        <p:spPr>
          <a:xfrm>
            <a:off x="5040121" y="431526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 name="1"/>
          <p:cNvSpPr/>
          <p:nvPr/>
        </p:nvSpPr>
        <p:spPr>
          <a:xfrm>
            <a:off x="6684717" y="43152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5" name="Line"/>
          <p:cNvSpPr/>
          <p:nvPr/>
        </p:nvSpPr>
        <p:spPr>
          <a:xfrm flipV="1">
            <a:off x="5674956" y="3863897"/>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H="1" flipV="1">
            <a:off x="6551878" y="3865849"/>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1"/>
          <p:cNvSpPr/>
          <p:nvPr/>
        </p:nvSpPr>
        <p:spPr>
          <a:xfrm>
            <a:off x="6684717" y="559796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8" name="Line"/>
          <p:cNvSpPr/>
          <p:nvPr/>
        </p:nvSpPr>
        <p:spPr>
          <a:xfrm flipV="1">
            <a:off x="7091865" y="513936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 name="0"/>
          <p:cNvSpPr/>
          <p:nvPr/>
        </p:nvSpPr>
        <p:spPr>
          <a:xfrm>
            <a:off x="4214621" y="565829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Line"/>
          <p:cNvSpPr/>
          <p:nvPr/>
        </p:nvSpPr>
        <p:spPr>
          <a:xfrm flipV="1">
            <a:off x="4794731" y="5061590"/>
            <a:ext cx="373138" cy="59386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 name="0"/>
          <p:cNvSpPr/>
          <p:nvPr/>
        </p:nvSpPr>
        <p:spPr>
          <a:xfrm>
            <a:off x="5040121" y="5632890"/>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2" name="Line"/>
          <p:cNvSpPr/>
          <p:nvPr/>
        </p:nvSpPr>
        <p:spPr>
          <a:xfrm flipV="1">
            <a:off x="5447268" y="5174290"/>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 name="0"/>
          <p:cNvSpPr/>
          <p:nvPr/>
        </p:nvSpPr>
        <p:spPr>
          <a:xfrm>
            <a:off x="5862419" y="565829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4" name="Line"/>
          <p:cNvSpPr/>
          <p:nvPr/>
        </p:nvSpPr>
        <p:spPr>
          <a:xfrm flipH="1" flipV="1">
            <a:off x="5724933" y="5058415"/>
            <a:ext cx="374643" cy="60566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 name="No, there is a node with three children!"/>
          <p:cNvSpPr/>
          <p:nvPr/>
        </p:nvSpPr>
        <p:spPr>
          <a:xfrm>
            <a:off x="734954" y="7988299"/>
            <a:ext cx="1112460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No, there is a node with three children!</a:t>
            </a:r>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4" name="Tree Traversals"/>
          <p:cNvSpPr>
            <a:spLocks noGrp="1"/>
          </p:cNvSpPr>
          <p:nvPr>
            <p:ph type="title"/>
          </p:nvPr>
        </p:nvSpPr>
        <p:spPr>
          <a:xfrm>
            <a:off x="-1" y="3154002"/>
            <a:ext cx="13004801" cy="1709765"/>
          </a:xfrm>
          <a:prstGeom prst="rect">
            <a:avLst/>
          </a:prstGeom>
        </p:spPr>
        <p:txBody>
          <a:bodyPr/>
          <a:lstStyle>
            <a:lvl1pPr defTabSz="438150">
              <a:defRPr sz="10800" b="1"/>
            </a:lvl1pPr>
          </a:lstStyle>
          <a:p>
            <a:r>
              <a:t>Tree Traversals </a:t>
            </a:r>
          </a:p>
        </p:txBody>
      </p:sp>
      <p:sp>
        <p:nvSpPr>
          <p:cNvPr id="4625" name="(Preorder, Inorder, Postorder &amp; Level order)"/>
          <p:cNvSpPr/>
          <p:nvPr/>
        </p:nvSpPr>
        <p:spPr>
          <a:xfrm>
            <a:off x="389582" y="5052638"/>
            <a:ext cx="1222563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b="1"/>
            </a:lvl1pPr>
          </a:lstStyle>
          <a:p>
            <a:r>
              <a:t>(Preorder, Inorder, Postorder &amp; Level order)</a:t>
            </a:r>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7" name="Preorder, Inorder &amp; PostOrder"/>
          <p:cNvSpPr>
            <a:spLocks noGrp="1"/>
          </p:cNvSpPr>
          <p:nvPr>
            <p:ph type="title"/>
          </p:nvPr>
        </p:nvSpPr>
        <p:spPr>
          <a:xfrm>
            <a:off x="348493" y="91933"/>
            <a:ext cx="12583071" cy="1221781"/>
          </a:xfrm>
          <a:prstGeom prst="rect">
            <a:avLst/>
          </a:prstGeom>
        </p:spPr>
        <p:txBody>
          <a:bodyPr/>
          <a:lstStyle>
            <a:lvl1pPr defTabSz="408940">
              <a:defRPr sz="5600" b="1"/>
            </a:lvl1pPr>
          </a:lstStyle>
          <a:p>
            <a:r>
              <a:t>Preorder, Inorder &amp; PostOrder</a:t>
            </a:r>
          </a:p>
        </p:txBody>
      </p:sp>
      <p:sp>
        <p:nvSpPr>
          <p:cNvPr id="4628" name="These three types of traversals are naturally defined recursively:"/>
          <p:cNvSpPr/>
          <p:nvPr/>
        </p:nvSpPr>
        <p:spPr>
          <a:xfrm>
            <a:off x="1364530" y="1073887"/>
            <a:ext cx="10576397" cy="1092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These three types of traversals are naturally defined recursively:</a:t>
            </a:r>
          </a:p>
        </p:txBody>
      </p:sp>
      <p:sp>
        <p:nvSpPr>
          <p:cNvPr id="4629" name="preorder(node):…"/>
          <p:cNvSpPr/>
          <p:nvPr/>
        </p:nvSpPr>
        <p:spPr>
          <a:xfrm>
            <a:off x="538931" y="2400668"/>
            <a:ext cx="5481824" cy="207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2">
                    <a:satOff val="-13916"/>
                    <a:lumOff val="13989"/>
                  </a:schemeClr>
                </a:solidFill>
              </a:rPr>
              <a:t>preorder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t>print</a:t>
            </a:r>
            <a:r>
              <a:t>(node.value)</a:t>
            </a:r>
          </a:p>
          <a:p>
            <a:pPr algn="l">
              <a:defRPr sz="2700"/>
            </a:pPr>
            <a:r>
              <a:t>  </a:t>
            </a:r>
            <a:r>
              <a:rPr b="1">
                <a:solidFill>
                  <a:schemeClr val="accent2">
                    <a:satOff val="-13916"/>
                    <a:lumOff val="13989"/>
                  </a:schemeClr>
                </a:solidFill>
              </a:rPr>
              <a:t>preorder</a:t>
            </a:r>
            <a:r>
              <a:t>(node.left)</a:t>
            </a:r>
          </a:p>
          <a:p>
            <a:pPr algn="l">
              <a:defRPr sz="2700"/>
            </a:pPr>
            <a:r>
              <a:t>  </a:t>
            </a:r>
            <a:r>
              <a:rPr b="1">
                <a:solidFill>
                  <a:schemeClr val="accent2">
                    <a:satOff val="-13916"/>
                    <a:lumOff val="13989"/>
                  </a:schemeClr>
                </a:solidFill>
              </a:rPr>
              <a:t>preorder</a:t>
            </a:r>
            <a:r>
              <a:t>(node.right)</a:t>
            </a:r>
          </a:p>
        </p:txBody>
      </p:sp>
      <p:sp>
        <p:nvSpPr>
          <p:cNvPr id="4630" name="inorder(node):…"/>
          <p:cNvSpPr/>
          <p:nvPr/>
        </p:nvSpPr>
        <p:spPr>
          <a:xfrm>
            <a:off x="386531" y="4705350"/>
            <a:ext cx="5481824" cy="20701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4">
                    <a:hueOff val="102361"/>
                    <a:satOff val="14118"/>
                    <a:lumOff val="10675"/>
                  </a:schemeClr>
                </a:solidFill>
              </a:rPr>
              <a:t>inorder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4">
                    <a:hueOff val="102361"/>
                    <a:satOff val="14118"/>
                    <a:lumOff val="10675"/>
                  </a:schemeClr>
                </a:solidFill>
              </a:rPr>
              <a:t>inorder</a:t>
            </a:r>
            <a:r>
              <a:t>(node.left)</a:t>
            </a:r>
          </a:p>
          <a:p>
            <a:pPr algn="l">
              <a:defRPr sz="2700"/>
            </a:pPr>
            <a:r>
              <a:t>  </a:t>
            </a:r>
            <a:r>
              <a:rPr b="1"/>
              <a:t>print</a:t>
            </a:r>
            <a:r>
              <a:t>(node.value)</a:t>
            </a:r>
          </a:p>
          <a:p>
            <a:pPr algn="l">
              <a:defRPr sz="2700"/>
            </a:pPr>
            <a:r>
              <a:t>  </a:t>
            </a:r>
            <a:r>
              <a:rPr b="1">
                <a:solidFill>
                  <a:schemeClr val="accent4">
                    <a:hueOff val="102361"/>
                    <a:satOff val="14118"/>
                    <a:lumOff val="10675"/>
                  </a:schemeClr>
                </a:solidFill>
              </a:rPr>
              <a:t>inorder</a:t>
            </a:r>
            <a:r>
              <a:t>(node.right)</a:t>
            </a:r>
          </a:p>
        </p:txBody>
      </p:sp>
      <p:sp>
        <p:nvSpPr>
          <p:cNvPr id="4631" name="postorder(node):…"/>
          <p:cNvSpPr/>
          <p:nvPr/>
        </p:nvSpPr>
        <p:spPr>
          <a:xfrm>
            <a:off x="386531" y="7006558"/>
            <a:ext cx="5481824" cy="2070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defRPr sz="2700"/>
            </a:pPr>
            <a:r>
              <a:rPr b="1">
                <a:solidFill>
                  <a:schemeClr val="accent6">
                    <a:hueOff val="-241736"/>
                    <a:satOff val="29413"/>
                    <a:lumOff val="20727"/>
                  </a:schemeClr>
                </a:solidFill>
              </a:rPr>
              <a:t>postorder</a:t>
            </a:r>
            <a:r>
              <a:t>(node):</a:t>
            </a:r>
          </a:p>
          <a:p>
            <a:pPr algn="l">
              <a:defRPr sz="27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700"/>
            </a:pPr>
            <a:r>
              <a:t>  </a:t>
            </a:r>
            <a:r>
              <a:rPr b="1">
                <a:solidFill>
                  <a:schemeClr val="accent6">
                    <a:hueOff val="-241736"/>
                    <a:satOff val="29413"/>
                    <a:lumOff val="20727"/>
                  </a:schemeClr>
                </a:solidFill>
              </a:rPr>
              <a:t>postorder</a:t>
            </a:r>
            <a:r>
              <a:t>(node.left)</a:t>
            </a:r>
          </a:p>
          <a:p>
            <a:pPr algn="l">
              <a:defRPr sz="2700"/>
            </a:pPr>
            <a:r>
              <a:t>  </a:t>
            </a:r>
            <a:r>
              <a:rPr b="1">
                <a:solidFill>
                  <a:schemeClr val="accent6">
                    <a:hueOff val="-241736"/>
                    <a:satOff val="29413"/>
                    <a:lumOff val="20727"/>
                  </a:schemeClr>
                </a:solidFill>
              </a:rPr>
              <a:t>postorder</a:t>
            </a:r>
            <a:r>
              <a:t>(node.right)</a:t>
            </a:r>
          </a:p>
          <a:p>
            <a:pPr algn="l">
              <a:defRPr sz="2700"/>
            </a:pPr>
            <a:r>
              <a:t>  </a:t>
            </a:r>
            <a:r>
              <a:rPr b="1"/>
              <a:t>print</a:t>
            </a:r>
            <a:r>
              <a:t>(node.value)</a:t>
            </a:r>
          </a:p>
        </p:txBody>
      </p:sp>
      <p:sp>
        <p:nvSpPr>
          <p:cNvPr id="4632" name="preorder prints before…"/>
          <p:cNvSpPr/>
          <p:nvPr/>
        </p:nvSpPr>
        <p:spPr>
          <a:xfrm>
            <a:off x="6452716" y="2816593"/>
            <a:ext cx="6169968" cy="1092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t>preorder prints </a:t>
            </a:r>
            <a:r>
              <a:rPr u="sng"/>
              <a:t>before</a:t>
            </a:r>
            <a:r>
              <a:t> </a:t>
            </a:r>
          </a:p>
          <a:p>
            <a:pPr>
              <a:defRPr sz="3300"/>
            </a:pPr>
            <a:r>
              <a:t>the recursive calls</a:t>
            </a:r>
          </a:p>
        </p:txBody>
      </p:sp>
      <p:sp>
        <p:nvSpPr>
          <p:cNvPr id="4633" name="inorder prints between…"/>
          <p:cNvSpPr/>
          <p:nvPr/>
        </p:nvSpPr>
        <p:spPr>
          <a:xfrm>
            <a:off x="6452716" y="5245836"/>
            <a:ext cx="6169968" cy="1092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t>inorder prints </a:t>
            </a:r>
            <a:r>
              <a:rPr u="sng"/>
              <a:t>between</a:t>
            </a:r>
            <a:r>
              <a:t> </a:t>
            </a:r>
          </a:p>
          <a:p>
            <a:pPr>
              <a:defRPr sz="3300"/>
            </a:pPr>
            <a:r>
              <a:t>the recursive calls</a:t>
            </a:r>
          </a:p>
        </p:txBody>
      </p:sp>
      <p:sp>
        <p:nvSpPr>
          <p:cNvPr id="4634" name="postorder prints after…"/>
          <p:cNvSpPr/>
          <p:nvPr/>
        </p:nvSpPr>
        <p:spPr>
          <a:xfrm>
            <a:off x="6452716" y="7675080"/>
            <a:ext cx="6169968" cy="1092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3300"/>
            </a:pPr>
            <a:r>
              <a:t>postorder prints </a:t>
            </a:r>
            <a:r>
              <a:rPr u="sng"/>
              <a:t>after</a:t>
            </a:r>
            <a:r>
              <a:t> </a:t>
            </a:r>
          </a:p>
          <a:p>
            <a:pPr>
              <a:defRPr sz="3300"/>
            </a:pPr>
            <a:r>
              <a:t>the recursive calls</a:t>
            </a:r>
          </a:p>
        </p:txBody>
      </p:sp>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8"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63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4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4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4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5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5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6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
        <p:nvSpPr>
          <p:cNvPr id="466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662" name="Text"/>
          <p:cNvSpPr/>
          <p:nvPr/>
        </p:nvSpPr>
        <p:spPr>
          <a:xfrm>
            <a:off x="10714521" y="2508250"/>
            <a:ext cx="389558"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 </a:t>
            </a:r>
          </a:p>
        </p:txBody>
      </p:sp>
      <p:sp>
        <p:nvSpPr>
          <p:cNvPr id="4663" name="Print the value of the current node then traverse the left subtree followed by the right subtree."/>
          <p:cNvSpPr/>
          <p:nvPr/>
        </p:nvSpPr>
        <p:spPr>
          <a:xfrm>
            <a:off x="1256200" y="6737350"/>
            <a:ext cx="1034762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Print the value of the current node then traverse the left subtree followed by the right subtree.</a:t>
            </a:r>
          </a:p>
        </p:txBody>
      </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7"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66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67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67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6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6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67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6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68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6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68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6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689"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469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691" name="Text"/>
          <p:cNvSpPr/>
          <p:nvPr/>
        </p:nvSpPr>
        <p:spPr>
          <a:xfrm>
            <a:off x="10714521" y="2508250"/>
            <a:ext cx="389558" cy="62230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 </a:t>
            </a:r>
          </a:p>
        </p:txBody>
      </p:sp>
      <p:sp>
        <p:nvSpPr>
          <p:cNvPr id="469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6"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69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6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0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0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0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1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1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18" name="Order: A"/>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a:t>
            </a:r>
          </a:p>
        </p:txBody>
      </p:sp>
      <p:sp>
        <p:nvSpPr>
          <p:cNvPr id="471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720"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472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5"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72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8"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29"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3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2"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36"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39"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2"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43"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6"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47" name="Order: A,B"/>
          <p:cNvSpPr/>
          <p:nvPr/>
        </p:nvSpPr>
        <p:spPr>
          <a:xfrm>
            <a:off x="2057400" y="71945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a:t>
            </a:r>
          </a:p>
        </p:txBody>
      </p:sp>
      <p:sp>
        <p:nvSpPr>
          <p:cNvPr id="474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749"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75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75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5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5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1"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6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6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6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77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7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776" name="Order: A,B,D"/>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a:t>
            </a:r>
          </a:p>
        </p:txBody>
      </p:sp>
      <p:sp>
        <p:nvSpPr>
          <p:cNvPr id="477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778"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77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3"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78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7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78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78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7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7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79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7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797"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7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0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0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0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06"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a:p>
            <a:r>
              <a:t>node H</a:t>
            </a:r>
          </a:p>
        </p:txBody>
      </p:sp>
      <p:sp>
        <p:nvSpPr>
          <p:cNvPr id="4807" name="Order: A,B,D,H"/>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a:t>
            </a:r>
          </a:p>
        </p:txBody>
      </p:sp>
      <p:sp>
        <p:nvSpPr>
          <p:cNvPr id="4808"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81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1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1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9"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23"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I</a:t>
            </a:r>
          </a:p>
        </p:txBody>
      </p:sp>
      <p:sp>
        <p:nvSpPr>
          <p:cNvPr id="482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3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3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35"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836" name="Order: A,B,D,H"/>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a:t>
            </a:r>
          </a:p>
        </p:txBody>
      </p:sp>
      <p:sp>
        <p:nvSpPr>
          <p:cNvPr id="483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1"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84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4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4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5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4"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5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8"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5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6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64"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a:p>
            <a:r>
              <a:t>node I</a:t>
            </a:r>
          </a:p>
        </p:txBody>
      </p:sp>
      <p:sp>
        <p:nvSpPr>
          <p:cNvPr id="4865" name="Order: A,B,D,H,I"/>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a:t>
            </a:r>
          </a:p>
        </p:txBody>
      </p:sp>
      <p:sp>
        <p:nvSpPr>
          <p:cNvPr id="4866"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Is this a BT?"/>
          <p:cNvSpPr>
            <a:spLocks noGrp="1"/>
          </p:cNvSpPr>
          <p:nvPr>
            <p:ph type="title"/>
          </p:nvPr>
        </p:nvSpPr>
        <p:spPr>
          <a:prstGeom prst="rect">
            <a:avLst/>
          </a:prstGeom>
        </p:spPr>
        <p:txBody>
          <a:bodyPr/>
          <a:lstStyle>
            <a:lvl1pPr>
              <a:defRPr b="1"/>
            </a:lvl1pPr>
          </a:lstStyle>
          <a:p>
            <a:r>
              <a:t>Is this a BT?</a:t>
            </a:r>
          </a:p>
        </p:txBody>
      </p:sp>
      <p:sp>
        <p:nvSpPr>
          <p:cNvPr id="548"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9"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0"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4"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0"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87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8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87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87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8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7"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8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881"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8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88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8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88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8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89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893"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D</a:t>
            </a:r>
          </a:p>
        </p:txBody>
      </p:sp>
      <p:sp>
        <p:nvSpPr>
          <p:cNvPr id="4894" name="Order: A,B,D,H,I"/>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a:t>
            </a:r>
          </a:p>
        </p:txBody>
      </p:sp>
      <p:sp>
        <p:nvSpPr>
          <p:cNvPr id="4895"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90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E</a:t>
            </a:r>
          </a:p>
        </p:txBody>
      </p:sp>
      <p:sp>
        <p:nvSpPr>
          <p:cNvPr id="4903"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0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6"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9"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10"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2"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13"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6"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17"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2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922"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923" name="Order: A,B,D,H,I"/>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a:t>
            </a:r>
          </a:p>
        </p:txBody>
      </p:sp>
      <p:sp>
        <p:nvSpPr>
          <p:cNvPr id="4924"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8"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92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1"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3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3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3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4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4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5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951"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a:p>
            <a:r>
              <a:t>node E</a:t>
            </a:r>
          </a:p>
        </p:txBody>
      </p:sp>
      <p:sp>
        <p:nvSpPr>
          <p:cNvPr id="4952" name="Order: A,B,D,H,I,E"/>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a:t>
            </a:r>
          </a:p>
        </p:txBody>
      </p:sp>
      <p:sp>
        <p:nvSpPr>
          <p:cNvPr id="4953"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95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6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62"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6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497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49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497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49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8"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497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4980"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B</a:t>
            </a:r>
          </a:p>
        </p:txBody>
      </p:sp>
      <p:sp>
        <p:nvSpPr>
          <p:cNvPr id="4981" name="Order: A,B,D,H,I,E"/>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a:t>
            </a:r>
          </a:p>
        </p:txBody>
      </p:sp>
      <p:sp>
        <p:nvSpPr>
          <p:cNvPr id="498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6"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498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49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4990"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499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49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49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6"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499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49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0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0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0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09"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5010" name="Order: A,B,D,H,I,E"/>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a:t>
            </a:r>
          </a:p>
        </p:txBody>
      </p:sp>
      <p:sp>
        <p:nvSpPr>
          <p:cNvPr id="501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5"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01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1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2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2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F</a:t>
            </a:r>
          </a:p>
        </p:txBody>
      </p:sp>
      <p:sp>
        <p:nvSpPr>
          <p:cNvPr id="50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2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3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3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38"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039" name="Order: A,B,D,H,I,E,C"/>
          <p:cNvSpPr/>
          <p:nvPr/>
        </p:nvSpPr>
        <p:spPr>
          <a:xfrm>
            <a:off x="2057400" y="7194549"/>
            <a:ext cx="561945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a:t>
            </a:r>
          </a:p>
        </p:txBody>
      </p:sp>
      <p:sp>
        <p:nvSpPr>
          <p:cNvPr id="504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4"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04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48"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4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55"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5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6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J</a:t>
            </a:r>
          </a:p>
        </p:txBody>
      </p:sp>
      <p:sp>
        <p:nvSpPr>
          <p:cNvPr id="50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6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67"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068" name="Order: A,B,D,H,I,E,C,F"/>
          <p:cNvSpPr/>
          <p:nvPr/>
        </p:nvSpPr>
        <p:spPr>
          <a:xfrm>
            <a:off x="2057400" y="7194549"/>
            <a:ext cx="61699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a:t>
            </a:r>
          </a:p>
        </p:txBody>
      </p:sp>
      <p:sp>
        <p:nvSpPr>
          <p:cNvPr id="506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3"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07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0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07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07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0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0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08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0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08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0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091"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0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09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096"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a:p>
            <a:r>
              <a:t>node J</a:t>
            </a:r>
          </a:p>
        </p:txBody>
      </p:sp>
      <p:sp>
        <p:nvSpPr>
          <p:cNvPr id="5097" name="Order: A,B,D,H,I,E,C,F,J"/>
          <p:cNvSpPr/>
          <p:nvPr/>
        </p:nvSpPr>
        <p:spPr>
          <a:xfrm>
            <a:off x="2057400" y="7194549"/>
            <a:ext cx="672048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a:t>
            </a:r>
          </a:p>
        </p:txBody>
      </p:sp>
      <p:sp>
        <p:nvSpPr>
          <p:cNvPr id="5098"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103"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5"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06"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07"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9"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2"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13"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5"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16"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19"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K</a:t>
            </a:r>
          </a:p>
        </p:txBody>
      </p:sp>
      <p:sp>
        <p:nvSpPr>
          <p:cNvPr id="5120"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2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125"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126" name="Order: A,B,D,H,I,E,C,F,J"/>
          <p:cNvSpPr/>
          <p:nvPr/>
        </p:nvSpPr>
        <p:spPr>
          <a:xfrm>
            <a:off x="2057400" y="7194549"/>
            <a:ext cx="672048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a:t>
            </a:r>
          </a:p>
        </p:txBody>
      </p:sp>
      <p:sp>
        <p:nvSpPr>
          <p:cNvPr id="512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1"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132"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35"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36"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1"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42"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4"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45"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48"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49"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5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154"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a:p>
            <a:r>
              <a:t>node K</a:t>
            </a:r>
          </a:p>
        </p:txBody>
      </p:sp>
      <p:sp>
        <p:nvSpPr>
          <p:cNvPr id="5155" name="Order: A,B,D,H,I,E,C,F,J,K"/>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a:t>
            </a:r>
          </a:p>
        </p:txBody>
      </p:sp>
      <p:sp>
        <p:nvSpPr>
          <p:cNvPr id="5156"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Is this a BT?"/>
          <p:cNvSpPr>
            <a:spLocks noGrp="1"/>
          </p:cNvSpPr>
          <p:nvPr>
            <p:ph type="title"/>
          </p:nvPr>
        </p:nvSpPr>
        <p:spPr>
          <a:prstGeom prst="rect">
            <a:avLst/>
          </a:prstGeom>
        </p:spPr>
        <p:txBody>
          <a:bodyPr/>
          <a:lstStyle>
            <a:lvl1pPr>
              <a:defRPr b="1"/>
            </a:lvl1pPr>
          </a:lstStyle>
          <a:p>
            <a:r>
              <a:t>Is this a BT?</a:t>
            </a:r>
          </a:p>
        </p:txBody>
      </p:sp>
      <p:sp>
        <p:nvSpPr>
          <p:cNvPr id="557" name="0"/>
          <p:cNvSpPr/>
          <p:nvPr/>
        </p:nvSpPr>
        <p:spPr>
          <a:xfrm>
            <a:off x="5901231" y="509238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58" name="1"/>
          <p:cNvSpPr/>
          <p:nvPr/>
        </p:nvSpPr>
        <p:spPr>
          <a:xfrm>
            <a:off x="5901231" y="637508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9" name="Line"/>
          <p:cNvSpPr/>
          <p:nvPr/>
        </p:nvSpPr>
        <p:spPr>
          <a:xfrm flipV="1">
            <a:off x="6308379" y="5916490"/>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1"/>
          <p:cNvSpPr/>
          <p:nvPr/>
        </p:nvSpPr>
        <p:spPr>
          <a:xfrm>
            <a:off x="5901231" y="38283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 name="Line"/>
          <p:cNvSpPr/>
          <p:nvPr/>
        </p:nvSpPr>
        <p:spPr>
          <a:xfrm flipV="1">
            <a:off x="6308379" y="4652402"/>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0"/>
          <p:cNvSpPr/>
          <p:nvPr/>
        </p:nvSpPr>
        <p:spPr>
          <a:xfrm>
            <a:off x="5901231" y="25642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63" name="Line"/>
          <p:cNvSpPr/>
          <p:nvPr/>
        </p:nvSpPr>
        <p:spPr>
          <a:xfrm flipV="1">
            <a:off x="6308379" y="3388316"/>
            <a:ext cx="1" cy="4487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Yes! A degenerate one,…"/>
          <p:cNvSpPr/>
          <p:nvPr/>
        </p:nvSpPr>
        <p:spPr>
          <a:xfrm>
            <a:off x="2948137" y="8020363"/>
            <a:ext cx="672048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Yes! A degenerate one, </a:t>
            </a:r>
          </a:p>
          <a:p>
            <a:r>
              <a:t>but a BT nonetheless</a:t>
            </a:r>
          </a:p>
        </p:txBody>
      </p:sp>
    </p:spTree>
  </p:cSld>
  <p:clrMapOvr>
    <a:masterClrMapping/>
  </p:clrMapOvr>
  <p:transition spd="me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0"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161"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3"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64"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65"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171"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1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3"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174"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1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7"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178"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1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1"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18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183"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F</a:t>
            </a:r>
          </a:p>
        </p:txBody>
      </p:sp>
      <p:sp>
        <p:nvSpPr>
          <p:cNvPr id="5184" name="Order: A,B,D,H,I,E,C,F,J,K"/>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a:t>
            </a:r>
          </a:p>
        </p:txBody>
      </p:sp>
      <p:sp>
        <p:nvSpPr>
          <p:cNvPr id="5185"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190"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1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2"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193"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194"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1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6"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1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G</a:t>
            </a:r>
          </a:p>
        </p:txBody>
      </p:sp>
      <p:sp>
        <p:nvSpPr>
          <p:cNvPr id="5200"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03"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6"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07"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0"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1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12"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213" name="Order: A,B,D,H,I,E,C,F,J,K"/>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a:t>
            </a:r>
          </a:p>
        </p:txBody>
      </p:sp>
      <p:sp>
        <p:nvSpPr>
          <p:cNvPr id="5214"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219"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22"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23"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5"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8"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29"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32"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36"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9"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200" b="1">
                <a:latin typeface="Helvetica"/>
                <a:ea typeface="Helvetica"/>
                <a:cs typeface="Helvetica"/>
                <a:sym typeface="Helvetica"/>
              </a:defRPr>
            </a:lvl1pPr>
          </a:lstStyle>
          <a:p>
            <a:r>
              <a:t>L</a:t>
            </a:r>
          </a:p>
        </p:txBody>
      </p:sp>
      <p:sp>
        <p:nvSpPr>
          <p:cNvPr id="524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41"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p:txBody>
      </p:sp>
      <p:sp>
        <p:nvSpPr>
          <p:cNvPr id="5242" name="Order: A,B,D,H,I,E,C,F,J,K,G"/>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a:t>
            </a:r>
          </a:p>
        </p:txBody>
      </p:sp>
      <p:sp>
        <p:nvSpPr>
          <p:cNvPr id="5243"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248"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4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51"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52"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5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4"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5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7"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58"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5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61"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6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4"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65"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6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8"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6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70" name="node A…"/>
          <p:cNvSpPr/>
          <p:nvPr/>
        </p:nvSpPr>
        <p:spPr>
          <a:xfrm>
            <a:off x="10257048" y="2523814"/>
            <a:ext cx="2041104"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a:p>
            <a:r>
              <a:t>node L</a:t>
            </a:r>
          </a:p>
        </p:txBody>
      </p:sp>
      <p:sp>
        <p:nvSpPr>
          <p:cNvPr id="5271"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272"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6"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277"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27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280"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281"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28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3"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28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6"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287"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28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9"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290"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29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294"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29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29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299" name="node A…"/>
          <p:cNvSpPr/>
          <p:nvPr/>
        </p:nvSpPr>
        <p:spPr>
          <a:xfrm>
            <a:off x="10257048" y="2523814"/>
            <a:ext cx="2041104"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a:p>
            <a:r>
              <a:t>node G</a:t>
            </a:r>
          </a:p>
        </p:txBody>
      </p:sp>
      <p:sp>
        <p:nvSpPr>
          <p:cNvPr id="5300"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01"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5"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306"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0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8" name="E"/>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09"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10" name="B"/>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1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D"/>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1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G"/>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16" name="F"/>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1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8" name="I"/>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19" name="H"/>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2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K"/>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23" name="J"/>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2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L"/>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2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328" name="node A…"/>
          <p:cNvSpPr/>
          <p:nvPr/>
        </p:nvSpPr>
        <p:spPr>
          <a:xfrm>
            <a:off x="10257048" y="2523814"/>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a:p>
            <a:r>
              <a:t>node C</a:t>
            </a:r>
          </a:p>
        </p:txBody>
      </p:sp>
      <p:sp>
        <p:nvSpPr>
          <p:cNvPr id="5329"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30"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4"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335"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3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7"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38" name="A"/>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39"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4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4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4"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45"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4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7"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48"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4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52"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5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5"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5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357" name="node A"/>
          <p:cNvSpPr/>
          <p:nvPr/>
        </p:nvSpPr>
        <p:spPr>
          <a:xfrm>
            <a:off x="10394677" y="2523814"/>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A</a:t>
            </a:r>
          </a:p>
        </p:txBody>
      </p:sp>
      <p:sp>
        <p:nvSpPr>
          <p:cNvPr id="5358"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59"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3" name="Pre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Preorder Traversal</a:t>
            </a:r>
          </a:p>
        </p:txBody>
      </p:sp>
      <p:sp>
        <p:nvSpPr>
          <p:cNvPr id="5364" name="C"/>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536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6" name="E"/>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E</a:t>
            </a:r>
          </a:p>
        </p:txBody>
      </p:sp>
      <p:sp>
        <p:nvSpPr>
          <p:cNvPr id="5367" name="A"/>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5368" name="B"/>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536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D"/>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537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3" name="G"/>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G</a:t>
            </a:r>
          </a:p>
        </p:txBody>
      </p:sp>
      <p:sp>
        <p:nvSpPr>
          <p:cNvPr id="5374" name="F"/>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F</a:t>
            </a:r>
          </a:p>
        </p:txBody>
      </p:sp>
      <p:sp>
        <p:nvSpPr>
          <p:cNvPr id="537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6" name="I"/>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I</a:t>
            </a:r>
          </a:p>
        </p:txBody>
      </p:sp>
      <p:sp>
        <p:nvSpPr>
          <p:cNvPr id="5377" name="H"/>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H</a:t>
            </a:r>
          </a:p>
        </p:txBody>
      </p:sp>
      <p:sp>
        <p:nvSpPr>
          <p:cNvPr id="537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K"/>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K</a:t>
            </a:r>
          </a:p>
        </p:txBody>
      </p:sp>
      <p:sp>
        <p:nvSpPr>
          <p:cNvPr id="5381" name="J"/>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J</a:t>
            </a:r>
          </a:p>
        </p:txBody>
      </p:sp>
      <p:sp>
        <p:nvSpPr>
          <p:cNvPr id="538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4" name="L"/>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L</a:t>
            </a:r>
          </a:p>
        </p:txBody>
      </p:sp>
      <p:sp>
        <p:nvSpPr>
          <p:cNvPr id="538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386" name="Order: A,B,D,H,I,E,C,F,J,K,G,L"/>
          <p:cNvSpPr/>
          <p:nvPr/>
        </p:nvSpPr>
        <p:spPr>
          <a:xfrm>
            <a:off x="2057400" y="7194549"/>
            <a:ext cx="837202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A,B,D,H,I,E,C,F,J,K,G,L</a:t>
            </a:r>
          </a:p>
        </p:txBody>
      </p:sp>
      <p:sp>
        <p:nvSpPr>
          <p:cNvPr id="5387" name="pre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2">
                    <a:satOff val="-13916"/>
                    <a:lumOff val="13989"/>
                  </a:schemeClr>
                </a:solidFill>
              </a:rPr>
              <a:t>preorder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t>print</a:t>
            </a:r>
            <a:r>
              <a:t>(node.value)</a:t>
            </a:r>
          </a:p>
          <a:p>
            <a:pPr algn="l">
              <a:defRPr sz="2400"/>
            </a:pPr>
            <a:r>
              <a:t>  </a:t>
            </a:r>
            <a:r>
              <a:rPr b="1">
                <a:solidFill>
                  <a:schemeClr val="accent2">
                    <a:satOff val="-13916"/>
                    <a:lumOff val="13989"/>
                  </a:schemeClr>
                </a:solidFill>
              </a:rPr>
              <a:t>preorder</a:t>
            </a:r>
            <a:r>
              <a:t>(node.left)</a:t>
            </a:r>
          </a:p>
          <a:p>
            <a:pPr algn="l">
              <a:defRPr sz="2400"/>
            </a:pPr>
            <a:r>
              <a:t>  </a:t>
            </a:r>
            <a:r>
              <a:rPr b="1">
                <a:solidFill>
                  <a:schemeClr val="accent2">
                    <a:satOff val="-13916"/>
                    <a:lumOff val="13989"/>
                  </a:schemeClr>
                </a:solidFill>
              </a:rPr>
              <a:t>preorder</a:t>
            </a:r>
            <a:r>
              <a:t>(node.right)</a:t>
            </a:r>
          </a:p>
        </p:txBody>
      </p:sp>
    </p:spTree>
  </p:cSld>
  <p:clrMapOvr>
    <a:masterClrMapping/>
  </p:clrMapOvr>
  <p:transition spd="me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1"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39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39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39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39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0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0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0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1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1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414" name="Traverse the left subtree, then print the value of the node and continue traversing the right subtree."/>
          <p:cNvSpPr/>
          <p:nvPr/>
        </p:nvSpPr>
        <p:spPr>
          <a:xfrm>
            <a:off x="1256200" y="6737350"/>
            <a:ext cx="1034762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Traverse the left subtree, then print the value of the node and continue traversing the right subtree.</a:t>
            </a:r>
          </a:p>
        </p:txBody>
      </p:sp>
      <p:sp>
        <p:nvSpPr>
          <p:cNvPr id="541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9"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42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2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2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2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3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3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3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3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3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4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442" name="Line"/>
          <p:cNvSpPr/>
          <p:nvPr/>
        </p:nvSpPr>
        <p:spPr>
          <a:xfrm>
            <a:off x="4332808" y="6292234"/>
            <a:ext cx="5786984"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3" name="Line"/>
          <p:cNvSpPr/>
          <p:nvPr/>
        </p:nvSpPr>
        <p:spPr>
          <a:xfrm>
            <a:off x="4358208" y="59366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4" name="Line"/>
          <p:cNvSpPr/>
          <p:nvPr/>
        </p:nvSpPr>
        <p:spPr>
          <a:xfrm>
            <a:off x="10098608" y="5923934"/>
            <a:ext cx="1" cy="37917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5" name="In this example our tree is…"/>
          <p:cNvSpPr/>
          <p:nvPr/>
        </p:nvSpPr>
        <p:spPr>
          <a:xfrm>
            <a:off x="3367155" y="7551990"/>
            <a:ext cx="809677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this example our tree is </a:t>
            </a:r>
          </a:p>
          <a:p>
            <a:r>
              <a:t>a Binary Search Tree.</a:t>
            </a:r>
          </a:p>
        </p:txBody>
      </p:sp>
      <p:sp>
        <p:nvSpPr>
          <p:cNvPr id="5446" name="Line"/>
          <p:cNvSpPr/>
          <p:nvPr/>
        </p:nvSpPr>
        <p:spPr>
          <a:xfrm flipV="1">
            <a:off x="7226300" y="6548356"/>
            <a:ext cx="1" cy="793184"/>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44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What is a Binary Search Tree (BST)?"/>
          <p:cNvSpPr>
            <a:spLocks noGrp="1"/>
          </p:cNvSpPr>
          <p:nvPr>
            <p:ph type="title"/>
          </p:nvPr>
        </p:nvSpPr>
        <p:spPr>
          <a:prstGeom prst="rect">
            <a:avLst/>
          </a:prstGeom>
        </p:spPr>
        <p:txBody>
          <a:bodyPr/>
          <a:lstStyle/>
          <a:p>
            <a:pPr defTabSz="508254">
              <a:defRPr sz="6960" b="1"/>
            </a:pPr>
            <a:r>
              <a:t>What is a Binary </a:t>
            </a:r>
            <a:r>
              <a:rPr>
                <a:solidFill>
                  <a:schemeClr val="accent4">
                    <a:hueOff val="102361"/>
                    <a:satOff val="14118"/>
                    <a:lumOff val="10675"/>
                  </a:schemeClr>
                </a:solidFill>
              </a:rPr>
              <a:t>Search</a:t>
            </a:r>
            <a:r>
              <a:t> Tree (BST)?</a:t>
            </a:r>
          </a:p>
        </p:txBody>
      </p:sp>
      <p:sp>
        <p:nvSpPr>
          <p:cNvPr id="567" name="A binary search tree is a binary tree that satisfies the BST invariant: left subtree has smaller elements and right subtree has larger elements."/>
          <p:cNvSpPr/>
          <p:nvPr/>
        </p:nvSpPr>
        <p:spPr>
          <a:xfrm>
            <a:off x="812198" y="2723439"/>
            <a:ext cx="10901751" cy="2806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02412">
              <a:defRPr sz="3784"/>
            </a:pPr>
            <a:r>
              <a:t>A </a:t>
            </a:r>
            <a:r>
              <a:rPr b="1">
                <a:solidFill>
                  <a:schemeClr val="accent2">
                    <a:satOff val="-13916"/>
                    <a:lumOff val="13989"/>
                  </a:schemeClr>
                </a:solidFill>
              </a:rPr>
              <a:t>binary search tree </a:t>
            </a:r>
            <a:r>
              <a:t>is a binary tree that satisfies the </a:t>
            </a:r>
            <a:r>
              <a:rPr b="1">
                <a:solidFill>
                  <a:schemeClr val="accent2">
                    <a:satOff val="-13916"/>
                    <a:lumOff val="13989"/>
                  </a:schemeClr>
                </a:solidFill>
              </a:rPr>
              <a:t>BST invariant</a:t>
            </a:r>
            <a:r>
              <a:t>: left subtree has smaller elements and right subtree has larger elements.</a:t>
            </a:r>
          </a:p>
        </p:txBody>
      </p:sp>
      <p:sp>
        <p:nvSpPr>
          <p:cNvPr id="568" name="2"/>
          <p:cNvSpPr/>
          <p:nvPr/>
        </p:nvSpPr>
        <p:spPr>
          <a:xfrm>
            <a:off x="5061317" y="7118555"/>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69" name="1"/>
          <p:cNvSpPr/>
          <p:nvPr/>
        </p:nvSpPr>
        <p:spPr>
          <a:xfrm>
            <a:off x="4211328" y="832024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0" name="3"/>
          <p:cNvSpPr/>
          <p:nvPr/>
        </p:nvSpPr>
        <p:spPr>
          <a:xfrm>
            <a:off x="5855925" y="832024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1" name="Line"/>
          <p:cNvSpPr/>
          <p:nvPr/>
        </p:nvSpPr>
        <p:spPr>
          <a:xfrm flipV="1">
            <a:off x="4846164" y="7868875"/>
            <a:ext cx="373157" cy="4858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 name="Line"/>
          <p:cNvSpPr/>
          <p:nvPr/>
        </p:nvSpPr>
        <p:spPr>
          <a:xfrm flipH="1" flipV="1">
            <a:off x="5723087" y="7870826"/>
            <a:ext cx="327147"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 name="8"/>
          <p:cNvSpPr/>
          <p:nvPr/>
        </p:nvSpPr>
        <p:spPr>
          <a:xfrm>
            <a:off x="8771065" y="587636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 name="6"/>
          <p:cNvSpPr/>
          <p:nvPr/>
        </p:nvSpPr>
        <p:spPr>
          <a:xfrm>
            <a:off x="7921076" y="70780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5" name="9"/>
          <p:cNvSpPr/>
          <p:nvPr/>
        </p:nvSpPr>
        <p:spPr>
          <a:xfrm>
            <a:off x="9565673" y="70780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76" name="Line"/>
          <p:cNvSpPr/>
          <p:nvPr/>
        </p:nvSpPr>
        <p:spPr>
          <a:xfrm flipV="1">
            <a:off x="8555912" y="6626681"/>
            <a:ext cx="373157" cy="48585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 name="Line"/>
          <p:cNvSpPr/>
          <p:nvPr/>
        </p:nvSpPr>
        <p:spPr>
          <a:xfrm flipH="1" flipV="1">
            <a:off x="9432834" y="6628633"/>
            <a:ext cx="327148" cy="4819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2"/>
          <p:cNvSpPr/>
          <p:nvPr/>
        </p:nvSpPr>
        <p:spPr>
          <a:xfrm>
            <a:off x="7320053" y="83099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79" name="7"/>
          <p:cNvSpPr/>
          <p:nvPr/>
        </p:nvSpPr>
        <p:spPr>
          <a:xfrm>
            <a:off x="8427017" y="83099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80" name="Line"/>
          <p:cNvSpPr/>
          <p:nvPr/>
        </p:nvSpPr>
        <p:spPr>
          <a:xfrm flipV="1">
            <a:off x="7845964" y="7876854"/>
            <a:ext cx="24174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 name="Line"/>
          <p:cNvSpPr/>
          <p:nvPr/>
        </p:nvSpPr>
        <p:spPr>
          <a:xfrm flipH="1" flipV="1">
            <a:off x="8515603" y="7870711"/>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 name="11"/>
          <p:cNvSpPr/>
          <p:nvPr/>
        </p:nvSpPr>
        <p:spPr>
          <a:xfrm>
            <a:off x="9565673" y="836074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 name="Line"/>
          <p:cNvSpPr/>
          <p:nvPr/>
        </p:nvSpPr>
        <p:spPr>
          <a:xfrm flipV="1">
            <a:off x="9972821" y="7902149"/>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 name="8"/>
          <p:cNvSpPr/>
          <p:nvPr/>
        </p:nvSpPr>
        <p:spPr>
          <a:xfrm>
            <a:off x="2624831" y="584057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5" name="9"/>
          <p:cNvSpPr/>
          <p:nvPr/>
        </p:nvSpPr>
        <p:spPr>
          <a:xfrm>
            <a:off x="2624831" y="71185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586" name="11"/>
          <p:cNvSpPr/>
          <p:nvPr/>
        </p:nvSpPr>
        <p:spPr>
          <a:xfrm>
            <a:off x="2624831" y="8401255"/>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7" name="Line"/>
          <p:cNvSpPr/>
          <p:nvPr/>
        </p:nvSpPr>
        <p:spPr>
          <a:xfrm flipV="1">
            <a:off x="3031979" y="7942655"/>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 name="Line"/>
          <p:cNvSpPr/>
          <p:nvPr/>
        </p:nvSpPr>
        <p:spPr>
          <a:xfrm flipV="1">
            <a:off x="3031978" y="6662317"/>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1"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4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5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47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474"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5475"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547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0"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4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4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4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8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4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4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4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4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0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03"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5504"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50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09"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5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1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3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32"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5533"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53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38"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5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52"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6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61" name="Order: 1"/>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a:t>
            </a:r>
          </a:p>
        </p:txBody>
      </p:sp>
      <p:sp>
        <p:nvSpPr>
          <p:cNvPr id="5562"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1</a:t>
            </a:r>
          </a:p>
        </p:txBody>
      </p:sp>
      <p:sp>
        <p:nvSpPr>
          <p:cNvPr id="5563"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7"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5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5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57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5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4"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5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5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5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5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5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5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5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58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590" name="Order: 1,3"/>
          <p:cNvSpPr/>
          <p:nvPr/>
        </p:nvSpPr>
        <p:spPr>
          <a:xfrm>
            <a:off x="2057400" y="71945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a:t>
            </a:r>
          </a:p>
        </p:txBody>
      </p:sp>
      <p:sp>
        <p:nvSpPr>
          <p:cNvPr id="5591"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59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6"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5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5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0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9"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1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619" name="Order: 1,3,5"/>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a:t>
            </a:r>
          </a:p>
        </p:txBody>
      </p:sp>
      <p:sp>
        <p:nvSpPr>
          <p:cNvPr id="5620"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5</a:t>
            </a:r>
          </a:p>
        </p:txBody>
      </p:sp>
      <p:sp>
        <p:nvSpPr>
          <p:cNvPr id="5621"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5"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6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2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3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3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3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4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4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64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5649" name="Order: 1,3,5"/>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a:t>
            </a:r>
          </a:p>
        </p:txBody>
      </p:sp>
      <p:sp>
        <p:nvSpPr>
          <p:cNvPr id="5650"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4"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6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5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6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6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6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67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677"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678" name="Order: 1,3,5,6"/>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a:t>
            </a:r>
          </a:p>
        </p:txBody>
      </p:sp>
      <p:sp>
        <p:nvSpPr>
          <p:cNvPr id="5679"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3"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6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6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86"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6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6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6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6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6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6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6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6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0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0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0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8</a:t>
            </a:r>
          </a:p>
        </p:txBody>
      </p:sp>
      <p:sp>
        <p:nvSpPr>
          <p:cNvPr id="5707" name="Order: 1,3,5,6,8"/>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a:t>
            </a:r>
          </a:p>
        </p:txBody>
      </p:sp>
      <p:sp>
        <p:nvSpPr>
          <p:cNvPr id="5708"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2"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7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17"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2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3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35"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5736" name="Order: 1,3,5,6,8"/>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a:t>
            </a:r>
          </a:p>
        </p:txBody>
      </p:sp>
      <p:sp>
        <p:nvSpPr>
          <p:cNvPr id="573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593"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4"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6"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1"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7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45"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6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64"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5765" name="Order: 1,3,5,6,8,11"/>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a:t>
            </a:r>
          </a:p>
        </p:txBody>
      </p:sp>
      <p:sp>
        <p:nvSpPr>
          <p:cNvPr id="576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0"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7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7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7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77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7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7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7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78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7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78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7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79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79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5794" name="Order: 1,3,5,6,8,11"/>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a:t>
            </a:r>
          </a:p>
        </p:txBody>
      </p:sp>
      <p:sp>
        <p:nvSpPr>
          <p:cNvPr id="579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9"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8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0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0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0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1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1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2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82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823" name="Order: 1,3,5,6,8,11"/>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a:t>
            </a:r>
          </a:p>
        </p:txBody>
      </p:sp>
      <p:sp>
        <p:nvSpPr>
          <p:cNvPr id="582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28"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8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46"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5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851"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12</a:t>
            </a:r>
          </a:p>
        </p:txBody>
      </p:sp>
      <p:sp>
        <p:nvSpPr>
          <p:cNvPr id="5852" name="Order: 1,3,5,6,8,11,12"/>
          <p:cNvSpPr/>
          <p:nvPr/>
        </p:nvSpPr>
        <p:spPr>
          <a:xfrm>
            <a:off x="2057400" y="7194549"/>
            <a:ext cx="61699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a:t>
            </a:r>
          </a:p>
        </p:txBody>
      </p:sp>
      <p:sp>
        <p:nvSpPr>
          <p:cNvPr id="5853"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57"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8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68"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8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8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8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8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7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87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880"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881" name="Order: 1,3,5,6,8,11,12,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a:t>
            </a:r>
          </a:p>
        </p:txBody>
      </p:sp>
      <p:sp>
        <p:nvSpPr>
          <p:cNvPr id="588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6"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8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8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8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8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8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8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3"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0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09"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14</a:t>
            </a:r>
          </a:p>
        </p:txBody>
      </p:sp>
      <p:sp>
        <p:nvSpPr>
          <p:cNvPr id="5910" name="Order: 1,3,5,6,8,11,12,13,14"/>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a:t>
            </a:r>
          </a:p>
        </p:txBody>
      </p:sp>
      <p:sp>
        <p:nvSpPr>
          <p:cNvPr id="5911"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5"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9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1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20"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2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2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3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3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3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5939" name="Order: 1,3,5,6,8,11,12,13,14"/>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a:t>
            </a:r>
          </a:p>
        </p:txBody>
      </p:sp>
      <p:sp>
        <p:nvSpPr>
          <p:cNvPr id="5940"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4"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9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7"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49"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4"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5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7"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58"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1"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62"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65"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6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67"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5968" name="Order: 1,3,5,6,8,11,12,13,14,15"/>
          <p:cNvSpPr/>
          <p:nvPr/>
        </p:nvSpPr>
        <p:spPr>
          <a:xfrm>
            <a:off x="2057400" y="7194549"/>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a:t>
            </a:r>
          </a:p>
        </p:txBody>
      </p:sp>
      <p:sp>
        <p:nvSpPr>
          <p:cNvPr id="5969"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3"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59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59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9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9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9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3"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59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9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9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9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59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59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599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599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5997" name="Order: 1,3,5,6,8,11,12,13,14,15,17"/>
          <p:cNvSpPr/>
          <p:nvPr/>
        </p:nvSpPr>
        <p:spPr>
          <a:xfrm>
            <a:off x="2057400" y="7194549"/>
            <a:ext cx="94730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a:t>
            </a:r>
          </a:p>
        </p:txBody>
      </p:sp>
      <p:sp>
        <p:nvSpPr>
          <p:cNvPr id="5998"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2"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00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0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0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0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0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0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1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1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1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1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1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1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2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2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23"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2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02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a:p>
            <a:r>
              <a:t>node 19</a:t>
            </a:r>
          </a:p>
        </p:txBody>
      </p:sp>
      <p:sp>
        <p:nvSpPr>
          <p:cNvPr id="6026"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027"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00" name="It depends on whether you want to allow duplicate values in your tree. BST operations allow for duplicate values, but most of the time we are only interested in having unique elements inside our tree."/>
          <p:cNvSpPr/>
          <p:nvPr/>
        </p:nvSpPr>
        <p:spPr>
          <a:xfrm>
            <a:off x="101600" y="7130949"/>
            <a:ext cx="12540343" cy="133369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sz="2000" dirty="0"/>
              <a:t>It depends on whether </a:t>
            </a:r>
            <a:endParaRPr lang="en-US" sz="2000" dirty="0"/>
          </a:p>
          <a:p>
            <a:r>
              <a:rPr sz="2000" dirty="0"/>
              <a:t>you want to allow duplicate values in your tree. </a:t>
            </a:r>
            <a:endParaRPr lang="en-US" sz="2000" dirty="0"/>
          </a:p>
          <a:p>
            <a:r>
              <a:rPr sz="2000" dirty="0"/>
              <a:t>BST operations allow for duplicate values,</a:t>
            </a:r>
            <a:endParaRPr lang="en-US" sz="2000" dirty="0"/>
          </a:p>
          <a:p>
            <a:r>
              <a:rPr sz="2000" dirty="0"/>
              <a:t> but most of the time we are only interested in having unique elements inside our tree. </a:t>
            </a:r>
          </a:p>
        </p:txBody>
      </p:sp>
      <p:sp>
        <p:nvSpPr>
          <p:cNvPr id="601" name="4"/>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2" name="3"/>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 name="3"/>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4"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1"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03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3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3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3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3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3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3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1"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4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4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4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4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4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4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5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5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05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055"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056"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5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0"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06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6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3"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64"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65"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6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6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6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0"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07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07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3"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74"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07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77"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078"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07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1"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08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08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084"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085"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89"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09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09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09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094"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09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09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09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0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0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0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0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0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0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1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112"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113"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11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8"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11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2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2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2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2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2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2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3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3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3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3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3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3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4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141"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142"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6" name="In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Inorder Traversal</a:t>
            </a:r>
          </a:p>
        </p:txBody>
      </p:sp>
      <p:sp>
        <p:nvSpPr>
          <p:cNvPr id="614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4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4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5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5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5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5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5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5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6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6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6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6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16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169" name="Order: 1,3,5,6,8,11,12,13,14,15,17,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1,3,5,6,8,11,12,13,14,15,17,19</a:t>
            </a:r>
          </a:p>
        </p:txBody>
      </p:sp>
      <p:sp>
        <p:nvSpPr>
          <p:cNvPr id="6170" name="Notice that with a BST the values printed by the inorder traversal are in increasing order!"/>
          <p:cNvSpPr/>
          <p:nvPr/>
        </p:nvSpPr>
        <p:spPr>
          <a:xfrm>
            <a:off x="2220378" y="8139634"/>
            <a:ext cx="9417787"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dirty="0"/>
              <a:t>Notice that with a BST the values printed by the </a:t>
            </a:r>
            <a:r>
              <a:rPr dirty="0" err="1"/>
              <a:t>inorder</a:t>
            </a:r>
            <a:r>
              <a:rPr dirty="0"/>
              <a:t> traversal are in increasing order!</a:t>
            </a:r>
          </a:p>
        </p:txBody>
      </p:sp>
      <p:sp>
        <p:nvSpPr>
          <p:cNvPr id="6171" name="Line"/>
          <p:cNvSpPr/>
          <p:nvPr/>
        </p:nvSpPr>
        <p:spPr>
          <a:xfrm>
            <a:off x="3952864" y="7878523"/>
            <a:ext cx="8542693"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2" name="Line"/>
          <p:cNvSpPr/>
          <p:nvPr/>
        </p:nvSpPr>
        <p:spPr>
          <a:xfrm flipH="1">
            <a:off x="124701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3" name="Line"/>
          <p:cNvSpPr/>
          <p:nvPr/>
        </p:nvSpPr>
        <p:spPr>
          <a:xfrm flipH="1">
            <a:off x="3973856" y="7530067"/>
            <a:ext cx="1887" cy="3484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4" name="in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4">
                    <a:hueOff val="102361"/>
                    <a:satOff val="14118"/>
                    <a:lumOff val="10675"/>
                  </a:schemeClr>
                </a:solidFill>
              </a:rPr>
              <a:t>inorder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4">
                    <a:hueOff val="102361"/>
                    <a:satOff val="14118"/>
                    <a:lumOff val="10675"/>
                  </a:schemeClr>
                </a:solidFill>
              </a:rPr>
              <a:t>inorder</a:t>
            </a:r>
            <a:r>
              <a:t>(node.left)</a:t>
            </a:r>
          </a:p>
          <a:p>
            <a:pPr algn="l">
              <a:defRPr sz="2400"/>
            </a:pPr>
            <a:r>
              <a:t>  </a:t>
            </a:r>
            <a:r>
              <a:rPr b="1"/>
              <a:t>print</a:t>
            </a:r>
            <a:r>
              <a:t>(node.value)</a:t>
            </a:r>
          </a:p>
          <a:p>
            <a:pPr algn="l">
              <a:defRPr sz="2400"/>
            </a:pPr>
            <a:r>
              <a:t>  </a:t>
            </a:r>
            <a:r>
              <a:rPr b="1">
                <a:solidFill>
                  <a:schemeClr val="accent4">
                    <a:hueOff val="102361"/>
                    <a:satOff val="14118"/>
                    <a:lumOff val="10675"/>
                  </a:schemeClr>
                </a:solidFill>
              </a:rPr>
              <a:t>inorder</a:t>
            </a:r>
            <a:r>
              <a:t>(node.right)</a:t>
            </a:r>
          </a:p>
        </p:txBody>
      </p:sp>
    </p:spTree>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8"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17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18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8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18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8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18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19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9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19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19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19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0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01" name="Traverse the left subtree followed by the right subtree then print the value of the node"/>
          <p:cNvSpPr/>
          <p:nvPr/>
        </p:nvSpPr>
        <p:spPr>
          <a:xfrm>
            <a:off x="1256200" y="6737350"/>
            <a:ext cx="10347623"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Traverse the left subtree followed by the right subtree then print the value of the node</a:t>
            </a:r>
          </a:p>
        </p:txBody>
      </p:sp>
      <p:sp>
        <p:nvSpPr>
          <p:cNvPr id="620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6"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20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0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0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1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1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1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1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1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1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1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2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2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2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2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2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2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29"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6230"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23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5"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23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3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38"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39"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4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4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2"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4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5"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46"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4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8"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49"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5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2"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53"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5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6"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5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58"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625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26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4"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26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6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6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6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6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7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1"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27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27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7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27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28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28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28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287" name="Order:"/>
          <p:cNvSpPr/>
          <p:nvPr/>
        </p:nvSpPr>
        <p:spPr>
          <a:xfrm>
            <a:off x="2057400" y="7194549"/>
            <a:ext cx="1765846"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a:t>
            </a:r>
          </a:p>
        </p:txBody>
      </p:sp>
      <p:sp>
        <p:nvSpPr>
          <p:cNvPr id="628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28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3"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29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29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29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29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0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0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0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07"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0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1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1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1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1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316" name="Order: 1"/>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a:t>
            </a:r>
          </a:p>
        </p:txBody>
      </p:sp>
      <p:sp>
        <p:nvSpPr>
          <p:cNvPr id="6317"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1</a:t>
            </a:r>
          </a:p>
        </p:txBody>
      </p:sp>
      <p:sp>
        <p:nvSpPr>
          <p:cNvPr id="6318"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8"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09"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13"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1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5"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1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7"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1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2"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32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2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2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2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2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9"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3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33"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3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3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3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3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4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4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4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4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345" name="Order: 1"/>
          <p:cNvSpPr/>
          <p:nvPr/>
        </p:nvSpPr>
        <p:spPr>
          <a:xfrm>
            <a:off x="2057400" y="7194549"/>
            <a:ext cx="231636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a:t>
            </a:r>
          </a:p>
        </p:txBody>
      </p:sp>
      <p:sp>
        <p:nvSpPr>
          <p:cNvPr id="634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34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1"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35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5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5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5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5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5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5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6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6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4"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6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68"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6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7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37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374" name="Order: 1,5"/>
          <p:cNvSpPr/>
          <p:nvPr/>
        </p:nvSpPr>
        <p:spPr>
          <a:xfrm>
            <a:off x="2057400" y="71945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a:t>
            </a:r>
          </a:p>
        </p:txBody>
      </p:sp>
      <p:sp>
        <p:nvSpPr>
          <p:cNvPr id="637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a:p>
            <a:r>
              <a:t>node 5</a:t>
            </a:r>
          </a:p>
        </p:txBody>
      </p:sp>
      <p:sp>
        <p:nvSpPr>
          <p:cNvPr id="6376"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0"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38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38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38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38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8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7"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38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391"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39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9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39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39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39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0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03" name="Order: 1,5,3"/>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a:t>
            </a:r>
          </a:p>
        </p:txBody>
      </p:sp>
      <p:sp>
        <p:nvSpPr>
          <p:cNvPr id="640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3</a:t>
            </a:r>
          </a:p>
        </p:txBody>
      </p:sp>
      <p:sp>
        <p:nvSpPr>
          <p:cNvPr id="6405"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09"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41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1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2"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13"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1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1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6"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1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9"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20"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2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2"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3"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2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6"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27"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2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0"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3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32" name="Order: 1,5,3"/>
          <p:cNvSpPr/>
          <p:nvPr/>
        </p:nvSpPr>
        <p:spPr>
          <a:xfrm>
            <a:off x="2057400" y="7194549"/>
            <a:ext cx="341739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a:t>
            </a:r>
          </a:p>
        </p:txBody>
      </p:sp>
      <p:sp>
        <p:nvSpPr>
          <p:cNvPr id="643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434"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38"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43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4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1"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4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4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4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4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8"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4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5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5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5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5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5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6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61" name="Order: 1,5,3,8"/>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a:t>
            </a:r>
          </a:p>
        </p:txBody>
      </p:sp>
      <p:sp>
        <p:nvSpPr>
          <p:cNvPr id="646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a:p>
            <a:r>
              <a:t>node 8</a:t>
            </a:r>
          </a:p>
        </p:txBody>
      </p:sp>
      <p:sp>
        <p:nvSpPr>
          <p:cNvPr id="6463"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7"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46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6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47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472"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47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47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7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47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47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8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48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48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48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88"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48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490"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491"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6</a:t>
            </a:r>
          </a:p>
        </p:txBody>
      </p:sp>
      <p:sp>
        <p:nvSpPr>
          <p:cNvPr id="649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6"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49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49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9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00"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0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0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0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6"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0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0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0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1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1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1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1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1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519"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520"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52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5"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52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2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2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3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3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3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3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3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3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4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4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4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4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4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548"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54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55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4"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55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5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58"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5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6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6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65"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6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6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6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6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57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57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57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577" name="Order: 1,5,3,8,6"/>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a:t>
            </a:r>
          </a:p>
        </p:txBody>
      </p:sp>
      <p:sp>
        <p:nvSpPr>
          <p:cNvPr id="6578"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57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3"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58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58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8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58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58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58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59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59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59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9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59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01"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0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0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0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06" name="Order: 1,5,3,8,6,12"/>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a:t>
            </a:r>
          </a:p>
        </p:txBody>
      </p:sp>
      <p:sp>
        <p:nvSpPr>
          <p:cNvPr id="6607"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12</a:t>
            </a:r>
          </a:p>
        </p:txBody>
      </p:sp>
      <p:sp>
        <p:nvSpPr>
          <p:cNvPr id="6608"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7"/>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21" name="4"/>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22" name="5"/>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3"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4"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5"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26" name="3"/>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27"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8"/>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29"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0" name="6"/>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31"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2" name="Yes!"/>
          <p:cNvSpPr/>
          <p:nvPr/>
        </p:nvSpPr>
        <p:spPr>
          <a:xfrm>
            <a:off x="5894734" y="7246003"/>
            <a:ext cx="12153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Yes!</a:t>
            </a:r>
          </a:p>
        </p:txBody>
      </p:sp>
    </p:spTree>
  </p:cSld>
  <p:clrMapOvr>
    <a:masterClrMapping/>
  </p:clrMapOvr>
  <p:transition spd="me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0"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1"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2"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613"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14"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5"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16"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17"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18"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19"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20"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1"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2"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23"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24"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5"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26"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27"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8"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29"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30"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31"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2"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33"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34"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35" name="Order: 1,5,3,8,6,12"/>
          <p:cNvSpPr/>
          <p:nvPr/>
        </p:nvSpPr>
        <p:spPr>
          <a:xfrm>
            <a:off x="2057400" y="7194549"/>
            <a:ext cx="534419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a:t>
            </a:r>
          </a:p>
        </p:txBody>
      </p:sp>
      <p:sp>
        <p:nvSpPr>
          <p:cNvPr id="6636"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63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9"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0"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1"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642"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43"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4"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45"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46"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47"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48"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49"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0"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1"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52"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53"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4"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55"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56"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7"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8"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59"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60"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1"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2"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63"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64" name="Order: 1,5,3,8,6,12,14"/>
          <p:cNvSpPr/>
          <p:nvPr/>
        </p:nvSpPr>
        <p:spPr>
          <a:xfrm>
            <a:off x="2057400" y="7194549"/>
            <a:ext cx="616996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a:t>
            </a:r>
          </a:p>
        </p:txBody>
      </p:sp>
      <p:sp>
        <p:nvSpPr>
          <p:cNvPr id="6665"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a:p>
            <a:r>
              <a:t>node 14</a:t>
            </a:r>
          </a:p>
        </p:txBody>
      </p:sp>
      <p:sp>
        <p:nvSpPr>
          <p:cNvPr id="6666"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8"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9"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0"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671"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672"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3"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74"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675"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676"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7"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678"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79"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0"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681"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682"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3"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84"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5"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6"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87"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688"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689"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0"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1"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692"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693" name="Order: 1,5,3,8,6,12,14,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a:t>
            </a:r>
          </a:p>
        </p:txBody>
      </p:sp>
      <p:sp>
        <p:nvSpPr>
          <p:cNvPr id="6694"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13</a:t>
            </a:r>
          </a:p>
        </p:txBody>
      </p:sp>
      <p:sp>
        <p:nvSpPr>
          <p:cNvPr id="6695"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8"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9"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700"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01"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2"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03"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04"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05"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6"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07"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8"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09"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10"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11"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2"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13"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14"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5"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6"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17"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18"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9"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0"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21"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722" name="Order: 1,5,3,8,6,12,14,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a:t>
            </a:r>
          </a:p>
        </p:txBody>
      </p:sp>
      <p:sp>
        <p:nvSpPr>
          <p:cNvPr id="6723"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724"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6"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7"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28"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729"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30"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1"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32"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33"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34"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5"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36"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7"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8"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39"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40"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1"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42"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43"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4"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5"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46"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47"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8"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49"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50"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751" name="Order: 1,5,3,8,6,12,14,13"/>
          <p:cNvSpPr/>
          <p:nvPr/>
        </p:nvSpPr>
        <p:spPr>
          <a:xfrm>
            <a:off x="2057400" y="7194549"/>
            <a:ext cx="6995741"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a:t>
            </a:r>
          </a:p>
        </p:txBody>
      </p:sp>
      <p:sp>
        <p:nvSpPr>
          <p:cNvPr id="6752"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753"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5"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6"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7"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758"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59"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0"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61"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62"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3"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4"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65"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6"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67"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68"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69"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0"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771"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772"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3"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4"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775"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776"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7"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78"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779"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780" name="Order: 1,5,3,8,6,12,14,13,19"/>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a:t>
            </a:r>
          </a:p>
        </p:txBody>
      </p:sp>
      <p:sp>
        <p:nvSpPr>
          <p:cNvPr id="6781" name="node 11…"/>
          <p:cNvSpPr/>
          <p:nvPr/>
        </p:nvSpPr>
        <p:spPr>
          <a:xfrm>
            <a:off x="10119419" y="2523814"/>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a:p>
            <a:r>
              <a:t>node 19</a:t>
            </a:r>
          </a:p>
        </p:txBody>
      </p:sp>
      <p:sp>
        <p:nvSpPr>
          <p:cNvPr id="6782"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4"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5"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6"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787"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788"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89"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790"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791"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92"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3"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794"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5"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6"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797"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798"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99"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00"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01"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2"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3"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04"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05"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6"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07"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08"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09" name="Order: 1,5,3,8,6,12,14,13,19,17"/>
          <p:cNvSpPr/>
          <p:nvPr/>
        </p:nvSpPr>
        <p:spPr>
          <a:xfrm>
            <a:off x="2057400" y="7194549"/>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a:t>
            </a:r>
          </a:p>
        </p:txBody>
      </p:sp>
      <p:sp>
        <p:nvSpPr>
          <p:cNvPr id="6810" name="node 11…"/>
          <p:cNvSpPr/>
          <p:nvPr/>
        </p:nvSpPr>
        <p:spPr>
          <a:xfrm>
            <a:off x="10119419" y="2523814"/>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a:p>
            <a:r>
              <a:t>node 17</a:t>
            </a:r>
          </a:p>
        </p:txBody>
      </p:sp>
      <p:sp>
        <p:nvSpPr>
          <p:cNvPr id="6811"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3"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4"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5"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816"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17"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18" name="8"/>
          <p:cNvSpPr/>
          <p:nvPr/>
        </p:nvSpPr>
        <p:spPr>
          <a:xfrm>
            <a:off x="6257211"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9"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20" name="6"/>
          <p:cNvSpPr/>
          <p:nvPr/>
        </p:nvSpPr>
        <p:spPr>
          <a:xfrm>
            <a:off x="5767002" y="319353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21"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2" name="3"/>
          <p:cNvSpPr/>
          <p:nvPr/>
        </p:nvSpPr>
        <p:spPr>
          <a:xfrm>
            <a:off x="5129686" y="4205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23"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4"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5" name="17"/>
          <p:cNvSpPr/>
          <p:nvPr/>
        </p:nvSpPr>
        <p:spPr>
          <a:xfrm>
            <a:off x="8544937"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26" name="13"/>
          <p:cNvSpPr/>
          <p:nvPr/>
        </p:nvSpPr>
        <p:spPr>
          <a:xfrm>
            <a:off x="7305620" y="422275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27"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28" name="5"/>
          <p:cNvSpPr/>
          <p:nvPr/>
        </p:nvSpPr>
        <p:spPr>
          <a:xfrm>
            <a:off x="5613745" y="528108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9" name="1"/>
          <p:cNvSpPr/>
          <p:nvPr/>
        </p:nvSpPr>
        <p:spPr>
          <a:xfrm>
            <a:off x="4486220"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30"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1"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2" name="14"/>
          <p:cNvSpPr/>
          <p:nvPr/>
        </p:nvSpPr>
        <p:spPr>
          <a:xfrm>
            <a:off x="7817063"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33" name="12"/>
          <p:cNvSpPr/>
          <p:nvPr/>
        </p:nvSpPr>
        <p:spPr>
          <a:xfrm>
            <a:off x="6689538" y="5281083"/>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34"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5"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36" name="19"/>
          <p:cNvSpPr/>
          <p:nvPr/>
        </p:nvSpPr>
        <p:spPr>
          <a:xfrm>
            <a:off x="9078596" y="522181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37"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38" name="Order: 1,5,3,8,6,12,14,13,19,17,15"/>
          <p:cNvSpPr/>
          <p:nvPr/>
        </p:nvSpPr>
        <p:spPr>
          <a:xfrm>
            <a:off x="2057400" y="7194549"/>
            <a:ext cx="94730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1,5,3,8,6,12,14,13,19,17,15</a:t>
            </a:r>
          </a:p>
        </p:txBody>
      </p:sp>
      <p:sp>
        <p:nvSpPr>
          <p:cNvPr id="6839" name="node 11…"/>
          <p:cNvSpPr/>
          <p:nvPr/>
        </p:nvSpPr>
        <p:spPr>
          <a:xfrm>
            <a:off x="10119419" y="2523814"/>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a:p>
            <a:r>
              <a:t>node 15</a:t>
            </a:r>
          </a:p>
        </p:txBody>
      </p:sp>
      <p:sp>
        <p:nvSpPr>
          <p:cNvPr id="6840"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2"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3"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4"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845"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46"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7"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48" name="11"/>
          <p:cNvSpPr/>
          <p:nvPr/>
        </p:nvSpPr>
        <p:spPr>
          <a:xfrm>
            <a:off x="6819152" y="2157166"/>
            <a:ext cx="814296" cy="81429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9"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50"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1"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52"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3"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4"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55"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6"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7"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58"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59"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0"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1"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62"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63"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4"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65"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66"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67" name="Order: 1,5,3,8,6,12,14,13,19,17,15,11"/>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1,5,3,8,6,12,14,13,19,17,15,11</a:t>
            </a:r>
          </a:p>
        </p:txBody>
      </p:sp>
      <p:sp>
        <p:nvSpPr>
          <p:cNvPr id="6868" name="node 11"/>
          <p:cNvSpPr/>
          <p:nvPr/>
        </p:nvSpPr>
        <p:spPr>
          <a:xfrm>
            <a:off x="10257048" y="2523814"/>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6869"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 name="Line"/>
          <p:cNvSpPr/>
          <p:nvPr/>
        </p:nvSpPr>
        <p:spPr>
          <a:xfrm flipH="1" flipV="1">
            <a:off x="7523313" y="2827744"/>
            <a:ext cx="485412"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2" name="Line"/>
          <p:cNvSpPr/>
          <p:nvPr/>
        </p:nvSpPr>
        <p:spPr>
          <a:xfrm flipV="1">
            <a:off x="7902895" y="3976834"/>
            <a:ext cx="205846" cy="2937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3" name="Post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Postorder Traversal</a:t>
            </a:r>
          </a:p>
        </p:txBody>
      </p:sp>
      <p:sp>
        <p:nvSpPr>
          <p:cNvPr id="6874" name="15"/>
          <p:cNvSpPr/>
          <p:nvPr/>
        </p:nvSpPr>
        <p:spPr>
          <a:xfrm>
            <a:off x="7886209" y="32239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875" name="Line"/>
          <p:cNvSpPr/>
          <p:nvPr/>
        </p:nvSpPr>
        <p:spPr>
          <a:xfrm flipH="1" flipV="1">
            <a:off x="6354357" y="3956655"/>
            <a:ext cx="151309" cy="2875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6" name="8"/>
          <p:cNvSpPr/>
          <p:nvPr/>
        </p:nvSpPr>
        <p:spPr>
          <a:xfrm>
            <a:off x="6257211"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77" name="11"/>
          <p:cNvSpPr/>
          <p:nvPr/>
        </p:nvSpPr>
        <p:spPr>
          <a:xfrm>
            <a:off x="6819152" y="2157166"/>
            <a:ext cx="814296" cy="81429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78" name="6"/>
          <p:cNvSpPr/>
          <p:nvPr/>
        </p:nvSpPr>
        <p:spPr>
          <a:xfrm>
            <a:off x="5767002" y="319353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879" name="Line"/>
          <p:cNvSpPr/>
          <p:nvPr/>
        </p:nvSpPr>
        <p:spPr>
          <a:xfrm flipV="1">
            <a:off x="6441519" y="2831403"/>
            <a:ext cx="487753" cy="4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0" name="3"/>
          <p:cNvSpPr/>
          <p:nvPr/>
        </p:nvSpPr>
        <p:spPr>
          <a:xfrm>
            <a:off x="5129686" y="4205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81" name="Line"/>
          <p:cNvSpPr/>
          <p:nvPr/>
        </p:nvSpPr>
        <p:spPr>
          <a:xfrm flipV="1">
            <a:off x="5754909" y="3959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2" name="Line"/>
          <p:cNvSpPr/>
          <p:nvPr/>
        </p:nvSpPr>
        <p:spPr>
          <a:xfrm flipH="1" flipV="1">
            <a:off x="8530290" y="3948188"/>
            <a:ext cx="207913" cy="33660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3" name="17"/>
          <p:cNvSpPr/>
          <p:nvPr/>
        </p:nvSpPr>
        <p:spPr>
          <a:xfrm>
            <a:off x="8544937"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884" name="13"/>
          <p:cNvSpPr/>
          <p:nvPr/>
        </p:nvSpPr>
        <p:spPr>
          <a:xfrm>
            <a:off x="7305620" y="422275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85" name="Line"/>
          <p:cNvSpPr/>
          <p:nvPr/>
        </p:nvSpPr>
        <p:spPr>
          <a:xfrm flipH="1" flipV="1">
            <a:off x="5710891" y="4972655"/>
            <a:ext cx="158452" cy="33470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6" name="5"/>
          <p:cNvSpPr/>
          <p:nvPr/>
        </p:nvSpPr>
        <p:spPr>
          <a:xfrm>
            <a:off x="5613745" y="528108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87" name="1"/>
          <p:cNvSpPr/>
          <p:nvPr/>
        </p:nvSpPr>
        <p:spPr>
          <a:xfrm>
            <a:off x="4486220"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88" name="Line"/>
          <p:cNvSpPr/>
          <p:nvPr/>
        </p:nvSpPr>
        <p:spPr>
          <a:xfrm flipV="1">
            <a:off x="5111442" y="4975901"/>
            <a:ext cx="220233"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89" name="Line"/>
          <p:cNvSpPr/>
          <p:nvPr/>
        </p:nvSpPr>
        <p:spPr>
          <a:xfrm flipH="1" flipV="1">
            <a:off x="7892561" y="4989787"/>
            <a:ext cx="177437" cy="3255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0" name="14"/>
          <p:cNvSpPr/>
          <p:nvPr/>
        </p:nvSpPr>
        <p:spPr>
          <a:xfrm>
            <a:off x="7817063"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891" name="12"/>
          <p:cNvSpPr/>
          <p:nvPr/>
        </p:nvSpPr>
        <p:spPr>
          <a:xfrm>
            <a:off x="6689538" y="5281083"/>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892" name="Line"/>
          <p:cNvSpPr/>
          <p:nvPr/>
        </p:nvSpPr>
        <p:spPr>
          <a:xfrm flipV="1">
            <a:off x="7314759" y="4983508"/>
            <a:ext cx="201563" cy="355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3" name="Line"/>
          <p:cNvSpPr/>
          <p:nvPr/>
        </p:nvSpPr>
        <p:spPr>
          <a:xfrm flipH="1" flipV="1">
            <a:off x="9175741" y="4972655"/>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4" name="19"/>
          <p:cNvSpPr/>
          <p:nvPr/>
        </p:nvSpPr>
        <p:spPr>
          <a:xfrm>
            <a:off x="9078596" y="522181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895" name="Call Stack:"/>
          <p:cNvSpPr/>
          <p:nvPr/>
        </p:nvSpPr>
        <p:spPr>
          <a:xfrm>
            <a:off x="9706533" y="18351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Call Stack:</a:t>
            </a:r>
          </a:p>
        </p:txBody>
      </p:sp>
      <p:sp>
        <p:nvSpPr>
          <p:cNvPr id="6896" name="Order: 1,5,3,8,6,12,14,13,19,17,15,11"/>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1,5,3,8,6,12,14,13,19,17,15,11</a:t>
            </a:r>
          </a:p>
        </p:txBody>
      </p:sp>
      <p:sp>
        <p:nvSpPr>
          <p:cNvPr id="6897" name="postorder(node):…"/>
          <p:cNvSpPr/>
          <p:nvPr/>
        </p:nvSpPr>
        <p:spPr>
          <a:xfrm>
            <a:off x="602710" y="1870709"/>
            <a:ext cx="4880287" cy="1879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algn="l">
              <a:defRPr sz="2400"/>
            </a:pPr>
            <a:r>
              <a:rPr b="1">
                <a:solidFill>
                  <a:schemeClr val="accent6">
                    <a:hueOff val="-241736"/>
                    <a:satOff val="29413"/>
                    <a:lumOff val="20727"/>
                  </a:schemeClr>
                </a:solidFill>
              </a:rPr>
              <a:t>postorder</a:t>
            </a:r>
            <a:r>
              <a:t>(node):</a:t>
            </a:r>
          </a:p>
          <a:p>
            <a:pPr algn="l">
              <a:defRPr sz="2400"/>
            </a:pPr>
            <a:r>
              <a:t>  </a:t>
            </a:r>
            <a:r>
              <a:rPr b="1">
                <a:solidFill>
                  <a:schemeClr val="accent5">
                    <a:hueOff val="101205"/>
                    <a:satOff val="-13598"/>
                    <a:lumOff val="23877"/>
                  </a:schemeClr>
                </a:solidFill>
              </a:rPr>
              <a:t>if</a:t>
            </a:r>
            <a:r>
              <a:t> node == </a:t>
            </a:r>
            <a:r>
              <a:rPr b="1"/>
              <a:t>null</a:t>
            </a:r>
            <a:r>
              <a:t>: </a:t>
            </a:r>
            <a:r>
              <a:rPr b="1">
                <a:solidFill>
                  <a:schemeClr val="accent5">
                    <a:hueOff val="101205"/>
                    <a:satOff val="-13598"/>
                    <a:lumOff val="23877"/>
                  </a:schemeClr>
                </a:solidFill>
              </a:rPr>
              <a:t>return</a:t>
            </a:r>
          </a:p>
          <a:p>
            <a:pPr algn="l">
              <a:defRPr sz="2400"/>
            </a:pPr>
            <a:r>
              <a:t>  </a:t>
            </a:r>
            <a:r>
              <a:rPr b="1">
                <a:solidFill>
                  <a:schemeClr val="accent6">
                    <a:hueOff val="-241736"/>
                    <a:satOff val="29413"/>
                    <a:lumOff val="20727"/>
                  </a:schemeClr>
                </a:solidFill>
              </a:rPr>
              <a:t>postorder</a:t>
            </a:r>
            <a:r>
              <a:t>(node.left)</a:t>
            </a:r>
          </a:p>
          <a:p>
            <a:pPr algn="l">
              <a:defRPr sz="2400"/>
            </a:pPr>
            <a:r>
              <a:t>  </a:t>
            </a:r>
            <a:r>
              <a:rPr b="1">
                <a:solidFill>
                  <a:schemeClr val="accent6">
                    <a:hueOff val="-241736"/>
                    <a:satOff val="29413"/>
                    <a:lumOff val="20727"/>
                  </a:schemeClr>
                </a:solidFill>
              </a:rPr>
              <a:t>postorder</a:t>
            </a:r>
            <a:r>
              <a:t>(node.right)</a:t>
            </a:r>
          </a:p>
          <a:p>
            <a:pPr algn="l">
              <a:defRPr sz="2400"/>
            </a:pPr>
            <a:r>
              <a:t>  </a:t>
            </a:r>
            <a:r>
              <a:rPr b="1"/>
              <a:t>print</a:t>
            </a:r>
            <a:r>
              <a:t>(node.value)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prstGeom prst="rect">
            <a:avLst/>
          </a:prstGeom>
        </p:spPr>
        <p:txBody>
          <a:bodyPr/>
          <a:lstStyle>
            <a:lvl1pPr>
              <a:defRPr b="1"/>
            </a:lvl1pPr>
          </a:lstStyle>
          <a:p>
            <a:r>
              <a:t>Outline</a:t>
            </a:r>
          </a:p>
        </p:txBody>
      </p:sp>
      <p:sp>
        <p:nvSpPr>
          <p:cNvPr id="126" name="How to insert nodes into a BST…"/>
          <p:cNvSpPr>
            <a:spLocks noGrp="1"/>
          </p:cNvSpPr>
          <p:nvPr>
            <p:ph type="body" idx="1"/>
          </p:nvPr>
        </p:nvSpPr>
        <p:spPr>
          <a:xfrm>
            <a:off x="1264173" y="1949862"/>
            <a:ext cx="11295257" cy="7221805"/>
          </a:xfrm>
          <a:prstGeom prst="rect">
            <a:avLst/>
          </a:prstGeom>
        </p:spPr>
        <p:txBody>
          <a:bodyPr/>
          <a:lstStyle/>
          <a:p>
            <a:pPr>
              <a:spcBef>
                <a:spcPts val="4000"/>
              </a:spcBef>
              <a:defRPr sz="4300"/>
            </a:pPr>
            <a:r>
              <a:t>How to insert nodes into a BST</a:t>
            </a:r>
          </a:p>
          <a:p>
            <a:pPr>
              <a:spcBef>
                <a:spcPts val="4000"/>
              </a:spcBef>
              <a:defRPr sz="4300"/>
            </a:pPr>
            <a:r>
              <a:t>How to remove nodes from a BST</a:t>
            </a:r>
          </a:p>
          <a:p>
            <a:pPr>
              <a:spcBef>
                <a:spcPts val="4000"/>
              </a:spcBef>
              <a:defRPr sz="4800"/>
            </a:pPr>
            <a:r>
              <a:t>Binary tree traversals</a:t>
            </a:r>
          </a:p>
          <a:p>
            <a:pPr lvl="1">
              <a:spcBef>
                <a:spcPts val="4000"/>
              </a:spcBef>
              <a:defRPr sz="4800"/>
            </a:pPr>
            <a:r>
              <a:t>preorder, inorder, postorder, and level order traversals</a:t>
            </a:r>
          </a:p>
          <a:p>
            <a:pPr>
              <a:spcBef>
                <a:spcPts val="4000"/>
              </a:spcBef>
              <a:defRPr sz="4300"/>
            </a:pPr>
            <a:r>
              <a:t>A glance at some source code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35"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36"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37"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9"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40"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41"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2"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43"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4"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45"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69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0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2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Tree>
  </p:cSld>
  <p:clrMapOvr>
    <a:masterClrMapping/>
  </p:clrMapOvr>
  <p:transition spd="me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27"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692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2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3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3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3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3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3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3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4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4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4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4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4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49"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6950" name="Order: 11"/>
          <p:cNvSpPr/>
          <p:nvPr/>
        </p:nvSpPr>
        <p:spPr>
          <a:xfrm>
            <a:off x="2022730" y="7819722"/>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a:t>
            </a:r>
          </a:p>
        </p:txBody>
      </p:sp>
    </p:spTree>
  </p:cSld>
  <p:clrMapOvr>
    <a:masterClrMapping/>
  </p:clrMapOvr>
  <p:transition spd="me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3"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4"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6955"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56"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57"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58"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9"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60"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1"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62"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3"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4"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65"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6"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67"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68"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69"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0"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1"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72"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6973"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4"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75"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6976"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6977" name="Order: 11,6,15"/>
          <p:cNvSpPr/>
          <p:nvPr/>
        </p:nvSpPr>
        <p:spPr>
          <a:xfrm>
            <a:off x="2022730" y="7819722"/>
            <a:ext cx="396790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a:t>
            </a:r>
          </a:p>
        </p:txBody>
      </p:sp>
    </p:spTree>
  </p:cSld>
  <p:clrMapOvr>
    <a:masterClrMapping/>
  </p:clrMapOvr>
  <p:transition spd="me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698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698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4"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98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8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8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8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1"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6992"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9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9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99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699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0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03"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7004" name="Order: 11,6,15,3,8,13,17"/>
          <p:cNvSpPr/>
          <p:nvPr/>
        </p:nvSpPr>
        <p:spPr>
          <a:xfrm>
            <a:off x="2022730" y="7809738"/>
            <a:ext cx="672048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a:t>
            </a:r>
          </a:p>
        </p:txBody>
      </p:sp>
    </p:spTree>
  </p:cSld>
  <p:clrMapOvr>
    <a:masterClrMapping/>
  </p:clrMapOvr>
  <p:transition spd="me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6"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7"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8"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009"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10"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1"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12"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13"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4"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5"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16"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7"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18"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19"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20"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1"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22"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23"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4"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5"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26"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27"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8"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29"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30" name="In a level order traversal we want to print the nodes as they appear one layer at a time."/>
          <p:cNvSpPr/>
          <p:nvPr/>
        </p:nvSpPr>
        <p:spPr>
          <a:xfrm>
            <a:off x="296712" y="5853857"/>
            <a:ext cx="12500893"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In a level order traversal we want to print the nodes as they appear one layer at a time.</a:t>
            </a:r>
          </a:p>
        </p:txBody>
      </p:sp>
      <p:sp>
        <p:nvSpPr>
          <p:cNvPr id="7031" name="Order: 11,6,15,3,8,13,17,1,5,12,14,19"/>
          <p:cNvSpPr/>
          <p:nvPr/>
        </p:nvSpPr>
        <p:spPr>
          <a:xfrm>
            <a:off x="2022730" y="7809738"/>
            <a:ext cx="1029883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5"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03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3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3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4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4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4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4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4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5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5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5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5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57" name="To obtain this ordering we want to do a Breadth First Search (BFS) from the root node down to the leaf nodes."/>
          <p:cNvSpPr/>
          <p:nvPr/>
        </p:nvSpPr>
        <p:spPr>
          <a:xfrm>
            <a:off x="1526915" y="6386145"/>
            <a:ext cx="10299715"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To obtain this ordering we want to do a </a:t>
            </a:r>
            <a:r>
              <a:rPr b="1">
                <a:solidFill>
                  <a:schemeClr val="accent2">
                    <a:satOff val="-13916"/>
                    <a:lumOff val="13989"/>
                  </a:schemeClr>
                </a:solidFill>
              </a:rPr>
              <a:t>Breadth First Search</a:t>
            </a:r>
            <a:r>
              <a:t> (BFS) from the root node down to the leaf nodes.</a:t>
            </a:r>
          </a:p>
        </p:txBody>
      </p:sp>
    </p:spTree>
  </p:cSld>
  <p:clrMapOvr>
    <a:masterClrMapping/>
  </p:clrMapOvr>
  <p:transition spd="me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06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6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6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6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6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6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07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7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07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07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08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08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084" name="To do a BFS we will need to maintain a Queue of the nodes left to explore."/>
          <p:cNvSpPr/>
          <p:nvPr/>
        </p:nvSpPr>
        <p:spPr>
          <a:xfrm>
            <a:off x="1249866" y="5801186"/>
            <a:ext cx="10594585"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To do a BFS we will need to maintain a </a:t>
            </a:r>
            <a:r>
              <a:rPr b="1">
                <a:solidFill>
                  <a:schemeClr val="accent4">
                    <a:hueOff val="102361"/>
                    <a:satOff val="14118"/>
                    <a:lumOff val="10675"/>
                  </a:schemeClr>
                </a:solidFill>
              </a:rPr>
              <a:t>Queue</a:t>
            </a:r>
            <a:r>
              <a:t> of the nodes left to explore.</a:t>
            </a:r>
          </a:p>
        </p:txBody>
      </p:sp>
      <p:sp>
        <p:nvSpPr>
          <p:cNvPr id="7085" name="Begin with the root inside of the queue and finish when the queue is empty."/>
          <p:cNvSpPr/>
          <p:nvPr/>
        </p:nvSpPr>
        <p:spPr>
          <a:xfrm>
            <a:off x="176647" y="7630377"/>
            <a:ext cx="12480056"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Begin with the root inside of the queue and finish when the queue is empty.</a:t>
            </a:r>
          </a:p>
        </p:txBody>
      </p:sp>
    </p:spTree>
  </p:cSld>
  <p:clrMapOvr>
    <a:masterClrMapping/>
  </p:clrMapOvr>
  <p:transition spd="me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9"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09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09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09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9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9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9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9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0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0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0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0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0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0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0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1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12" name="node 11"/>
          <p:cNvSpPr/>
          <p:nvPr/>
        </p:nvSpPr>
        <p:spPr>
          <a:xfrm>
            <a:off x="10358648" y="192155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11</a:t>
            </a:r>
          </a:p>
        </p:txBody>
      </p:sp>
      <p:sp>
        <p:nvSpPr>
          <p:cNvPr id="7113" name="At each iteration we add the left child and then the right child of the current node to our Queue."/>
          <p:cNvSpPr/>
          <p:nvPr/>
        </p:nvSpPr>
        <p:spPr>
          <a:xfrm>
            <a:off x="1448688" y="6512061"/>
            <a:ext cx="1038268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At each iteration we add the left child and then the right child of the current node to our Queue.</a:t>
            </a:r>
          </a:p>
        </p:txBody>
      </p:sp>
    </p:spTree>
  </p:cSld>
  <p:clrMapOvr>
    <a:masterClrMapping/>
  </p:clrMapOvr>
  <p:transition spd="me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17"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11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1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21"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2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2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2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2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2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3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3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3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3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3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40" name="Order: 11"/>
          <p:cNvSpPr/>
          <p:nvPr/>
        </p:nvSpPr>
        <p:spPr>
          <a:xfrm>
            <a:off x="2057400" y="7194549"/>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a:t>
            </a:r>
          </a:p>
        </p:txBody>
      </p:sp>
      <p:sp>
        <p:nvSpPr>
          <p:cNvPr id="7141" name="node 6…"/>
          <p:cNvSpPr/>
          <p:nvPr/>
        </p:nvSpPr>
        <p:spPr>
          <a:xfrm>
            <a:off x="10358648" y="1921558"/>
            <a:ext cx="2041104"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6</a:t>
            </a:r>
          </a:p>
          <a:p>
            <a:r>
              <a:t>node 15</a:t>
            </a:r>
          </a:p>
        </p:txBody>
      </p:sp>
    </p:spTree>
  </p:cSld>
  <p:clrMapOvr>
    <a:masterClrMapping/>
  </p:clrMapOvr>
  <p:transition spd="me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5"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14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4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4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0"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5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5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5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5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5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6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6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6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6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6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68" name="Order: 11,6"/>
          <p:cNvSpPr/>
          <p:nvPr/>
        </p:nvSpPr>
        <p:spPr>
          <a:xfrm>
            <a:off x="2057400" y="7194549"/>
            <a:ext cx="314213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a:t>
            </a:r>
          </a:p>
        </p:txBody>
      </p:sp>
      <p:sp>
        <p:nvSpPr>
          <p:cNvPr id="7169" name="node 15…"/>
          <p:cNvSpPr/>
          <p:nvPr/>
        </p:nvSpPr>
        <p:spPr>
          <a:xfrm>
            <a:off x="10221019" y="1921558"/>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15</a:t>
            </a:r>
          </a:p>
          <a:p>
            <a:r>
              <a:t>node 3</a:t>
            </a:r>
          </a:p>
          <a:p>
            <a:r>
              <a:t>node 8</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Y"/>
          <p:cNvSpPr/>
          <p:nvPr/>
        </p:nvSpPr>
        <p:spPr>
          <a:xfrm>
            <a:off x="7229785"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Y</a:t>
            </a:r>
          </a:p>
        </p:txBody>
      </p:sp>
      <p:sp>
        <p:nvSpPr>
          <p:cNvPr id="648" name="C"/>
          <p:cNvSpPr/>
          <p:nvPr/>
        </p:nvSpPr>
        <p:spPr>
          <a:xfrm>
            <a:off x="5094069" y="4469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C</a:t>
            </a:r>
          </a:p>
        </p:txBody>
      </p:sp>
      <p:sp>
        <p:nvSpPr>
          <p:cNvPr id="649" name="D"/>
          <p:cNvSpPr/>
          <p:nvPr/>
        </p:nvSpPr>
        <p:spPr>
          <a:xfrm>
            <a:off x="6099485" y="3377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D</a:t>
            </a:r>
          </a:p>
        </p:txBody>
      </p:sp>
      <p:sp>
        <p:nvSpPr>
          <p:cNvPr id="650" name="Line"/>
          <p:cNvSpPr/>
          <p:nvPr/>
        </p:nvSpPr>
        <p:spPr>
          <a:xfrm flipH="1" flipV="1">
            <a:off x="6798733" y="4086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Line"/>
          <p:cNvSpPr/>
          <p:nvPr/>
        </p:nvSpPr>
        <p:spPr>
          <a:xfrm flipV="1">
            <a:off x="5804851" y="4107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2"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53" name="A"/>
          <p:cNvSpPr/>
          <p:nvPr/>
        </p:nvSpPr>
        <p:spPr>
          <a:xfrm>
            <a:off x="4097119" y="5561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654" name="Line"/>
          <p:cNvSpPr/>
          <p:nvPr/>
        </p:nvSpPr>
        <p:spPr>
          <a:xfrm flipV="1">
            <a:off x="4807901" y="5199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5" name="Z"/>
          <p:cNvSpPr/>
          <p:nvPr/>
        </p:nvSpPr>
        <p:spPr>
          <a:xfrm>
            <a:off x="8372785" y="5533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Z</a:t>
            </a:r>
          </a:p>
        </p:txBody>
      </p:sp>
      <p:sp>
        <p:nvSpPr>
          <p:cNvPr id="656" name="Line"/>
          <p:cNvSpPr/>
          <p:nvPr/>
        </p:nvSpPr>
        <p:spPr>
          <a:xfrm flipH="1" flipV="1">
            <a:off x="7941733" y="5150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7" name="X"/>
          <p:cNvSpPr/>
          <p:nvPr/>
        </p:nvSpPr>
        <p:spPr>
          <a:xfrm>
            <a:off x="6211669" y="5530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658" name="Line"/>
          <p:cNvSpPr/>
          <p:nvPr/>
        </p:nvSpPr>
        <p:spPr>
          <a:xfrm flipV="1">
            <a:off x="6922451" y="5167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9" name="Yes! We are not limited to only using numbers. Any data that can be ordered can be placed inside a BST."/>
          <p:cNvSpPr/>
          <p:nvPr/>
        </p:nvSpPr>
        <p:spPr>
          <a:xfrm>
            <a:off x="1030783" y="7030103"/>
            <a:ext cx="1094323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Yes! We are not limited to only using numbers. Any data that can be ordered can be placed inside a BST.</a:t>
            </a:r>
          </a:p>
        </p:txBody>
      </p:sp>
    </p:spTree>
  </p:cSld>
  <p:clrMapOvr>
    <a:masterClrMapping/>
  </p:clrMapOvr>
  <p:transition spd="me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3"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17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17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76"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177" name="11"/>
          <p:cNvSpPr/>
          <p:nvPr/>
        </p:nvSpPr>
        <p:spPr>
          <a:xfrm>
            <a:off x="6269625" y="1590902"/>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78" name="6"/>
          <p:cNvSpPr/>
          <p:nvPr/>
        </p:nvSpPr>
        <p:spPr>
          <a:xfrm>
            <a:off x="5217474" y="262727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0"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8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3"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184"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8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6"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8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18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0"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191"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19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4"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195"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196" name="Order: 11,6,15"/>
          <p:cNvSpPr/>
          <p:nvPr/>
        </p:nvSpPr>
        <p:spPr>
          <a:xfrm>
            <a:off x="2057400" y="7194549"/>
            <a:ext cx="396790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a:t>
            </a:r>
          </a:p>
        </p:txBody>
      </p:sp>
      <p:sp>
        <p:nvSpPr>
          <p:cNvPr id="7197" name="node 3…"/>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3</a:t>
            </a:r>
          </a:p>
          <a:p>
            <a:r>
              <a:t>node 8</a:t>
            </a:r>
          </a:p>
          <a:p>
            <a:r>
              <a:t>node 13</a:t>
            </a:r>
          </a:p>
          <a:p>
            <a:r>
              <a:t>node 17</a:t>
            </a:r>
          </a:p>
        </p:txBody>
      </p:sp>
    </p:spTree>
  </p:cSld>
  <p:clrMapOvr>
    <a:masterClrMapping/>
  </p:clrMapOvr>
  <p:transition spd="me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20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0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0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0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0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08" name="3"/>
          <p:cNvSpPr/>
          <p:nvPr/>
        </p:nvSpPr>
        <p:spPr>
          <a:xfrm>
            <a:off x="4580159"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0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1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1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4"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1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1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1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1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2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2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24" name="node 8…"/>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8</a:t>
            </a:r>
          </a:p>
          <a:p>
            <a:r>
              <a:t>node 13</a:t>
            </a:r>
          </a:p>
          <a:p>
            <a:r>
              <a:t>node 17</a:t>
            </a:r>
          </a:p>
          <a:p>
            <a:r>
              <a:t>node 1</a:t>
            </a:r>
          </a:p>
          <a:p>
            <a:r>
              <a:t>node 5</a:t>
            </a:r>
          </a:p>
        </p:txBody>
      </p:sp>
      <p:sp>
        <p:nvSpPr>
          <p:cNvPr id="7225" name="Order: 11,6,15,3"/>
          <p:cNvSpPr/>
          <p:nvPr/>
        </p:nvSpPr>
        <p:spPr>
          <a:xfrm>
            <a:off x="2057400" y="7194549"/>
            <a:ext cx="451842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a:t>
            </a:r>
          </a:p>
        </p:txBody>
      </p:sp>
    </p:spTree>
  </p:cSld>
  <p:clrMapOvr>
    <a:masterClrMapping/>
  </p:clrMapOvr>
  <p:transition spd="me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9"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23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3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2" name="8"/>
          <p:cNvSpPr/>
          <p:nvPr/>
        </p:nvSpPr>
        <p:spPr>
          <a:xfrm>
            <a:off x="5707684" y="3639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3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3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3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3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4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4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4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47"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4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4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5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52" name="node 13…"/>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13</a:t>
            </a:r>
          </a:p>
          <a:p>
            <a:r>
              <a:t>node 17</a:t>
            </a:r>
          </a:p>
          <a:p>
            <a:r>
              <a:t>node 1</a:t>
            </a:r>
          </a:p>
          <a:p>
            <a:r>
              <a:t>node 5</a:t>
            </a:r>
          </a:p>
        </p:txBody>
      </p:sp>
      <p:sp>
        <p:nvSpPr>
          <p:cNvPr id="7253" name="Order: 11,6,15,3,8"/>
          <p:cNvSpPr/>
          <p:nvPr/>
        </p:nvSpPr>
        <p:spPr>
          <a:xfrm>
            <a:off x="2057400" y="7194549"/>
            <a:ext cx="506893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a:t>
            </a:r>
          </a:p>
        </p:txBody>
      </p:sp>
    </p:spTree>
  </p:cSld>
  <p:clrMapOvr>
    <a:masterClrMapping/>
  </p:clrMapOvr>
  <p:transition spd="me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57"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25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5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6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6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6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6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68" name="13"/>
          <p:cNvSpPr/>
          <p:nvPr/>
        </p:nvSpPr>
        <p:spPr>
          <a:xfrm>
            <a:off x="6756093" y="3656487"/>
            <a:ext cx="814295"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6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7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4"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27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27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7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7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280" name="node 17…"/>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17</a:t>
            </a:r>
          </a:p>
          <a:p>
            <a:r>
              <a:t>node 1</a:t>
            </a:r>
          </a:p>
          <a:p>
            <a:r>
              <a:t>node 5</a:t>
            </a:r>
          </a:p>
          <a:p>
            <a:r>
              <a:t>node 12</a:t>
            </a:r>
          </a:p>
          <a:p>
            <a:r>
              <a:t>node 14</a:t>
            </a:r>
          </a:p>
        </p:txBody>
      </p:sp>
      <p:sp>
        <p:nvSpPr>
          <p:cNvPr id="7281" name="Order: 11,6,15,3,8,13"/>
          <p:cNvSpPr/>
          <p:nvPr/>
        </p:nvSpPr>
        <p:spPr>
          <a:xfrm>
            <a:off x="2057400" y="7194549"/>
            <a:ext cx="589471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a:t>
            </a:r>
          </a:p>
        </p:txBody>
      </p:sp>
    </p:spTree>
  </p:cSld>
  <p:clrMapOvr>
    <a:masterClrMapping/>
  </p:clrMapOvr>
  <p:transition spd="me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5"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28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28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28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9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29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9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5" name="17"/>
          <p:cNvSpPr/>
          <p:nvPr/>
        </p:nvSpPr>
        <p:spPr>
          <a:xfrm>
            <a:off x="7995409" y="3656487"/>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29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9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9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9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0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0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0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06"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0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08" name="node 1…"/>
          <p:cNvSpPr/>
          <p:nvPr/>
        </p:nvSpPr>
        <p:spPr>
          <a:xfrm>
            <a:off x="10221019" y="1921558"/>
            <a:ext cx="2316362" cy="27051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a:t>
            </a:r>
          </a:p>
          <a:p>
            <a:r>
              <a:t>node 5</a:t>
            </a:r>
          </a:p>
          <a:p>
            <a:r>
              <a:t>node 12</a:t>
            </a:r>
          </a:p>
          <a:p>
            <a:r>
              <a:t>node 14</a:t>
            </a:r>
          </a:p>
          <a:p>
            <a:r>
              <a:t>node 19</a:t>
            </a:r>
          </a:p>
        </p:txBody>
      </p:sp>
      <p:sp>
        <p:nvSpPr>
          <p:cNvPr id="7309" name="Order: 11,6,15,3,8,13,17"/>
          <p:cNvSpPr/>
          <p:nvPr/>
        </p:nvSpPr>
        <p:spPr>
          <a:xfrm>
            <a:off x="2057400" y="7194549"/>
            <a:ext cx="6720483"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a:t>
            </a:r>
          </a:p>
        </p:txBody>
      </p:sp>
    </p:spTree>
  </p:cSld>
  <p:clrMapOvr>
    <a:masterClrMapping/>
  </p:clrMapOvr>
  <p:transition spd="me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2"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3"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314"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15"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6"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17"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18"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19"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0"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21"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2"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3"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24"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25"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6"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27" name="1"/>
          <p:cNvSpPr/>
          <p:nvPr/>
        </p:nvSpPr>
        <p:spPr>
          <a:xfrm>
            <a:off x="3936693"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28"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29"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0"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31"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32"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3"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4"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35"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36" name="node 5…"/>
          <p:cNvSpPr/>
          <p:nvPr/>
        </p:nvSpPr>
        <p:spPr>
          <a:xfrm>
            <a:off x="10221019" y="1921558"/>
            <a:ext cx="2316362"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5</a:t>
            </a:r>
          </a:p>
          <a:p>
            <a:r>
              <a:t>node 12</a:t>
            </a:r>
          </a:p>
          <a:p>
            <a:r>
              <a:t>node 14</a:t>
            </a:r>
          </a:p>
          <a:p>
            <a:r>
              <a:t>node 19</a:t>
            </a:r>
          </a:p>
        </p:txBody>
      </p:sp>
      <p:sp>
        <p:nvSpPr>
          <p:cNvPr id="7337" name="Order: 11,6,15,3,8,13,17,1"/>
          <p:cNvSpPr/>
          <p:nvPr/>
        </p:nvSpPr>
        <p:spPr>
          <a:xfrm>
            <a:off x="2057400" y="7194549"/>
            <a:ext cx="727099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a:t>
            </a:r>
          </a:p>
        </p:txBody>
      </p:sp>
    </p:spTree>
  </p:cSld>
  <p:clrMapOvr>
    <a:masterClrMapping/>
  </p:clrMapOvr>
  <p:transition spd="me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9"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0"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1"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342"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43"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4"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45"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46"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47"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48"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9"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0"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1"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52"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53"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4" name="5"/>
          <p:cNvSpPr/>
          <p:nvPr/>
        </p:nvSpPr>
        <p:spPr>
          <a:xfrm>
            <a:off x="5064218"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5"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56"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7"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8"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59"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60"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1"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2"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63"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64" name="node 12…"/>
          <p:cNvSpPr/>
          <p:nvPr/>
        </p:nvSpPr>
        <p:spPr>
          <a:xfrm>
            <a:off x="10221019" y="1921558"/>
            <a:ext cx="2316362" cy="16637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12</a:t>
            </a:r>
          </a:p>
          <a:p>
            <a:r>
              <a:t>node 14</a:t>
            </a:r>
          </a:p>
          <a:p>
            <a:r>
              <a:t>node 19</a:t>
            </a:r>
          </a:p>
        </p:txBody>
      </p:sp>
      <p:sp>
        <p:nvSpPr>
          <p:cNvPr id="7365" name="Order: 11,6,15,3,8,13,17,1,5"/>
          <p:cNvSpPr/>
          <p:nvPr/>
        </p:nvSpPr>
        <p:spPr>
          <a:xfrm>
            <a:off x="2057400" y="7194549"/>
            <a:ext cx="782151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a:t>
            </a:r>
          </a:p>
        </p:txBody>
      </p:sp>
    </p:spTree>
  </p:cSld>
  <p:clrMapOvr>
    <a:masterClrMapping/>
  </p:clrMapOvr>
  <p:transition spd="me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7"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8"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69"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370"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71"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2"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373"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4"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375"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6"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77"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8"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9"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80"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1"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2"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83"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384"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5"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6"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387" name="12"/>
          <p:cNvSpPr/>
          <p:nvPr/>
        </p:nvSpPr>
        <p:spPr>
          <a:xfrm>
            <a:off x="6140010"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388"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89"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0"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391"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392" name="node 14…"/>
          <p:cNvSpPr/>
          <p:nvPr/>
        </p:nvSpPr>
        <p:spPr>
          <a:xfrm>
            <a:off x="10221019" y="1921558"/>
            <a:ext cx="2316362"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14</a:t>
            </a:r>
          </a:p>
          <a:p>
            <a:r>
              <a:t>node 19</a:t>
            </a:r>
          </a:p>
        </p:txBody>
      </p:sp>
      <p:sp>
        <p:nvSpPr>
          <p:cNvPr id="7393" name="Order: 11,6,15,3,8,13,17,1,5,12"/>
          <p:cNvSpPr/>
          <p:nvPr/>
        </p:nvSpPr>
        <p:spPr>
          <a:xfrm>
            <a:off x="2057400" y="7194549"/>
            <a:ext cx="864728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a:t>
            </a:r>
          </a:p>
        </p:txBody>
      </p:sp>
    </p:spTree>
  </p:cSld>
  <p:clrMapOvr>
    <a:masterClrMapping/>
  </p:clrMapOvr>
  <p:transition spd="me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5"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6"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97"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398"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399"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0"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01"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02"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03"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4"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05"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6"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07"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08"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09"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0"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11"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2"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3"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4" name="14"/>
          <p:cNvSpPr/>
          <p:nvPr/>
        </p:nvSpPr>
        <p:spPr>
          <a:xfrm>
            <a:off x="7267535" y="4714820"/>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15"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16"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7"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8"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19"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20" name="node 19"/>
          <p:cNvSpPr/>
          <p:nvPr/>
        </p:nvSpPr>
        <p:spPr>
          <a:xfrm>
            <a:off x="10358648" y="1921558"/>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r>
              <a:t>node 19</a:t>
            </a:r>
          </a:p>
        </p:txBody>
      </p:sp>
      <p:sp>
        <p:nvSpPr>
          <p:cNvPr id="7421" name="Order: 11,6,15,3,8,13,17,1,5,12,14"/>
          <p:cNvSpPr/>
          <p:nvPr/>
        </p:nvSpPr>
        <p:spPr>
          <a:xfrm>
            <a:off x="2057400" y="7194549"/>
            <a:ext cx="94730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a:t>
            </a:r>
          </a:p>
        </p:txBody>
      </p:sp>
    </p:spTree>
  </p:cSld>
  <p:clrMapOvr>
    <a:masterClrMapping/>
  </p:clrMapOvr>
  <p:transition spd="me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3"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4"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5"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426"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27"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8"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29"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30"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31"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2"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33"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4"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5"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36"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37"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38"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39"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40"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1"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2"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43"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44"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5"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46" name="19"/>
          <p:cNvSpPr/>
          <p:nvPr/>
        </p:nvSpPr>
        <p:spPr>
          <a:xfrm>
            <a:off x="8529068" y="4655553"/>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47"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48" name="Order: 11,6,15,3,8,13,17,1,5,12,14,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62"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63"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64"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5"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6"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67"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68"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69"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70"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1"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72"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3" name="9"/>
          <p:cNvSpPr/>
          <p:nvPr/>
        </p:nvSpPr>
        <p:spPr>
          <a:xfrm>
            <a:off x="7229785" y="54447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74"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75"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76"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0" name="Line"/>
          <p:cNvSpPr/>
          <p:nvPr/>
        </p:nvSpPr>
        <p:spPr>
          <a:xfrm flipH="1" flipV="1">
            <a:off x="6973786" y="2261481"/>
            <a:ext cx="485411" cy="525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1" name="Line"/>
          <p:cNvSpPr/>
          <p:nvPr/>
        </p:nvSpPr>
        <p:spPr>
          <a:xfrm flipV="1">
            <a:off x="7353367" y="3410571"/>
            <a:ext cx="205846" cy="293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2" name="Level order Traversal"/>
          <p:cNvSpPr>
            <a:spLocks noGrp="1"/>
          </p:cNvSpPr>
          <p:nvPr>
            <p:ph type="title"/>
          </p:nvPr>
        </p:nvSpPr>
        <p:spPr>
          <a:xfrm>
            <a:off x="348493" y="91933"/>
            <a:ext cx="12583071" cy="1221781"/>
          </a:xfrm>
          <a:prstGeom prst="rect">
            <a:avLst/>
          </a:prstGeom>
        </p:spPr>
        <p:txBody>
          <a:bodyPr/>
          <a:lstStyle>
            <a:lvl1pPr defTabSz="549148">
              <a:defRPr sz="7519" b="1"/>
            </a:lvl1pPr>
          </a:lstStyle>
          <a:p>
            <a:r>
              <a:t>Level order Traversal</a:t>
            </a:r>
          </a:p>
        </p:txBody>
      </p:sp>
      <p:sp>
        <p:nvSpPr>
          <p:cNvPr id="7453" name="15"/>
          <p:cNvSpPr/>
          <p:nvPr/>
        </p:nvSpPr>
        <p:spPr>
          <a:xfrm>
            <a:off x="7336681" y="26577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7454" name="Line"/>
          <p:cNvSpPr/>
          <p:nvPr/>
        </p:nvSpPr>
        <p:spPr>
          <a:xfrm flipH="1" flipV="1">
            <a:off x="5804830" y="3390391"/>
            <a:ext cx="151309" cy="28757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5" name="8"/>
          <p:cNvSpPr/>
          <p:nvPr/>
        </p:nvSpPr>
        <p:spPr>
          <a:xfrm>
            <a:off x="5707684"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7456" name="11"/>
          <p:cNvSpPr/>
          <p:nvPr/>
        </p:nvSpPr>
        <p:spPr>
          <a:xfrm>
            <a:off x="6269625" y="15909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57" name="6"/>
          <p:cNvSpPr/>
          <p:nvPr/>
        </p:nvSpPr>
        <p:spPr>
          <a:xfrm>
            <a:off x="5217474" y="262727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458" name="Line"/>
          <p:cNvSpPr/>
          <p:nvPr/>
        </p:nvSpPr>
        <p:spPr>
          <a:xfrm flipV="1">
            <a:off x="5891992" y="2265139"/>
            <a:ext cx="487753" cy="455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9" name="3"/>
          <p:cNvSpPr/>
          <p:nvPr/>
        </p:nvSpPr>
        <p:spPr>
          <a:xfrm>
            <a:off x="4580159" y="3639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60" name="Line"/>
          <p:cNvSpPr/>
          <p:nvPr/>
        </p:nvSpPr>
        <p:spPr>
          <a:xfrm flipV="1">
            <a:off x="5205382" y="3393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1" name="Line"/>
          <p:cNvSpPr/>
          <p:nvPr/>
        </p:nvSpPr>
        <p:spPr>
          <a:xfrm flipH="1" flipV="1">
            <a:off x="7980763" y="3381925"/>
            <a:ext cx="207912" cy="3366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2" name="17"/>
          <p:cNvSpPr/>
          <p:nvPr/>
        </p:nvSpPr>
        <p:spPr>
          <a:xfrm>
            <a:off x="7995409" y="3656487"/>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463" name="13"/>
          <p:cNvSpPr/>
          <p:nvPr/>
        </p:nvSpPr>
        <p:spPr>
          <a:xfrm>
            <a:off x="6756093" y="3656487"/>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64" name="Line"/>
          <p:cNvSpPr/>
          <p:nvPr/>
        </p:nvSpPr>
        <p:spPr>
          <a:xfrm flipH="1" flipV="1">
            <a:off x="5161364" y="4406392"/>
            <a:ext cx="158452" cy="3346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5" name="5"/>
          <p:cNvSpPr/>
          <p:nvPr/>
        </p:nvSpPr>
        <p:spPr>
          <a:xfrm>
            <a:off x="5064218"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6" name="1"/>
          <p:cNvSpPr/>
          <p:nvPr/>
        </p:nvSpPr>
        <p:spPr>
          <a:xfrm>
            <a:off x="3936693"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67" name="Line"/>
          <p:cNvSpPr/>
          <p:nvPr/>
        </p:nvSpPr>
        <p:spPr>
          <a:xfrm flipV="1">
            <a:off x="4561915" y="4409637"/>
            <a:ext cx="220232" cy="3041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8" name="Line"/>
          <p:cNvSpPr/>
          <p:nvPr/>
        </p:nvSpPr>
        <p:spPr>
          <a:xfrm flipH="1" flipV="1">
            <a:off x="7343034" y="4423523"/>
            <a:ext cx="177436" cy="3255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69" name="14"/>
          <p:cNvSpPr/>
          <p:nvPr/>
        </p:nvSpPr>
        <p:spPr>
          <a:xfrm>
            <a:off x="7267535"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7470" name="12"/>
          <p:cNvSpPr/>
          <p:nvPr/>
        </p:nvSpPr>
        <p:spPr>
          <a:xfrm>
            <a:off x="6140010" y="471482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7471" name="Line"/>
          <p:cNvSpPr/>
          <p:nvPr/>
        </p:nvSpPr>
        <p:spPr>
          <a:xfrm flipV="1">
            <a:off x="6765232" y="4417244"/>
            <a:ext cx="201563" cy="355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2" name="Line"/>
          <p:cNvSpPr/>
          <p:nvPr/>
        </p:nvSpPr>
        <p:spPr>
          <a:xfrm flipH="1" flipV="1">
            <a:off x="8626214" y="4406391"/>
            <a:ext cx="155294" cy="28510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3" name="19"/>
          <p:cNvSpPr/>
          <p:nvPr/>
        </p:nvSpPr>
        <p:spPr>
          <a:xfrm>
            <a:off x="8529068" y="4655553"/>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74" name="Queue"/>
          <p:cNvSpPr/>
          <p:nvPr/>
        </p:nvSpPr>
        <p:spPr>
          <a:xfrm>
            <a:off x="10633905" y="1272076"/>
            <a:ext cx="149059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Queue</a:t>
            </a:r>
          </a:p>
        </p:txBody>
      </p:sp>
      <p:sp>
        <p:nvSpPr>
          <p:cNvPr id="7475" name="Order: 11,6,15,3,8,13,17,1,5,12,14,19"/>
          <p:cNvSpPr/>
          <p:nvPr/>
        </p:nvSpPr>
        <p:spPr>
          <a:xfrm>
            <a:off x="2057400" y="7194549"/>
            <a:ext cx="10298832"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stStyle>
          <a:p>
            <a:r>
              <a:t>Order: 11,6,15,3,8,13,17,1,5,12,14,19</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679" name="No! Since 9 is larger than 8 then it should be in the right subtree of 8."/>
          <p:cNvSpPr/>
          <p:nvPr/>
        </p:nvSpPr>
        <p:spPr>
          <a:xfrm>
            <a:off x="2120296" y="6979087"/>
            <a:ext cx="8493274"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 Since 9 is larger than 8 then it should be in the right subtree of 8.</a:t>
            </a:r>
          </a:p>
        </p:txBody>
      </p:sp>
      <p:sp>
        <p:nvSpPr>
          <p:cNvPr id="680" name="8"/>
          <p:cNvSpPr/>
          <p:nvPr/>
        </p:nvSpPr>
        <p:spPr>
          <a:xfrm>
            <a:off x="7090085"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681" name="4"/>
          <p:cNvSpPr/>
          <p:nvPr/>
        </p:nvSpPr>
        <p:spPr>
          <a:xfrm>
            <a:off x="4954369" y="33266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682" name="5"/>
          <p:cNvSpPr/>
          <p:nvPr/>
        </p:nvSpPr>
        <p:spPr>
          <a:xfrm>
            <a:off x="5959785" y="2234015"/>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3" name="Line"/>
          <p:cNvSpPr/>
          <p:nvPr/>
        </p:nvSpPr>
        <p:spPr>
          <a:xfrm flipH="1" flipV="1">
            <a:off x="6659033" y="2943815"/>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4" name="Line"/>
          <p:cNvSpPr/>
          <p:nvPr/>
        </p:nvSpPr>
        <p:spPr>
          <a:xfrm flipV="1">
            <a:off x="5665151" y="29645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5" name="1"/>
          <p:cNvSpPr/>
          <p:nvPr/>
        </p:nvSpPr>
        <p:spPr>
          <a:xfrm>
            <a:off x="3957419" y="441885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686" name="Line"/>
          <p:cNvSpPr/>
          <p:nvPr/>
        </p:nvSpPr>
        <p:spPr>
          <a:xfrm flipV="1">
            <a:off x="4668201" y="405671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7" name="10"/>
          <p:cNvSpPr/>
          <p:nvPr/>
        </p:nvSpPr>
        <p:spPr>
          <a:xfrm>
            <a:off x="8233085" y="43906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88" name="Line"/>
          <p:cNvSpPr/>
          <p:nvPr/>
        </p:nvSpPr>
        <p:spPr>
          <a:xfrm flipH="1" flipV="1">
            <a:off x="7802033" y="40078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 name="7"/>
          <p:cNvSpPr/>
          <p:nvPr/>
        </p:nvSpPr>
        <p:spPr>
          <a:xfrm>
            <a:off x="6071969" y="438710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0" name="Line"/>
          <p:cNvSpPr/>
          <p:nvPr/>
        </p:nvSpPr>
        <p:spPr>
          <a:xfrm flipV="1">
            <a:off x="6782751" y="4024969"/>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1" name="9"/>
          <p:cNvSpPr/>
          <p:nvPr/>
        </p:nvSpPr>
        <p:spPr>
          <a:xfrm>
            <a:off x="7229785" y="5444751"/>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692" name="Line"/>
          <p:cNvSpPr/>
          <p:nvPr/>
        </p:nvSpPr>
        <p:spPr>
          <a:xfrm flipH="1" flipV="1">
            <a:off x="6798733" y="5061914"/>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 name="6"/>
          <p:cNvSpPr/>
          <p:nvPr/>
        </p:nvSpPr>
        <p:spPr>
          <a:xfrm>
            <a:off x="5068669" y="543363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4" name="Line"/>
          <p:cNvSpPr/>
          <p:nvPr/>
        </p:nvSpPr>
        <p:spPr>
          <a:xfrm flipV="1">
            <a:off x="5779451" y="507149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7"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698"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9"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0"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1"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02"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3"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4" name="10"/>
          <p:cNvSpPr/>
          <p:nvPr/>
        </p:nvSpPr>
        <p:spPr>
          <a:xfrm>
            <a:off x="8035999" y="530892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05" name="2"/>
          <p:cNvSpPr/>
          <p:nvPr/>
        </p:nvSpPr>
        <p:spPr>
          <a:xfrm>
            <a:off x="3980958" y="5308923"/>
            <a:ext cx="862955"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6"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7"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08" name="Is this a valid BST?"/>
          <p:cNvSpPr>
            <a:spLocks noGrp="1"/>
          </p:cNvSpPr>
          <p:nvPr>
            <p:ph type="title"/>
          </p:nvPr>
        </p:nvSpPr>
        <p:spPr>
          <a:prstGeom prst="rect">
            <a:avLst/>
          </a:prstGeom>
        </p:spPr>
        <p:txBody>
          <a:bodyPr/>
          <a:lstStyle>
            <a:lvl1pPr defTabSz="519937">
              <a:defRPr sz="7119" b="1"/>
            </a:lvl1pPr>
          </a:lstStyle>
          <a:p>
            <a:r>
              <a:t>Is this a valid BST?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No! This structure is not a tree because it contains a cycle, and all BSTs must be trees."/>
          <p:cNvSpPr/>
          <p:nvPr/>
        </p:nvSpPr>
        <p:spPr>
          <a:xfrm>
            <a:off x="1484736" y="7256878"/>
            <a:ext cx="991044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 This structure is not a tree because it contains a cycle, and all BSTs must be trees.</a:t>
            </a:r>
          </a:p>
        </p:txBody>
      </p:sp>
      <p:sp>
        <p:nvSpPr>
          <p:cNvPr id="711" name="6"/>
          <p:cNvSpPr/>
          <p:nvPr/>
        </p:nvSpPr>
        <p:spPr>
          <a:xfrm>
            <a:off x="6008479" y="3002222"/>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2"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5"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6" name="6"/>
          <p:cNvSpPr/>
          <p:nvPr/>
        </p:nvSpPr>
        <p:spPr>
          <a:xfrm>
            <a:off x="6008479" y="5308923"/>
            <a:ext cx="862954" cy="86295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71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19" name="10"/>
          <p:cNvSpPr/>
          <p:nvPr/>
        </p:nvSpPr>
        <p:spPr>
          <a:xfrm>
            <a:off x="8035999" y="530892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720"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1"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2"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3" name="Is this a valid BST?"/>
          <p:cNvSpPr>
            <a:spLocks noGrp="1"/>
          </p:cNvSpPr>
          <p:nvPr>
            <p:ph type="title"/>
          </p:nvPr>
        </p:nvSpPr>
        <p:spPr>
          <a:prstGeom prst="rect">
            <a:avLst/>
          </a:prstGeom>
        </p:spPr>
        <p:txBody>
          <a:bodyPr/>
          <a:lstStyle>
            <a:lvl1pPr defTabSz="519937">
              <a:defRPr sz="7119" b="1"/>
            </a:lvl1pPr>
          </a:lstStyle>
          <a:p>
            <a:r>
              <a:t>Is this a valid BST?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726"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27"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28"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29"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30"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1"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2"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3"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4"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5"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36"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38"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1"/>
          <p:cNvSpPr/>
          <p:nvPr/>
        </p:nvSpPr>
        <p:spPr>
          <a:xfrm>
            <a:off x="5595728" y="2048846"/>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741" name="Line"/>
          <p:cNvSpPr/>
          <p:nvPr/>
        </p:nvSpPr>
        <p:spPr>
          <a:xfrm flipH="1" flipV="1">
            <a:off x="6210646" y="2640838"/>
            <a:ext cx="313236"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2" name="19"/>
          <p:cNvSpPr/>
          <p:nvPr/>
        </p:nvSpPr>
        <p:spPr>
          <a:xfrm>
            <a:off x="5653204" y="37161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743" name="20"/>
          <p:cNvSpPr/>
          <p:nvPr/>
        </p:nvSpPr>
        <p:spPr>
          <a:xfrm>
            <a:off x="6392247" y="28525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44" name="Line"/>
          <p:cNvSpPr/>
          <p:nvPr/>
        </p:nvSpPr>
        <p:spPr>
          <a:xfrm flipH="1">
            <a:off x="6242975" y="34763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5" name="2"/>
          <p:cNvSpPr/>
          <p:nvPr/>
        </p:nvSpPr>
        <p:spPr>
          <a:xfrm>
            <a:off x="4912371" y="45797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46" name="Line"/>
          <p:cNvSpPr/>
          <p:nvPr/>
        </p:nvSpPr>
        <p:spPr>
          <a:xfrm flipH="1">
            <a:off x="5502142" y="4339998"/>
            <a:ext cx="280907"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7" name="3"/>
          <p:cNvSpPr/>
          <p:nvPr/>
        </p:nvSpPr>
        <p:spPr>
          <a:xfrm>
            <a:off x="5731847" y="53671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8" name="Line"/>
          <p:cNvSpPr/>
          <p:nvPr/>
        </p:nvSpPr>
        <p:spPr>
          <a:xfrm flipH="1" flipV="1">
            <a:off x="5507913" y="51850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9" name="17"/>
          <p:cNvSpPr/>
          <p:nvPr/>
        </p:nvSpPr>
        <p:spPr>
          <a:xfrm>
            <a:off x="5797137" y="70054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17</a:t>
            </a:r>
          </a:p>
        </p:txBody>
      </p:sp>
      <p:sp>
        <p:nvSpPr>
          <p:cNvPr id="750" name="Line"/>
          <p:cNvSpPr/>
          <p:nvPr/>
        </p:nvSpPr>
        <p:spPr>
          <a:xfrm flipH="1">
            <a:off x="6386909" y="6765698"/>
            <a:ext cx="280906" cy="3272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1" name="18"/>
          <p:cNvSpPr/>
          <p:nvPr/>
        </p:nvSpPr>
        <p:spPr>
          <a:xfrm>
            <a:off x="6557347" y="6154528"/>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18</a:t>
            </a:r>
          </a:p>
        </p:txBody>
      </p:sp>
      <p:sp>
        <p:nvSpPr>
          <p:cNvPr id="752" name="Line"/>
          <p:cNvSpPr/>
          <p:nvPr/>
        </p:nvSpPr>
        <p:spPr>
          <a:xfrm flipH="1" flipV="1">
            <a:off x="6333413" y="5972471"/>
            <a:ext cx="313235" cy="2936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53" name="Is this a valid BST?"/>
          <p:cNvSpPr>
            <a:spLocks noGrp="1"/>
          </p:cNvSpPr>
          <p:nvPr>
            <p:ph type="title"/>
          </p:nvPr>
        </p:nvSpPr>
        <p:spPr>
          <a:prstGeom prst="rect">
            <a:avLst/>
          </a:prstGeom>
        </p:spPr>
        <p:txBody>
          <a:bodyPr/>
          <a:lstStyle>
            <a:lvl1pPr defTabSz="519937">
              <a:defRPr sz="7119" b="1"/>
            </a:lvl1pPr>
          </a:lstStyle>
          <a:p>
            <a:r>
              <a:t>Is this a valid BST?</a:t>
            </a:r>
          </a:p>
        </p:txBody>
      </p:sp>
      <p:sp>
        <p:nvSpPr>
          <p:cNvPr id="754" name="Yes! This structure satisfies…"/>
          <p:cNvSpPr/>
          <p:nvPr/>
        </p:nvSpPr>
        <p:spPr>
          <a:xfrm>
            <a:off x="1428208" y="7823183"/>
            <a:ext cx="9910441"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Yes! This structure satisfies</a:t>
            </a:r>
          </a:p>
          <a:p>
            <a:r>
              <a:t>the BST invariant.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When and where are…"/>
          <p:cNvSpPr>
            <a:spLocks noGrp="1"/>
          </p:cNvSpPr>
          <p:nvPr>
            <p:ph type="title"/>
          </p:nvPr>
        </p:nvSpPr>
        <p:spPr>
          <a:xfrm>
            <a:off x="952500" y="254000"/>
            <a:ext cx="11099800" cy="1652786"/>
          </a:xfrm>
          <a:prstGeom prst="rect">
            <a:avLst/>
          </a:prstGeom>
        </p:spPr>
        <p:txBody>
          <a:bodyPr/>
          <a:lstStyle/>
          <a:p>
            <a:pPr defTabSz="385572">
              <a:defRPr sz="5280" b="1"/>
            </a:pPr>
            <a:r>
              <a:t>When and where are </a:t>
            </a:r>
          </a:p>
          <a:p>
            <a:pPr defTabSz="385572">
              <a:defRPr sz="5280" b="1"/>
            </a:pPr>
            <a:r>
              <a:t>Binary Trees used?</a:t>
            </a:r>
          </a:p>
        </p:txBody>
      </p:sp>
      <p:sp>
        <p:nvSpPr>
          <p:cNvPr id="757" name="Binary Search Trees (BSTs)…"/>
          <p:cNvSpPr/>
          <p:nvPr/>
        </p:nvSpPr>
        <p:spPr>
          <a:xfrm>
            <a:off x="543617" y="2233628"/>
            <a:ext cx="11917566" cy="701354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marL="308810" indent="-308810" algn="l" defTabSz="514095">
              <a:buSzPct val="75000"/>
              <a:buChar char="•"/>
              <a:defRPr sz="3168"/>
            </a:pPr>
            <a:r>
              <a:t>Binary Search Trees (BSTs)</a:t>
            </a:r>
          </a:p>
          <a:p>
            <a:pPr algn="l" defTabSz="514095">
              <a:defRPr sz="3168"/>
            </a:pPr>
            <a:endParaRPr/>
          </a:p>
          <a:p>
            <a:pPr marL="699970" lvl="1" indent="-308810" algn="l" defTabSz="514095">
              <a:buSzPct val="75000"/>
              <a:buChar char="•"/>
              <a:defRPr sz="3168"/>
            </a:pPr>
            <a:r>
              <a:t>Implementation of some map and set ADTs</a:t>
            </a:r>
          </a:p>
          <a:p>
            <a:pPr marL="699970" lvl="1" indent="-308810" algn="l" defTabSz="514095">
              <a:buSzPct val="75000"/>
              <a:buChar char="•"/>
              <a:defRPr sz="3168"/>
            </a:pPr>
            <a:r>
              <a:t>Red Black Trees</a:t>
            </a:r>
          </a:p>
          <a:p>
            <a:pPr marL="699970" lvl="1" indent="-308810" algn="l" defTabSz="514095">
              <a:buSzPct val="75000"/>
              <a:buChar char="•"/>
              <a:defRPr sz="3168"/>
            </a:pPr>
            <a:r>
              <a:t>AVL Trees</a:t>
            </a:r>
          </a:p>
          <a:p>
            <a:pPr marL="699970" lvl="1" indent="-308810" algn="l" defTabSz="514095">
              <a:buSzPct val="75000"/>
              <a:buChar char="•"/>
              <a:defRPr sz="3168"/>
            </a:pPr>
            <a:r>
              <a:t>Splay Trees</a:t>
            </a:r>
          </a:p>
          <a:p>
            <a:pPr marL="699970" lvl="1" indent="-308810" algn="l" defTabSz="514095">
              <a:buSzPct val="75000"/>
              <a:buChar char="•"/>
              <a:defRPr sz="3168"/>
            </a:pPr>
            <a:r>
              <a:t>etc…</a:t>
            </a:r>
          </a:p>
          <a:p>
            <a:pPr marL="308810" indent="-308810" algn="l" defTabSz="514095">
              <a:buSzPct val="75000"/>
              <a:buChar char="•"/>
              <a:defRPr sz="3168"/>
            </a:pPr>
            <a:endParaRPr/>
          </a:p>
          <a:p>
            <a:pPr marL="308810" indent="-308810" algn="l" defTabSz="514095">
              <a:buSzPct val="75000"/>
              <a:buChar char="•"/>
              <a:defRPr sz="3168"/>
            </a:pPr>
            <a:r>
              <a:t>Used in the implementation of binary heaps</a:t>
            </a:r>
          </a:p>
          <a:p>
            <a:pPr marL="308810" indent="-308810" algn="l" defTabSz="514095">
              <a:buSzPct val="75000"/>
              <a:buChar char="•"/>
              <a:defRPr sz="3168"/>
            </a:pPr>
            <a:endParaRPr/>
          </a:p>
          <a:p>
            <a:pPr marL="308810" indent="-308810" algn="l" defTabSz="514095">
              <a:buSzPct val="75000"/>
              <a:buChar char="•"/>
              <a:defRPr sz="3168"/>
            </a:pPr>
            <a:r>
              <a:t>Syntax trees (used by compiler and calculators)</a:t>
            </a:r>
          </a:p>
          <a:p>
            <a:pPr marL="308810" indent="-308810" algn="l" defTabSz="514095">
              <a:buSzPct val="75000"/>
              <a:buChar char="•"/>
              <a:defRPr sz="3168"/>
            </a:pPr>
            <a:endParaRPr/>
          </a:p>
          <a:p>
            <a:pPr marL="308810" indent="-308810" algn="l" defTabSz="514095">
              <a:buSzPct val="75000"/>
              <a:buChar char="•"/>
              <a:defRPr sz="3168"/>
            </a:pPr>
            <a:r>
              <a:t>Treap - a probabilistic DS (uses a randomized BST)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Complexity of BSTs"/>
          <p:cNvSpPr>
            <a:spLocks noGrp="1"/>
          </p:cNvSpPr>
          <p:nvPr>
            <p:ph type="title"/>
          </p:nvPr>
        </p:nvSpPr>
        <p:spPr>
          <a:prstGeom prst="rect">
            <a:avLst/>
          </a:prstGeom>
        </p:spPr>
        <p:txBody>
          <a:bodyPr/>
          <a:lstStyle>
            <a:lvl1pPr defTabSz="514095">
              <a:defRPr sz="7919" b="1"/>
            </a:lvl1pPr>
          </a:lstStyle>
          <a:p>
            <a:r>
              <a:t>Complexity of BSTs</a:t>
            </a:r>
          </a:p>
        </p:txBody>
      </p:sp>
      <p:graphicFrame>
        <p:nvGraphicFramePr>
          <p:cNvPr id="760" name="Table"/>
          <p:cNvGraphicFramePr/>
          <p:nvPr/>
        </p:nvGraphicFramePr>
        <p:xfrm>
          <a:off x="1371600" y="2575197"/>
          <a:ext cx="10587633" cy="6101800"/>
        </p:xfrm>
        <a:graphic>
          <a:graphicData uri="http://schemas.openxmlformats.org/drawingml/2006/table">
            <a:tbl>
              <a:tblPr>
                <a:tableStyleId>{4C3C2611-4C71-4FC5-86AE-919BDF0F9419}</a:tableStyleId>
              </a:tblPr>
              <a:tblGrid>
                <a:gridCol w="3529211">
                  <a:extLst>
                    <a:ext uri="{9D8B030D-6E8A-4147-A177-3AD203B41FA5}">
                      <a16:colId xmlns:a16="http://schemas.microsoft.com/office/drawing/2014/main" val="20000"/>
                    </a:ext>
                  </a:extLst>
                </a:gridCol>
                <a:gridCol w="3529211">
                  <a:extLst>
                    <a:ext uri="{9D8B030D-6E8A-4147-A177-3AD203B41FA5}">
                      <a16:colId xmlns:a16="http://schemas.microsoft.com/office/drawing/2014/main" val="20001"/>
                    </a:ext>
                  </a:extLst>
                </a:gridCol>
                <a:gridCol w="3529211">
                  <a:extLst>
                    <a:ext uri="{9D8B030D-6E8A-4147-A177-3AD203B41FA5}">
                      <a16:colId xmlns:a16="http://schemas.microsoft.com/office/drawing/2014/main" val="20002"/>
                    </a:ext>
                  </a:extLst>
                </a:gridCol>
              </a:tblGrid>
              <a:tr h="1220360">
                <a:tc>
                  <a:txBody>
                    <a:bodyPr/>
                    <a:lstStyle/>
                    <a:p>
                      <a:pPr defTabSz="914400">
                        <a:defRPr>
                          <a:solidFill>
                            <a:srgbClr val="000000"/>
                          </a:solidFill>
                        </a:defRPr>
                      </a:pPr>
                      <a:r>
                        <a:rPr sz="3800" b="1">
                          <a:solidFill>
                            <a:srgbClr val="FFFFFF"/>
                          </a:solidFill>
                          <a:latin typeface="Helvetica"/>
                          <a:ea typeface="Helvetica"/>
                          <a:cs typeface="Helvetica"/>
                          <a:sym typeface="Helvetica"/>
                        </a:rPr>
                        <a:t>Operation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Average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800" b="1">
                          <a:solidFill>
                            <a:srgbClr val="FFFFFF"/>
                          </a:solidFill>
                          <a:latin typeface="Helvetica"/>
                          <a:ea typeface="Helvetica"/>
                          <a:cs typeface="Helvetica"/>
                          <a:sym typeface="Helvetica"/>
                        </a:rPr>
                        <a:t>Worst</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Insert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Delete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Remove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220360">
                <a:tc>
                  <a:txBody>
                    <a:bodyPr/>
                    <a:lstStyle/>
                    <a:p>
                      <a:pPr defTabSz="914400">
                        <a:defRPr>
                          <a:solidFill>
                            <a:srgbClr val="000000"/>
                          </a:solidFill>
                        </a:defRPr>
                      </a:pPr>
                      <a:r>
                        <a:rPr sz="2800" b="1">
                          <a:solidFill>
                            <a:srgbClr val="FFFFFF"/>
                          </a:solidFill>
                          <a:latin typeface="Helvetica"/>
                          <a:ea typeface="Helvetica"/>
                          <a:cs typeface="Helvetica"/>
                          <a:sym typeface="Helvetica"/>
                        </a:rPr>
                        <a:t>Search</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O(log(n))</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28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Discussion…"/>
          <p:cNvSpPr>
            <a:spLocks noGrp="1"/>
          </p:cNvSpPr>
          <p:nvPr>
            <p:ph type="title"/>
          </p:nvPr>
        </p:nvSpPr>
        <p:spPr>
          <a:xfrm>
            <a:off x="548410" y="2180202"/>
            <a:ext cx="11907979" cy="3719256"/>
          </a:xfrm>
          <a:prstGeom prst="rect">
            <a:avLst/>
          </a:prstGeom>
        </p:spPr>
        <p:txBody>
          <a:bodyPr/>
          <a:lstStyle/>
          <a:p>
            <a:pPr>
              <a:defRPr sz="11000" b="1"/>
            </a:pPr>
            <a:r>
              <a:t>Discussion</a:t>
            </a:r>
          </a:p>
          <a:p>
            <a:pPr>
              <a:defRPr sz="11000" b="1"/>
            </a:pPr>
            <a:r>
              <a:t>and Examples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Inserting elements into a Binary Search Tree (BST)"/>
          <p:cNvSpPr>
            <a:spLocks noGrp="1"/>
          </p:cNvSpPr>
          <p:nvPr>
            <p:ph type="title"/>
          </p:nvPr>
        </p:nvSpPr>
        <p:spPr>
          <a:xfrm>
            <a:off x="555159" y="2626878"/>
            <a:ext cx="11894482" cy="4120656"/>
          </a:xfrm>
          <a:prstGeom prst="rect">
            <a:avLst/>
          </a:prstGeom>
        </p:spPr>
        <p:txBody>
          <a:bodyPr/>
          <a:lstStyle>
            <a:lvl1pPr defTabSz="449833">
              <a:defRPr sz="8470" b="1"/>
            </a:lvl1pPr>
          </a:lstStyle>
          <a:p>
            <a:r>
              <a:t>Inserting elements into a Binary Search Tree (BST)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Binary Search Tree (BST) elements must be comparable so that we can order them inside the tree."/>
          <p:cNvSpPr/>
          <p:nvPr/>
        </p:nvSpPr>
        <p:spPr>
          <a:xfrm>
            <a:off x="1938635" y="2104330"/>
            <a:ext cx="9127530" cy="215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pPr defTabSz="578358">
              <a:defRPr sz="3564"/>
            </a:pPr>
            <a:r>
              <a:t>Binary Search Tree (BST) elements must be </a:t>
            </a:r>
            <a:r>
              <a:rPr b="1">
                <a:solidFill>
                  <a:schemeClr val="accent2">
                    <a:satOff val="-13916"/>
                    <a:lumOff val="13989"/>
                  </a:schemeClr>
                </a:solidFill>
              </a:rPr>
              <a:t>comparable</a:t>
            </a:r>
            <a:r>
              <a:t> so that we can order them inside the tree.</a:t>
            </a:r>
          </a:p>
        </p:txBody>
      </p:sp>
      <p:sp>
        <p:nvSpPr>
          <p:cNvPr id="765" name="When inserting an element we want to compare its value to the value stored in the current node we’re considering to decide on one of the following:"/>
          <p:cNvSpPr/>
          <p:nvPr/>
        </p:nvSpPr>
        <p:spPr>
          <a:xfrm>
            <a:off x="1267321" y="4343400"/>
            <a:ext cx="10470159"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defTabSz="566674">
              <a:defRPr sz="3492"/>
            </a:lvl1pPr>
          </a:lstStyle>
          <a:p>
            <a:r>
              <a:t>When inserting an element we want to compare its value to the value stored in the current node we’re considering to decide on one of the following:</a:t>
            </a:r>
          </a:p>
        </p:txBody>
      </p:sp>
      <p:sp>
        <p:nvSpPr>
          <p:cNvPr id="766" name="Recurse down left subtree        (&lt; case)…"/>
          <p:cNvSpPr/>
          <p:nvPr/>
        </p:nvSpPr>
        <p:spPr>
          <a:xfrm>
            <a:off x="527211" y="6857999"/>
            <a:ext cx="12225636" cy="21844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marL="228600" indent="-228600" algn="l">
              <a:buSzPct val="100000"/>
              <a:buChar char="•"/>
            </a:pPr>
            <a:r>
              <a:t> Recurse down left subtree        (&lt; case)</a:t>
            </a:r>
          </a:p>
          <a:p>
            <a:pPr marL="228600" indent="-228600" algn="l">
              <a:buSzPct val="100000"/>
              <a:buChar char="•"/>
            </a:pPr>
            <a:r>
              <a:t> Recurse down right subtree       (&gt; case)</a:t>
            </a:r>
          </a:p>
          <a:p>
            <a:pPr marL="228600" indent="-228600" algn="l">
              <a:buSzPct val="100000"/>
              <a:buChar char="•"/>
            </a:pPr>
            <a:r>
              <a:t> Handle finding a duplicate value (= case)</a:t>
            </a:r>
          </a:p>
          <a:p>
            <a:pPr marL="228600" indent="-228600" algn="l">
              <a:buSzPct val="100000"/>
              <a:buChar char="•"/>
            </a:pPr>
            <a:r>
              <a:t> Create a new node     (found a null leaf)</a:t>
            </a:r>
          </a:p>
        </p:txBody>
      </p:sp>
      <p:sp>
        <p:nvSpPr>
          <p:cNvPr id="76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Circle"/>
          <p:cNvSpPr/>
          <p:nvPr/>
        </p:nvSpPr>
        <p:spPr>
          <a:xfrm>
            <a:off x="7767591" y="26240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70"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71"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77" name="Arrow"/>
          <p:cNvSpPr/>
          <p:nvPr/>
        </p:nvSpPr>
        <p:spPr>
          <a:xfrm>
            <a:off x="3373021" y="31115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7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83"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8"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8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1" name="Arrow"/>
          <p:cNvSpPr/>
          <p:nvPr/>
        </p:nvSpPr>
        <p:spPr>
          <a:xfrm>
            <a:off x="3373021" y="3644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79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79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79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99"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05"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0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07"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1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5" name="Arrow"/>
          <p:cNvSpPr/>
          <p:nvPr/>
        </p:nvSpPr>
        <p:spPr>
          <a:xfrm>
            <a:off x="3373021" y="4102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6"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1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1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2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2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2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131" name="A tree is an undirected graph which satisfies any of the following definitions:"/>
          <p:cNvSpPr/>
          <p:nvPr/>
        </p:nvSpPr>
        <p:spPr>
          <a:xfrm>
            <a:off x="200635" y="2324608"/>
            <a:ext cx="7302745" cy="1587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tree</a:t>
            </a:r>
            <a:r>
              <a:t> is an </a:t>
            </a:r>
            <a:r>
              <a:rPr b="1">
                <a:solidFill>
                  <a:schemeClr val="accent2">
                    <a:satOff val="-13916"/>
                    <a:lumOff val="13989"/>
                  </a:schemeClr>
                </a:solidFill>
              </a:rPr>
              <a:t>undirected</a:t>
            </a:r>
            <a:r>
              <a:rPr b="1"/>
              <a:t> </a:t>
            </a:r>
            <a:r>
              <a:rPr b="1">
                <a:solidFill>
                  <a:schemeClr val="accent2">
                    <a:satOff val="-13916"/>
                    <a:lumOff val="13989"/>
                  </a:schemeClr>
                </a:solidFill>
              </a:rPr>
              <a:t>graph</a:t>
            </a:r>
            <a:r>
              <a:t> which satisfies any of the following definitions:</a:t>
            </a:r>
          </a:p>
        </p:txBody>
      </p:sp>
      <p:sp>
        <p:nvSpPr>
          <p:cNvPr id="132" name="An acyclic connected graph"/>
          <p:cNvSpPr/>
          <p:nvPr/>
        </p:nvSpPr>
        <p:spPr>
          <a:xfrm>
            <a:off x="481573" y="4378849"/>
            <a:ext cx="6920998" cy="558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2618" indent="-362618" algn="l">
              <a:buSzPct val="75000"/>
              <a:buChar char="•"/>
              <a:defRPr sz="3100"/>
            </a:pPr>
            <a:r>
              <a:t>An acyclic connected graph </a:t>
            </a:r>
          </a:p>
        </p:txBody>
      </p:sp>
      <p:sp>
        <p:nvSpPr>
          <p:cNvPr id="133" name="A connected graph with N nodes and N-1 edges."/>
          <p:cNvSpPr/>
          <p:nvPr/>
        </p:nvSpPr>
        <p:spPr>
          <a:xfrm>
            <a:off x="508946" y="5368242"/>
            <a:ext cx="5885118" cy="1016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marL="362618" indent="-362618" algn="l">
              <a:buSzPct val="75000"/>
              <a:buChar char="•"/>
              <a:defRPr sz="3100"/>
            </a:lvl1pPr>
          </a:lstStyle>
          <a:p>
            <a:r>
              <a:t>A connected graph with N nodes and N-1 edges.</a:t>
            </a:r>
          </a:p>
        </p:txBody>
      </p:sp>
      <p:sp>
        <p:nvSpPr>
          <p:cNvPr id="134" name="An graph in which any two vertices are connected by exactly one path."/>
          <p:cNvSpPr/>
          <p:nvPr/>
        </p:nvSpPr>
        <p:spPr>
          <a:xfrm>
            <a:off x="532187" y="6814548"/>
            <a:ext cx="7302745" cy="1473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362618" indent="-362618" algn="l">
              <a:buSzPct val="75000"/>
              <a:buChar char="•"/>
              <a:defRPr sz="3100"/>
            </a:pPr>
            <a:r>
              <a:t>An graph in which any two vertices are connected by </a:t>
            </a:r>
            <a:r>
              <a:rPr i="1"/>
              <a:t>exactly</a:t>
            </a:r>
            <a:r>
              <a:t> one path.</a:t>
            </a:r>
          </a:p>
        </p:txBody>
      </p:sp>
      <p:sp>
        <p:nvSpPr>
          <p:cNvPr id="135"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1"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7"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8"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8"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9"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3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6"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3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43"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4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4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4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5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5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5" name="Arrow"/>
          <p:cNvSpPr/>
          <p:nvPr/>
        </p:nvSpPr>
        <p:spPr>
          <a:xfrm>
            <a:off x="3373021" y="4660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58"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5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6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64"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6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6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67"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7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7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77"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7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9"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80"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2"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8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8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8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8"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889"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89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1"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92"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89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9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8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0"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0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3"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04"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6" name="15"/>
          <p:cNvSpPr/>
          <p:nvPr/>
        </p:nvSpPr>
        <p:spPr>
          <a:xfrm>
            <a:off x="8654637"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0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0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1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1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1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5" name="Arrow"/>
          <p:cNvSpPr/>
          <p:nvPr/>
        </p:nvSpPr>
        <p:spPr>
          <a:xfrm>
            <a:off x="3373021" y="51689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1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1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1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1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0" name="10"/>
          <p:cNvSpPr/>
          <p:nvPr/>
        </p:nvSpPr>
        <p:spPr>
          <a:xfrm>
            <a:off x="8375237"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2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2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2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2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2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9"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3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3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3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3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40"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4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4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3"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4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4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4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4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5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164" name="Root node"/>
          <p:cNvSpPr/>
          <p:nvPr/>
        </p:nvSpPr>
        <p:spPr>
          <a:xfrm>
            <a:off x="2439138" y="2890262"/>
            <a:ext cx="259162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Root node</a:t>
            </a:r>
          </a:p>
        </p:txBody>
      </p:sp>
      <p:sp>
        <p:nvSpPr>
          <p:cNvPr id="165" name="Line"/>
          <p:cNvSpPr/>
          <p:nvPr/>
        </p:nvSpPr>
        <p:spPr>
          <a:xfrm>
            <a:off x="5386940" y="3201412"/>
            <a:ext cx="4336840" cy="1"/>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 name="If we have a rooted tree then we will want to have a reference to the root node of our tree."/>
          <p:cNvSpPr/>
          <p:nvPr/>
        </p:nvSpPr>
        <p:spPr>
          <a:xfrm>
            <a:off x="419973" y="3835400"/>
            <a:ext cx="7012031" cy="2082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If we have a </a:t>
            </a:r>
            <a:r>
              <a:rPr b="1">
                <a:solidFill>
                  <a:schemeClr val="accent2">
                    <a:satOff val="-13916"/>
                    <a:lumOff val="13989"/>
                  </a:schemeClr>
                </a:solidFill>
              </a:rPr>
              <a:t>rooted tree</a:t>
            </a:r>
            <a:r>
              <a:t> then we will want to have a reference to the root node of our tree.</a:t>
            </a:r>
          </a:p>
        </p:txBody>
      </p:sp>
      <p:sp>
        <p:nvSpPr>
          <p:cNvPr id="167"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2"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5"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8"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7"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0"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3" name="4"/>
          <p:cNvSpPr/>
          <p:nvPr/>
        </p:nvSpPr>
        <p:spPr>
          <a:xfrm>
            <a:off x="9833249" y="2819664"/>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4" name="It does not always matter which node is selected to be the root node because any node can root the tree!"/>
          <p:cNvSpPr/>
          <p:nvPr/>
        </p:nvSpPr>
        <p:spPr>
          <a:xfrm>
            <a:off x="432226" y="6128263"/>
            <a:ext cx="6845994" cy="2578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It does not always matter which node is selected to be the root node because any node can root the tree!</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54"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5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5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57"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8"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5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6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6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6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6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68"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69"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7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1" name="Arrow"/>
          <p:cNvSpPr/>
          <p:nvPr/>
        </p:nvSpPr>
        <p:spPr>
          <a:xfrm>
            <a:off x="3373021" y="56896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2"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73"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4"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75"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6"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77"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8"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79"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81"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84"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985"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98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87"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88"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98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0"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991"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2"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99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4"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995"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96"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99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00"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01"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0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4"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0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0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0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0"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1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2"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13"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16"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1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18"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9"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0"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21"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2"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23"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25"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2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29"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3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33"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34"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37"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38"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39"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41"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2"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4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4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45" name="We have encountered a value that is already in the tree. If your tree supports duplicate values then add another node, otherwise do nothing."/>
          <p:cNvSpPr/>
          <p:nvPr/>
        </p:nvSpPr>
        <p:spPr>
          <a:xfrm>
            <a:off x="3479230" y="7271413"/>
            <a:ext cx="9276048" cy="20828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300"/>
            </a:lvl1pPr>
          </a:lstStyle>
          <a:p>
            <a:r>
              <a:t>We have encountered a value that is already in the tree. If your tree supports duplicate values then add another node, otherwise do nothing.</a:t>
            </a:r>
          </a:p>
        </p:txBody>
      </p:sp>
      <p:sp>
        <p:nvSpPr>
          <p:cNvPr id="10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4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50"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5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52"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3" name="Arrow"/>
          <p:cNvSpPr/>
          <p:nvPr/>
        </p:nvSpPr>
        <p:spPr>
          <a:xfrm>
            <a:off x="3373021" y="62103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4"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5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6"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57"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58"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5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0"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61"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6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6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8"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7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7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7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7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82"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8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4"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5"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08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09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09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09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9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09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09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1"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0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0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0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7"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0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1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197"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8"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9"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2"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3"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8"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1"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2"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3"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4"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6"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9"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0"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1"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24"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5" name="Q: What is the parent of the root node?"/>
          <p:cNvSpPr/>
          <p:nvPr/>
        </p:nvSpPr>
        <p:spPr>
          <a:xfrm>
            <a:off x="726133" y="5824404"/>
            <a:ext cx="6447894" cy="1092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a:t>Q:</a:t>
            </a:r>
            <a:r>
              <a:t> What is the parent of the root node?</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1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1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Arrow"/>
          <p:cNvSpPr/>
          <p:nvPr/>
        </p:nvSpPr>
        <p:spPr>
          <a:xfrm>
            <a:off x="3373021" y="6731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2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2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2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2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2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3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3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4"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3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4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4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4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4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4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50"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5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2"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3"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5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5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7"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5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9"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6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1"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6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6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68"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6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1"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7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7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5"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7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7"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79"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8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1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18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18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88"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9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19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19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4"/>
          <p:cNvSpPr/>
          <p:nvPr/>
        </p:nvSpPr>
        <p:spPr>
          <a:xfrm>
            <a:off x="5526530"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9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19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0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0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Arrow"/>
          <p:cNvSpPr/>
          <p:nvPr/>
        </p:nvSpPr>
        <p:spPr>
          <a:xfrm>
            <a:off x="3373021" y="72390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2"/>
          <p:cNvSpPr/>
          <p:nvPr/>
        </p:nvSpPr>
        <p:spPr>
          <a:xfrm>
            <a:off x="5176791" y="5959230"/>
            <a:ext cx="699326"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2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2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2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2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3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3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3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3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4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4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4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7"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49"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5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5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5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5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5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6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6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64"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6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6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6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7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7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7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7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7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28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8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28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28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8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29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29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9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5" name="33"/>
          <p:cNvSpPr/>
          <p:nvPr/>
        </p:nvSpPr>
        <p:spPr>
          <a:xfrm>
            <a:off x="10071175" y="485921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29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99"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0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228" name="0"/>
          <p:cNvSpPr/>
          <p:nvPr/>
        </p:nvSpPr>
        <p:spPr>
          <a:xfrm>
            <a:off x="8726285" y="4206029"/>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9"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0"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1"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3"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4"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5"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6"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0"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3"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4"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45"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7"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9"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1"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2"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55"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6" name="Q: What is the parent of the root node?"/>
          <p:cNvSpPr/>
          <p:nvPr/>
        </p:nvSpPr>
        <p:spPr>
          <a:xfrm>
            <a:off x="726133" y="5824404"/>
            <a:ext cx="6447894" cy="10922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a:t>Q:</a:t>
            </a:r>
            <a:r>
              <a:t> What is the parent of the root node?</a:t>
            </a:r>
          </a:p>
        </p:txBody>
      </p:sp>
      <p:sp>
        <p:nvSpPr>
          <p:cNvPr id="257" name="A: It has no parent, although it may be useful to assign the parent of the root node to be itself (e.g. filesystem tree)."/>
          <p:cNvSpPr/>
          <p:nvPr/>
        </p:nvSpPr>
        <p:spPr>
          <a:xfrm>
            <a:off x="344315" y="7767798"/>
            <a:ext cx="12316170" cy="1587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rPr b="1"/>
              <a:t>A: </a:t>
            </a:r>
            <a:r>
              <a:t>It has no parent, although it may be useful to assign the parent of the root node to be itself (e.g. filesystem tree).</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0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04"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05"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6" name="Arrow"/>
          <p:cNvSpPr/>
          <p:nvPr/>
        </p:nvSpPr>
        <p:spPr>
          <a:xfrm>
            <a:off x="3373021" y="77851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7"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08"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9"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10"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1"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12"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3"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4"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5"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16"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7"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18"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19" name="25"/>
          <p:cNvSpPr/>
          <p:nvPr/>
        </p:nvSpPr>
        <p:spPr>
          <a:xfrm>
            <a:off x="9821084" y="5959230"/>
            <a:ext cx="699325" cy="699326"/>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20"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2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2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26"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27"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9"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30"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3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34"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36"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38"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4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42"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4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48" name="20"/>
          <p:cNvSpPr/>
          <p:nvPr/>
        </p:nvSpPr>
        <p:spPr>
          <a:xfrm>
            <a:off x="9324806" y="3759200"/>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49"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0"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4"/>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1" name="5"/>
          <p:cNvSpPr/>
          <p:nvPr/>
        </p:nvSpPr>
        <p:spPr>
          <a:xfrm>
            <a:off x="6208422" y="3759200"/>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2"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3" name="15"/>
          <p:cNvSpPr/>
          <p:nvPr/>
        </p:nvSpPr>
        <p:spPr>
          <a:xfrm>
            <a:off x="8654637"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54"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5" name="10"/>
          <p:cNvSpPr/>
          <p:nvPr/>
        </p:nvSpPr>
        <p:spPr>
          <a:xfrm>
            <a:off x="8375237"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56"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7" name="4"/>
          <p:cNvSpPr/>
          <p:nvPr/>
        </p:nvSpPr>
        <p:spPr>
          <a:xfrm>
            <a:off x="5526530" y="4859215"/>
            <a:ext cx="699325"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58"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9" name="33"/>
          <p:cNvSpPr/>
          <p:nvPr/>
        </p:nvSpPr>
        <p:spPr>
          <a:xfrm>
            <a:off x="10071175" y="4859215"/>
            <a:ext cx="699326" cy="69932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60"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1" name="2"/>
          <p:cNvSpPr/>
          <p:nvPr/>
        </p:nvSpPr>
        <p:spPr>
          <a:xfrm>
            <a:off x="5176791" y="5959230"/>
            <a:ext cx="699326"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3" name="25"/>
          <p:cNvSpPr/>
          <p:nvPr/>
        </p:nvSpPr>
        <p:spPr>
          <a:xfrm>
            <a:off x="9821084" y="5959230"/>
            <a:ext cx="699325" cy="69932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64"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5"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6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6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70"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71"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2"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3" name="5"/>
          <p:cNvSpPr/>
          <p:nvPr/>
        </p:nvSpPr>
        <p:spPr>
          <a:xfrm>
            <a:off x="6208422" y="3759200"/>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5"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76"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7"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378"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9"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80"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1"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382"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3"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8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386"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38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9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392"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393"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Arrow"/>
          <p:cNvSpPr/>
          <p:nvPr/>
        </p:nvSpPr>
        <p:spPr>
          <a:xfrm>
            <a:off x="3373021" y="828040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5"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96"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39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00"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02"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04"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06"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08"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6"/>
          <p:cNvSpPr/>
          <p:nvPr/>
        </p:nvSpPr>
        <p:spPr>
          <a:xfrm>
            <a:off x="6943068" y="48592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10"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1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16"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17"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18"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19"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0"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21"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22"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3"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24"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25"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6"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7"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8"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9"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0"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1"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2"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3"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4"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35"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
        <p:nvSpPr>
          <p:cNvPr id="1438" name="7"/>
          <p:cNvSpPr/>
          <p:nvPr/>
        </p:nvSpPr>
        <p:spPr>
          <a:xfrm>
            <a:off x="7767591" y="26240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40" name="5"/>
          <p:cNvSpPr/>
          <p:nvPr/>
        </p:nvSpPr>
        <p:spPr>
          <a:xfrm>
            <a:off x="6208422" y="3759200"/>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41" name="20"/>
          <p:cNvSpPr/>
          <p:nvPr/>
        </p:nvSpPr>
        <p:spPr>
          <a:xfrm>
            <a:off x="9324806" y="3759200"/>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20</a:t>
            </a:r>
          </a:p>
        </p:txBody>
      </p:sp>
      <p:sp>
        <p:nvSpPr>
          <p:cNvPr id="1442" name="4"/>
          <p:cNvSpPr/>
          <p:nvPr/>
        </p:nvSpPr>
        <p:spPr>
          <a:xfrm>
            <a:off x="5526530"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43" name="2"/>
          <p:cNvSpPr/>
          <p:nvPr/>
        </p:nvSpPr>
        <p:spPr>
          <a:xfrm>
            <a:off x="5176791" y="5959230"/>
            <a:ext cx="699326"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44" name="10"/>
          <p:cNvSpPr/>
          <p:nvPr/>
        </p:nvSpPr>
        <p:spPr>
          <a:xfrm>
            <a:off x="8375237"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1445" name="25"/>
          <p:cNvSpPr/>
          <p:nvPr/>
        </p:nvSpPr>
        <p:spPr>
          <a:xfrm>
            <a:off x="9821084" y="5959230"/>
            <a:ext cx="699325" cy="69932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25</a:t>
            </a:r>
          </a:p>
        </p:txBody>
      </p:sp>
      <p:sp>
        <p:nvSpPr>
          <p:cNvPr id="1446" name="6"/>
          <p:cNvSpPr/>
          <p:nvPr/>
        </p:nvSpPr>
        <p:spPr>
          <a:xfrm>
            <a:off x="6943068"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47" name="15"/>
          <p:cNvSpPr/>
          <p:nvPr/>
        </p:nvSpPr>
        <p:spPr>
          <a:xfrm>
            <a:off x="8654637" y="48592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1448" name="33"/>
          <p:cNvSpPr/>
          <p:nvPr/>
        </p:nvSpPr>
        <p:spPr>
          <a:xfrm>
            <a:off x="10071175" y="48592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33</a:t>
            </a:r>
          </a:p>
        </p:txBody>
      </p:sp>
      <p:sp>
        <p:nvSpPr>
          <p:cNvPr id="1449" name="Line"/>
          <p:cNvSpPr/>
          <p:nvPr/>
        </p:nvSpPr>
        <p:spPr>
          <a:xfrm flipV="1">
            <a:off x="6873875" y="3188065"/>
            <a:ext cx="933433" cy="6854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8423654" y="3217632"/>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99032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V="1">
            <a:off x="91914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V="1">
            <a:off x="875622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600277" y="5562308"/>
            <a:ext cx="156377" cy="3839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10216727" y="5563982"/>
            <a:ext cx="87247" cy="380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H="1" flipV="1">
            <a:off x="6779004" y="4392382"/>
            <a:ext cx="330565" cy="4874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V="1">
            <a:off x="6067225" y="440660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insert(7)…"/>
          <p:cNvSpPr/>
          <p:nvPr/>
        </p:nvSpPr>
        <p:spPr>
          <a:xfrm>
            <a:off x="547879" y="2985476"/>
            <a:ext cx="3142135" cy="5829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insert(7)</a:t>
            </a:r>
          </a:p>
          <a:p>
            <a:pPr algn="l"/>
            <a:r>
              <a:t>insert(20)</a:t>
            </a:r>
          </a:p>
          <a:p>
            <a:pPr algn="l"/>
            <a:r>
              <a:t>insert(5)</a:t>
            </a:r>
          </a:p>
          <a:p>
            <a:pPr algn="l"/>
            <a:r>
              <a:t>insert(15)</a:t>
            </a:r>
          </a:p>
          <a:p>
            <a:pPr algn="l"/>
            <a:r>
              <a:t>insert(10)</a:t>
            </a:r>
          </a:p>
          <a:p>
            <a:pPr algn="l"/>
            <a:r>
              <a:t>insert(4)</a:t>
            </a:r>
          </a:p>
          <a:p>
            <a:pPr algn="l"/>
            <a:r>
              <a:t>insert(4)</a:t>
            </a:r>
          </a:p>
          <a:p>
            <a:pPr algn="l"/>
            <a:r>
              <a:t>insert(33)</a:t>
            </a:r>
          </a:p>
          <a:p>
            <a:pPr algn="l"/>
            <a:r>
              <a:t>insert(2)</a:t>
            </a:r>
          </a:p>
          <a:p>
            <a:pPr algn="l"/>
            <a:r>
              <a:t>insert(25)</a:t>
            </a:r>
          </a:p>
          <a:p>
            <a:pPr algn="l"/>
            <a:r>
              <a:t>insert(6)</a:t>
            </a:r>
          </a:p>
        </p:txBody>
      </p:sp>
      <p:sp>
        <p:nvSpPr>
          <p:cNvPr id="1459" name="On average the insertion time will be logarithmic, but in the worst case this could degrade to linear time."/>
          <p:cNvSpPr/>
          <p:nvPr/>
        </p:nvSpPr>
        <p:spPr>
          <a:xfrm>
            <a:off x="3494761" y="7592918"/>
            <a:ext cx="9541048" cy="1587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On average the insertion time will be </a:t>
            </a:r>
            <a:r>
              <a:rPr b="1">
                <a:solidFill>
                  <a:schemeClr val="accent4">
                    <a:hueOff val="102361"/>
                    <a:satOff val="14118"/>
                    <a:lumOff val="10675"/>
                  </a:schemeClr>
                </a:solidFill>
              </a:rPr>
              <a:t>logarithmic</a:t>
            </a:r>
            <a:r>
              <a:t>, but in the worst case this could degrade to </a:t>
            </a:r>
            <a:r>
              <a:rPr b="1">
                <a:solidFill>
                  <a:schemeClr val="accent5">
                    <a:hueOff val="101205"/>
                    <a:satOff val="-13598"/>
                    <a:lumOff val="23877"/>
                  </a:schemeClr>
                </a:solidFill>
              </a:rPr>
              <a:t>linear</a:t>
            </a:r>
            <a:r>
              <a:t> time.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ircle"/>
          <p:cNvSpPr/>
          <p:nvPr/>
        </p:nvSpPr>
        <p:spPr>
          <a:xfrm>
            <a:off x="4684031" y="2420815"/>
            <a:ext cx="699326" cy="699325"/>
          </a:xfrm>
          <a:prstGeom prst="ellipse">
            <a:avLst/>
          </a:pr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63"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6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6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69" name="Arrow"/>
          <p:cNvSpPr/>
          <p:nvPr/>
        </p:nvSpPr>
        <p:spPr>
          <a:xfrm>
            <a:off x="3098701" y="3096260"/>
            <a:ext cx="1269078" cy="329952"/>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7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75"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Quick terminology…"/>
          <p:cNvSpPr>
            <a:spLocks noGrp="1"/>
          </p:cNvSpPr>
          <p:nvPr>
            <p:ph type="title"/>
          </p:nvPr>
        </p:nvSpPr>
        <p:spPr>
          <a:xfrm>
            <a:off x="1565547" y="203200"/>
            <a:ext cx="9873706" cy="1821061"/>
          </a:xfrm>
          <a:prstGeom prst="rect">
            <a:avLst/>
          </a:prstGeom>
        </p:spPr>
        <p:txBody>
          <a:bodyPr/>
          <a:lstStyle/>
          <a:p>
            <a:pPr defTabSz="420624">
              <a:defRPr sz="5760" b="1"/>
            </a:pPr>
            <a:r>
              <a:t>Quick terminology</a:t>
            </a:r>
          </a:p>
          <a:p>
            <a:pPr defTabSz="420624">
              <a:defRPr sz="5760" b="1"/>
            </a:pPr>
            <a:r>
              <a:t>crash course</a:t>
            </a:r>
          </a:p>
        </p:txBody>
      </p:sp>
      <p:sp>
        <p:nvSpPr>
          <p:cNvPr id="260" name="4"/>
          <p:cNvSpPr/>
          <p:nvPr/>
        </p:nvSpPr>
        <p:spPr>
          <a:xfrm>
            <a:off x="9833249" y="2819664"/>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1" name="0"/>
          <p:cNvSpPr/>
          <p:nvPr/>
        </p:nvSpPr>
        <p:spPr>
          <a:xfrm>
            <a:off x="8726285" y="4206029"/>
            <a:ext cx="814296" cy="814296"/>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62" name="9"/>
          <p:cNvSpPr/>
          <p:nvPr/>
        </p:nvSpPr>
        <p:spPr>
          <a:xfrm>
            <a:off x="1097190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63" name="Line"/>
          <p:cNvSpPr/>
          <p:nvPr/>
        </p:nvSpPr>
        <p:spPr>
          <a:xfrm flipV="1">
            <a:off x="9394065" y="3578951"/>
            <a:ext cx="557059" cy="6692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 name="Line"/>
          <p:cNvSpPr/>
          <p:nvPr/>
        </p:nvSpPr>
        <p:spPr>
          <a:xfrm flipH="1" flipV="1">
            <a:off x="10581618" y="3543037"/>
            <a:ext cx="584596" cy="7140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 name="2"/>
          <p:cNvSpPr/>
          <p:nvPr/>
        </p:nvSpPr>
        <p:spPr>
          <a:xfrm>
            <a:off x="8726285" y="5482632"/>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6" name="3"/>
          <p:cNvSpPr/>
          <p:nvPr/>
        </p:nvSpPr>
        <p:spPr>
          <a:xfrm>
            <a:off x="9849095" y="42245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67" name="Line"/>
          <p:cNvSpPr/>
          <p:nvPr/>
        </p:nvSpPr>
        <p:spPr>
          <a:xfrm flipV="1">
            <a:off x="9133433" y="5049538"/>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 name="Line"/>
          <p:cNvSpPr/>
          <p:nvPr/>
        </p:nvSpPr>
        <p:spPr>
          <a:xfrm flipV="1">
            <a:off x="10256243" y="3658090"/>
            <a:ext cx="1" cy="55683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 name="1"/>
          <p:cNvSpPr/>
          <p:nvPr/>
        </p:nvSpPr>
        <p:spPr>
          <a:xfrm>
            <a:off x="10971905"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Line"/>
          <p:cNvSpPr/>
          <p:nvPr/>
        </p:nvSpPr>
        <p:spPr>
          <a:xfrm flipV="1">
            <a:off x="11379053" y="5048651"/>
            <a:ext cx="1" cy="4487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 name="3"/>
          <p:cNvSpPr/>
          <p:nvPr/>
        </p:nvSpPr>
        <p:spPr>
          <a:xfrm>
            <a:off x="10568368" y="67137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3"/>
          <p:cNvSpPr/>
          <p:nvPr/>
        </p:nvSpPr>
        <p:spPr>
          <a:xfrm>
            <a:off x="11474587" y="6713751"/>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3" name="Line"/>
          <p:cNvSpPr/>
          <p:nvPr/>
        </p:nvSpPr>
        <p:spPr>
          <a:xfrm flipV="1">
            <a:off x="11109433" y="6318609"/>
            <a:ext cx="130394" cy="4103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 name="Line"/>
          <p:cNvSpPr/>
          <p:nvPr/>
        </p:nvSpPr>
        <p:spPr>
          <a:xfrm flipH="1" flipV="1">
            <a:off x="11594923" y="6274514"/>
            <a:ext cx="196807" cy="41616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 name="8"/>
          <p:cNvSpPr/>
          <p:nvPr/>
        </p:nvSpPr>
        <p:spPr>
          <a:xfrm>
            <a:off x="11907361" y="55072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6" name="Line"/>
          <p:cNvSpPr/>
          <p:nvPr/>
        </p:nvSpPr>
        <p:spPr>
          <a:xfrm flipH="1" flipV="1">
            <a:off x="11664458" y="4951689"/>
            <a:ext cx="396180" cy="59957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 name="3"/>
          <p:cNvSpPr/>
          <p:nvPr/>
        </p:nvSpPr>
        <p:spPr>
          <a:xfrm>
            <a:off x="7852343" y="5482632"/>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8" name="Line"/>
          <p:cNvSpPr/>
          <p:nvPr/>
        </p:nvSpPr>
        <p:spPr>
          <a:xfrm flipV="1">
            <a:off x="8444290" y="4949337"/>
            <a:ext cx="391658" cy="540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 name="2"/>
          <p:cNvSpPr/>
          <p:nvPr/>
        </p:nvSpPr>
        <p:spPr>
          <a:xfrm>
            <a:off x="9849095" y="5469151"/>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 name="Line"/>
          <p:cNvSpPr/>
          <p:nvPr/>
        </p:nvSpPr>
        <p:spPr>
          <a:xfrm flipV="1">
            <a:off x="10256242" y="5036057"/>
            <a:ext cx="1" cy="4038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 name="4"/>
          <p:cNvSpPr/>
          <p:nvPr/>
        </p:nvSpPr>
        <p:spPr>
          <a:xfrm>
            <a:off x="8726285"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2" name="Line"/>
          <p:cNvSpPr/>
          <p:nvPr/>
        </p:nvSpPr>
        <p:spPr>
          <a:xfrm flipV="1">
            <a:off x="9133433" y="6321546"/>
            <a:ext cx="1" cy="4038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 name="2"/>
          <p:cNvSpPr/>
          <p:nvPr/>
        </p:nvSpPr>
        <p:spPr>
          <a:xfrm>
            <a:off x="7852343" y="6754640"/>
            <a:ext cx="814295"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4" name="2"/>
          <p:cNvSpPr/>
          <p:nvPr/>
        </p:nvSpPr>
        <p:spPr>
          <a:xfrm>
            <a:off x="9600228" y="6754640"/>
            <a:ext cx="814296" cy="814296"/>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5" name="Line"/>
          <p:cNvSpPr/>
          <p:nvPr/>
        </p:nvSpPr>
        <p:spPr>
          <a:xfrm flipV="1">
            <a:off x="8489566" y="6229619"/>
            <a:ext cx="405928" cy="5789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 name="Line"/>
          <p:cNvSpPr/>
          <p:nvPr/>
        </p:nvSpPr>
        <p:spPr>
          <a:xfrm flipH="1" flipV="1">
            <a:off x="9382029" y="6215861"/>
            <a:ext cx="421522" cy="591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 name="A child is a node extending from another node. A parent is the inverse of this."/>
          <p:cNvSpPr/>
          <p:nvPr/>
        </p:nvSpPr>
        <p:spPr>
          <a:xfrm>
            <a:off x="542843" y="3385711"/>
            <a:ext cx="7162059" cy="1587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A </a:t>
            </a:r>
            <a:r>
              <a:rPr b="1">
                <a:solidFill>
                  <a:schemeClr val="accent2">
                    <a:satOff val="-13916"/>
                    <a:lumOff val="13989"/>
                  </a:schemeClr>
                </a:solidFill>
              </a:rPr>
              <a:t>child</a:t>
            </a:r>
            <a:r>
              <a:t> is a node extending from another node. A </a:t>
            </a:r>
            <a:r>
              <a:rPr b="1">
                <a:solidFill>
                  <a:schemeClr val="accent2">
                    <a:satOff val="-13916"/>
                    <a:lumOff val="13989"/>
                  </a:schemeClr>
                </a:solidFill>
              </a:rPr>
              <a:t>parent</a:t>
            </a:r>
            <a:r>
              <a:t> is the inverse of this. </a:t>
            </a:r>
          </a:p>
        </p:txBody>
      </p:sp>
      <p:sp>
        <p:nvSpPr>
          <p:cNvPr id="288" name="0 has two children (3 and 2) and a parent (4)"/>
          <p:cNvSpPr/>
          <p:nvPr/>
        </p:nvSpPr>
        <p:spPr>
          <a:xfrm>
            <a:off x="1193107" y="5650747"/>
            <a:ext cx="5861531"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0 has two children (3 and 2) and a parent (4)</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7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8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1"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2"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86"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87" name="Arrow"/>
          <p:cNvSpPr/>
          <p:nvPr/>
        </p:nvSpPr>
        <p:spPr>
          <a:xfrm>
            <a:off x="3098701" y="35915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8"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9"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0"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3"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494"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495"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6"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8"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1"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02"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03"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4"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05"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06"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8"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09"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10"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1"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2"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13"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1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1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19" name="Arrow"/>
          <p:cNvSpPr/>
          <p:nvPr/>
        </p:nvSpPr>
        <p:spPr>
          <a:xfrm>
            <a:off x="3098701" y="41249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2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2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2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2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2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2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3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3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3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3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3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4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4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4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0" name="2"/>
          <p:cNvSpPr/>
          <p:nvPr/>
        </p:nvSpPr>
        <p:spPr>
          <a:xfrm>
            <a:off x="5887991" y="3573975"/>
            <a:ext cx="699326"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2" name="3"/>
          <p:cNvSpPr/>
          <p:nvPr/>
        </p:nvSpPr>
        <p:spPr>
          <a:xfrm>
            <a:off x="7091951" y="4706815"/>
            <a:ext cx="699325"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1"/>
          <p:cNvSpPr/>
          <p:nvPr/>
        </p:nvSpPr>
        <p:spPr>
          <a:xfrm>
            <a:off x="4684031" y="242081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Instructions:"/>
          <p:cNvSpPr/>
          <p:nvPr/>
        </p:nvSpPr>
        <p:spPr>
          <a:xfrm>
            <a:off x="272621" y="2314819"/>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rPr b="1" u="sng"/>
              <a:t>Instructions</a:t>
            </a:r>
            <a:r>
              <a:t>:</a:t>
            </a:r>
          </a:p>
        </p:txBody>
      </p:sp>
      <p:sp>
        <p:nvSpPr>
          <p:cNvPr id="1558" name="insert(1)…"/>
          <p:cNvSpPr/>
          <p:nvPr/>
        </p:nvSpPr>
        <p:spPr>
          <a:xfrm>
            <a:off x="547879" y="2985476"/>
            <a:ext cx="2866877" cy="32258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lgn="l"/>
            <a:r>
              <a:t>insert(1)</a:t>
            </a:r>
          </a:p>
          <a:p>
            <a:pPr algn="l"/>
            <a:r>
              <a:t>insert(2)</a:t>
            </a:r>
          </a:p>
          <a:p>
            <a:pPr algn="l"/>
            <a:r>
              <a:t>insert(3)</a:t>
            </a:r>
          </a:p>
          <a:p>
            <a:pPr algn="l"/>
            <a:r>
              <a:t>insert(4)</a:t>
            </a:r>
          </a:p>
          <a:p>
            <a:pPr algn="l"/>
            <a:r>
              <a:t>insert(5)</a:t>
            </a:r>
          </a:p>
          <a:p>
            <a:pPr algn="l"/>
            <a:r>
              <a:t>insert(6)</a:t>
            </a:r>
          </a:p>
        </p:txBody>
      </p:sp>
      <p:sp>
        <p:nvSpPr>
          <p:cNvPr id="1559" name="Arrow"/>
          <p:cNvSpPr/>
          <p:nvPr/>
        </p:nvSpPr>
        <p:spPr>
          <a:xfrm>
            <a:off x="3098701" y="4645659"/>
            <a:ext cx="1269078" cy="329953"/>
          </a:xfrm>
          <a:custGeom>
            <a:avLst/>
            <a:gdLst/>
            <a:ahLst/>
            <a:cxnLst>
              <a:cxn ang="0">
                <a:pos x="wd2" y="hd2"/>
              </a:cxn>
              <a:cxn ang="5400000">
                <a:pos x="wd2" y="hd2"/>
              </a:cxn>
              <a:cxn ang="10800000">
                <a:pos x="wd2" y="hd2"/>
              </a:cxn>
              <a:cxn ang="16200000">
                <a:pos x="wd2" y="hd2"/>
              </a:cxn>
            </a:cxnLst>
            <a:rect l="0" t="0" r="r" b="b"/>
            <a:pathLst>
              <a:path w="21600" h="21600" extrusionOk="0">
                <a:moveTo>
                  <a:pt x="7618" y="14256"/>
                </a:moveTo>
                <a:lnTo>
                  <a:pt x="7618" y="21600"/>
                </a:lnTo>
                <a:lnTo>
                  <a:pt x="0" y="10800"/>
                </a:lnTo>
                <a:lnTo>
                  <a:pt x="7618" y="0"/>
                </a:lnTo>
                <a:lnTo>
                  <a:pt x="7618" y="7344"/>
                </a:lnTo>
                <a:lnTo>
                  <a:pt x="21600" y="7344"/>
                </a:lnTo>
                <a:lnTo>
                  <a:pt x="21600" y="14256"/>
                </a:lnTo>
                <a:close/>
              </a:path>
            </a:pathLst>
          </a:cu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0" name="2"/>
          <p:cNvSpPr/>
          <p:nvPr/>
        </p:nvSpPr>
        <p:spPr>
          <a:xfrm>
            <a:off x="5887991" y="3573975"/>
            <a:ext cx="699326" cy="69932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1" name="Line"/>
          <p:cNvSpPr/>
          <p:nvPr/>
        </p:nvSpPr>
        <p:spPr>
          <a:xfrm flipH="1" flipV="1">
            <a:off x="5275510" y="303999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2" name="3"/>
          <p:cNvSpPr/>
          <p:nvPr/>
        </p:nvSpPr>
        <p:spPr>
          <a:xfrm>
            <a:off x="7091951" y="4706815"/>
            <a:ext cx="699325" cy="69932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3" name="Line"/>
          <p:cNvSpPr/>
          <p:nvPr/>
        </p:nvSpPr>
        <p:spPr>
          <a:xfrm flipH="1" flipV="1">
            <a:off x="6479470" y="4172835"/>
            <a:ext cx="663404" cy="6634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4" name="Adding elements to a BST"/>
          <p:cNvSpPr>
            <a:spLocks noGrp="1"/>
          </p:cNvSpPr>
          <p:nvPr>
            <p:ph type="title"/>
          </p:nvPr>
        </p:nvSpPr>
        <p:spPr>
          <a:xfrm>
            <a:off x="1134291" y="180833"/>
            <a:ext cx="10847587" cy="1821062"/>
          </a:xfrm>
          <a:prstGeom prst="rect">
            <a:avLst/>
          </a:prstGeom>
        </p:spPr>
        <p:txBody>
          <a:bodyPr/>
          <a:lstStyle>
            <a:lvl1pPr defTabSz="426466">
              <a:defRPr sz="5840" b="1"/>
            </a:lvl1pPr>
          </a:lstStyle>
          <a:p>
            <a:r>
              <a:t>Adding elements to a BST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TotalTime>
  <Words>14172</Words>
  <Application>Microsoft Office PowerPoint</Application>
  <PresentationFormat>Custom</PresentationFormat>
  <Paragraphs>5244</Paragraphs>
  <Slides>320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320</vt:i4>
      </vt:variant>
    </vt:vector>
  </HeadingPairs>
  <TitlesOfParts>
    <vt:vector size="325" baseType="lpstr">
      <vt:lpstr>Helvetica</vt:lpstr>
      <vt:lpstr>Helvetica Light</vt:lpstr>
      <vt:lpstr>Helvetica Neue</vt:lpstr>
      <vt:lpstr>Menlo</vt:lpstr>
      <vt:lpstr>Black</vt:lpstr>
      <vt:lpstr>Binary Trees and Binary Search Trees (BST)</vt:lpstr>
      <vt:lpstr>Outline</vt:lpstr>
      <vt:lpstr>Outline</vt:lpstr>
      <vt:lpstr>Discussion and Examples</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Quick terminology crash course</vt:lpstr>
      <vt:lpstr>What is a Binary Tree (BT)?</vt:lpstr>
      <vt:lpstr>What is a Binary Tree (BT)?</vt:lpstr>
      <vt:lpstr>Is this a BT?</vt:lpstr>
      <vt:lpstr>Is this a BT?</vt:lpstr>
      <vt:lpstr>Is this a BT?</vt:lpstr>
      <vt:lpstr>Is this a BT?</vt:lpstr>
      <vt:lpstr>Is this a BT?</vt:lpstr>
      <vt:lpstr>Is this a BT?</vt:lpstr>
      <vt:lpstr>What is a Binary Search Tree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Is this a valid BST?</vt:lpstr>
      <vt:lpstr>When and where are  Binary Trees used?</vt:lpstr>
      <vt:lpstr>Complexity of BSTs</vt:lpstr>
      <vt:lpstr>Inserting elements into a Binary Search Tree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Adding elements to a BST</vt:lpstr>
      <vt:lpstr>Removing elements from a Binary Search Tree (BST)</vt:lpstr>
      <vt:lpstr>Removing elements from a BST</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Find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Remove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Additional examples</vt:lpstr>
      <vt:lpstr>Tree Traversals </vt:lpstr>
      <vt:lpstr>Preorder, Inorder &amp; PostOrder</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Preorder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Inorder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Postorder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lpstr>Level order Traversal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Trees and Binary Search Trees (BST)</dc:title>
  <cp:lastModifiedBy>Patel, Ratna -</cp:lastModifiedBy>
  <cp:revision>3</cp:revision>
  <dcterms:modified xsi:type="dcterms:W3CDTF">2021-05-03T04:02:04Z</dcterms:modified>
</cp:coreProperties>
</file>