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4" d="100"/>
          <a:sy n="44" d="100"/>
        </p:scale>
        <p:origin x="13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t>Alright! We’re going to talk about everything to do with priority queues from where they’re used to how they’re implemented and we’ll also have a look at some source code at the very end. Along with all the priority queue stuff we also have to talk about heaps since both are closely related although not the same.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t>Next we add 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t>Poll the smallest number, this is 3</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r>
              <a:t>Let’s add 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a:spLocks noGrp="1" noRot="1" noChangeAspect="1"/>
          </p:cNvSpPr>
          <p:nvPr>
            <p:ph type="sldImg"/>
          </p:nvPr>
        </p:nvSpPr>
        <p:spPr>
          <a:prstGeom prst="rect">
            <a:avLst/>
          </a:prstGeom>
        </p:spPr>
        <p:txBody>
          <a:bodyPr/>
          <a:lstStyle/>
          <a:p>
            <a:endParaRPr/>
          </a:p>
        </p:txBody>
      </p:sp>
      <p:sp>
        <p:nvSpPr>
          <p:cNvPr id="264" name="Shape 264"/>
          <p:cNvSpPr>
            <a:spLocks noGrp="1"/>
          </p:cNvSpPr>
          <p:nvPr>
            <p:ph type="body" sz="quarter" idx="1"/>
          </p:nvPr>
        </p:nvSpPr>
        <p:spPr>
          <a:prstGeom prst="rect">
            <a:avLst/>
          </a:prstGeom>
        </p:spPr>
        <p:txBody>
          <a:bodyPr/>
          <a:lstStyle/>
          <a:p>
            <a:r>
              <a:t>and also 9</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a:spLocks noGrp="1" noRot="1" noChangeAspect="1"/>
          </p:cNvSpPr>
          <p:nvPr>
            <p:ph type="sldImg"/>
          </p:nvPr>
        </p:nvSpPr>
        <p:spPr>
          <a:prstGeom prst="rect">
            <a:avLst/>
          </a:prstGeom>
        </p:spPr>
        <p:txBody>
          <a:bodyPr/>
          <a:lstStyle/>
          <a:p>
            <a:endParaRPr/>
          </a:p>
        </p:txBody>
      </p:sp>
      <p:sp>
        <p:nvSpPr>
          <p:cNvPr id="281" name="Shape 281"/>
          <p:cNvSpPr>
            <a:spLocks noGrp="1"/>
          </p:cNvSpPr>
          <p:nvPr>
            <p:ph type="body" sz="quarter" idx="1"/>
          </p:nvPr>
        </p:nvSpPr>
        <p:spPr>
          <a:prstGeom prst="rect">
            <a:avLst/>
          </a:prstGeom>
        </p:spPr>
        <p:txBody>
          <a:bodyPr/>
          <a:lstStyle/>
          <a:p>
            <a:r>
              <a:t>Now let’s just poll the rest of the numbers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Shape 372"/>
          <p:cNvSpPr>
            <a:spLocks noGrp="1" noRot="1" noChangeAspect="1"/>
          </p:cNvSpPr>
          <p:nvPr>
            <p:ph type="sldImg"/>
          </p:nvPr>
        </p:nvSpPr>
        <p:spPr>
          <a:prstGeom prst="rect">
            <a:avLst/>
          </a:prstGeom>
        </p:spPr>
        <p:txBody>
          <a:bodyPr/>
          <a:lstStyle/>
          <a:p>
            <a:endParaRPr/>
          </a:p>
        </p:txBody>
      </p:sp>
      <p:sp>
        <p:nvSpPr>
          <p:cNvPr id="373" name="Shape 373"/>
          <p:cNvSpPr>
            <a:spLocks noGrp="1"/>
          </p:cNvSpPr>
          <p:nvPr>
            <p:ph type="body" sz="quarter" idx="1"/>
          </p:nvPr>
        </p:nvSpPr>
        <p:spPr>
          <a:prstGeom prst="rect">
            <a:avLst/>
          </a:prstGeom>
        </p:spPr>
        <p:txBody>
          <a:bodyPr/>
          <a:lstStyle/>
          <a:p>
            <a:r>
              <a:t>So it turns out that as we added and polled numbers we got an ordered sequence, this is a coincidence.</a:t>
            </a:r>
          </a:p>
          <a:p>
            <a:r>
              <a:t>As we add and poll numbers from the PQ we do not necessarily get an ordered sequence, we</a:t>
            </a:r>
          </a:p>
          <a:p>
            <a:r>
              <a:t>are only guaranteed that the next number that is removed from the PQ is the smallest</a:t>
            </a:r>
          </a:p>
          <a:p>
            <a:r>
              <a:t>number that was currently in the PQ. </a:t>
            </a:r>
          </a:p>
          <a:p>
            <a:endParaRPr/>
          </a:p>
          <a:p>
            <a:r>
              <a:t>So how does the PQ know which the next smallest number to remove? We could see all the</a:t>
            </a:r>
          </a:p>
          <a:p>
            <a:r>
              <a:t>numbers in the PQ so we knew which one was the smallest before the poll operation,</a:t>
            </a:r>
          </a:p>
          <a:p>
            <a:r>
              <a:t>but how does the machine know this? Does it re-sort all the elements inside the PQ</a:t>
            </a:r>
          </a:p>
          <a:p>
            <a:r>
              <a:t>before a poll operation? No this would be highly ineffective. </a:t>
            </a:r>
          </a:p>
          <a:p>
            <a:endParaRPr/>
          </a:p>
          <a:p>
            <a:r>
              <a:t>Instead most PQ implementations use a heap to add and poll elements in</a:t>
            </a:r>
          </a:p>
          <a:p>
            <a:r>
              <a:t>logarithmic time, pretty cool right?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So your next question probably is ‘what is a heap’?</a:t>
            </a:r>
          </a:p>
          <a:p>
            <a:endParaRPr/>
          </a:p>
          <a:p>
            <a:r>
              <a:t>I usually make up my own definitions, but I really like this one from Wiki.</a:t>
            </a:r>
          </a:p>
          <a:p>
            <a:endParaRPr/>
          </a:p>
          <a:p>
            <a:r>
              <a:t>Read slide.</a:t>
            </a:r>
          </a:p>
          <a:p>
            <a:endParaRPr/>
          </a:p>
          <a:p>
            <a:r>
              <a:t>What this means is that the value of parent node is always greater than or equal to the</a:t>
            </a:r>
          </a:p>
          <a:p>
            <a:r>
              <a:t>value of the child node for all nodes </a:t>
            </a:r>
            <a:r>
              <a:rPr b="1"/>
              <a:t>or</a:t>
            </a:r>
            <a:r>
              <a:t> that the value of parent node is always less than</a:t>
            </a:r>
          </a:p>
          <a:p>
            <a:r>
              <a:t>or equal to the value of the child node for all nodes. This means there are two types</a:t>
            </a:r>
          </a:p>
          <a:p>
            <a:r>
              <a:t>of heaps max heaps and min heaps.</a:t>
            </a:r>
          </a:p>
          <a:p>
            <a:endParaRPr/>
          </a:p>
          <a:p>
            <a:r>
              <a:t>The following are binary heaps. Binary because every node has exactly two children, and</a:t>
            </a:r>
          </a:p>
          <a:p>
            <a:r>
              <a:t>the children you cannot see are null values I haven’t drawn. On the left is a max heap</a:t>
            </a:r>
          </a:p>
          <a:p>
            <a:r>
              <a:t>because for all nodes except the root the parent node has a value greater than or equal to its children.</a:t>
            </a:r>
          </a:p>
          <a:p>
            <a:r>
              <a:t>Similarly on the right is min heap.</a:t>
            </a:r>
          </a:p>
          <a:p>
            <a:endParaRPr/>
          </a:p>
          <a:p>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a:spLocks noGrp="1" noRot="1" noChangeAspect="1"/>
          </p:cNvSpPr>
          <p:nvPr>
            <p:ph type="sldImg"/>
          </p:nvPr>
        </p:nvSpPr>
        <p:spPr>
          <a:prstGeom prst="rect">
            <a:avLst/>
          </a:prstGeom>
        </p:spPr>
        <p:txBody>
          <a:bodyPr/>
          <a:lstStyle/>
          <a:p>
            <a:endParaRPr/>
          </a:p>
        </p:txBody>
      </p:sp>
      <p:sp>
        <p:nvSpPr>
          <p:cNvPr id="432" name="Shape 432"/>
          <p:cNvSpPr>
            <a:spLocks noGrp="1"/>
          </p:cNvSpPr>
          <p:nvPr>
            <p:ph type="body" sz="quarter" idx="1"/>
          </p:nvPr>
        </p:nvSpPr>
        <p:spPr>
          <a:prstGeom prst="rect">
            <a:avLst/>
          </a:prstGeom>
        </p:spPr>
        <p:txBody>
          <a:bodyPr/>
          <a:lstStyle/>
          <a:p>
            <a:r>
              <a:t>Alright, we’re going to play a game, i’m going to give you some structures and you</a:t>
            </a:r>
          </a:p>
          <a:p>
            <a:r>
              <a:t>need to tell me whether it is a heap or not. Inspect the following structure and try</a:t>
            </a:r>
          </a:p>
          <a:p>
            <a:r>
              <a:t>to determine whether it is a heap or not, you can pause the video if you like, but i’m</a:t>
            </a:r>
          </a:p>
          <a:p>
            <a:r>
              <a:t>going to give you a short moment here.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Shape 507"/>
          <p:cNvSpPr>
            <a:spLocks noGrp="1" noRot="1" noChangeAspect="1"/>
          </p:cNvSpPr>
          <p:nvPr>
            <p:ph type="sldImg"/>
          </p:nvPr>
        </p:nvSpPr>
        <p:spPr>
          <a:prstGeom prst="rect">
            <a:avLst/>
          </a:prstGeom>
        </p:spPr>
        <p:txBody>
          <a:bodyPr/>
          <a:lstStyle/>
          <a:p>
            <a:endParaRPr/>
          </a:p>
        </p:txBody>
      </p:sp>
      <p:sp>
        <p:nvSpPr>
          <p:cNvPr id="508" name="Shape 508"/>
          <p:cNvSpPr>
            <a:spLocks noGrp="1"/>
          </p:cNvSpPr>
          <p:nvPr>
            <p:ph type="body" sz="quarter" idx="1"/>
          </p:nvPr>
        </p:nvSpPr>
        <p:spPr>
          <a:prstGeom prst="rect">
            <a:avLst/>
          </a:prstGeom>
        </p:spPr>
        <p:txBody>
          <a:bodyPr/>
          <a:lstStyle/>
          <a:p>
            <a:r>
              <a:t>Read Slide.</a:t>
            </a:r>
          </a:p>
          <a:p>
            <a:r>
              <a:t>Heaps are not necessarily binary heaps, they can have any number of branches.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t>Even though this one is strangely structured we are free to move around the visual representation of the nodes as we please, so yes this is a valid heap.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prstGeom prst="rect">
            <a:avLst/>
          </a:prstGeom>
        </p:spPr>
        <p:txBody>
          <a:bodyPr/>
          <a:lstStyle/>
          <a:p>
            <a:endParaRPr/>
          </a:p>
        </p:txBody>
      </p:sp>
      <p:sp>
        <p:nvSpPr>
          <p:cNvPr id="127" name="Shape 127"/>
          <p:cNvSpPr>
            <a:spLocks noGrp="1"/>
          </p:cNvSpPr>
          <p:nvPr>
            <p:ph type="body" sz="quarter" idx="1"/>
          </p:nvPr>
        </p:nvSpPr>
        <p:spPr>
          <a:prstGeom prst="rect">
            <a:avLst/>
          </a:prstGeom>
        </p:spPr>
        <p:txBody>
          <a:bodyPr/>
          <a:lstStyle/>
          <a:p>
            <a:r>
              <a:t>So Priority Queues are a big topic and there’s a lot of really neat stuff to look at, so what are we going to talk about?</a:t>
            </a:r>
          </a:p>
          <a:p>
            <a:endParaRPr/>
          </a:p>
          <a:p>
            <a:r>
              <a:t>We’ll begin with the basics, mainly answering questions such as what is a priority queue,</a:t>
            </a:r>
          </a:p>
          <a:p>
            <a:r>
              <a:t> and where are PQ used so you know why they’re really useful. Then we’ll move on to talking </a:t>
            </a:r>
          </a:p>
          <a:p>
            <a:r>
              <a:t>about common operations we do on priority queues and also discuss how to turn a min</a:t>
            </a:r>
          </a:p>
          <a:p>
            <a:r>
              <a:t> priority queue into a max priority followed by some complexity analysis.</a:t>
            </a:r>
          </a:p>
          <a:p>
            <a:endParaRPr/>
          </a:p>
          <a:p>
            <a:r>
              <a:t>Then we’ll talk about common ways of implementing Priority Queues, most people </a:t>
            </a:r>
          </a:p>
          <a:p>
            <a:r>
              <a:t>think heaps are the only way to implement priority queues or that priority queues ARE heaps, </a:t>
            </a:r>
          </a:p>
          <a:p>
            <a:r>
              <a:t>so I want to dispel that confusion. </a:t>
            </a:r>
          </a:p>
          <a:p>
            <a:endParaRPr/>
          </a:p>
          <a:p>
            <a:r>
              <a:t>Next we’ll go into great detail about how to implement a priority queue using a binary heap.</a:t>
            </a:r>
          </a:p>
          <a:p>
            <a:r>
              <a:t>There we will look at how </a:t>
            </a:r>
            <a:r>
              <a:rPr b="1"/>
              <a:t>sinking</a:t>
            </a:r>
            <a:r>
              <a:t> and </a:t>
            </a:r>
            <a:r>
              <a:rPr b="1"/>
              <a:t>swimming</a:t>
            </a:r>
            <a:r>
              <a:t> works, these are terms used to shuffle around</a:t>
            </a:r>
          </a:p>
          <a:p>
            <a:r>
              <a:t>elements inside a binary heap. As part of the implementation explanation I will also cover how </a:t>
            </a:r>
          </a:p>
          <a:p>
            <a:r>
              <a:t>adding elements and polling elements work.</a:t>
            </a:r>
          </a:p>
          <a:p>
            <a:endParaRPr/>
          </a:p>
          <a:p>
            <a:r>
              <a:t>There’s a lot of cover so let’s get going.</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Shape 621"/>
          <p:cNvSpPr>
            <a:spLocks noGrp="1" noRot="1" noChangeAspect="1"/>
          </p:cNvSpPr>
          <p:nvPr>
            <p:ph type="sldImg"/>
          </p:nvPr>
        </p:nvSpPr>
        <p:spPr>
          <a:prstGeom prst="rect">
            <a:avLst/>
          </a:prstGeom>
        </p:spPr>
        <p:txBody>
          <a:bodyPr/>
          <a:lstStyle/>
          <a:p>
            <a:endParaRPr/>
          </a:p>
        </p:txBody>
      </p:sp>
      <p:sp>
        <p:nvSpPr>
          <p:cNvPr id="622" name="Shape 622"/>
          <p:cNvSpPr>
            <a:spLocks noGrp="1"/>
          </p:cNvSpPr>
          <p:nvPr>
            <p:ph type="body" sz="quarter" idx="1"/>
          </p:nvPr>
        </p:nvSpPr>
        <p:spPr>
          <a:prstGeom prst="rect">
            <a:avLst/>
          </a:prstGeom>
        </p:spPr>
        <p:txBody>
          <a:bodyPr/>
          <a:lstStyle/>
          <a:p>
            <a:r>
              <a:t>Yes because this is a tree and the heap invariant in satisfied since all node values are equal.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Shape 630"/>
          <p:cNvSpPr>
            <a:spLocks noGrp="1" noRot="1" noChangeAspect="1"/>
          </p:cNvSpPr>
          <p:nvPr>
            <p:ph type="sldImg"/>
          </p:nvPr>
        </p:nvSpPr>
        <p:spPr>
          <a:prstGeom prst="rect">
            <a:avLst/>
          </a:prstGeom>
        </p:spPr>
        <p:txBody>
          <a:bodyPr/>
          <a:lstStyle/>
          <a:p>
            <a:endParaRPr/>
          </a:p>
        </p:txBody>
      </p:sp>
      <p:sp>
        <p:nvSpPr>
          <p:cNvPr id="631" name="Shape 631"/>
          <p:cNvSpPr>
            <a:spLocks noGrp="1"/>
          </p:cNvSpPr>
          <p:nvPr>
            <p:ph type="body" sz="quarter" idx="1"/>
          </p:nvPr>
        </p:nvSpPr>
        <p:spPr>
          <a:prstGeom prst="rect">
            <a:avLst/>
          </a:prstGeom>
        </p:spPr>
        <p:txBody>
          <a:bodyPr/>
          <a:lstStyle/>
          <a:p>
            <a:r>
              <a:t>What about this one?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Shape 657"/>
          <p:cNvSpPr>
            <a:spLocks noGrp="1" noRot="1" noChangeAspect="1"/>
          </p:cNvSpPr>
          <p:nvPr>
            <p:ph type="sldImg"/>
          </p:nvPr>
        </p:nvSpPr>
        <p:spPr>
          <a:prstGeom prst="rect">
            <a:avLst/>
          </a:prstGeom>
        </p:spPr>
        <p:txBody>
          <a:bodyPr/>
          <a:lstStyle/>
          <a:p>
            <a:endParaRPr/>
          </a:p>
        </p:txBody>
      </p:sp>
      <p:sp>
        <p:nvSpPr>
          <p:cNvPr id="658" name="Shape 658"/>
          <p:cNvSpPr>
            <a:spLocks noGrp="1"/>
          </p:cNvSpPr>
          <p:nvPr>
            <p:ph type="body" sz="quarter" idx="1"/>
          </p:nvPr>
        </p:nvSpPr>
        <p:spPr>
          <a:prstGeom prst="rect">
            <a:avLst/>
          </a:prstGeom>
        </p:spPr>
        <p:txBody>
          <a:bodyPr/>
          <a:lstStyle/>
          <a:p>
            <a:r>
              <a:t>So now we know what a priority queue is and what a heap is, so where are they used? </a:t>
            </a:r>
          </a:p>
          <a:p>
            <a:endParaRPr/>
          </a:p>
          <a:p>
            <a:r>
              <a:t>Probably one of the most popular places a priority queue is used is in Dijkstra’s</a:t>
            </a:r>
          </a:p>
          <a:p>
            <a:r>
              <a:t>shortest path algorithm so fetch the next node to explore. </a:t>
            </a:r>
          </a:p>
          <a:p>
            <a:endParaRPr/>
          </a:p>
          <a:p>
            <a:r>
              <a:t>PQs are really handy anytime you need behaviour which is to dynamically</a:t>
            </a:r>
          </a:p>
          <a:p>
            <a:r>
              <a:t>fetch the next best or the next worst element. </a:t>
            </a:r>
          </a:p>
          <a:p>
            <a:endParaRPr/>
          </a:p>
          <a:p>
            <a:r>
              <a:t>They are used in Huffman coding which is often used for lossless data compression. </a:t>
            </a:r>
          </a:p>
          <a:p>
            <a:endParaRPr/>
          </a:p>
          <a:p>
            <a:r>
              <a:t>Many best first search algorithms use priority queues in their implementation to continuously</a:t>
            </a:r>
          </a:p>
          <a:p>
            <a:r>
              <a:t>grab the next most promising node in the graph as it is being traversed. </a:t>
            </a:r>
          </a:p>
          <a:p>
            <a:endParaRPr/>
          </a:p>
          <a:p>
            <a:r>
              <a:t>And finally we also see PQs in Prim’s algorithm to find the minimum spanning tree</a:t>
            </a:r>
          </a:p>
          <a:p>
            <a:r>
              <a:t>of a directed graph. So priority queues are really useful in many graph theory algorithms.</a:t>
            </a:r>
          </a:p>
          <a:p>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 name="Shape 662"/>
          <p:cNvSpPr>
            <a:spLocks noGrp="1" noRot="1" noChangeAspect="1"/>
          </p:cNvSpPr>
          <p:nvPr>
            <p:ph type="sldImg"/>
          </p:nvPr>
        </p:nvSpPr>
        <p:spPr>
          <a:prstGeom prst="rect">
            <a:avLst/>
          </a:prstGeom>
        </p:spPr>
        <p:txBody>
          <a:bodyPr/>
          <a:lstStyle/>
          <a:p>
            <a:endParaRPr/>
          </a:p>
        </p:txBody>
      </p:sp>
      <p:sp>
        <p:nvSpPr>
          <p:cNvPr id="663" name="Shape 663"/>
          <p:cNvSpPr>
            <a:spLocks noGrp="1"/>
          </p:cNvSpPr>
          <p:nvPr>
            <p:ph type="body" sz="quarter" idx="1"/>
          </p:nvPr>
        </p:nvSpPr>
        <p:spPr>
          <a:prstGeom prst="rect">
            <a:avLst/>
          </a:prstGeom>
        </p:spPr>
        <p:txBody>
          <a:bodyPr/>
          <a:lstStyle/>
          <a:p>
            <a:r>
              <a:t>So what complexity can we assign to various operations we can perform on a PQ implemented as a binary heap?</a:t>
            </a:r>
          </a:p>
          <a:p>
            <a:endParaRPr/>
          </a:p>
          <a:p>
            <a:r>
              <a:t>To begin with there exists a method to construct a binary heap from an unordered array in linear time,</a:t>
            </a:r>
          </a:p>
          <a:p>
            <a:r>
              <a:t>I suggest you look into it it’s pretty cool. This forms a basis for the sorting algorithm heap sort</a:t>
            </a:r>
          </a:p>
          <a:p>
            <a:endParaRPr/>
          </a:p>
          <a:p>
            <a:r>
              <a:t>Polling or removing an element from the root of the heap takes logarithmic time, because</a:t>
            </a:r>
          </a:p>
          <a:p>
            <a:r>
              <a:t>as you will see to need to restore the heap invariant which can take up to log time.</a:t>
            </a:r>
          </a:p>
          <a:p>
            <a:endParaRPr/>
          </a:p>
          <a:p>
            <a:r>
              <a:t>Peeking or seeing what value is at the top of our heap takes constant time.</a:t>
            </a:r>
          </a:p>
          <a:p>
            <a:endParaRPr/>
          </a:p>
          <a:p>
            <a:r>
              <a:t>Adding an element to our heap takes logarithmic time since we possibly have to reshuffle</a:t>
            </a:r>
          </a:p>
          <a:p>
            <a:r>
              <a:t>the heap by bubbling up a value.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t>The naive way of removing elements from a heap is to do a linear scan first to find the</a:t>
            </a:r>
          </a:p>
          <a:p>
            <a:r>
              <a:t>item’s position and then remove it. The problem with this is that this can be extremely</a:t>
            </a:r>
          </a:p>
          <a:p>
            <a:r>
              <a:t>slow in some situations especially if you’re removing a lot of items, but generally you</a:t>
            </a:r>
          </a:p>
          <a:p>
            <a:r>
              <a:t>don’t so this isn’t a problem which is why in most implementations just go for the linear soln.</a:t>
            </a:r>
          </a:p>
          <a:p>
            <a:endParaRPr/>
          </a:p>
          <a:p>
            <a:r>
              <a:t>However, there does exists a way to reduce the removing time complexity which I will go</a:t>
            </a:r>
          </a:p>
          <a:p>
            <a:r>
              <a:t>over later on in detail in this video series, this method uses a hash table to reduce the</a:t>
            </a:r>
          </a:p>
          <a:p>
            <a:r>
              <a:t>removing time complexity to be logarithmic which can be super critical when you are</a:t>
            </a:r>
          </a:p>
          <a:p>
            <a:r>
              <a:t>removing as much as you are adding.</a:t>
            </a:r>
          </a:p>
          <a:p>
            <a:endParaRPr/>
          </a:p>
          <a:p>
            <a:r>
              <a:t>The naive method to check containment in a heap is linear, again you just go</a:t>
            </a:r>
          </a:p>
          <a:p>
            <a:r>
              <a:t>through all the elements one by one, but with the help of the hash table we</a:t>
            </a:r>
          </a:p>
          <a:p>
            <a:r>
              <a:t>use in helping us remove items faster we can reduce this complexity to be constant which is super neat.</a:t>
            </a:r>
          </a:p>
          <a:p>
            <a:endParaRPr/>
          </a:p>
          <a:p>
            <a:r>
              <a:t>The downside however to using the hash table to that it does require an extra</a:t>
            </a:r>
          </a:p>
          <a:p>
            <a:r>
              <a:t>linear space factor and it does add a little bit of constant overhead because</a:t>
            </a:r>
          </a:p>
          <a:p>
            <a:r>
              <a:t>you are accessing the table a lot during swaps.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 name="Shape 672"/>
          <p:cNvSpPr>
            <a:spLocks noGrp="1" noRot="1" noChangeAspect="1"/>
          </p:cNvSpPr>
          <p:nvPr>
            <p:ph type="sldImg"/>
          </p:nvPr>
        </p:nvSpPr>
        <p:spPr>
          <a:prstGeom prst="rect">
            <a:avLst/>
          </a:prstGeom>
        </p:spPr>
        <p:txBody>
          <a:bodyPr/>
          <a:lstStyle/>
          <a:p>
            <a:endParaRPr/>
          </a:p>
        </p:txBody>
      </p:sp>
      <p:sp>
        <p:nvSpPr>
          <p:cNvPr id="673" name="Shape 673"/>
          <p:cNvSpPr>
            <a:spLocks noGrp="1"/>
          </p:cNvSpPr>
          <p:nvPr>
            <p:ph type="body" sz="quarter" idx="1"/>
          </p:nvPr>
        </p:nvSpPr>
        <p:spPr>
          <a:prstGeom prst="rect">
            <a:avLst/>
          </a:prstGeom>
        </p:spPr>
        <p:txBody>
          <a:bodyPr/>
          <a:lstStyle/>
          <a:p>
            <a:r>
              <a:t>Turning a min PQ into a max PQ, this is part 2/5 out of this Priority queue series.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p:cNvSpPr>
            <a:spLocks noGrp="1" noRot="1" noChangeAspect="1"/>
          </p:cNvSpPr>
          <p:nvPr>
            <p:ph type="sldImg"/>
          </p:nvPr>
        </p:nvSpPr>
        <p:spPr>
          <a:prstGeom prst="rect">
            <a:avLst/>
          </a:prstGeom>
        </p:spPr>
        <p:txBody>
          <a:bodyPr/>
          <a:lstStyle/>
          <a:p>
            <a:endParaRPr/>
          </a:p>
        </p:txBody>
      </p:sp>
      <p:sp>
        <p:nvSpPr>
          <p:cNvPr id="678" name="Shape 678"/>
          <p:cNvSpPr>
            <a:spLocks noGrp="1"/>
          </p:cNvSpPr>
          <p:nvPr>
            <p:ph type="body" sz="quarter" idx="1"/>
          </p:nvPr>
        </p:nvSpPr>
        <p:spPr>
          <a:prstGeom prst="rect">
            <a:avLst/>
          </a:prstGeom>
        </p:spPr>
        <p:txBody>
          <a:bodyPr/>
          <a:lstStyle/>
          <a:p>
            <a:r>
              <a:t>For our next topic let’s talk about how we can transform a min priority queue into a</a:t>
            </a:r>
          </a:p>
          <a:p>
            <a:r>
              <a:t>max priority queue. A problem we often face in many programming languages is that</a:t>
            </a:r>
          </a:p>
          <a:p>
            <a:r>
              <a:t>only one type of queue is provided, most of the time it’s a min priority queue,</a:t>
            </a:r>
          </a:p>
          <a:p>
            <a:r>
              <a:t>but hey sometimes we need a max PQ what do we do? </a:t>
            </a:r>
          </a:p>
          <a:p>
            <a:endParaRPr/>
          </a:p>
          <a:p>
            <a:r>
              <a:t>Well, a hack we can use is to the abuse the fact that all elements in a priority queue must</a:t>
            </a:r>
          </a:p>
          <a:p>
            <a:r>
              <a:t>implement some sort of comparable interface which we can simply negate to invert to</a:t>
            </a:r>
          </a:p>
          <a:p>
            <a:r>
              <a:t>get the other type of heap. Let’s look at some examples.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Shape 688"/>
          <p:cNvSpPr>
            <a:spLocks noGrp="1" noRot="1" noChangeAspect="1"/>
          </p:cNvSpPr>
          <p:nvPr>
            <p:ph type="sldImg"/>
          </p:nvPr>
        </p:nvSpPr>
        <p:spPr>
          <a:prstGeom prst="rect">
            <a:avLst/>
          </a:prstGeom>
        </p:spPr>
        <p:txBody>
          <a:bodyPr/>
          <a:lstStyle/>
          <a:p>
            <a:endParaRPr/>
          </a:p>
        </p:txBody>
      </p:sp>
      <p:sp>
        <p:nvSpPr>
          <p:cNvPr id="689" name="Shape 689"/>
          <p:cNvSpPr>
            <a:spLocks noGrp="1"/>
          </p:cNvSpPr>
          <p:nvPr>
            <p:ph type="body" sz="quarter" idx="1"/>
          </p:nvPr>
        </p:nvSpPr>
        <p:spPr>
          <a:prstGeom prst="rect">
            <a:avLst/>
          </a:prstGeom>
        </p:spPr>
        <p:txBody>
          <a:bodyPr/>
          <a:lstStyle/>
          <a:p>
            <a:r>
              <a:t>Suppose for a moment that we have a priority queue consisting of the elements on the right side</a:t>
            </a:r>
          </a:p>
          <a:p>
            <a:r>
              <a:t>of the slide and these are all in a min priority queue. So if x and y are numbers in the PQ and</a:t>
            </a:r>
          </a:p>
          <a:p>
            <a:r>
              <a:t>x is &lt;= y then x comes out before y, so the negation of this is x &gt;= y and so y then comes</a:t>
            </a:r>
          </a:p>
          <a:p>
            <a:r>
              <a:t>out before x because these elements are still in the PQ. Wait a moment you say isn’t the negation</a:t>
            </a:r>
          </a:p>
          <a:p>
            <a:r>
              <a:t>of x &lt;= y just x &gt; y not x &gt;= y? Well not for comparators, you see if x is equal to y, whether</a:t>
            </a:r>
          </a:p>
          <a:p>
            <a:r>
              <a:t>or not the comparator is negated x should still equal y.</a:t>
            </a:r>
          </a:p>
          <a:p>
            <a:endParaRPr/>
          </a:p>
          <a:p>
            <a:r>
              <a:t>So now let’s see what happens when we poll all the elements out of this priority queue</a:t>
            </a:r>
          </a:p>
          <a:p>
            <a:r>
              <a:t>with our negated comparator.</a:t>
            </a:r>
          </a:p>
          <a:p>
            <a:endParaRPr/>
          </a:p>
          <a:p>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 name="Shape 699"/>
          <p:cNvSpPr>
            <a:spLocks noGrp="1" noRot="1" noChangeAspect="1"/>
          </p:cNvSpPr>
          <p:nvPr>
            <p:ph type="sldImg"/>
          </p:nvPr>
        </p:nvSpPr>
        <p:spPr>
          <a:prstGeom prst="rect">
            <a:avLst/>
          </a:prstGeom>
        </p:spPr>
        <p:txBody>
          <a:bodyPr/>
          <a:lstStyle/>
          <a:p>
            <a:endParaRPr/>
          </a:p>
        </p:txBody>
      </p:sp>
      <p:sp>
        <p:nvSpPr>
          <p:cNvPr id="700" name="Shape 70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a:spLocks noGrp="1" noRot="1" noChangeAspect="1"/>
          </p:cNvSpPr>
          <p:nvPr>
            <p:ph type="sldImg"/>
          </p:nvPr>
        </p:nvSpPr>
        <p:spPr>
          <a:prstGeom prst="rect">
            <a:avLst/>
          </a:prstGeom>
        </p:spPr>
        <p:txBody>
          <a:bodyPr/>
          <a:lstStyle/>
          <a:p>
            <a:endParaRPr/>
          </a:p>
        </p:txBody>
      </p:sp>
      <p:sp>
        <p:nvSpPr>
          <p:cNvPr id="720" name="Shape 72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130"/>
          <p:cNvSpPr>
            <a:spLocks noGrp="1" noRot="1" noChangeAspect="1"/>
          </p:cNvSpPr>
          <p:nvPr>
            <p:ph type="sldImg"/>
          </p:nvPr>
        </p:nvSpPr>
        <p:spPr>
          <a:prstGeom prst="rect">
            <a:avLst/>
          </a:prstGeom>
        </p:spPr>
        <p:txBody>
          <a:bodyPr/>
          <a:lstStyle/>
          <a:p>
            <a:endParaRPr/>
          </a:p>
        </p:txBody>
      </p:sp>
      <p:sp>
        <p:nvSpPr>
          <p:cNvPr id="131" name="Shape 131"/>
          <p:cNvSpPr>
            <a:spLocks noGrp="1"/>
          </p:cNvSpPr>
          <p:nvPr>
            <p:ph type="body" sz="quarter" idx="1"/>
          </p:nvPr>
        </p:nvSpPr>
        <p:spPr>
          <a:prstGeom prst="rect">
            <a:avLst/>
          </a:prstGeom>
        </p:spPr>
        <p:txBody>
          <a:bodyPr/>
          <a:lstStyle/>
          <a:p>
            <a:r>
              <a:t>Priority Queue Discussion and Examples Part 1/5 in the priority queue series.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 name="Shape 730"/>
          <p:cNvSpPr>
            <a:spLocks noGrp="1" noRot="1" noChangeAspect="1"/>
          </p:cNvSpPr>
          <p:nvPr>
            <p:ph type="sldImg"/>
          </p:nvPr>
        </p:nvSpPr>
        <p:spPr>
          <a:prstGeom prst="rect">
            <a:avLst/>
          </a:prstGeom>
        </p:spPr>
        <p:txBody>
          <a:bodyPr/>
          <a:lstStyle/>
          <a:p>
            <a:endParaRPr/>
          </a:p>
        </p:txBody>
      </p:sp>
      <p:sp>
        <p:nvSpPr>
          <p:cNvPr id="731" name="Shape 73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Shape 741"/>
          <p:cNvSpPr>
            <a:spLocks noGrp="1" noRot="1" noChangeAspect="1"/>
          </p:cNvSpPr>
          <p:nvPr>
            <p:ph type="sldImg"/>
          </p:nvPr>
        </p:nvSpPr>
        <p:spPr>
          <a:prstGeom prst="rect">
            <a:avLst/>
          </a:prstGeom>
        </p:spPr>
        <p:txBody>
          <a:bodyPr/>
          <a:lstStyle/>
          <a:p>
            <a:endParaRPr/>
          </a:p>
        </p:txBody>
      </p:sp>
      <p:sp>
        <p:nvSpPr>
          <p:cNvPr id="742" name="Shape 74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 name="Shape 761"/>
          <p:cNvSpPr>
            <a:spLocks noGrp="1" noRot="1" noChangeAspect="1"/>
          </p:cNvSpPr>
          <p:nvPr>
            <p:ph type="sldImg"/>
          </p:nvPr>
        </p:nvSpPr>
        <p:spPr>
          <a:prstGeom prst="rect">
            <a:avLst/>
          </a:prstGeom>
        </p:spPr>
        <p:txBody>
          <a:bodyPr/>
          <a:lstStyle/>
          <a:p>
            <a:endParaRPr/>
          </a:p>
        </p:txBody>
      </p:sp>
      <p:sp>
        <p:nvSpPr>
          <p:cNvPr id="762" name="Shape 762"/>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Shape 772"/>
          <p:cNvSpPr>
            <a:spLocks noGrp="1" noRot="1" noChangeAspect="1"/>
          </p:cNvSpPr>
          <p:nvPr>
            <p:ph type="sldImg"/>
          </p:nvPr>
        </p:nvSpPr>
        <p:spPr>
          <a:prstGeom prst="rect">
            <a:avLst/>
          </a:prstGeom>
        </p:spPr>
        <p:txBody>
          <a:bodyPr/>
          <a:lstStyle/>
          <a:p>
            <a:endParaRPr/>
          </a:p>
        </p:txBody>
      </p:sp>
      <p:sp>
        <p:nvSpPr>
          <p:cNvPr id="773" name="Shape 773"/>
          <p:cNvSpPr>
            <a:spLocks noGrp="1"/>
          </p:cNvSpPr>
          <p:nvPr>
            <p:ph type="body" sz="quarter" idx="1"/>
          </p:nvPr>
        </p:nvSpPr>
        <p:spPr>
          <a:prstGeom prst="rect">
            <a:avLst/>
          </a:prstGeom>
        </p:spPr>
        <p:txBody>
          <a:bodyPr/>
          <a:lstStyle/>
          <a:p>
            <a:r>
              <a:t>So let’s negate all the elements in our priority queue, now you can see that the smallest element is definitely -13 so it should come out first.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Shape 783"/>
          <p:cNvSpPr>
            <a:spLocks noGrp="1" noRot="1" noChangeAspect="1"/>
          </p:cNvSpPr>
          <p:nvPr>
            <p:ph type="sldImg"/>
          </p:nvPr>
        </p:nvSpPr>
        <p:spPr>
          <a:prstGeom prst="rect">
            <a:avLst/>
          </a:prstGeom>
        </p:spPr>
        <p:txBody>
          <a:bodyPr/>
          <a:lstStyle/>
          <a:p>
            <a:endParaRPr/>
          </a:p>
        </p:txBody>
      </p:sp>
      <p:sp>
        <p:nvSpPr>
          <p:cNvPr id="784" name="Shape 784"/>
          <p:cNvSpPr>
            <a:spLocks noGrp="1"/>
          </p:cNvSpPr>
          <p:nvPr>
            <p:ph type="body" sz="quarter" idx="1"/>
          </p:nvPr>
        </p:nvSpPr>
        <p:spPr>
          <a:prstGeom prst="rect">
            <a:avLst/>
          </a:prstGeom>
        </p:spPr>
        <p:txBody>
          <a:bodyPr/>
          <a:lstStyle/>
          <a:p>
            <a:endParaRPr/>
          </a:p>
          <a:p>
            <a:r>
              <a:t>Indeed it does!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hape 794"/>
          <p:cNvSpPr>
            <a:spLocks noGrp="1" noRot="1" noChangeAspect="1"/>
          </p:cNvSpPr>
          <p:nvPr>
            <p:ph type="sldImg"/>
          </p:nvPr>
        </p:nvSpPr>
        <p:spPr>
          <a:prstGeom prst="rect">
            <a:avLst/>
          </a:prstGeom>
        </p:spPr>
        <p:txBody>
          <a:bodyPr/>
          <a:lstStyle/>
          <a:p>
            <a:endParaRPr/>
          </a:p>
        </p:txBody>
      </p:sp>
      <p:sp>
        <p:nvSpPr>
          <p:cNvPr id="795" name="Shape 795"/>
          <p:cNvSpPr>
            <a:spLocks noGrp="1"/>
          </p:cNvSpPr>
          <p:nvPr>
            <p:ph type="body" sz="quarter" idx="1"/>
          </p:nvPr>
        </p:nvSpPr>
        <p:spPr>
          <a:prstGeom prst="rect">
            <a:avLst/>
          </a:prstGeom>
        </p:spPr>
        <p:txBody>
          <a:bodyPr/>
          <a:lstStyle/>
          <a:p>
            <a:endParaRPr/>
          </a:p>
          <a:p>
            <a:r>
              <a:t>But if you do this trick do not forget to re-negate the values once they’re removed.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 name="Shape 805"/>
          <p:cNvSpPr>
            <a:spLocks noGrp="1" noRot="1" noChangeAspect="1"/>
          </p:cNvSpPr>
          <p:nvPr>
            <p:ph type="sldImg"/>
          </p:nvPr>
        </p:nvSpPr>
        <p:spPr>
          <a:prstGeom prst="rect">
            <a:avLst/>
          </a:prstGeom>
        </p:spPr>
        <p:txBody>
          <a:bodyPr/>
          <a:lstStyle/>
          <a:p>
            <a:endParaRPr/>
          </a:p>
        </p:txBody>
      </p:sp>
      <p:sp>
        <p:nvSpPr>
          <p:cNvPr id="806" name="Shape 806"/>
          <p:cNvSpPr>
            <a:spLocks noGrp="1"/>
          </p:cNvSpPr>
          <p:nvPr>
            <p:ph type="body" sz="quarter" idx="1"/>
          </p:nvPr>
        </p:nvSpPr>
        <p:spPr>
          <a:prstGeom prst="rect">
            <a:avLst/>
          </a:prstGeom>
        </p:spPr>
        <p:txBody>
          <a:bodyPr/>
          <a:lstStyle/>
          <a:p>
            <a:r>
              <a:t>next is minus 11</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Shape 816"/>
          <p:cNvSpPr>
            <a:spLocks noGrp="1" noRot="1" noChangeAspect="1"/>
          </p:cNvSpPr>
          <p:nvPr>
            <p:ph type="sldImg"/>
          </p:nvPr>
        </p:nvSpPr>
        <p:spPr>
          <a:prstGeom prst="rect">
            <a:avLst/>
          </a:prstGeom>
        </p:spPr>
        <p:txBody>
          <a:bodyPr/>
          <a:lstStyle/>
          <a:p>
            <a:endParaRPr/>
          </a:p>
        </p:txBody>
      </p:sp>
      <p:sp>
        <p:nvSpPr>
          <p:cNvPr id="817" name="Shape 817"/>
          <p:cNvSpPr>
            <a:spLocks noGrp="1"/>
          </p:cNvSpPr>
          <p:nvPr>
            <p:ph type="body" sz="quarter" idx="1"/>
          </p:nvPr>
        </p:nvSpPr>
        <p:spPr>
          <a:prstGeom prst="rect">
            <a:avLst/>
          </a:prstGeom>
        </p:spPr>
        <p:txBody>
          <a:bodyPr/>
          <a:lstStyle/>
          <a:p>
            <a:endParaRPr/>
          </a:p>
          <a:p>
            <a:r>
              <a:t>So really positive 11</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Shape 827"/>
          <p:cNvSpPr>
            <a:spLocks noGrp="1" noRot="1" noChangeAspect="1"/>
          </p:cNvSpPr>
          <p:nvPr>
            <p:ph type="sldImg"/>
          </p:nvPr>
        </p:nvSpPr>
        <p:spPr>
          <a:prstGeom prst="rect">
            <a:avLst/>
          </a:prstGeom>
        </p:spPr>
        <p:txBody>
          <a:bodyPr/>
          <a:lstStyle/>
          <a:p>
            <a:endParaRPr/>
          </a:p>
        </p:txBody>
      </p:sp>
      <p:sp>
        <p:nvSpPr>
          <p:cNvPr id="828" name="Shape 828"/>
          <p:cNvSpPr>
            <a:spLocks noGrp="1"/>
          </p:cNvSpPr>
          <p:nvPr>
            <p:ph type="body" sz="quarter" idx="1"/>
          </p:nvPr>
        </p:nvSpPr>
        <p:spPr>
          <a:prstGeom prst="rect">
            <a:avLst/>
          </a:prstGeom>
        </p:spPr>
        <p:txBody>
          <a:bodyPr/>
          <a:lstStyle/>
          <a:p>
            <a:r>
              <a:t>and so 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Shape 838"/>
          <p:cNvSpPr>
            <a:spLocks noGrp="1" noRot="1" noChangeAspect="1"/>
          </p:cNvSpPr>
          <p:nvPr>
            <p:ph type="sldImg"/>
          </p:nvPr>
        </p:nvSpPr>
        <p:spPr>
          <a:prstGeom prst="rect">
            <a:avLst/>
          </a:prstGeom>
        </p:spPr>
        <p:txBody>
          <a:bodyPr/>
          <a:lstStyle/>
          <a:p>
            <a:endParaRPr/>
          </a:p>
        </p:txBody>
      </p:sp>
      <p:sp>
        <p:nvSpPr>
          <p:cNvPr id="839" name="Shape 839"/>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prstGeom prst="rect">
            <a:avLst/>
          </a:prstGeom>
        </p:spPr>
        <p:txBody>
          <a:bodyPr/>
          <a:lstStyle/>
          <a:p>
            <a:endParaRPr/>
          </a:p>
        </p:txBody>
      </p:sp>
      <p:sp>
        <p:nvSpPr>
          <p:cNvPr id="137" name="Shape 137"/>
          <p:cNvSpPr>
            <a:spLocks noGrp="1"/>
          </p:cNvSpPr>
          <p:nvPr>
            <p:ph type="body" sz="quarter" idx="1"/>
          </p:nvPr>
        </p:nvSpPr>
        <p:spPr>
          <a:prstGeom prst="rect">
            <a:avLst/>
          </a:prstGeom>
        </p:spPr>
        <p:txBody>
          <a:bodyPr/>
          <a:lstStyle/>
          <a:p>
            <a:r>
              <a:t>Read top paragraph.</a:t>
            </a:r>
          </a:p>
          <a:p>
            <a:endParaRPr/>
          </a:p>
          <a:p>
            <a:r>
              <a:t>As a side note I would like to remark that</a:t>
            </a:r>
          </a:p>
          <a:p>
            <a:endParaRPr/>
          </a:p>
          <a:p>
            <a:r>
              <a:t>Read bottom paragraph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Shape 849"/>
          <p:cNvSpPr>
            <a:spLocks noGrp="1" noRot="1" noChangeAspect="1"/>
          </p:cNvSpPr>
          <p:nvPr>
            <p:ph type="sldImg"/>
          </p:nvPr>
        </p:nvSpPr>
        <p:spPr>
          <a:prstGeom prst="rect">
            <a:avLst/>
          </a:prstGeom>
        </p:spPr>
        <p:txBody>
          <a:bodyPr/>
          <a:lstStyle/>
          <a:p>
            <a:endParaRPr/>
          </a:p>
        </p:txBody>
      </p:sp>
      <p:sp>
        <p:nvSpPr>
          <p:cNvPr id="850" name="Shape 850"/>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Shape 860"/>
          <p:cNvSpPr>
            <a:spLocks noGrp="1" noRot="1" noChangeAspect="1"/>
          </p:cNvSpPr>
          <p:nvPr>
            <p:ph type="sldImg"/>
          </p:nvPr>
        </p:nvSpPr>
        <p:spPr>
          <a:prstGeom prst="rect">
            <a:avLst/>
          </a:prstGeom>
        </p:spPr>
        <p:txBody>
          <a:bodyPr/>
          <a:lstStyle/>
          <a:p>
            <a:endParaRPr/>
          </a:p>
        </p:txBody>
      </p:sp>
      <p:sp>
        <p:nvSpPr>
          <p:cNvPr id="861" name="Shape 861"/>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Shape 871"/>
          <p:cNvSpPr>
            <a:spLocks noGrp="1" noRot="1" noChangeAspect="1"/>
          </p:cNvSpPr>
          <p:nvPr>
            <p:ph type="sldImg"/>
          </p:nvPr>
        </p:nvSpPr>
        <p:spPr>
          <a:prstGeom prst="rect">
            <a:avLst/>
          </a:prstGeom>
        </p:spPr>
        <p:txBody>
          <a:bodyPr/>
          <a:lstStyle/>
          <a:p>
            <a:endParaRPr/>
          </a:p>
        </p:txBody>
      </p:sp>
      <p:sp>
        <p:nvSpPr>
          <p:cNvPr id="872" name="Shape 87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Shape 882"/>
          <p:cNvSpPr>
            <a:spLocks noGrp="1" noRot="1" noChangeAspect="1"/>
          </p:cNvSpPr>
          <p:nvPr>
            <p:ph type="sldImg"/>
          </p:nvPr>
        </p:nvSpPr>
        <p:spPr>
          <a:prstGeom prst="rect">
            <a:avLst/>
          </a:prstGeom>
        </p:spPr>
        <p:txBody>
          <a:bodyPr/>
          <a:lstStyle/>
          <a:p>
            <a:endParaRPr/>
          </a:p>
        </p:txBody>
      </p:sp>
      <p:sp>
        <p:nvSpPr>
          <p:cNvPr id="883" name="Shape 883"/>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Shape 893"/>
          <p:cNvSpPr>
            <a:spLocks noGrp="1" noRot="1" noChangeAspect="1"/>
          </p:cNvSpPr>
          <p:nvPr>
            <p:ph type="sldImg"/>
          </p:nvPr>
        </p:nvSpPr>
        <p:spPr>
          <a:prstGeom prst="rect">
            <a:avLst/>
          </a:prstGeom>
        </p:spPr>
        <p:txBody>
          <a:bodyPr/>
          <a:lstStyle/>
          <a:p>
            <a:endParaRPr/>
          </a:p>
        </p:txBody>
      </p:sp>
      <p:sp>
        <p:nvSpPr>
          <p:cNvPr id="894" name="Shape 894"/>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Shape 904"/>
          <p:cNvSpPr>
            <a:spLocks noGrp="1" noRot="1" noChangeAspect="1"/>
          </p:cNvSpPr>
          <p:nvPr>
            <p:ph type="sldImg"/>
          </p:nvPr>
        </p:nvSpPr>
        <p:spPr>
          <a:prstGeom prst="rect">
            <a:avLst/>
          </a:prstGeom>
        </p:spPr>
        <p:txBody>
          <a:bodyPr/>
          <a:lstStyle/>
          <a:p>
            <a:endParaRPr/>
          </a:p>
        </p:txBody>
      </p:sp>
      <p:sp>
        <p:nvSpPr>
          <p:cNvPr id="905" name="Shape 905"/>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 name="Shape 915"/>
          <p:cNvSpPr>
            <a:spLocks noGrp="1" noRot="1" noChangeAspect="1"/>
          </p:cNvSpPr>
          <p:nvPr>
            <p:ph type="sldImg"/>
          </p:nvPr>
        </p:nvSpPr>
        <p:spPr>
          <a:prstGeom prst="rect">
            <a:avLst/>
          </a:prstGeom>
        </p:spPr>
        <p:txBody>
          <a:bodyPr/>
          <a:lstStyle/>
          <a:p>
            <a:endParaRPr/>
          </a:p>
        </p:txBody>
      </p:sp>
      <p:sp>
        <p:nvSpPr>
          <p:cNvPr id="916" name="Shape 916"/>
          <p:cNvSpPr>
            <a:spLocks noGrp="1"/>
          </p:cNvSpPr>
          <p:nvPr>
            <p:ph type="body" sz="quarter" idx="1"/>
          </p:nvPr>
        </p:nvSpPr>
        <p:spPr>
          <a:prstGeom prst="rect">
            <a:avLst/>
          </a:prstGeom>
        </p:spPr>
        <p:txBody>
          <a:bodyPr/>
          <a:lstStyle/>
          <a:p>
            <a:r>
              <a:t>Read slide.</a:t>
            </a:r>
          </a:p>
          <a:p>
            <a:r>
              <a:t>Now we can use lex to sorts a string lexicographically, but we’re interested in negating lex so</a:t>
            </a:r>
          </a:p>
          <a:p>
            <a:r>
              <a:t>that longer strings appear before shorter strings and also so that strings with letters at the end</a:t>
            </a:r>
          </a:p>
          <a:p>
            <a:r>
              <a:t>of the alphabet appear before those containing letters at the beginning of the alphabet.</a:t>
            </a:r>
          </a:p>
          <a:p>
            <a:r>
              <a:t>This would in effect turn our default min heap into a max heap.</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Shape 1045"/>
          <p:cNvSpPr>
            <a:spLocks noGrp="1" noRot="1" noChangeAspect="1"/>
          </p:cNvSpPr>
          <p:nvPr>
            <p:ph type="sldImg"/>
          </p:nvPr>
        </p:nvSpPr>
        <p:spPr>
          <a:prstGeom prst="rect">
            <a:avLst/>
          </a:prstGeom>
        </p:spPr>
        <p:txBody>
          <a:bodyPr/>
          <a:lstStyle/>
          <a:p>
            <a:endParaRPr/>
          </a:p>
        </p:txBody>
      </p:sp>
      <p:sp>
        <p:nvSpPr>
          <p:cNvPr id="1046" name="Shape 1046"/>
          <p:cNvSpPr>
            <a:spLocks noGrp="1"/>
          </p:cNvSpPr>
          <p:nvPr>
            <p:ph type="body" sz="quarter" idx="1"/>
          </p:nvPr>
        </p:nvSpPr>
        <p:spPr>
          <a:prstGeom prst="rect">
            <a:avLst/>
          </a:prstGeom>
        </p:spPr>
        <p:txBody>
          <a:bodyPr/>
          <a:lstStyle/>
          <a:p>
            <a:r>
              <a:t>Adding elements to a binary heap, this is part 3/5 in the priority queue series.</a:t>
            </a:r>
          </a:p>
          <a:p>
            <a:r>
              <a:t>We’ll get to adding elements into our binary heap shortly, but first there is some</a:t>
            </a:r>
          </a:p>
          <a:p>
            <a:r>
              <a:t>important terminology and concepts leading to that which we need to go over prior.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Shape 1050"/>
          <p:cNvSpPr>
            <a:spLocks noGrp="1" noRot="1" noChangeAspect="1"/>
          </p:cNvSpPr>
          <p:nvPr>
            <p:ph type="sldImg"/>
          </p:nvPr>
        </p:nvSpPr>
        <p:spPr>
          <a:prstGeom prst="rect">
            <a:avLst/>
          </a:prstGeom>
        </p:spPr>
        <p:txBody>
          <a:bodyPr/>
          <a:lstStyle/>
          <a:p>
            <a:endParaRPr/>
          </a:p>
        </p:txBody>
      </p:sp>
      <p:sp>
        <p:nvSpPr>
          <p:cNvPr id="1051" name="Shape 1051"/>
          <p:cNvSpPr>
            <a:spLocks noGrp="1"/>
          </p:cNvSpPr>
          <p:nvPr>
            <p:ph type="body" sz="quarter" idx="1"/>
          </p:nvPr>
        </p:nvSpPr>
        <p:spPr>
          <a:prstGeom prst="rect">
            <a:avLst/>
          </a:prstGeom>
        </p:spPr>
        <p:txBody>
          <a:bodyPr/>
          <a:lstStyle/>
          <a:p>
            <a:r>
              <a:t>A very popular way to implement a priority queue is to use some kind of heap.</a:t>
            </a:r>
          </a:p>
          <a:p>
            <a:r>
              <a:t>This is because heaps are the data structure that give us the best possible</a:t>
            </a:r>
          </a:p>
          <a:p>
            <a:r>
              <a:t>time complexity for the operations we need to perform with a priority queue.</a:t>
            </a:r>
          </a:p>
          <a:p>
            <a:endParaRPr/>
          </a:p>
          <a:p>
            <a:r>
              <a:t>However, I want to make this clear: </a:t>
            </a:r>
            <a:r>
              <a:rPr b="1"/>
              <a:t>A priority queue is not a heap</a:t>
            </a:r>
            <a:r>
              <a:t>, a priority queue</a:t>
            </a:r>
          </a:p>
          <a:p>
            <a:r>
              <a:t>is an abstract data type that defines the behaviour a priority queue should have. The heap</a:t>
            </a:r>
          </a:p>
          <a:p>
            <a:r>
              <a:t>just lets us actually implement that behaviour. As an example would could use an</a:t>
            </a:r>
          </a:p>
          <a:p>
            <a:r>
              <a:t>unsorted list to achieve the behaviour we want for a priority queue, but this would not</a:t>
            </a:r>
          </a:p>
          <a:p>
            <a:r>
              <a:t>give us the best possible time complexity.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Shape 1055"/>
          <p:cNvSpPr>
            <a:spLocks noGrp="1" noRot="1" noChangeAspect="1"/>
          </p:cNvSpPr>
          <p:nvPr>
            <p:ph type="sldImg"/>
          </p:nvPr>
        </p:nvSpPr>
        <p:spPr>
          <a:prstGeom prst="rect">
            <a:avLst/>
          </a:prstGeom>
        </p:spPr>
        <p:txBody>
          <a:bodyPr/>
          <a:lstStyle/>
          <a:p>
            <a:endParaRPr/>
          </a:p>
        </p:txBody>
      </p:sp>
      <p:sp>
        <p:nvSpPr>
          <p:cNvPr id="1056" name="Shape 1056"/>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prstGeom prst="rect">
            <a:avLst/>
          </a:prstGeom>
        </p:spPr>
        <p:txBody>
          <a:bodyPr/>
          <a:lstStyle/>
          <a:p>
            <a:endParaRPr/>
          </a:p>
        </p:txBody>
      </p:sp>
      <p:sp>
        <p:nvSpPr>
          <p:cNvPr id="148" name="Shape 148"/>
          <p:cNvSpPr>
            <a:spLocks noGrp="1"/>
          </p:cNvSpPr>
          <p:nvPr>
            <p:ph type="body" sz="quarter" idx="1"/>
          </p:nvPr>
        </p:nvSpPr>
        <p:spPr>
          <a:prstGeom prst="rect">
            <a:avLst/>
          </a:prstGeom>
        </p:spPr>
        <p:txBody>
          <a:bodyPr/>
          <a:lstStyle/>
          <a:p>
            <a:r>
              <a:t>Read Slide. </a:t>
            </a:r>
          </a:p>
          <a:p>
            <a:r>
              <a:t>So the smaller numbers have higher priority of the bigger ones, so they will be removed first form the priority queue as needed.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 name="Shape 1060"/>
          <p:cNvSpPr>
            <a:spLocks noGrp="1" noRot="1" noChangeAspect="1"/>
          </p:cNvSpPr>
          <p:nvPr>
            <p:ph type="sldImg"/>
          </p:nvPr>
        </p:nvSpPr>
        <p:spPr>
          <a:prstGeom prst="rect">
            <a:avLst/>
          </a:prstGeom>
        </p:spPr>
        <p:txBody>
          <a:bodyPr/>
          <a:lstStyle/>
          <a:p>
            <a:endParaRPr/>
          </a:p>
        </p:txBody>
      </p:sp>
      <p:sp>
        <p:nvSpPr>
          <p:cNvPr id="1061" name="Shape 1061"/>
          <p:cNvSpPr>
            <a:spLocks noGrp="1"/>
          </p:cNvSpPr>
          <p:nvPr>
            <p:ph type="body" sz="quarter" idx="1"/>
          </p:nvPr>
        </p:nvSpPr>
        <p:spPr>
          <a:prstGeom prst="rect">
            <a:avLst/>
          </a:prstGeom>
        </p:spPr>
        <p:txBody>
          <a:bodyPr/>
          <a:lstStyle/>
          <a:p>
            <a:r>
              <a:t>However today the winner is the binary heap, let’s have a look at how exactly a binary heap works.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 name="Shape 1076"/>
          <p:cNvSpPr>
            <a:spLocks noGrp="1" noRot="1" noChangeAspect="1"/>
          </p:cNvSpPr>
          <p:nvPr>
            <p:ph type="sldImg"/>
          </p:nvPr>
        </p:nvSpPr>
        <p:spPr>
          <a:prstGeom prst="rect">
            <a:avLst/>
          </a:prstGeom>
        </p:spPr>
        <p:txBody>
          <a:bodyPr/>
          <a:lstStyle/>
          <a:p>
            <a:endParaRPr/>
          </a:p>
        </p:txBody>
      </p:sp>
      <p:sp>
        <p:nvSpPr>
          <p:cNvPr id="1077" name="Shape 1077"/>
          <p:cNvSpPr>
            <a:spLocks noGrp="1"/>
          </p:cNvSpPr>
          <p:nvPr>
            <p:ph type="body" sz="quarter" idx="1"/>
          </p:nvPr>
        </p:nvSpPr>
        <p:spPr>
          <a:prstGeom prst="rect">
            <a:avLst/>
          </a:prstGeom>
        </p:spPr>
        <p:txBody>
          <a:bodyPr/>
          <a:lstStyle/>
          <a:p>
            <a:r>
              <a:t>Read Slide.</a:t>
            </a:r>
          </a:p>
          <a:p>
            <a:r>
              <a:t>So the following is a binary heap because it satisfies the heap property that every parent’s</a:t>
            </a:r>
          </a:p>
          <a:p>
            <a:r>
              <a:t>value is greater than or equal to that of the child and that every node has exactly two children.</a:t>
            </a:r>
          </a:p>
          <a:p>
            <a:r>
              <a:t>Well no you may be thinking, the bottom node known as leafs don’t have children.</a:t>
            </a:r>
          </a:p>
          <a:p>
            <a:r>
              <a:t>Actually yes they do I just have not drawn them in, here they are.</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 name="Shape 1106"/>
          <p:cNvSpPr>
            <a:spLocks noGrp="1" noRot="1" noChangeAspect="1"/>
          </p:cNvSpPr>
          <p:nvPr>
            <p:ph type="sldImg"/>
          </p:nvPr>
        </p:nvSpPr>
        <p:spPr>
          <a:prstGeom prst="rect">
            <a:avLst/>
          </a:prstGeom>
        </p:spPr>
        <p:txBody>
          <a:bodyPr/>
          <a:lstStyle/>
          <a:p>
            <a:endParaRPr/>
          </a:p>
        </p:txBody>
      </p:sp>
      <p:sp>
        <p:nvSpPr>
          <p:cNvPr id="1107" name="Shape 1107"/>
          <p:cNvSpPr>
            <a:spLocks noGrp="1"/>
          </p:cNvSpPr>
          <p:nvPr>
            <p:ph type="body" sz="quarter" idx="1"/>
          </p:nvPr>
        </p:nvSpPr>
        <p:spPr>
          <a:prstGeom prst="rect">
            <a:avLst/>
          </a:prstGeom>
        </p:spPr>
        <p:txBody>
          <a:bodyPr/>
          <a:lstStyle/>
          <a:p>
            <a:r>
              <a:t>And no the null nodes are not required to have children. In further examples</a:t>
            </a:r>
          </a:p>
          <a:p>
            <a:r>
              <a:t>I will omit drawing the null nodes for simplicity.</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 name="Shape 1130"/>
          <p:cNvSpPr>
            <a:spLocks noGrp="1" noRot="1" noChangeAspect="1"/>
          </p:cNvSpPr>
          <p:nvPr>
            <p:ph type="sldImg"/>
          </p:nvPr>
        </p:nvSpPr>
        <p:spPr>
          <a:prstGeom prst="rect">
            <a:avLst/>
          </a:prstGeom>
        </p:spPr>
        <p:txBody>
          <a:bodyPr/>
          <a:lstStyle/>
          <a:p>
            <a:endParaRPr/>
          </a:p>
        </p:txBody>
      </p:sp>
      <p:sp>
        <p:nvSpPr>
          <p:cNvPr id="1131" name="Shape 1131"/>
          <p:cNvSpPr>
            <a:spLocks noGrp="1"/>
          </p:cNvSpPr>
          <p:nvPr>
            <p:ph type="body" sz="quarter" idx="1"/>
          </p:nvPr>
        </p:nvSpPr>
        <p:spPr>
          <a:prstGeom prst="rect">
            <a:avLst/>
          </a:prstGeom>
        </p:spPr>
        <p:txBody>
          <a:bodyPr/>
          <a:lstStyle/>
          <a:p>
            <a:r>
              <a:t>Also, just before I show you guys how we insert anything into one of these binary heaps</a:t>
            </a:r>
          </a:p>
          <a:p>
            <a:r>
              <a:t>I would like to remark that binary heaps form complete binary trees meaning, that at</a:t>
            </a:r>
          </a:p>
          <a:p>
            <a:r>
              <a:t>every level, except possibly the last is completely filled and and all the nodes are as</a:t>
            </a:r>
          </a:p>
          <a:p>
            <a:r>
              <a:t>far left as possible.</a:t>
            </a:r>
          </a:p>
          <a:p>
            <a:endParaRPr/>
          </a:p>
          <a:p>
            <a:r>
              <a:t>As you will see when we insert nodes we always insert them on the bottom row as far</a:t>
            </a:r>
          </a:p>
          <a:p>
            <a:r>
              <a:t>left as we can to meet this complete binary tree property. Maintaining the complete binary tree</a:t>
            </a:r>
          </a:p>
          <a:p>
            <a:r>
              <a:t>property is very important because it gives us an insertion point no matter what the heap</a:t>
            </a:r>
          </a:p>
          <a:p>
            <a:r>
              <a:t>looks like or what values are in it.</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 name="Shape 1157"/>
          <p:cNvSpPr>
            <a:spLocks noGrp="1" noRot="1" noChangeAspect="1"/>
          </p:cNvSpPr>
          <p:nvPr>
            <p:ph type="sldImg"/>
          </p:nvPr>
        </p:nvSpPr>
        <p:spPr>
          <a:prstGeom prst="rect">
            <a:avLst/>
          </a:prstGeom>
        </p:spPr>
        <p:txBody>
          <a:bodyPr/>
          <a:lstStyle/>
          <a:p>
            <a:endParaRPr/>
          </a:p>
        </p:txBody>
      </p:sp>
      <p:sp>
        <p:nvSpPr>
          <p:cNvPr id="1158" name="Shape 1158"/>
          <p:cNvSpPr>
            <a:spLocks noGrp="1"/>
          </p:cNvSpPr>
          <p:nvPr>
            <p:ph type="body" sz="quarter" idx="1"/>
          </p:nvPr>
        </p:nvSpPr>
        <p:spPr>
          <a:prstGeom prst="rect">
            <a:avLst/>
          </a:prstGeom>
        </p:spPr>
        <p:txBody>
          <a:bodyPr/>
          <a:lstStyle/>
          <a:p>
            <a:r>
              <a:t>The next node we insert will go where the hollow circle is and the next one to the</a:t>
            </a:r>
          </a:p>
          <a:p>
            <a:r>
              <a:t>right of it and so on until eventually we finish the row, at which point we need to start a new row.</a:t>
            </a:r>
          </a:p>
          <a:p>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Shape 1287"/>
          <p:cNvSpPr>
            <a:spLocks noGrp="1" noRot="1" noChangeAspect="1"/>
          </p:cNvSpPr>
          <p:nvPr>
            <p:ph type="sldImg"/>
          </p:nvPr>
        </p:nvSpPr>
        <p:spPr>
          <a:prstGeom prst="rect">
            <a:avLst/>
          </a:prstGeom>
        </p:spPr>
        <p:txBody>
          <a:bodyPr/>
          <a:lstStyle/>
          <a:p>
            <a:endParaRPr/>
          </a:p>
        </p:txBody>
      </p:sp>
      <p:sp>
        <p:nvSpPr>
          <p:cNvPr id="1288" name="Shape 1288"/>
          <p:cNvSpPr>
            <a:spLocks noGrp="1"/>
          </p:cNvSpPr>
          <p:nvPr>
            <p:ph type="body" sz="quarter" idx="1"/>
          </p:nvPr>
        </p:nvSpPr>
        <p:spPr>
          <a:prstGeom prst="rect">
            <a:avLst/>
          </a:prstGeom>
        </p:spPr>
        <p:txBody>
          <a:bodyPr/>
          <a:lstStyle/>
          <a:p>
            <a:r>
              <a:t>So 9 at index 0 in the heap is always at the top.</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 name="Shape 2271"/>
          <p:cNvSpPr>
            <a:spLocks noGrp="1" noRot="1" noChangeAspect="1"/>
          </p:cNvSpPr>
          <p:nvPr>
            <p:ph type="sldImg"/>
          </p:nvPr>
        </p:nvSpPr>
        <p:spPr>
          <a:prstGeom prst="rect">
            <a:avLst/>
          </a:prstGeom>
        </p:spPr>
        <p:txBody>
          <a:bodyPr/>
          <a:lstStyle/>
          <a:p>
            <a:endParaRPr/>
          </a:p>
        </p:txBody>
      </p:sp>
      <p:sp>
        <p:nvSpPr>
          <p:cNvPr id="2272" name="Shape 2272"/>
          <p:cNvSpPr>
            <a:spLocks noGrp="1"/>
          </p:cNvSpPr>
          <p:nvPr>
            <p:ph type="body" sz="quarter" idx="1"/>
          </p:nvPr>
        </p:nvSpPr>
        <p:spPr>
          <a:prstGeom prst="rect">
            <a:avLst/>
          </a:prstGeom>
        </p:spPr>
        <p:txBody>
          <a:bodyPr/>
          <a:lstStyle/>
          <a:p>
            <a:r>
              <a:t>The next interesting property that storing a binary heap in an array has is easily being</a:t>
            </a:r>
          </a:p>
          <a:p>
            <a:r>
              <a:t>able to access the children of a parent node. </a:t>
            </a:r>
          </a:p>
          <a:p>
            <a:endParaRPr/>
          </a:p>
          <a:p>
            <a:r>
              <a:t>Read Slide.</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0" name="Shape 2310"/>
          <p:cNvSpPr>
            <a:spLocks noGrp="1" noRot="1" noChangeAspect="1"/>
          </p:cNvSpPr>
          <p:nvPr>
            <p:ph type="sldImg"/>
          </p:nvPr>
        </p:nvSpPr>
        <p:spPr>
          <a:prstGeom prst="rect">
            <a:avLst/>
          </a:prstGeom>
        </p:spPr>
        <p:txBody>
          <a:bodyPr/>
          <a:lstStyle/>
          <a:p>
            <a:endParaRPr/>
          </a:p>
        </p:txBody>
      </p:sp>
      <p:sp>
        <p:nvSpPr>
          <p:cNvPr id="2311" name="Shape 2311"/>
          <p:cNvSpPr>
            <a:spLocks noGrp="1"/>
          </p:cNvSpPr>
          <p:nvPr>
            <p:ph type="body" sz="quarter" idx="1"/>
          </p:nvPr>
        </p:nvSpPr>
        <p:spPr>
          <a:prstGeom prst="rect">
            <a:avLst/>
          </a:prstGeom>
        </p:spPr>
        <p:txBody>
          <a:bodyPr/>
          <a:lstStyle/>
          <a:p>
            <a:r>
              <a:t>Suppose we look at node 7, well its index is index 2, so our formula says that the left child of seven should be located at 2*2 + 1, or 5 and if we look at index 5 we get 1 as expected</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2" name="Shape 2352"/>
          <p:cNvSpPr>
            <a:spLocks noGrp="1" noRot="1" noChangeAspect="1"/>
          </p:cNvSpPr>
          <p:nvPr>
            <p:ph type="sldImg"/>
          </p:nvPr>
        </p:nvSpPr>
        <p:spPr>
          <a:prstGeom prst="rect">
            <a:avLst/>
          </a:prstGeom>
        </p:spPr>
        <p:txBody>
          <a:bodyPr/>
          <a:lstStyle/>
          <a:p>
            <a:endParaRPr/>
          </a:p>
        </p:txBody>
      </p:sp>
      <p:sp>
        <p:nvSpPr>
          <p:cNvPr id="2353" name="Shape 2353"/>
          <p:cNvSpPr>
            <a:spLocks noGrp="1"/>
          </p:cNvSpPr>
          <p:nvPr>
            <p:ph type="body" sz="quarter" idx="1"/>
          </p:nvPr>
        </p:nvSpPr>
        <p:spPr>
          <a:prstGeom prst="rect">
            <a:avLst/>
          </a:prstGeom>
        </p:spPr>
        <p:txBody>
          <a:bodyPr/>
          <a:lstStyle/>
          <a:p>
            <a:r>
              <a:t>And the right child should be at 2*2 + 2 or 6, which if we look in our array gives us a value of 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t>I want to do an example to show you guys how a PQ works when we </a:t>
            </a:r>
          </a:p>
          <a:p>
            <a:r>
              <a:t>insert and poll values, observe carefully. The </a:t>
            </a:r>
            <a:r>
              <a:rPr b="1"/>
              <a:t>poll</a:t>
            </a:r>
            <a:r>
              <a:t> operation removes the </a:t>
            </a:r>
          </a:p>
          <a:p>
            <a:r>
              <a:t>element with the highest priority in the priority queue.</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1" name="Shape 2391"/>
          <p:cNvSpPr>
            <a:spLocks noGrp="1" noRot="1" noChangeAspect="1"/>
          </p:cNvSpPr>
          <p:nvPr>
            <p:ph type="sldImg"/>
          </p:nvPr>
        </p:nvSpPr>
        <p:spPr>
          <a:prstGeom prst="rect">
            <a:avLst/>
          </a:prstGeom>
        </p:spPr>
        <p:txBody>
          <a:bodyPr/>
          <a:lstStyle/>
          <a:p>
            <a:endParaRPr/>
          </a:p>
        </p:txBody>
      </p:sp>
      <p:sp>
        <p:nvSpPr>
          <p:cNvPr id="2392" name="Shape 2392"/>
          <p:cNvSpPr>
            <a:spLocks noGrp="1"/>
          </p:cNvSpPr>
          <p:nvPr>
            <p:ph type="body" sz="quarter" idx="1"/>
          </p:nvPr>
        </p:nvSpPr>
        <p:spPr>
          <a:prstGeom prst="rect">
            <a:avLst/>
          </a:prstGeom>
        </p:spPr>
        <p:txBody>
          <a:bodyPr/>
          <a:lstStyle/>
          <a:p>
            <a:r>
              <a:t>So using this technique we have all we need to manipulate the parent and the child nodes. In the source code I will be presenting in part 5 of this series I use this binary heap representation for simplicity.</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 name="Shape 2416"/>
          <p:cNvSpPr>
            <a:spLocks noGrp="1" noRot="1" noChangeAspect="1"/>
          </p:cNvSpPr>
          <p:nvPr>
            <p:ph type="sldImg"/>
          </p:nvPr>
        </p:nvSpPr>
        <p:spPr>
          <a:prstGeom prst="rect">
            <a:avLst/>
          </a:prstGeom>
        </p:spPr>
        <p:txBody>
          <a:bodyPr/>
          <a:lstStyle/>
          <a:p>
            <a:endParaRPr/>
          </a:p>
        </p:txBody>
      </p:sp>
      <p:sp>
        <p:nvSpPr>
          <p:cNvPr id="2417" name="Shape 2417"/>
          <p:cNvSpPr>
            <a:spLocks noGrp="1"/>
          </p:cNvSpPr>
          <p:nvPr>
            <p:ph type="body" sz="quarter" idx="1"/>
          </p:nvPr>
        </p:nvSpPr>
        <p:spPr>
          <a:prstGeom prst="rect">
            <a:avLst/>
          </a:prstGeom>
        </p:spPr>
        <p:txBody>
          <a:bodyPr/>
          <a:lstStyle/>
          <a:p>
            <a:r>
              <a:t>So now we want to know “how do we add nodes to a binary heap and</a:t>
            </a:r>
          </a:p>
          <a:p>
            <a:r>
              <a:t>maintain the heap invariant”? Because if we add nodes to our binary tree</a:t>
            </a:r>
          </a:p>
          <a:p>
            <a:r>
              <a:t>but don’t maintain the heap property our binary heap is useless.</a:t>
            </a:r>
          </a:p>
          <a:p>
            <a:endParaRPr/>
          </a:p>
          <a:p>
            <a:r>
              <a:t>Well we’ll do some examples. On the left there are some instructions which tell us</a:t>
            </a:r>
          </a:p>
          <a:p>
            <a:r>
              <a:t>what values we need to insert into the heap. The f</a:t>
            </a:r>
            <a:r>
              <a:rPr sz="2300"/>
              <a:t>irst value is a 1 which we can see</a:t>
            </a:r>
          </a:p>
          <a:p>
            <a:r>
              <a:rPr sz="2300"/>
              <a:t>should appear at the root of the heap since we’re deal with a min heap. But</a:t>
            </a:r>
          </a:p>
          <a:p>
            <a:r>
              <a:rPr sz="2300"/>
              <a:t>instead of inserting 1 at the root directly we will put it at the bottom left of the tree</a:t>
            </a:r>
          </a:p>
          <a:p>
            <a:r>
              <a:rPr sz="2300"/>
              <a:t>at the insertion point and perform what is called ‘bubbling up’ as my undergrad</a:t>
            </a:r>
          </a:p>
          <a:p>
            <a:r>
              <a:rPr sz="2300"/>
              <a:t>prof loved to say . This is also sometimes c</a:t>
            </a:r>
            <a:r>
              <a:t>alled swimming, or even sifting up.</a:t>
            </a:r>
          </a:p>
          <a:p>
            <a:r>
              <a:t>All really cool names for this neat operation let’s see how it works.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4" name="Shape 2444"/>
          <p:cNvSpPr>
            <a:spLocks noGrp="1" noRot="1" noChangeAspect="1"/>
          </p:cNvSpPr>
          <p:nvPr>
            <p:ph type="sldImg"/>
          </p:nvPr>
        </p:nvSpPr>
        <p:spPr>
          <a:prstGeom prst="rect">
            <a:avLst/>
          </a:prstGeom>
        </p:spPr>
        <p:txBody>
          <a:bodyPr/>
          <a:lstStyle/>
          <a:p>
            <a:endParaRPr/>
          </a:p>
        </p:txBody>
      </p:sp>
      <p:sp>
        <p:nvSpPr>
          <p:cNvPr id="2445" name="Shape 2445"/>
          <p:cNvSpPr>
            <a:spLocks noGrp="1"/>
          </p:cNvSpPr>
          <p:nvPr>
            <p:ph type="body" sz="quarter" idx="1"/>
          </p:nvPr>
        </p:nvSpPr>
        <p:spPr>
          <a:prstGeom prst="rect">
            <a:avLst/>
          </a:prstGeom>
        </p:spPr>
        <p:txBody>
          <a:bodyPr/>
          <a:lstStyle/>
          <a:p>
            <a:r>
              <a:t>Ok so let’s insert one at the insertion point. We are now in violation of the heap</a:t>
            </a:r>
          </a:p>
          <a:p>
            <a:r>
              <a:t>property since 1 is less than 7 but 1 is found below 7, so what do we do? We swap 1 and 7.</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2" name="Shape 2472"/>
          <p:cNvSpPr>
            <a:spLocks noGrp="1" noRot="1" noChangeAspect="1"/>
          </p:cNvSpPr>
          <p:nvPr>
            <p:ph type="sldImg"/>
          </p:nvPr>
        </p:nvSpPr>
        <p:spPr>
          <a:prstGeom prst="rect">
            <a:avLst/>
          </a:prstGeom>
        </p:spPr>
        <p:txBody>
          <a:bodyPr/>
          <a:lstStyle/>
          <a:p>
            <a:endParaRPr/>
          </a:p>
        </p:txBody>
      </p:sp>
      <p:sp>
        <p:nvSpPr>
          <p:cNvPr id="2473" name="Shape 2473"/>
          <p:cNvSpPr>
            <a:spLocks noGrp="1"/>
          </p:cNvSpPr>
          <p:nvPr>
            <p:ph type="body" sz="quarter" idx="1"/>
          </p:nvPr>
        </p:nvSpPr>
        <p:spPr>
          <a:prstGeom prst="rect">
            <a:avLst/>
          </a:prstGeom>
        </p:spPr>
        <p:txBody>
          <a:bodyPr/>
          <a:lstStyle/>
          <a:p>
            <a:r>
              <a:t>Now we are still in volition of the heap property since 1 is a child of 6 so we perform another swap.</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0" name="Shape 2500"/>
          <p:cNvSpPr>
            <a:spLocks noGrp="1" noRot="1" noChangeAspect="1"/>
          </p:cNvSpPr>
          <p:nvPr>
            <p:ph type="sldImg"/>
          </p:nvPr>
        </p:nvSpPr>
        <p:spPr>
          <a:prstGeom prst="rect">
            <a:avLst/>
          </a:prstGeom>
        </p:spPr>
        <p:txBody>
          <a:bodyPr/>
          <a:lstStyle/>
          <a:p>
            <a:endParaRPr/>
          </a:p>
        </p:txBody>
      </p:sp>
      <p:sp>
        <p:nvSpPr>
          <p:cNvPr id="2501" name="Shape 2501"/>
          <p:cNvSpPr>
            <a:spLocks noGrp="1"/>
          </p:cNvSpPr>
          <p:nvPr>
            <p:ph type="body" sz="quarter" idx="1"/>
          </p:nvPr>
        </p:nvSpPr>
        <p:spPr>
          <a:prstGeom prst="rect">
            <a:avLst/>
          </a:prstGeom>
        </p:spPr>
        <p:txBody>
          <a:bodyPr/>
          <a:lstStyle/>
          <a:p>
            <a:r>
              <a:t>And yet again in violation of the heap property so we need to swap 1 with its parent.</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8" name="Shape 2528"/>
          <p:cNvSpPr>
            <a:spLocks noGrp="1" noRot="1" noChangeAspect="1"/>
          </p:cNvSpPr>
          <p:nvPr>
            <p:ph type="sldImg"/>
          </p:nvPr>
        </p:nvSpPr>
        <p:spPr>
          <a:prstGeom prst="rect">
            <a:avLst/>
          </a:prstGeom>
        </p:spPr>
        <p:txBody>
          <a:bodyPr/>
          <a:lstStyle/>
          <a:p>
            <a:endParaRPr/>
          </a:p>
        </p:txBody>
      </p:sp>
      <p:sp>
        <p:nvSpPr>
          <p:cNvPr id="2529" name="Shape 2529"/>
          <p:cNvSpPr>
            <a:spLocks noGrp="1"/>
          </p:cNvSpPr>
          <p:nvPr>
            <p:ph type="body" sz="quarter" idx="1"/>
          </p:nvPr>
        </p:nvSpPr>
        <p:spPr>
          <a:prstGeom prst="rect">
            <a:avLst/>
          </a:prstGeom>
        </p:spPr>
        <p:txBody>
          <a:bodyPr/>
          <a:lstStyle/>
          <a:p>
            <a:r>
              <a:t>Now the heap property is satisfied so we can stop swimming or bubbling up whatever you like to call it.</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6" name="Shape 2556"/>
          <p:cNvSpPr>
            <a:spLocks noGrp="1" noRot="1" noChangeAspect="1"/>
          </p:cNvSpPr>
          <p:nvPr>
            <p:ph type="sldImg"/>
          </p:nvPr>
        </p:nvSpPr>
        <p:spPr>
          <a:prstGeom prst="rect">
            <a:avLst/>
          </a:prstGeom>
        </p:spPr>
        <p:txBody>
          <a:bodyPr/>
          <a:lstStyle/>
          <a:p>
            <a:endParaRPr/>
          </a:p>
        </p:txBody>
      </p:sp>
      <p:sp>
        <p:nvSpPr>
          <p:cNvPr id="2557" name="Shape 2557"/>
          <p:cNvSpPr>
            <a:spLocks noGrp="1"/>
          </p:cNvSpPr>
          <p:nvPr>
            <p:ph type="body" sz="quarter" idx="1"/>
          </p:nvPr>
        </p:nvSpPr>
        <p:spPr>
          <a:prstGeom prst="rect">
            <a:avLst/>
          </a:prstGeom>
        </p:spPr>
        <p:txBody>
          <a:bodyPr/>
          <a:lstStyle/>
          <a:p>
            <a:r>
              <a:t>The next value we need to insert is 13, so let’s begin by putting it at insertion point.</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6" name="Shape 2586"/>
          <p:cNvSpPr>
            <a:spLocks noGrp="1" noRot="1" noChangeAspect="1"/>
          </p:cNvSpPr>
          <p:nvPr>
            <p:ph type="sldImg"/>
          </p:nvPr>
        </p:nvSpPr>
        <p:spPr>
          <a:prstGeom prst="rect">
            <a:avLst/>
          </a:prstGeom>
        </p:spPr>
        <p:txBody>
          <a:bodyPr/>
          <a:lstStyle/>
          <a:p>
            <a:endParaRPr/>
          </a:p>
        </p:txBody>
      </p:sp>
      <p:sp>
        <p:nvSpPr>
          <p:cNvPr id="2587" name="Shape 2587"/>
          <p:cNvSpPr>
            <a:spLocks noGrp="1"/>
          </p:cNvSpPr>
          <p:nvPr>
            <p:ph type="body" sz="quarter" idx="1"/>
          </p:nvPr>
        </p:nvSpPr>
        <p:spPr>
          <a:prstGeom prst="rect">
            <a:avLst/>
          </a:prstGeom>
        </p:spPr>
        <p:txBody>
          <a:bodyPr/>
          <a:lstStyle/>
          <a:p>
            <a:r>
              <a:t>Oops again in violation of the heap property since 13 is less than 14, so let’s swap them.</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6" name="Shape 2616"/>
          <p:cNvSpPr>
            <a:spLocks noGrp="1" noRot="1" noChangeAspect="1"/>
          </p:cNvSpPr>
          <p:nvPr>
            <p:ph type="sldImg"/>
          </p:nvPr>
        </p:nvSpPr>
        <p:spPr>
          <a:prstGeom prst="rect">
            <a:avLst/>
          </a:prstGeom>
        </p:spPr>
        <p:txBody>
          <a:bodyPr/>
          <a:lstStyle/>
          <a:p>
            <a:endParaRPr/>
          </a:p>
        </p:txBody>
      </p:sp>
      <p:sp>
        <p:nvSpPr>
          <p:cNvPr id="2617" name="Shape 2617"/>
          <p:cNvSpPr>
            <a:spLocks noGrp="1"/>
          </p:cNvSpPr>
          <p:nvPr>
            <p:ph type="body" sz="quarter" idx="1"/>
          </p:nvPr>
        </p:nvSpPr>
        <p:spPr>
          <a:prstGeom prst="rect">
            <a:avLst/>
          </a:prstGeom>
        </p:spPr>
        <p:txBody>
          <a:bodyPr/>
          <a:lstStyle/>
          <a:p>
            <a:r>
              <a:t>Now notice that we are no longer in violation of the heap property since 14</a:t>
            </a:r>
          </a:p>
          <a:p>
            <a:r>
              <a:t>is less than 13 and 13 is less than 12 so 13 is in the its correct position so we can stop.</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6" name="Shape 2646"/>
          <p:cNvSpPr>
            <a:spLocks noGrp="1" noRot="1" noChangeAspect="1"/>
          </p:cNvSpPr>
          <p:nvPr>
            <p:ph type="sldImg"/>
          </p:nvPr>
        </p:nvSpPr>
        <p:spPr>
          <a:prstGeom prst="rect">
            <a:avLst/>
          </a:prstGeom>
        </p:spPr>
        <p:txBody>
          <a:bodyPr/>
          <a:lstStyle/>
          <a:p>
            <a:endParaRPr/>
          </a:p>
        </p:txBody>
      </p:sp>
      <p:sp>
        <p:nvSpPr>
          <p:cNvPr id="2647" name="Shape 2647"/>
          <p:cNvSpPr>
            <a:spLocks noGrp="1"/>
          </p:cNvSpPr>
          <p:nvPr>
            <p:ph type="body" sz="quarter" idx="1"/>
          </p:nvPr>
        </p:nvSpPr>
        <p:spPr>
          <a:prstGeom prst="rect">
            <a:avLst/>
          </a:prstGeom>
        </p:spPr>
        <p:txBody>
          <a:bodyPr/>
          <a:lstStyle/>
          <a:p>
            <a:r>
              <a:t>The next values we need to insert are 4, 0 and 10. Try seeing where these</a:t>
            </a:r>
          </a:p>
          <a:p>
            <a:r>
              <a:t>will end up. Pause the video if you need.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The element with the highest priority happens to be 1</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8" name="Shape 2678"/>
          <p:cNvSpPr>
            <a:spLocks noGrp="1" noRot="1" noChangeAspect="1"/>
          </p:cNvSpPr>
          <p:nvPr>
            <p:ph type="sldImg"/>
          </p:nvPr>
        </p:nvSpPr>
        <p:spPr>
          <a:prstGeom prst="rect">
            <a:avLst/>
          </a:prstGeom>
        </p:spPr>
        <p:txBody>
          <a:bodyPr/>
          <a:lstStyle/>
          <a:p>
            <a:endParaRPr/>
          </a:p>
        </p:txBody>
      </p:sp>
      <p:sp>
        <p:nvSpPr>
          <p:cNvPr id="2679" name="Shape 2679"/>
          <p:cNvSpPr>
            <a:spLocks noGrp="1"/>
          </p:cNvSpPr>
          <p:nvPr>
            <p:ph type="body" sz="quarter" idx="1"/>
          </p:nvPr>
        </p:nvSpPr>
        <p:spPr>
          <a:prstGeom prst="rect">
            <a:avLst/>
          </a:prstGeom>
        </p:spPr>
        <p:txBody>
          <a:bodyPr/>
          <a:lstStyle/>
          <a:p>
            <a:r>
              <a:t>So 4 goes in the insertion spot left of all the nodes on its layer and we bubble it up until we can’t anymore.</a:t>
            </a: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0" name="Shape 2770"/>
          <p:cNvSpPr>
            <a:spLocks noGrp="1" noRot="1" noChangeAspect="1"/>
          </p:cNvSpPr>
          <p:nvPr>
            <p:ph type="sldImg"/>
          </p:nvPr>
        </p:nvSpPr>
        <p:spPr>
          <a:prstGeom prst="rect">
            <a:avLst/>
          </a:prstGeom>
        </p:spPr>
        <p:txBody>
          <a:bodyPr/>
          <a:lstStyle/>
          <a:p>
            <a:endParaRPr/>
          </a:p>
        </p:txBody>
      </p:sp>
      <p:sp>
        <p:nvSpPr>
          <p:cNvPr id="2771" name="Shape 2771"/>
          <p:cNvSpPr>
            <a:spLocks noGrp="1"/>
          </p:cNvSpPr>
          <p:nvPr>
            <p:ph type="body" sz="quarter" idx="1"/>
          </p:nvPr>
        </p:nvSpPr>
        <p:spPr>
          <a:prstGeom prst="rect">
            <a:avLst/>
          </a:prstGeom>
        </p:spPr>
        <p:txBody>
          <a:bodyPr/>
          <a:lstStyle/>
          <a:p>
            <a:r>
              <a:t>And we stop here because the heap property is satisfied.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4" name="Shape 2804"/>
          <p:cNvSpPr>
            <a:spLocks noGrp="1" noRot="1" noChangeAspect="1"/>
          </p:cNvSpPr>
          <p:nvPr>
            <p:ph type="sldImg"/>
          </p:nvPr>
        </p:nvSpPr>
        <p:spPr>
          <a:prstGeom prst="rect">
            <a:avLst/>
          </a:prstGeom>
        </p:spPr>
        <p:txBody>
          <a:bodyPr/>
          <a:lstStyle/>
          <a:p>
            <a:endParaRPr/>
          </a:p>
        </p:txBody>
      </p:sp>
      <p:sp>
        <p:nvSpPr>
          <p:cNvPr id="2805" name="Shape 2805"/>
          <p:cNvSpPr>
            <a:spLocks noGrp="1"/>
          </p:cNvSpPr>
          <p:nvPr>
            <p:ph type="body" sz="quarter" idx="1"/>
          </p:nvPr>
        </p:nvSpPr>
        <p:spPr>
          <a:prstGeom prst="rect">
            <a:avLst/>
          </a:prstGeom>
        </p:spPr>
        <p:txBody>
          <a:bodyPr/>
          <a:lstStyle/>
          <a:p>
            <a:r>
              <a:t>Next is 0, my favourite number. Of course i’ve arranged for 0 to be at</a:t>
            </a:r>
          </a:p>
          <a:p>
            <a:r>
              <a:t>the top of the tree was you will see. So we are in violation of the</a:t>
            </a:r>
          </a:p>
          <a:p>
            <a:r>
              <a:t>heap property so let’s bubble up</a:t>
            </a: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0" name="Shape 2870"/>
          <p:cNvSpPr>
            <a:spLocks noGrp="1" noRot="1" noChangeAspect="1"/>
          </p:cNvSpPr>
          <p:nvPr>
            <p:ph type="sldImg"/>
          </p:nvPr>
        </p:nvSpPr>
        <p:spPr>
          <a:prstGeom prst="rect">
            <a:avLst/>
          </a:prstGeom>
        </p:spPr>
        <p:txBody>
          <a:bodyPr/>
          <a:lstStyle/>
          <a:p>
            <a:endParaRPr/>
          </a:p>
        </p:txBody>
      </p:sp>
      <p:sp>
        <p:nvSpPr>
          <p:cNvPr id="2871" name="Shape 2871"/>
          <p:cNvSpPr>
            <a:spLocks noGrp="1"/>
          </p:cNvSpPr>
          <p:nvPr>
            <p:ph type="body" sz="quarter" idx="1"/>
          </p:nvPr>
        </p:nvSpPr>
        <p:spPr>
          <a:prstGeom prst="rect">
            <a:avLst/>
          </a:prstGeom>
        </p:spPr>
        <p:txBody>
          <a:bodyPr/>
          <a:lstStyle/>
          <a:p>
            <a:r>
              <a:t>And here zero is less then one so we swap them.</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4" name="Shape 2904"/>
          <p:cNvSpPr>
            <a:spLocks noGrp="1" noRot="1" noChangeAspect="1"/>
          </p:cNvSpPr>
          <p:nvPr>
            <p:ph type="sldImg"/>
          </p:nvPr>
        </p:nvSpPr>
        <p:spPr>
          <a:prstGeom prst="rect">
            <a:avLst/>
          </a:prstGeom>
        </p:spPr>
        <p:txBody>
          <a:bodyPr/>
          <a:lstStyle/>
          <a:p>
            <a:endParaRPr/>
          </a:p>
        </p:txBody>
      </p:sp>
      <p:sp>
        <p:nvSpPr>
          <p:cNvPr id="2905" name="Shape 2905"/>
          <p:cNvSpPr>
            <a:spLocks noGrp="1"/>
          </p:cNvSpPr>
          <p:nvPr>
            <p:ph type="body" sz="quarter" idx="1"/>
          </p:nvPr>
        </p:nvSpPr>
        <p:spPr>
          <a:prstGeom prst="rect">
            <a:avLst/>
          </a:prstGeom>
        </p:spPr>
        <p:txBody>
          <a:bodyPr/>
          <a:lstStyle/>
          <a:p>
            <a:r>
              <a:t>and like magic, 0 is at the top!</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 name="Shape 2972"/>
          <p:cNvSpPr>
            <a:spLocks noGrp="1" noRot="1" noChangeAspect="1"/>
          </p:cNvSpPr>
          <p:nvPr>
            <p:ph type="sldImg"/>
          </p:nvPr>
        </p:nvSpPr>
        <p:spPr>
          <a:prstGeom prst="rect">
            <a:avLst/>
          </a:prstGeom>
        </p:spPr>
        <p:txBody>
          <a:bodyPr/>
          <a:lstStyle/>
          <a:p>
            <a:endParaRPr/>
          </a:p>
        </p:txBody>
      </p:sp>
      <p:sp>
        <p:nvSpPr>
          <p:cNvPr id="2973" name="Shape 2973"/>
          <p:cNvSpPr>
            <a:spLocks noGrp="1"/>
          </p:cNvSpPr>
          <p:nvPr>
            <p:ph type="body" sz="quarter" idx="1"/>
          </p:nvPr>
        </p:nvSpPr>
        <p:spPr>
          <a:prstGeom prst="rect">
            <a:avLst/>
          </a:prstGeom>
        </p:spPr>
        <p:txBody>
          <a:bodyPr/>
          <a:lstStyle/>
          <a:p>
            <a:r>
              <a:t>This next number is 10, so we insert it at the insertion position. </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8" name="Shape 3008"/>
          <p:cNvSpPr>
            <a:spLocks noGrp="1" noRot="1" noChangeAspect="1"/>
          </p:cNvSpPr>
          <p:nvPr>
            <p:ph type="sldImg"/>
          </p:nvPr>
        </p:nvSpPr>
        <p:spPr>
          <a:prstGeom prst="rect">
            <a:avLst/>
          </a:prstGeom>
        </p:spPr>
        <p:txBody>
          <a:bodyPr/>
          <a:lstStyle/>
          <a:p>
            <a:endParaRPr/>
          </a:p>
        </p:txBody>
      </p:sp>
      <p:sp>
        <p:nvSpPr>
          <p:cNvPr id="3009" name="Shape 3009"/>
          <p:cNvSpPr>
            <a:spLocks noGrp="1"/>
          </p:cNvSpPr>
          <p:nvPr>
            <p:ph type="body" sz="quarter" idx="1"/>
          </p:nvPr>
        </p:nvSpPr>
        <p:spPr>
          <a:prstGeom prst="rect">
            <a:avLst/>
          </a:prstGeom>
        </p:spPr>
        <p:txBody>
          <a:bodyPr/>
          <a:lstStyle/>
          <a:p>
            <a:r>
              <a:t>However this insertion did not violate the heap property so we do nothing</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2" name="Shape 3012"/>
          <p:cNvSpPr>
            <a:spLocks noGrp="1" noRot="1" noChangeAspect="1"/>
          </p:cNvSpPr>
          <p:nvPr>
            <p:ph type="sldImg"/>
          </p:nvPr>
        </p:nvSpPr>
        <p:spPr>
          <a:prstGeom prst="rect">
            <a:avLst/>
          </a:prstGeom>
        </p:spPr>
        <p:txBody>
          <a:bodyPr/>
          <a:lstStyle/>
          <a:p>
            <a:endParaRPr/>
          </a:p>
        </p:txBody>
      </p:sp>
      <p:sp>
        <p:nvSpPr>
          <p:cNvPr id="3013" name="Shape 3013"/>
          <p:cNvSpPr>
            <a:spLocks noGrp="1"/>
          </p:cNvSpPr>
          <p:nvPr>
            <p:ph type="body" sz="quarter" idx="1"/>
          </p:nvPr>
        </p:nvSpPr>
        <p:spPr>
          <a:prstGeom prst="rect">
            <a:avLst/>
          </a:prstGeom>
        </p:spPr>
        <p:txBody>
          <a:bodyPr/>
          <a:lstStyle/>
          <a:p>
            <a:r>
              <a:t>Removing elements from a binary heap, this is part 4/5 of the priority queue series.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7" name="Shape 3047"/>
          <p:cNvSpPr>
            <a:spLocks noGrp="1" noRot="1" noChangeAspect="1"/>
          </p:cNvSpPr>
          <p:nvPr>
            <p:ph type="sldImg"/>
          </p:nvPr>
        </p:nvSpPr>
        <p:spPr>
          <a:prstGeom prst="rect">
            <a:avLst/>
          </a:prstGeom>
        </p:spPr>
        <p:txBody>
          <a:bodyPr/>
          <a:lstStyle/>
          <a:p>
            <a:endParaRPr/>
          </a:p>
        </p:txBody>
      </p:sp>
      <p:sp>
        <p:nvSpPr>
          <p:cNvPr id="3048" name="Shape 3048"/>
          <p:cNvSpPr>
            <a:spLocks noGrp="1"/>
          </p:cNvSpPr>
          <p:nvPr>
            <p:ph type="body" sz="quarter" idx="1"/>
          </p:nvPr>
        </p:nvSpPr>
        <p:spPr>
          <a:prstGeom prst="rect">
            <a:avLst/>
          </a:prstGeom>
        </p:spPr>
        <p:txBody>
          <a:bodyPr/>
          <a:lstStyle/>
          <a:p>
            <a:r>
              <a:t>In general with heaps we always want to remove the root value, because it’s the node of</a:t>
            </a:r>
          </a:p>
          <a:p>
            <a:r>
              <a:t>interest because it has the highest priority because it’s the smallest, or largest value.</a:t>
            </a:r>
          </a:p>
          <a:p>
            <a:r>
              <a:t>When we remove the root we call it polling. The special thing about removing the root</a:t>
            </a:r>
          </a:p>
          <a:p>
            <a:r>
              <a:t>is that we don’t need to search for the index of the root because in an array based </a:t>
            </a:r>
          </a:p>
          <a:p>
            <a:r>
              <a:t>implementation its position or index is always zero.</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1" name="Shape 3181"/>
          <p:cNvSpPr>
            <a:spLocks noGrp="1" noRot="1" noChangeAspect="1"/>
          </p:cNvSpPr>
          <p:nvPr>
            <p:ph type="sldImg"/>
          </p:nvPr>
        </p:nvSpPr>
        <p:spPr>
          <a:prstGeom prst="rect">
            <a:avLst/>
          </a:prstGeom>
        </p:spPr>
        <p:txBody>
          <a:bodyPr/>
          <a:lstStyle/>
          <a:p>
            <a:endParaRPr/>
          </a:p>
        </p:txBody>
      </p:sp>
      <p:sp>
        <p:nvSpPr>
          <p:cNvPr id="3182" name="Shape 3182"/>
          <p:cNvSpPr>
            <a:spLocks noGrp="1"/>
          </p:cNvSpPr>
          <p:nvPr>
            <p:ph type="body" sz="quarter" idx="1"/>
          </p:nvPr>
        </p:nvSpPr>
        <p:spPr>
          <a:prstGeom prst="rect">
            <a:avLst/>
          </a:prstGeom>
        </p:spPr>
        <p:txBody>
          <a:bodyPr/>
          <a:lstStyle/>
          <a:p>
            <a:r>
              <a:t>… Make sure you default to selecting the left node in case of a tie like this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prstGeom prst="rect">
            <a:avLst/>
          </a:prstGeom>
        </p:spPr>
        <p:txBody>
          <a:bodyPr/>
          <a:lstStyle/>
          <a:p>
            <a:endParaRPr/>
          </a:p>
        </p:txBody>
      </p:sp>
      <p:sp>
        <p:nvSpPr>
          <p:cNvPr id="187" name="Shape 187"/>
          <p:cNvSpPr>
            <a:spLocks noGrp="1"/>
          </p:cNvSpPr>
          <p:nvPr>
            <p:ph type="body" sz="quarter" idx="1"/>
          </p:nvPr>
        </p:nvSpPr>
        <p:spPr>
          <a:prstGeom prst="rect">
            <a:avLst/>
          </a:prstGeom>
        </p:spPr>
        <p:txBody>
          <a:bodyPr/>
          <a:lstStyle/>
          <a:p>
            <a:r>
              <a:t>Then we add two to the queue</a:t>
            </a: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9" name="Shape 3279"/>
          <p:cNvSpPr>
            <a:spLocks noGrp="1" noRot="1" noChangeAspect="1"/>
          </p:cNvSpPr>
          <p:nvPr>
            <p:ph type="sldImg"/>
          </p:nvPr>
        </p:nvSpPr>
        <p:spPr>
          <a:prstGeom prst="rect">
            <a:avLst/>
          </a:prstGeom>
        </p:spPr>
        <p:txBody>
          <a:bodyPr/>
          <a:lstStyle/>
          <a:p>
            <a:endParaRPr/>
          </a:p>
        </p:txBody>
      </p:sp>
      <p:sp>
        <p:nvSpPr>
          <p:cNvPr id="3280" name="Shape 3280"/>
          <p:cNvSpPr>
            <a:spLocks noGrp="1"/>
          </p:cNvSpPr>
          <p:nvPr>
            <p:ph type="body" sz="quarter" idx="1"/>
          </p:nvPr>
        </p:nvSpPr>
        <p:spPr>
          <a:prstGeom prst="rect">
            <a:avLst/>
          </a:prstGeom>
        </p:spPr>
        <p:txBody>
          <a:bodyPr/>
          <a:lstStyle/>
          <a:p>
            <a:r>
              <a:t>So that’s polling, it’s just removing the root and then sinking or bubbling down the</a:t>
            </a:r>
          </a:p>
          <a:p>
            <a:r>
              <a:t>node that was in the last position after you swapped it in. However, we do not always</a:t>
            </a:r>
          </a:p>
          <a:p>
            <a:r>
              <a:t>sink the node especially when we remove arbitrary nodes. In this next example we’re</a:t>
            </a:r>
          </a:p>
          <a:p>
            <a:r>
              <a:t>going to remove 12 from this heap. However, first we need to find 12 because we</a:t>
            </a:r>
          </a:p>
          <a:p>
            <a:r>
              <a:t>do not know where it is in the heap, or rather the computer does not know where</a:t>
            </a:r>
          </a:p>
          <a:p>
            <a:r>
              <a:t>it is in the heap. To find 12 we first need to do a linear scan across all the nodes until we find twelve. </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3" name="Shape 3663"/>
          <p:cNvSpPr>
            <a:spLocks noGrp="1" noRot="1" noChangeAspect="1"/>
          </p:cNvSpPr>
          <p:nvPr>
            <p:ph type="sldImg"/>
          </p:nvPr>
        </p:nvSpPr>
        <p:spPr>
          <a:prstGeom prst="rect">
            <a:avLst/>
          </a:prstGeom>
        </p:spPr>
        <p:txBody>
          <a:bodyPr/>
          <a:lstStyle/>
          <a:p>
            <a:endParaRPr/>
          </a:p>
        </p:txBody>
      </p:sp>
      <p:sp>
        <p:nvSpPr>
          <p:cNvPr id="3664" name="Shape 3664"/>
          <p:cNvSpPr>
            <a:spLocks noGrp="1"/>
          </p:cNvSpPr>
          <p:nvPr>
            <p:ph type="body" sz="quarter" idx="1"/>
          </p:nvPr>
        </p:nvSpPr>
        <p:spPr>
          <a:prstGeom prst="rect">
            <a:avLst/>
          </a:prstGeom>
        </p:spPr>
        <p:txBody>
          <a:bodyPr/>
          <a:lstStyle/>
          <a:p>
            <a:r>
              <a:t>after the swap you can see that we are in violation of the heap property</a:t>
            </a: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 name="Shape 3932"/>
          <p:cNvSpPr>
            <a:spLocks noGrp="1" noRot="1" noChangeAspect="1"/>
          </p:cNvSpPr>
          <p:nvPr>
            <p:ph type="sldImg"/>
          </p:nvPr>
        </p:nvSpPr>
        <p:spPr>
          <a:prstGeom prst="rect">
            <a:avLst/>
          </a:prstGeom>
        </p:spPr>
        <p:txBody>
          <a:bodyPr/>
          <a:lstStyle/>
          <a:p>
            <a:endParaRPr/>
          </a:p>
        </p:txBody>
      </p:sp>
      <p:sp>
        <p:nvSpPr>
          <p:cNvPr id="3933" name="Shape 3933"/>
          <p:cNvSpPr>
            <a:spLocks noGrp="1"/>
          </p:cNvSpPr>
          <p:nvPr>
            <p:ph type="body" sz="quarter" idx="1"/>
          </p:nvPr>
        </p:nvSpPr>
        <p:spPr>
          <a:prstGeom prst="rect">
            <a:avLst/>
          </a:prstGeom>
        </p:spPr>
        <p:txBody>
          <a:bodyPr/>
          <a:lstStyle/>
          <a:p>
            <a:r>
              <a:t>Read slide.</a:t>
            </a: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 name="Shape 4126"/>
          <p:cNvSpPr>
            <a:spLocks noGrp="1" noRot="1" noChangeAspect="1"/>
          </p:cNvSpPr>
          <p:nvPr>
            <p:ph type="sldImg"/>
          </p:nvPr>
        </p:nvSpPr>
        <p:spPr>
          <a:prstGeom prst="rect">
            <a:avLst/>
          </a:prstGeom>
        </p:spPr>
        <p:txBody>
          <a:bodyPr/>
          <a:lstStyle/>
          <a:p>
            <a:endParaRPr/>
          </a:p>
        </p:txBody>
      </p:sp>
      <p:sp>
        <p:nvSpPr>
          <p:cNvPr id="4127" name="Shape 4127"/>
          <p:cNvSpPr>
            <a:spLocks noGrp="1"/>
          </p:cNvSpPr>
          <p:nvPr>
            <p:ph type="body" sz="quarter" idx="1"/>
          </p:nvPr>
        </p:nvSpPr>
        <p:spPr>
          <a:prstGeom prst="rect">
            <a:avLst/>
          </a:prstGeom>
        </p:spPr>
        <p:txBody>
          <a:bodyPr/>
          <a:lstStyle/>
          <a:p>
            <a:r>
              <a:t>Here both left and right children have equal value, so which do we pick? By can arbitrarily select the left child.</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 name="Shape 4408"/>
          <p:cNvSpPr>
            <a:spLocks noGrp="1" noRot="1" noChangeAspect="1"/>
          </p:cNvSpPr>
          <p:nvPr>
            <p:ph type="sldImg"/>
          </p:nvPr>
        </p:nvSpPr>
        <p:spPr>
          <a:prstGeom prst="rect">
            <a:avLst/>
          </a:prstGeom>
        </p:spPr>
        <p:txBody>
          <a:bodyPr/>
          <a:lstStyle/>
          <a:p>
            <a:endParaRPr/>
          </a:p>
        </p:txBody>
      </p:sp>
      <p:sp>
        <p:nvSpPr>
          <p:cNvPr id="4409" name="Shape 4409"/>
          <p:cNvSpPr>
            <a:spLocks noGrp="1"/>
          </p:cNvSpPr>
          <p:nvPr>
            <p:ph type="body" sz="quarter" idx="1"/>
          </p:nvPr>
        </p:nvSpPr>
        <p:spPr>
          <a:prstGeom prst="rect">
            <a:avLst/>
          </a:prstGeom>
        </p:spPr>
        <p:txBody>
          <a:bodyPr/>
          <a:lstStyle/>
          <a:p>
            <a:r>
              <a:t>So from all this polling and removing we conclude the following: that polling takes logarithmic</a:t>
            </a:r>
          </a:p>
          <a:p>
            <a:r>
              <a:t>time since we’re removing the root and we know where to find it. And also that removing a</a:t>
            </a:r>
          </a:p>
          <a:p>
            <a:r>
              <a:t>random node can take up to linear time since we have to find the node we want to remove</a:t>
            </a:r>
          </a:p>
          <a:p>
            <a:r>
              <a:t>before we remove it. However, if you’re as dissatisfied with this linear removal as I am</a:t>
            </a:r>
          </a:p>
          <a:p>
            <a:r>
              <a:t>you’d figure out that there must be a better way, and indeed i’m about to show you</a:t>
            </a:r>
          </a:p>
          <a:p>
            <a:r>
              <a:t>a hack you can use to improve the complexity to be logarithmic for the general case.</a:t>
            </a: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4" name="Shape 4414"/>
          <p:cNvSpPr>
            <a:spLocks noGrp="1" noRot="1" noChangeAspect="1"/>
          </p:cNvSpPr>
          <p:nvPr>
            <p:ph type="sldImg"/>
          </p:nvPr>
        </p:nvSpPr>
        <p:spPr>
          <a:prstGeom prst="rect">
            <a:avLst/>
          </a:prstGeom>
        </p:spPr>
        <p:txBody>
          <a:bodyPr/>
          <a:lstStyle/>
          <a:p>
            <a:endParaRPr/>
          </a:p>
        </p:txBody>
      </p:sp>
      <p:sp>
        <p:nvSpPr>
          <p:cNvPr id="4415" name="Shape 4415"/>
          <p:cNvSpPr>
            <a:spLocks noGrp="1"/>
          </p:cNvSpPr>
          <p:nvPr>
            <p:ph type="body" sz="quarter" idx="1"/>
          </p:nvPr>
        </p:nvSpPr>
        <p:spPr>
          <a:prstGeom prst="rect">
            <a:avLst/>
          </a:prstGeom>
        </p:spPr>
        <p:txBody>
          <a:bodyPr/>
          <a:lstStyle/>
          <a:p>
            <a:r>
              <a:t>Alright, so now let’s look at how to remove nodes from a heap with an improved complexity.</a:t>
            </a:r>
          </a:p>
          <a:p>
            <a:r>
              <a:t>To do this we will need to make use of the Hashtable a data structure I have not covered yet,</a:t>
            </a:r>
          </a:p>
          <a:p>
            <a:r>
              <a:t>so buckle up things are about to get wild. I promise to cover the hash table throughly</a:t>
            </a:r>
          </a:p>
          <a:p>
            <a:r>
              <a:t>in a later video, but right now everything should look like magic. </a:t>
            </a:r>
          </a:p>
          <a:p>
            <a:endParaRPr/>
          </a:p>
          <a:p>
            <a:r>
              <a:t>Back to the central issue. We have nodes scattered across our heap at some particular</a:t>
            </a:r>
          </a:p>
          <a:p>
            <a:r>
              <a:t>positions and instead of scanning to find out where a node it positioned or indexed at</a:t>
            </a:r>
          </a:p>
          <a:p>
            <a:r>
              <a:t>we would like to do a lookup to figure that out. The way we’re going to do this is</a:t>
            </a:r>
          </a:p>
          <a:p>
            <a:r>
              <a:t>every node is going to be mapped to the index it is found at. So when we want</a:t>
            </a:r>
          </a:p>
          <a:p>
            <a:r>
              <a:t>to remove a particular node we lookup what index it is at instead of doing a linear scan, sounds good? </a:t>
            </a: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9" name="Shape 4419"/>
          <p:cNvSpPr>
            <a:spLocks noGrp="1" noRot="1" noChangeAspect="1"/>
          </p:cNvSpPr>
          <p:nvPr>
            <p:ph type="sldImg"/>
          </p:nvPr>
        </p:nvSpPr>
        <p:spPr>
          <a:prstGeom prst="rect">
            <a:avLst/>
          </a:prstGeom>
        </p:spPr>
        <p:txBody>
          <a:bodyPr/>
          <a:lstStyle/>
          <a:p>
            <a:endParaRPr/>
          </a:p>
        </p:txBody>
      </p:sp>
      <p:sp>
        <p:nvSpPr>
          <p:cNvPr id="4420" name="Shape 4420"/>
          <p:cNvSpPr>
            <a:spLocks noGrp="1"/>
          </p:cNvSpPr>
          <p:nvPr>
            <p:ph type="body" sz="quarter" idx="1"/>
          </p:nvPr>
        </p:nvSpPr>
        <p:spPr>
          <a:prstGeom prst="rect">
            <a:avLst/>
          </a:prstGeom>
        </p:spPr>
        <p:txBody>
          <a:bodyPr/>
          <a:lstStyle/>
          <a:p>
            <a:r>
              <a:t>Ok that sounds all great except for one caveat or two, what about if the heap has</a:t>
            </a:r>
          </a:p>
          <a:p>
            <a:r>
              <a:t>multiple nodes with the same value? What problems would that cause?</a:t>
            </a:r>
          </a:p>
          <a:p>
            <a:r>
              <a:t>Well a few but nothing we can’t handle.</a:t>
            </a: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5" name="Shape 4425"/>
          <p:cNvSpPr>
            <a:spLocks noGrp="1" noRot="1" noChangeAspect="1"/>
          </p:cNvSpPr>
          <p:nvPr>
            <p:ph type="sldImg"/>
          </p:nvPr>
        </p:nvSpPr>
        <p:spPr>
          <a:prstGeom prst="rect">
            <a:avLst/>
          </a:prstGeom>
        </p:spPr>
        <p:txBody>
          <a:bodyPr/>
          <a:lstStyle/>
          <a:p>
            <a:endParaRPr/>
          </a:p>
        </p:txBody>
      </p:sp>
      <p:sp>
        <p:nvSpPr>
          <p:cNvPr id="4426" name="Shape 4426"/>
          <p:cNvSpPr>
            <a:spLocks noGrp="1"/>
          </p:cNvSpPr>
          <p:nvPr>
            <p:ph type="body" sz="quarter" idx="1"/>
          </p:nvPr>
        </p:nvSpPr>
        <p:spPr>
          <a:prstGeom prst="rect">
            <a:avLst/>
          </a:prstGeom>
        </p:spPr>
        <p:txBody>
          <a:bodyPr/>
          <a:lstStyle/>
          <a:p>
            <a:r>
              <a:t>To begin with let’s talk about how we can deal with the multiple value problem.</a:t>
            </a:r>
          </a:p>
          <a:p>
            <a:r>
              <a:t>Read slide.</a:t>
            </a: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7" name="Shape 4457"/>
          <p:cNvSpPr>
            <a:spLocks noGrp="1" noRot="1" noChangeAspect="1"/>
          </p:cNvSpPr>
          <p:nvPr>
            <p:ph type="sldImg"/>
          </p:nvPr>
        </p:nvSpPr>
        <p:spPr>
          <a:prstGeom prst="rect">
            <a:avLst/>
          </a:prstGeom>
        </p:spPr>
        <p:txBody>
          <a:bodyPr/>
          <a:lstStyle/>
          <a:p>
            <a:endParaRPr/>
          </a:p>
        </p:txBody>
      </p:sp>
      <p:sp>
        <p:nvSpPr>
          <p:cNvPr id="4458" name="Shape 4458"/>
          <p:cNvSpPr>
            <a:spLocks noGrp="1"/>
          </p:cNvSpPr>
          <p:nvPr>
            <p:ph type="body" sz="quarter" idx="1"/>
          </p:nvPr>
        </p:nvSpPr>
        <p:spPr>
          <a:prstGeom prst="rect">
            <a:avLst/>
          </a:prstGeom>
        </p:spPr>
        <p:txBody>
          <a:bodyPr/>
          <a:lstStyle/>
          <a:p>
            <a:r>
              <a:t>Ok, so observe the blue heap, remark that it has repeated values. Namely we can see that</a:t>
            </a:r>
          </a:p>
          <a:p>
            <a:r>
              <a:t>2 is there three times, 7 is there twice and 11 and 13 once. Below this I have drawn the index tree,</a:t>
            </a:r>
          </a:p>
          <a:p>
            <a:r>
              <a:t>a tree which can help us for determining the index or position of a node in the tree. 11 for example</a:t>
            </a:r>
          </a:p>
          <a:p>
            <a:r>
              <a:t>is at index 3, 13 at index 5 and the first two and index 0. On the left is the hash table with the</a:t>
            </a:r>
          </a:p>
          <a:p>
            <a:r>
              <a:t>key-value pairs. Notice that 2 is found in three positions: 0, 2 and 6, while 7 in two positions:</a:t>
            </a:r>
          </a:p>
          <a:p>
            <a:r>
              <a:t>1 and 4 and so on.. So this is how we’re going to keep track of the positions of all the values in the tree.</a:t>
            </a:r>
          </a:p>
          <a:p>
            <a:endParaRPr/>
          </a:p>
          <a:p>
            <a:r>
              <a:t>If nodes start moving in the tree we will also need to keep track of that, if for example</a:t>
            </a:r>
          </a:p>
          <a:p>
            <a:r>
              <a:t>a bubble up or a bubble down occurs we need to keep track of all the times two</a:t>
            </a:r>
          </a:p>
          <a:p>
            <a:r>
              <a:t>nodes are swapped to update the index positions in our map. If we swap 13 and</a:t>
            </a:r>
          </a:p>
          <a:p>
            <a:r>
              <a:t>the last 7 for example the following should happen.</a:t>
            </a: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 name="Shape 4536"/>
          <p:cNvSpPr>
            <a:spLocks noGrp="1" noRot="1" noChangeAspect="1"/>
          </p:cNvSpPr>
          <p:nvPr>
            <p:ph type="sldImg"/>
          </p:nvPr>
        </p:nvSpPr>
        <p:spPr>
          <a:prstGeom prst="rect">
            <a:avLst/>
          </a:prstGeom>
        </p:spPr>
        <p:txBody>
          <a:bodyPr/>
          <a:lstStyle/>
          <a:p>
            <a:endParaRPr/>
          </a:p>
        </p:txBody>
      </p:sp>
      <p:sp>
        <p:nvSpPr>
          <p:cNvPr id="4537" name="Shape 4537"/>
          <p:cNvSpPr>
            <a:spLocks noGrp="1"/>
          </p:cNvSpPr>
          <p:nvPr>
            <p:ph type="body" sz="quarter" idx="1"/>
          </p:nvPr>
        </p:nvSpPr>
        <p:spPr>
          <a:prstGeom prst="rect">
            <a:avLst/>
          </a:prstGeom>
        </p:spPr>
        <p:txBody>
          <a:bodyPr/>
          <a:lstStyle/>
          <a:p>
            <a:r>
              <a:t>Ok that sounds all great we can keep track of repeated values by maintaining a set</a:t>
            </a:r>
          </a:p>
          <a:p>
            <a:r>
              <a:t>of indexes a node with a particular value is found at, but now we ask a further question:</a:t>
            </a:r>
          </a:p>
          <a:p>
            <a:r>
              <a:t>If we want to remove a repeated node in our heap, which node do we remove</a:t>
            </a:r>
          </a:p>
          <a:p>
            <a:r>
              <a:t>and does it matter which one we pick?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r>
              <a:t>Next we poll the smallest element in the PQ, oh that was the two we just added</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2" name="Shape 4542"/>
          <p:cNvSpPr>
            <a:spLocks noGrp="1" noRot="1" noChangeAspect="1"/>
          </p:cNvSpPr>
          <p:nvPr>
            <p:ph type="sldImg"/>
          </p:nvPr>
        </p:nvSpPr>
        <p:spPr>
          <a:prstGeom prst="rect">
            <a:avLst/>
          </a:prstGeom>
        </p:spPr>
        <p:txBody>
          <a:bodyPr/>
          <a:lstStyle/>
          <a:p>
            <a:endParaRPr/>
          </a:p>
        </p:txBody>
      </p:sp>
      <p:sp>
        <p:nvSpPr>
          <p:cNvPr id="4543" name="Shape 4543"/>
          <p:cNvSpPr>
            <a:spLocks noGrp="1"/>
          </p:cNvSpPr>
          <p:nvPr>
            <p:ph type="body" sz="quarter" idx="1"/>
          </p:nvPr>
        </p:nvSpPr>
        <p:spPr>
          <a:prstGeom prst="rect">
            <a:avLst/>
          </a:prstGeom>
        </p:spPr>
        <p:txBody>
          <a:bodyPr/>
          <a:lstStyle/>
          <a:p>
            <a:r>
              <a:t>The answer is no it does not matter which node we do decide to remove as long</a:t>
            </a:r>
          </a:p>
          <a:p>
            <a:r>
              <a:t>as we can satisfy the heap invariant in the end all is good.</a:t>
            </a: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5" name="Shape 4575"/>
          <p:cNvSpPr>
            <a:spLocks noGrp="1" noRot="1" noChangeAspect="1"/>
          </p:cNvSpPr>
          <p:nvPr>
            <p:ph type="sldImg"/>
          </p:nvPr>
        </p:nvSpPr>
        <p:spPr>
          <a:prstGeom prst="rect">
            <a:avLst/>
          </a:prstGeom>
        </p:spPr>
        <p:txBody>
          <a:bodyPr/>
          <a:lstStyle/>
          <a:p>
            <a:endParaRPr/>
          </a:p>
        </p:txBody>
      </p:sp>
      <p:sp>
        <p:nvSpPr>
          <p:cNvPr id="4576" name="Shape 4576"/>
          <p:cNvSpPr>
            <a:spLocks noGrp="1"/>
          </p:cNvSpPr>
          <p:nvPr>
            <p:ph type="body" sz="quarter" idx="1"/>
          </p:nvPr>
        </p:nvSpPr>
        <p:spPr>
          <a:prstGeom prst="rect">
            <a:avLst/>
          </a:prstGeom>
        </p:spPr>
        <p:txBody>
          <a:bodyPr/>
          <a:lstStyle/>
          <a:p>
            <a:r>
              <a:t>So let’s do an example, not just of removing but of adding, polling and</a:t>
            </a:r>
          </a:p>
          <a:p>
            <a:r>
              <a:t>removing elements with this new scheme I have just proposed. </a:t>
            </a: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3" name="Shape 4613"/>
          <p:cNvSpPr>
            <a:spLocks noGrp="1" noRot="1" noChangeAspect="1"/>
          </p:cNvSpPr>
          <p:nvPr>
            <p:ph type="sldImg"/>
          </p:nvPr>
        </p:nvSpPr>
        <p:spPr>
          <a:prstGeom prst="rect">
            <a:avLst/>
          </a:prstGeom>
        </p:spPr>
        <p:txBody>
          <a:bodyPr/>
          <a:lstStyle/>
          <a:p>
            <a:endParaRPr/>
          </a:p>
        </p:txBody>
      </p:sp>
      <p:sp>
        <p:nvSpPr>
          <p:cNvPr id="4614" name="Shape 4614"/>
          <p:cNvSpPr>
            <a:spLocks noGrp="1"/>
          </p:cNvSpPr>
          <p:nvPr>
            <p:ph type="body" sz="quarter" idx="1"/>
          </p:nvPr>
        </p:nvSpPr>
        <p:spPr>
          <a:prstGeom prst="rect">
            <a:avLst/>
          </a:prstGeom>
        </p:spPr>
        <p:txBody>
          <a:bodyPr/>
          <a:lstStyle/>
          <a:p>
            <a:r>
              <a:t>When we insert 3 we need to place 3 at the bottom of the heap in the insertion position, we also</a:t>
            </a:r>
          </a:p>
          <a:p>
            <a:r>
              <a:t>need to track where this new node so we add 3 to our table along with its position which happens</a:t>
            </a:r>
          </a:p>
          <a:p>
            <a:r>
              <a:t>to be 7. Look in the index tree in grey to confirm this. </a:t>
            </a: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1" name="Shape 4651"/>
          <p:cNvSpPr>
            <a:spLocks noGrp="1" noRot="1" noChangeAspect="1"/>
          </p:cNvSpPr>
          <p:nvPr>
            <p:ph type="sldImg"/>
          </p:nvPr>
        </p:nvSpPr>
        <p:spPr>
          <a:prstGeom prst="rect">
            <a:avLst/>
          </a:prstGeom>
        </p:spPr>
        <p:txBody>
          <a:bodyPr/>
          <a:lstStyle/>
          <a:p>
            <a:endParaRPr/>
          </a:p>
        </p:txBody>
      </p:sp>
      <p:sp>
        <p:nvSpPr>
          <p:cNvPr id="4652" name="Shape 4652"/>
          <p:cNvSpPr>
            <a:spLocks noGrp="1"/>
          </p:cNvSpPr>
          <p:nvPr>
            <p:ph type="body" sz="quarter" idx="1"/>
          </p:nvPr>
        </p:nvSpPr>
        <p:spPr>
          <a:prstGeom prst="rect">
            <a:avLst/>
          </a:prstGeom>
        </p:spPr>
        <p:txBody>
          <a:bodyPr/>
          <a:lstStyle/>
          <a:p>
            <a:r>
              <a:t>Now that 3 has been inserted we need to make sure the heap invariant</a:t>
            </a:r>
          </a:p>
          <a:p>
            <a:r>
              <a:t>is satisfied, currently it is not, so we need to bubble up 3.</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 name="Shape 4689"/>
          <p:cNvSpPr>
            <a:spLocks noGrp="1" noRot="1" noChangeAspect="1"/>
          </p:cNvSpPr>
          <p:nvPr>
            <p:ph type="sldImg"/>
          </p:nvPr>
        </p:nvSpPr>
        <p:spPr>
          <a:prstGeom prst="rect">
            <a:avLst/>
          </a:prstGeom>
        </p:spPr>
        <p:txBody>
          <a:bodyPr/>
          <a:lstStyle/>
          <a:p>
            <a:endParaRPr/>
          </a:p>
        </p:txBody>
      </p:sp>
      <p:sp>
        <p:nvSpPr>
          <p:cNvPr id="4690" name="Shape 4690"/>
          <p:cNvSpPr>
            <a:spLocks noGrp="1"/>
          </p:cNvSpPr>
          <p:nvPr>
            <p:ph type="body" sz="quarter" idx="1"/>
          </p:nvPr>
        </p:nvSpPr>
        <p:spPr>
          <a:prstGeom prst="rect">
            <a:avLst/>
          </a:prstGeom>
        </p:spPr>
        <p:txBody>
          <a:bodyPr/>
          <a:lstStyle/>
          <a:p>
            <a:r>
              <a:t>The parent of three is 11 which is larger than 3 so we need to swap those two nodes.</a:t>
            </a:r>
          </a:p>
          <a:p>
            <a:r>
              <a:t>I have highlighted the 7 in the index tree because it maps to 3 in the heap and</a:t>
            </a:r>
          </a:p>
          <a:p>
            <a:r>
              <a:t> 3 in the index tree because it maps to 11 in the heap.</a:t>
            </a: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7" name="Shape 4727"/>
          <p:cNvSpPr>
            <a:spLocks noGrp="1" noRot="1" noChangeAspect="1"/>
          </p:cNvSpPr>
          <p:nvPr>
            <p:ph type="sldImg"/>
          </p:nvPr>
        </p:nvSpPr>
        <p:spPr>
          <a:prstGeom prst="rect">
            <a:avLst/>
          </a:prstGeom>
        </p:spPr>
        <p:txBody>
          <a:bodyPr/>
          <a:lstStyle/>
          <a:p>
            <a:endParaRPr/>
          </a:p>
        </p:txBody>
      </p:sp>
      <p:sp>
        <p:nvSpPr>
          <p:cNvPr id="4728" name="Shape 4728"/>
          <p:cNvSpPr>
            <a:spLocks noGrp="1"/>
          </p:cNvSpPr>
          <p:nvPr>
            <p:ph type="body" sz="quarter" idx="1"/>
          </p:nvPr>
        </p:nvSpPr>
        <p:spPr>
          <a:prstGeom prst="rect">
            <a:avLst/>
          </a:prstGeom>
        </p:spPr>
        <p:txBody>
          <a:bodyPr/>
          <a:lstStyle/>
          <a:p>
            <a:r>
              <a:t>now perform the swap both in the tree and the table of values.</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5" name="Shape 4765"/>
          <p:cNvSpPr>
            <a:spLocks noGrp="1" noRot="1" noChangeAspect="1"/>
          </p:cNvSpPr>
          <p:nvPr>
            <p:ph type="sldImg"/>
          </p:nvPr>
        </p:nvSpPr>
        <p:spPr>
          <a:prstGeom prst="rect">
            <a:avLst/>
          </a:prstGeom>
        </p:spPr>
        <p:txBody>
          <a:bodyPr/>
          <a:lstStyle/>
          <a:p>
            <a:endParaRPr/>
          </a:p>
        </p:txBody>
      </p:sp>
      <p:sp>
        <p:nvSpPr>
          <p:cNvPr id="4766" name="Shape 4766"/>
          <p:cNvSpPr>
            <a:spLocks noGrp="1"/>
          </p:cNvSpPr>
          <p:nvPr>
            <p:ph type="body" sz="quarter" idx="1"/>
          </p:nvPr>
        </p:nvSpPr>
        <p:spPr>
          <a:prstGeom prst="rect">
            <a:avLst/>
          </a:prstGeom>
        </p:spPr>
        <p:txBody>
          <a:bodyPr/>
          <a:lstStyle/>
          <a:p>
            <a:r>
              <a:t>Now the heap invariant is still not satisfied so do a similar thing.</a:t>
            </a: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3" name="Shape 4803"/>
          <p:cNvSpPr>
            <a:spLocks noGrp="1" noRot="1" noChangeAspect="1"/>
          </p:cNvSpPr>
          <p:nvPr>
            <p:ph type="sldImg"/>
          </p:nvPr>
        </p:nvSpPr>
        <p:spPr>
          <a:prstGeom prst="rect">
            <a:avLst/>
          </a:prstGeom>
        </p:spPr>
        <p:txBody>
          <a:bodyPr/>
          <a:lstStyle/>
          <a:p>
            <a:endParaRPr/>
          </a:p>
        </p:txBody>
      </p:sp>
      <p:sp>
        <p:nvSpPr>
          <p:cNvPr id="4804" name="Shape 4804"/>
          <p:cNvSpPr>
            <a:spLocks noGrp="1"/>
          </p:cNvSpPr>
          <p:nvPr>
            <p:ph type="body" sz="quarter" idx="1"/>
          </p:nvPr>
        </p:nvSpPr>
        <p:spPr>
          <a:prstGeom prst="rect">
            <a:avLst/>
          </a:prstGeom>
        </p:spPr>
        <p:txBody>
          <a:bodyPr/>
          <a:lstStyle/>
          <a:p>
            <a:r>
              <a:t>We grab our parent and do a swap in the tree and the table.</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2" name="Shape 4912"/>
          <p:cNvSpPr>
            <a:spLocks noGrp="1" noRot="1" noChangeAspect="1"/>
          </p:cNvSpPr>
          <p:nvPr>
            <p:ph type="sldImg"/>
          </p:nvPr>
        </p:nvSpPr>
        <p:spPr>
          <a:prstGeom prst="rect">
            <a:avLst/>
          </a:prstGeom>
        </p:spPr>
        <p:txBody>
          <a:bodyPr/>
          <a:lstStyle/>
          <a:p>
            <a:endParaRPr/>
          </a:p>
        </p:txBody>
      </p:sp>
      <p:sp>
        <p:nvSpPr>
          <p:cNvPr id="4913" name="Shape 4913"/>
          <p:cNvSpPr>
            <a:spLocks noGrp="1"/>
          </p:cNvSpPr>
          <p:nvPr>
            <p:ph type="body" sz="quarter" idx="1"/>
          </p:nvPr>
        </p:nvSpPr>
        <p:spPr>
          <a:prstGeom prst="rect">
            <a:avLst/>
          </a:prstGeom>
        </p:spPr>
        <p:txBody>
          <a:bodyPr/>
          <a:lstStyle/>
          <a:p>
            <a:r>
              <a:t>Alright that does it for inserting 3.</a:t>
            </a:r>
          </a:p>
          <a:p>
            <a:endParaRPr/>
          </a:p>
          <a:p>
            <a:r>
              <a:t>The next instruction is to remove 2 from the heap, so which 2 should we remove?</a:t>
            </a:r>
          </a:p>
          <a:p>
            <a:r>
              <a:t>Well as I said it does not matter as long as we can satisfy the heap invariant in the end.</a:t>
            </a:r>
          </a:p>
          <a:p>
            <a:r>
              <a:t>If we remove the last two we can immediately satisfy the heap invariant with</a:t>
            </a:r>
          </a:p>
          <a:p>
            <a:r>
              <a:t>one swap, but for learning purposes I will simply remove the first one found</a:t>
            </a:r>
          </a:p>
          <a:p>
            <a:r>
              <a:t>in our set which happens to be the one located at index 0.</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atin typeface="+mn-lt"/>
                <a:ea typeface="+mn-ea"/>
                <a:cs typeface="+mn-cs"/>
                <a:sym typeface="Helvetica Light"/>
              </a:defRPr>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defRPr>
                <a:latin typeface="+mn-lt"/>
                <a:ea typeface="+mn-ea"/>
                <a:cs typeface="+mn-cs"/>
                <a:sym typeface="Helvetica Light"/>
              </a:defRPr>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atin typeface="+mn-lt"/>
                <a:ea typeface="+mn-ea"/>
                <a:cs typeface="+mn-cs"/>
                <a:sym typeface="Helvetica Light"/>
              </a:defRPr>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atin typeface="+mn-lt"/>
                <a:ea typeface="+mn-ea"/>
                <a:cs typeface="+mn-cs"/>
                <a:sym typeface="Helvetica Light"/>
              </a:defRPr>
            </a:lvl1pPr>
            <a:lvl2pPr marL="0" indent="228600" algn="ctr">
              <a:spcBef>
                <a:spcPts val="0"/>
              </a:spcBef>
              <a:buSzTx/>
              <a:buNone/>
              <a:defRPr sz="3200">
                <a:latin typeface="+mn-lt"/>
                <a:ea typeface="+mn-ea"/>
                <a:cs typeface="+mn-cs"/>
                <a:sym typeface="Helvetica Light"/>
              </a:defRPr>
            </a:lvl2pPr>
            <a:lvl3pPr marL="0" indent="457200" algn="ctr">
              <a:spcBef>
                <a:spcPts val="0"/>
              </a:spcBef>
              <a:buSzTx/>
              <a:buNone/>
              <a:defRPr sz="3200">
                <a:latin typeface="+mn-lt"/>
                <a:ea typeface="+mn-ea"/>
                <a:cs typeface="+mn-cs"/>
                <a:sym typeface="Helvetica Light"/>
              </a:defRPr>
            </a:lvl3pPr>
            <a:lvl4pPr marL="0" indent="685800" algn="ctr">
              <a:spcBef>
                <a:spcPts val="0"/>
              </a:spcBef>
              <a:buSzTx/>
              <a:buNone/>
              <a:defRPr sz="3200">
                <a:latin typeface="+mn-lt"/>
                <a:ea typeface="+mn-ea"/>
                <a:cs typeface="+mn-cs"/>
                <a:sym typeface="Helvetica Light"/>
              </a:defRPr>
            </a:lvl4pPr>
            <a:lvl5pPr marL="0" indent="914400" algn="ctr">
              <a:spcBef>
                <a:spcPts val="0"/>
              </a:spcBef>
              <a:buSzTx/>
              <a:buNone/>
              <a:defRPr sz="3200">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atin typeface="+mn-lt"/>
                <a:ea typeface="+mn-ea"/>
                <a:cs typeface="+mn-cs"/>
                <a:sym typeface="Helvetica Light"/>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j-lt"/>
          <a:ea typeface="+mj-ea"/>
          <a:cs typeface="+mj-cs"/>
          <a:sym typeface="Menlo"/>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j-lt"/>
          <a:ea typeface="+mj-ea"/>
          <a:cs typeface="+mj-cs"/>
          <a:sym typeface="Menl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riority Queues (PQs) with an interlude on heaps"/>
          <p:cNvSpPr>
            <a:spLocks noGrp="1"/>
          </p:cNvSpPr>
          <p:nvPr>
            <p:ph type="ctrTitle"/>
          </p:nvPr>
        </p:nvSpPr>
        <p:spPr>
          <a:xfrm>
            <a:off x="-66278" y="1120191"/>
            <a:ext cx="13137356" cy="4689441"/>
          </a:xfrm>
          <a:prstGeom prst="rect">
            <a:avLst/>
          </a:prstGeom>
        </p:spPr>
        <p:txBody>
          <a:bodyPr/>
          <a:lstStyle>
            <a:lvl1pPr defTabSz="484886">
              <a:defRPr sz="9379" b="1"/>
            </a:lvl1pPr>
          </a:lstStyle>
          <a:p>
            <a:r>
              <a:t>Priority Queues (PQs) with an interlude on heaps</a:t>
            </a:r>
          </a:p>
        </p:txBody>
      </p:sp>
      <p:sp>
        <p:nvSpPr>
          <p:cNvPr id="3" name="Text Placeholder 2">
            <a:extLst>
              <a:ext uri="{FF2B5EF4-FFF2-40B4-BE49-F238E27FC236}">
                <a16:creationId xmlns:a16="http://schemas.microsoft.com/office/drawing/2014/main" id="{F680DFEA-DFE3-4DD8-92D4-EE954589BECE}"/>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20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08"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1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21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3" name="Arrow"/>
          <p:cNvSpPr/>
          <p:nvPr/>
        </p:nvSpPr>
        <p:spPr>
          <a:xfrm>
            <a:off x="736982" y="5264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14"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defRPr>
                <a:solidFill>
                  <a:schemeClr val="accent4">
                    <a:hueOff val="102361"/>
                    <a:satOff val="14118"/>
                    <a:lumOff val="10675"/>
                  </a:schemeClr>
                </a:solidFill>
              </a:defRPr>
            </a:pPr>
            <a:r>
              <a:t>add(4)</a:t>
            </a:r>
          </a:p>
          <a:p>
            <a:pPr algn="l"/>
            <a:r>
              <a:t>poll()</a:t>
            </a:r>
          </a:p>
          <a:p>
            <a:pPr algn="l"/>
            <a:r>
              <a:t>add(5)</a:t>
            </a:r>
          </a:p>
          <a:p>
            <a:pPr algn="l"/>
            <a:r>
              <a:t>add(9)</a:t>
            </a:r>
          </a:p>
          <a:p>
            <a:pPr algn="l"/>
            <a:r>
              <a:t>poll rest</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4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4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49"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5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5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5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5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5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5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59"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06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6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6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6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6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6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6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6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7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7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7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7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7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7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7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7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8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9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0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05"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210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0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1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1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1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13"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1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1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1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1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3"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2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2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2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2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2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3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3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3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3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3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3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3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13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13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13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4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5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16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168"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2169"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170"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7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7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7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7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77"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7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7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8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8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8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18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18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19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19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19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19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19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19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19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19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19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19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20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20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20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0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1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2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3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231"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2232"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33"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3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37"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3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3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40"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4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4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4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4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5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5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64"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
        <p:nvSpPr>
          <p:cNvPr id="2265"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266"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267"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sp>
        <p:nvSpPr>
          <p:cNvPr id="2268"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2269"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270"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4"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275"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76"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277"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278"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279"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0"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1"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2"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84"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5"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286"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7"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88"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8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29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03"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304"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305"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sp>
        <p:nvSpPr>
          <p:cNvPr id="2306"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2307"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08"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09"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3"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14"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15"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16"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17"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18"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19"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0"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1"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2"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23"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24"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2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6"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27"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2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2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3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42"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343"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344"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sp>
        <p:nvSpPr>
          <p:cNvPr id="2345"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234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8"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49"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50"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6960" b="1"/>
            </a:lvl1pPr>
          </a:lstStyle>
          <a:p>
            <a:r>
              <a:t>Binary Heap Representation</a:t>
            </a:r>
          </a:p>
        </p:txBody>
      </p:sp>
      <p:sp>
        <p:nvSpPr>
          <p:cNvPr id="2351"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356"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57" name="7"/>
          <p:cNvSpPr/>
          <p:nvPr/>
        </p:nvSpPr>
        <p:spPr>
          <a:xfrm>
            <a:off x="10710333" y="5946215"/>
            <a:ext cx="639367"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58"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359"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60" name="1"/>
          <p:cNvSpPr/>
          <p:nvPr/>
        </p:nvSpPr>
        <p:spPr>
          <a:xfrm>
            <a:off x="100838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1" name="2"/>
          <p:cNvSpPr/>
          <p:nvPr/>
        </p:nvSpPr>
        <p:spPr>
          <a:xfrm>
            <a:off x="11506200" y="7004548"/>
            <a:ext cx="639366" cy="63493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2"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3"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4"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65"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66"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367"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68"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369"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7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384" name="Left child index: 2i + 1"/>
          <p:cNvSpPr/>
          <p:nvPr/>
        </p:nvSpPr>
        <p:spPr>
          <a:xfrm>
            <a:off x="494754" y="6555604"/>
            <a:ext cx="616996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Left child index: 2i + 1</a:t>
            </a:r>
          </a:p>
        </p:txBody>
      </p:sp>
      <p:sp>
        <p:nvSpPr>
          <p:cNvPr id="2385" name="Right child index: 2i + 2"/>
          <p:cNvSpPr/>
          <p:nvPr/>
        </p:nvSpPr>
        <p:spPr>
          <a:xfrm>
            <a:off x="104806" y="7177411"/>
            <a:ext cx="6674607"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Right child index: 2i + 2 </a:t>
            </a:r>
          </a:p>
        </p:txBody>
      </p:sp>
      <p:sp>
        <p:nvSpPr>
          <p:cNvPr id="2386" name="(zero based)"/>
          <p:cNvSpPr/>
          <p:nvPr/>
        </p:nvSpPr>
        <p:spPr>
          <a:xfrm>
            <a:off x="1694874" y="7806154"/>
            <a:ext cx="3142134"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t>(zero based)</a:t>
            </a:r>
          </a:p>
        </p:txBody>
      </p:sp>
      <p:graphicFrame>
        <p:nvGraphicFramePr>
          <p:cNvPr id="2387"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388"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2389"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6960" b="1"/>
            </a:lvl1pPr>
          </a:lstStyle>
          <a:p>
            <a:r>
              <a:t>Binary Heap Representation</a:t>
            </a:r>
          </a:p>
        </p:txBody>
      </p:sp>
      <p:sp>
        <p:nvSpPr>
          <p:cNvPr id="2390" name="Let i be the parent…"/>
          <p:cNvSpPr/>
          <p:nvPr/>
        </p:nvSpPr>
        <p:spPr>
          <a:xfrm>
            <a:off x="553502" y="5168900"/>
            <a:ext cx="561945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Let </a:t>
            </a:r>
            <a:r>
              <a:rPr i="1"/>
              <a:t>i</a:t>
            </a:r>
            <a:r>
              <a:t> be the parent</a:t>
            </a:r>
          </a:p>
          <a:p>
            <a:r>
              <a:t>node index</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4"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
        <p:nvSpPr>
          <p:cNvPr id="239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396"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39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98"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39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04"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0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0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0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0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1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1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r>
              <a:t>Insert(10)</a:t>
            </a:r>
          </a:p>
        </p:txBody>
      </p:sp>
      <p:sp>
        <p:nvSpPr>
          <p:cNvPr id="2415"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9"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20"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21"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22"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36" name="1"/>
          <p:cNvSpPr/>
          <p:nvPr/>
        </p:nvSpPr>
        <p:spPr>
          <a:xfrm>
            <a:off x="8419443" y="7280654"/>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39"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4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41"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2"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43"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48" name="6"/>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49"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5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51" name="1"/>
          <p:cNvSpPr/>
          <p:nvPr/>
        </p:nvSpPr>
        <p:spPr>
          <a:xfrm>
            <a:off x="7831731" y="5871860"/>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6"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5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68"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69"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70"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71"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219"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2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2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2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2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2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22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27"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28" name="Arrow"/>
          <p:cNvSpPr/>
          <p:nvPr/>
        </p:nvSpPr>
        <p:spPr>
          <a:xfrm>
            <a:off x="736982" y="5810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2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defRPr>
                <a:solidFill>
                  <a:schemeClr val="accent4">
                    <a:hueOff val="102361"/>
                    <a:satOff val="14118"/>
                    <a:lumOff val="10675"/>
                  </a:schemeClr>
                </a:solidFill>
              </a:defRPr>
            </a:pPr>
            <a:r>
              <a:t>poll()</a:t>
            </a:r>
          </a:p>
          <a:p>
            <a:pPr algn="l"/>
            <a:r>
              <a:t>add(5)</a:t>
            </a:r>
          </a:p>
          <a:p>
            <a:pPr algn="l"/>
            <a:r>
              <a:t>add(9)</a:t>
            </a:r>
          </a:p>
          <a:p>
            <a:pPr algn="l"/>
            <a:r>
              <a:t>poll rest</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5" name="5"/>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476" name="1"/>
          <p:cNvSpPr/>
          <p:nvPr/>
        </p:nvSpPr>
        <p:spPr>
          <a:xfrm>
            <a:off x="7016079" y="4561231"/>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477"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3"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487"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488"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4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1"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492"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4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495"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49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49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498"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99"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3" name="1"/>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0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05"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0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51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1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1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1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2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2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23"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2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2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26"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27"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33"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3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3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3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4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54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4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4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4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4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4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5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5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Insert(1)</a:t>
            </a:r>
          </a:p>
          <a:p>
            <a:pPr algn="l"/>
            <a:r>
              <a:t>Insert(13)</a:t>
            </a:r>
          </a:p>
          <a:p>
            <a:pPr algn="l"/>
            <a:r>
              <a:t>Insert(4)</a:t>
            </a:r>
          </a:p>
          <a:p>
            <a:pPr algn="l"/>
            <a:r>
              <a:t>Insert(0)</a:t>
            </a:r>
          </a:p>
          <a:p>
            <a:pPr algn="l"/>
            <a:r>
              <a:t>Insert(10)</a:t>
            </a:r>
          </a:p>
        </p:txBody>
      </p:sp>
      <p:sp>
        <p:nvSpPr>
          <p:cNvPr id="255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54" name="Arrow"/>
          <p:cNvSpPr/>
          <p:nvPr/>
        </p:nvSpPr>
        <p:spPr>
          <a:xfrm>
            <a:off x="660627" y="4889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55"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6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6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6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6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6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6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57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7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57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5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79" name="13"/>
          <p:cNvSpPr/>
          <p:nvPr/>
        </p:nvSpPr>
        <p:spPr>
          <a:xfrm>
            <a:off x="9321683" y="72592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58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81" name="14"/>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8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58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58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585"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9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59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59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9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59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59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0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0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0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0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0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0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1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11" name="13"/>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1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1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1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5"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2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2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3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3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4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42"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defRPr>
                <a:solidFill>
                  <a:schemeClr val="accent4">
                    <a:hueOff val="102361"/>
                    <a:satOff val="14118"/>
                    <a:lumOff val="10675"/>
                  </a:schemeClr>
                </a:solidFill>
              </a:defRPr>
            </a:pPr>
            <a:r>
              <a:t>Insert(13)</a:t>
            </a:r>
          </a:p>
          <a:p>
            <a:pPr algn="l"/>
            <a:r>
              <a:t>Insert(4)</a:t>
            </a:r>
          </a:p>
          <a:p>
            <a:pPr algn="l"/>
            <a:r>
              <a:t>Insert(0)</a:t>
            </a:r>
          </a:p>
          <a:p>
            <a:pPr algn="l"/>
            <a:r>
              <a:t>Insert(10)</a:t>
            </a:r>
          </a:p>
        </p:txBody>
      </p:sp>
      <p:sp>
        <p:nvSpPr>
          <p:cNvPr id="2643"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44" name="Arrow"/>
          <p:cNvSpPr/>
          <p:nvPr/>
        </p:nvSpPr>
        <p:spPr>
          <a:xfrm>
            <a:off x="660627" y="53975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45"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51" name="1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7"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6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6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6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6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6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6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67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1" name="13"/>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72" name="4"/>
          <p:cNvSpPr/>
          <p:nvPr/>
        </p:nvSpPr>
        <p:spPr>
          <a:xfrm>
            <a:off x="10251873" y="72889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7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7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6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676" name="Arrow"/>
          <p:cNvSpPr/>
          <p:nvPr/>
        </p:nvSpPr>
        <p:spPr>
          <a:xfrm>
            <a:off x="660627" y="5930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77"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68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83" name="1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8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8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8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69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6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69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6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6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6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6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0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3" name="4"/>
          <p:cNvSpPr/>
          <p:nvPr/>
        </p:nvSpPr>
        <p:spPr>
          <a:xfrm>
            <a:off x="9743385" y="591357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0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0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0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0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08" name="Arrow"/>
          <p:cNvSpPr/>
          <p:nvPr/>
        </p:nvSpPr>
        <p:spPr>
          <a:xfrm>
            <a:off x="660627" y="5930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09"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13" name="4"/>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19" name="19"/>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7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24"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2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1"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3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3"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34"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3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3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3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38" name="Arrow"/>
          <p:cNvSpPr/>
          <p:nvPr/>
        </p:nvSpPr>
        <p:spPr>
          <a:xfrm>
            <a:off x="660627" y="59451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39"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4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43"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4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4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49"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5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75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54"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5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5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5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5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1"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6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3"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64"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65"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defRPr>
                <a:solidFill>
                  <a:schemeClr val="accent4">
                    <a:hueOff val="102361"/>
                    <a:satOff val="14118"/>
                    <a:lumOff val="10675"/>
                  </a:schemeClr>
                </a:solidFill>
              </a:defRPr>
            </a:pPr>
            <a:r>
              <a:t>Insert(4)</a:t>
            </a:r>
          </a:p>
          <a:p>
            <a:pPr algn="l"/>
            <a:r>
              <a:t>Insert(0)</a:t>
            </a:r>
          </a:p>
          <a:p>
            <a:pPr algn="l"/>
            <a:r>
              <a:t>Insert(10)</a:t>
            </a:r>
          </a:p>
        </p:txBody>
      </p:sp>
      <p:sp>
        <p:nvSpPr>
          <p:cNvPr id="27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768" name="Arrow"/>
          <p:cNvSpPr/>
          <p:nvPr/>
        </p:nvSpPr>
        <p:spPr>
          <a:xfrm>
            <a:off x="660627" y="59451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69"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234"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3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3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3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3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3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4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24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42"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4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defRPr>
                <a:solidFill>
                  <a:schemeClr val="accent4">
                    <a:hueOff val="102361"/>
                    <a:satOff val="14118"/>
                    <a:lumOff val="10675"/>
                  </a:schemeClr>
                </a:solidFill>
              </a:defRPr>
            </a:pPr>
            <a:r>
              <a:t>add(5)</a:t>
            </a:r>
          </a:p>
          <a:p>
            <a:pPr algn="l"/>
            <a:r>
              <a:t>add(9)</a:t>
            </a:r>
          </a:p>
          <a:p>
            <a:pPr algn="l"/>
            <a:r>
              <a:t>poll rest</a:t>
            </a:r>
          </a:p>
        </p:txBody>
      </p:sp>
      <p:sp>
        <p:nvSpPr>
          <p:cNvPr id="244" name="Arrow"/>
          <p:cNvSpPr/>
          <p:nvPr/>
        </p:nvSpPr>
        <p:spPr>
          <a:xfrm>
            <a:off x="736982" y="631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4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3"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75" name="4"/>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7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1" name="19"/>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7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7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7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7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7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7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798" name="0"/>
          <p:cNvSpPr/>
          <p:nvPr/>
        </p:nvSpPr>
        <p:spPr>
          <a:xfrm>
            <a:off x="11150483" y="7284656"/>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7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03"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09" name="4"/>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5" name="0"/>
          <p:cNvSpPr/>
          <p:nvPr/>
        </p:nvSpPr>
        <p:spPr>
          <a:xfrm>
            <a:off x="11298831" y="593930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8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37"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41" name="0"/>
          <p:cNvSpPr/>
          <p:nvPr/>
        </p:nvSpPr>
        <p:spPr>
          <a:xfrm>
            <a:off x="10391263" y="4522949"/>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8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66"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86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868"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869"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3" name="0"/>
          <p:cNvSpPr/>
          <p:nvPr/>
        </p:nvSpPr>
        <p:spPr>
          <a:xfrm>
            <a:off x="8759322" y="3306943"/>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87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875"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7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7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1"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8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885"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86"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8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89"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890"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89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3"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9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5"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896"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897"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898"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899"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00"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0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02" name="Arrow"/>
          <p:cNvSpPr/>
          <p:nvPr/>
        </p:nvSpPr>
        <p:spPr>
          <a:xfrm>
            <a:off x="660627" y="64277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03"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7" name="0"/>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09"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5" name="4"/>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9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20"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7" name="14"/>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2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29" name="1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30" name="13"/>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31"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2" name="19"/>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33"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34"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defRPr>
                <a:solidFill>
                  <a:schemeClr val="accent4">
                    <a:hueOff val="102361"/>
                    <a:satOff val="14118"/>
                    <a:lumOff val="10675"/>
                  </a:schemeClr>
                </a:solidFill>
              </a:defRPr>
            </a:pPr>
            <a:r>
              <a:t>Insert(0)</a:t>
            </a:r>
          </a:p>
          <a:p>
            <a:pPr algn="l"/>
            <a:r>
              <a:t>Insert(10)</a:t>
            </a:r>
          </a:p>
        </p:txBody>
      </p:sp>
      <p:sp>
        <p:nvSpPr>
          <p:cNvPr id="293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36" name="Arrow"/>
          <p:cNvSpPr/>
          <p:nvPr/>
        </p:nvSpPr>
        <p:spPr>
          <a:xfrm>
            <a:off x="660627" y="6427776"/>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37"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9"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4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41"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4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7"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95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52"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5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5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5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59"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6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1"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62"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63"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4"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2965"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6" name="10"/>
          <p:cNvSpPr/>
          <p:nvPr/>
        </p:nvSpPr>
        <p:spPr>
          <a:xfrm>
            <a:off x="12028404" y="7282770"/>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2967"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68"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6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970"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71"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5" name="0"/>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297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77"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97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9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3" name="4"/>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2987" name="Insert(1)…"/>
          <p:cNvSpPr/>
          <p:nvPr/>
        </p:nvSpPr>
        <p:spPr>
          <a:xfrm>
            <a:off x="1361715" y="4789509"/>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Insert(1)</a:t>
            </a:r>
          </a:p>
          <a:p>
            <a:pPr algn="l"/>
            <a:r>
              <a:t>Insert(13)</a:t>
            </a:r>
          </a:p>
          <a:p>
            <a:pPr algn="l"/>
            <a:r>
              <a:t>Insert(4)</a:t>
            </a:r>
          </a:p>
          <a:p>
            <a:pPr algn="l"/>
            <a:r>
              <a:t>Insert(0)</a:t>
            </a:r>
          </a:p>
          <a:p>
            <a:pPr algn="l">
              <a:defRPr>
                <a:solidFill>
                  <a:schemeClr val="accent4">
                    <a:hueOff val="102361"/>
                    <a:satOff val="14118"/>
                    <a:lumOff val="10675"/>
                  </a:schemeClr>
                </a:solidFill>
              </a:defRPr>
            </a:pPr>
            <a:r>
              <a:t>Insert(10)</a:t>
            </a:r>
          </a:p>
        </p:txBody>
      </p:sp>
      <p:sp>
        <p:nvSpPr>
          <p:cNvPr id="298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298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299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9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6" name="14"/>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9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998" name="1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2999" name="1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0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1" name="19"/>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300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0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0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06" name="Arrow"/>
          <p:cNvSpPr/>
          <p:nvPr/>
        </p:nvSpPr>
        <p:spPr>
          <a:xfrm>
            <a:off x="660627" y="6973876"/>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07" name="Adding Elements to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Adding Elements to Binary Heap</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1" name="Removing Elements from Binary Heap"/>
          <p:cNvSpPr>
            <a:spLocks noGrp="1"/>
          </p:cNvSpPr>
          <p:nvPr>
            <p:ph type="title"/>
          </p:nvPr>
        </p:nvSpPr>
        <p:spPr>
          <a:xfrm>
            <a:off x="-1115114" y="3004167"/>
            <a:ext cx="15235028" cy="3108132"/>
          </a:xfrm>
          <a:prstGeom prst="rect">
            <a:avLst/>
          </a:prstGeom>
        </p:spPr>
        <p:txBody>
          <a:bodyPr/>
          <a:lstStyle>
            <a:lvl1pPr>
              <a:defRPr sz="9400" b="1"/>
            </a:lvl1pPr>
          </a:lstStyle>
          <a:p>
            <a:r>
              <a:t>Removing Elements from Binary Heap</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5"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0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017"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1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19"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2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29"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3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6"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3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3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1"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3" name="10"/>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44"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4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05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53" name="1"/>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0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0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0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7" name="10"/>
          <p:cNvSpPr/>
          <p:nvPr/>
        </p:nvSpPr>
        <p:spPr>
          <a:xfrm>
            <a:off x="12028404" y="72827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78"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7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08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081"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082"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25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5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5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54"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5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56"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25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58" name="4"/>
          <p:cNvSpPr/>
          <p:nvPr/>
        </p:nvSpPr>
        <p:spPr>
          <a:xfrm>
            <a:off x="6804388"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5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defRPr>
                <a:solidFill>
                  <a:schemeClr val="accent4">
                    <a:hueOff val="102361"/>
                    <a:satOff val="14118"/>
                    <a:lumOff val="10675"/>
                  </a:schemeClr>
                </a:solidFill>
              </a:defRPr>
            </a:pPr>
            <a:r>
              <a:t>add(9)</a:t>
            </a:r>
          </a:p>
          <a:p>
            <a:pPr algn="l"/>
            <a:r>
              <a:t>poll rest</a:t>
            </a:r>
          </a:p>
        </p:txBody>
      </p:sp>
      <p:sp>
        <p:nvSpPr>
          <p:cNvPr id="260" name="Arrow"/>
          <p:cNvSpPr/>
          <p:nvPr/>
        </p:nvSpPr>
        <p:spPr>
          <a:xfrm>
            <a:off x="736982" y="6826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61"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62"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085"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0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087"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0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0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0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1" name="1"/>
          <p:cNvSpPr/>
          <p:nvPr/>
        </p:nvSpPr>
        <p:spPr>
          <a:xfrm>
            <a:off x="12028404" y="72827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12" name="Line"/>
          <p:cNvSpPr/>
          <p:nvPr/>
        </p:nvSpPr>
        <p:spPr>
          <a:xfrm flipH="1" flipV="1">
            <a:off x="12044616" y="6739041"/>
            <a:ext cx="211302" cy="54741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1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15"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16"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119"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2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21" name="1"/>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2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2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2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2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3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3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3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3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38"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3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4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4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4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4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47"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48"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151"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52"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53"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154"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5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59"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6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2"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6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6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6"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167"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16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6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0" name="2"/>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2"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73"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17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5"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7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17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
        <p:nvSpPr>
          <p:cNvPr id="3179" name="Arrow"/>
          <p:cNvSpPr/>
          <p:nvPr/>
        </p:nvSpPr>
        <p:spPr>
          <a:xfrm>
            <a:off x="152627" y="4914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80"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18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8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8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8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8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19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19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19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19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0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0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4" name="2"/>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0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6" name="10"/>
          <p:cNvSpPr/>
          <p:nvPr/>
        </p:nvSpPr>
        <p:spPr>
          <a:xfrm>
            <a:off x="9743385" y="59135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0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0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0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1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12"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1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2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2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1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2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6"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3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4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4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44" name="Arrow"/>
          <p:cNvSpPr/>
          <p:nvPr/>
        </p:nvSpPr>
        <p:spPr>
          <a:xfrm>
            <a:off x="152627" y="4914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45"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24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Remove(12)</a:t>
            </a:r>
          </a:p>
          <a:p>
            <a:pPr algn="l"/>
            <a:r>
              <a:t>Remove(3)</a:t>
            </a:r>
          </a:p>
          <a:p>
            <a:pPr algn="l"/>
            <a:r>
              <a:t>Poll()</a:t>
            </a:r>
          </a:p>
          <a:p>
            <a:pPr algn="l"/>
            <a:r>
              <a:t>Remove(6)</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249"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50"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51"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5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7"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5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5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0"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6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6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4"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65"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26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68"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26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0"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71"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27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3"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27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75"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2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
        <p:nvSpPr>
          <p:cNvPr id="3277"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78"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28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284"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85"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86"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28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8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1"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9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4"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295"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29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298"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299"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0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2"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0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05"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0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7" name="3"/>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0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0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1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11"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31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31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1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1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1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3"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2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2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2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2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3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3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3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3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3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3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4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4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3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3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4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4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5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6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3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7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7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37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375"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37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37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8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38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2"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8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8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8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391"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39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39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39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39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39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0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0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0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0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0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7"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40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267"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68"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69"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70"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71"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72"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73"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274"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75"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76"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77"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78"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79"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41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1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1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1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1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2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23"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2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2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2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2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3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3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3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5"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3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3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3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39"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44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44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4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4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4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4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4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5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55"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5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5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5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6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6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4"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6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6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7"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6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6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47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71"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47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475"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6"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77"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78"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7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8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6"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487"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48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8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0"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491"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49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4"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49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6"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497"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49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499"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00"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0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0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0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50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50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0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0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0"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1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1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1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19" name="12"/>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2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2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2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2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2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3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1"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32"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33"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34"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35"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53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8"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539"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40"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41"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2"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43"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4"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5"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6"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7"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48"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49"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0"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51"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52"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3"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4"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55"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56"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7"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58"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59"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0"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61"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62"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3" name="3"/>
          <p:cNvSpPr/>
          <p:nvPr/>
        </p:nvSpPr>
        <p:spPr>
          <a:xfrm>
            <a:off x="11150483" y="72846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64"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65"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66"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67"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568"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0"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571"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572"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73"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74"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575"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6"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7"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8"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79"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80"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1"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2"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583" name="12"/>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584"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5"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6"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587"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588"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89"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0"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591"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2"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93"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594"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5" name="3"/>
          <p:cNvSpPr/>
          <p:nvPr/>
        </p:nvSpPr>
        <p:spPr>
          <a:xfrm>
            <a:off x="11150483" y="72846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596"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597"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598"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99"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60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03"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04"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05"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06"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07"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8"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09"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0"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1"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12"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3"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4"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15"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16"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7"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18"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19"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2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1"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2"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23"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4"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25"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26"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7" name="12"/>
          <p:cNvSpPr/>
          <p:nvPr/>
        </p:nvSpPr>
        <p:spPr>
          <a:xfrm>
            <a:off x="11150483" y="72846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3628" name="Line"/>
          <p:cNvSpPr/>
          <p:nvPr/>
        </p:nvSpPr>
        <p:spPr>
          <a:xfrm flipV="1">
            <a:off x="11654583" y="6839499"/>
            <a:ext cx="51017" cy="42200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2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30"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31"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63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3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36"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3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38"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3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4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47" name="3"/>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4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5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5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5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57"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58"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59"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60" name="Arrow"/>
          <p:cNvSpPr/>
          <p:nvPr/>
        </p:nvSpPr>
        <p:spPr>
          <a:xfrm>
            <a:off x="152627" y="54102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61"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66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6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68"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66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0" name="3"/>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7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7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67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8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68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68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68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8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8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69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69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69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69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69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69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98" name="3"/>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9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0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0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0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0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1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1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1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1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1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1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2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2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22" name="Arrow"/>
          <p:cNvSpPr/>
          <p:nvPr/>
        </p:nvSpPr>
        <p:spPr>
          <a:xfrm>
            <a:off x="152627" y="54102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2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72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Remove(12)</a:t>
            </a:r>
          </a:p>
          <a:p>
            <a:pPr algn="l"/>
            <a:r>
              <a:t>Remove(3)</a:t>
            </a:r>
          </a:p>
          <a:p>
            <a:pPr algn="l"/>
            <a:r>
              <a:t>Poll()</a:t>
            </a:r>
          </a:p>
          <a:p>
            <a:pPr algn="l"/>
            <a:r>
              <a:t>Remove(6)</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28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85"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8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8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28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8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29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29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9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9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294"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295" name="5"/>
          <p:cNvSpPr/>
          <p:nvPr/>
        </p:nvSpPr>
        <p:spPr>
          <a:xfrm>
            <a:off x="8346012" y="43617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9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72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28" name="3"/>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2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3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3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3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3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4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4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4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4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4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4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5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5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5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
        <p:nvSpPr>
          <p:cNvPr id="3753"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54"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75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5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0"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69"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7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7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6"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77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78"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79" name="15"/>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78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81"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782"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8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78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78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78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78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7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79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79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0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0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0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0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9" name="15"/>
          <p:cNvSpPr/>
          <p:nvPr/>
        </p:nvSpPr>
        <p:spPr>
          <a:xfrm>
            <a:off x="10251873" y="72889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1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1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1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1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81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81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18" name="3"/>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2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2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2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2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3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3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3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3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3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39" name="15"/>
          <p:cNvSpPr/>
          <p:nvPr/>
        </p:nvSpPr>
        <p:spPr>
          <a:xfrm>
            <a:off x="10251873" y="728897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4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4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4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84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84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4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4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5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5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5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5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6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6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6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6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6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69" name="3"/>
          <p:cNvSpPr/>
          <p:nvPr/>
        </p:nvSpPr>
        <p:spPr>
          <a:xfrm>
            <a:off x="10251873" y="7288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70" name="Line"/>
          <p:cNvSpPr/>
          <p:nvPr/>
        </p:nvSpPr>
        <p:spPr>
          <a:xfrm flipH="1" flipV="1">
            <a:off x="10485231" y="6712197"/>
            <a:ext cx="169208"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71"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72"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87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874"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6"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877"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878"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879"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0" name="5"/>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8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5"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8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88"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889"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89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2"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893"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9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6"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897"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898"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99"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00"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01"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902"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4"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05" name="1"/>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06" name="15"/>
          <p:cNvSpPr/>
          <p:nvPr/>
        </p:nvSpPr>
        <p:spPr>
          <a:xfrm>
            <a:off x="7016079" y="456123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07"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08" name="5"/>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9"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0"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1"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2"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3"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14"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5"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6"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17" name="8"/>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18"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9"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0"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21"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22"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3"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4" name="10"/>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25"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6"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2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28" name="Do we bubble up or bubble down? We already satisfy the heap invariant from above, so bubble down it is!"/>
          <p:cNvSpPr/>
          <p:nvPr/>
        </p:nvSpPr>
        <p:spPr>
          <a:xfrm>
            <a:off x="73194" y="8351456"/>
            <a:ext cx="12858412" cy="10668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3200"/>
            </a:lvl1pPr>
          </a:lstStyle>
          <a:p>
            <a:r>
              <a:t>Do we bubble up or bubble down? We already satisfy the heap invariant from above, so bubble down it is!</a:t>
            </a:r>
          </a:p>
        </p:txBody>
      </p:sp>
      <p:sp>
        <p:nvSpPr>
          <p:cNvPr id="3929" name="Arrow"/>
          <p:cNvSpPr/>
          <p:nvPr/>
        </p:nvSpPr>
        <p:spPr>
          <a:xfrm>
            <a:off x="152627" y="5943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30"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9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36"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3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3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39" name="15"/>
          <p:cNvSpPr/>
          <p:nvPr/>
        </p:nvSpPr>
        <p:spPr>
          <a:xfrm>
            <a:off x="6276285" y="584613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4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4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48" name="8"/>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4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5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5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5"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56"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7"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5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59"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60"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96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3"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64"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3976" name="15"/>
          <p:cNvSpPr/>
          <p:nvPr/>
        </p:nvSpPr>
        <p:spPr>
          <a:xfrm>
            <a:off x="6614962" y="7320870"/>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39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398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98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3"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3984"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8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987" name="Arrow"/>
          <p:cNvSpPr/>
          <p:nvPr/>
        </p:nvSpPr>
        <p:spPr>
          <a:xfrm>
            <a:off x="152627" y="5943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988"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398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defRPr>
                <a:solidFill>
                  <a:schemeClr val="accent4">
                    <a:hueOff val="102361"/>
                    <a:satOff val="14118"/>
                    <a:lumOff val="10675"/>
                  </a:schemeClr>
                </a:solidFill>
              </a:defRPr>
            </a:pPr>
            <a:r>
              <a:t>Remove(3)</a:t>
            </a:r>
          </a:p>
          <a:p>
            <a:pPr algn="l"/>
            <a:r>
              <a:t>Poll()</a:t>
            </a:r>
          </a:p>
          <a:p>
            <a:pPr algn="l"/>
            <a:r>
              <a:t>Remove(6)</a:t>
            </a:r>
          </a:p>
        </p:txBody>
      </p:sp>
    </p:spTree>
  </p:cSld>
  <p:clrMapOvr>
    <a:masterClrMapping/>
  </p:clrMapOvr>
  <p:transition spd="me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3992"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99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9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99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99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0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0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0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0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0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1" name="10"/>
          <p:cNvSpPr/>
          <p:nvPr/>
        </p:nvSpPr>
        <p:spPr>
          <a:xfrm>
            <a:off x="9321683" y="725925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12"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3"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1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1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
        <p:nvSpPr>
          <p:cNvPr id="4016"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17"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29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0"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0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0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0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0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0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30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0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0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09"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1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11"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020" name="1"/>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21"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22"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3"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2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28"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2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1"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32"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3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5"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36"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3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39" name="10"/>
          <p:cNvSpPr/>
          <p:nvPr/>
        </p:nvSpPr>
        <p:spPr>
          <a:xfrm>
            <a:off x="9321683" y="7259256"/>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0"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4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4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4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44"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04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048"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4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5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5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5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5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6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6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6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6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7" name="1"/>
          <p:cNvSpPr/>
          <p:nvPr/>
        </p:nvSpPr>
        <p:spPr>
          <a:xfrm>
            <a:off x="9321683" y="725925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068" name="Line"/>
          <p:cNvSpPr/>
          <p:nvPr/>
        </p:nvSpPr>
        <p:spPr>
          <a:xfrm flipV="1">
            <a:off x="9892175" y="6779757"/>
            <a:ext cx="151451" cy="48480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69"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71"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72"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07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076" name="10"/>
          <p:cNvSpPr/>
          <p:nvPr/>
        </p:nvSpPr>
        <p:spPr>
          <a:xfrm>
            <a:off x="8759322" y="3306943"/>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07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07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7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08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8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8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08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08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092"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09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95" name="2"/>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096"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097" name="Arrow"/>
          <p:cNvSpPr/>
          <p:nvPr/>
        </p:nvSpPr>
        <p:spPr>
          <a:xfrm>
            <a:off x="152627" y="64389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98"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09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02"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0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04" name="10"/>
          <p:cNvSpPr/>
          <p:nvPr/>
        </p:nvSpPr>
        <p:spPr>
          <a:xfrm>
            <a:off x="10391263" y="452294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05"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0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0"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1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3"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14"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1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17"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18"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21" name="2"/>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22"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23" name="Arrow"/>
          <p:cNvSpPr/>
          <p:nvPr/>
        </p:nvSpPr>
        <p:spPr>
          <a:xfrm>
            <a:off x="152627" y="64389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24"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12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3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3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3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3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4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4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4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4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50"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5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52"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15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defRPr>
                <a:solidFill>
                  <a:schemeClr val="accent4">
                    <a:hueOff val="102361"/>
                    <a:satOff val="14118"/>
                    <a:lumOff val="10675"/>
                  </a:schemeClr>
                </a:solidFill>
              </a:defRPr>
            </a:pPr>
            <a:r>
              <a:t>Poll()</a:t>
            </a:r>
          </a:p>
          <a:p>
            <a:pPr algn="l"/>
            <a:r>
              <a:t>Remove(6)</a:t>
            </a:r>
          </a:p>
        </p:txBody>
      </p:sp>
    </p:spTree>
  </p:cSld>
  <p:clrMapOvr>
    <a:masterClrMapping/>
  </p:clrMapOvr>
  <p:transition spd="me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5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
        <p:nvSpPr>
          <p:cNvPr id="4157"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5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5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6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6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6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7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73" name="7"/>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7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5"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6"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177"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178" name="Arrow"/>
          <p:cNvSpPr/>
          <p:nvPr/>
        </p:nvSpPr>
        <p:spPr>
          <a:xfrm>
            <a:off x="152627" y="6959600"/>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179"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18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3"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18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8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8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8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9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19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19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9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198"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9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0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02"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0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04"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20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0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10"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1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1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2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2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24"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25"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6"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7"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28"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29"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30"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231"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3"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3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3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37"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3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3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4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4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4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50"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51"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2"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3"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54" name="6"/>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55"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56"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257"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60"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1"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62"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3"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64"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5"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6"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7"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8"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69"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0"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1"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72"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73"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4"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5"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276" name="7"/>
          <p:cNvSpPr/>
          <p:nvPr/>
        </p:nvSpPr>
        <p:spPr>
          <a:xfrm>
            <a:off x="8419443" y="7280654"/>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277"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8"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79"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280"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281"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282"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28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31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1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1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17"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1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1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2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32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2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2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24"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2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26" name="9"/>
          <p:cNvSpPr/>
          <p:nvPr/>
        </p:nvSpPr>
        <p:spPr>
          <a:xfrm>
            <a:off x="10119088"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286"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7"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288"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9"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290"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1"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2"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3"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4"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95"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6"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7"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298"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299"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0"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1"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02" name="7"/>
          <p:cNvSpPr/>
          <p:nvPr/>
        </p:nvSpPr>
        <p:spPr>
          <a:xfrm>
            <a:off x="8419443" y="7280654"/>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4"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06" name="6"/>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07"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08"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309"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12"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3"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14"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15"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16"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7"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8"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19"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0"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21"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2"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3"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24"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25"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6"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27"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28" name="6"/>
          <p:cNvSpPr/>
          <p:nvPr/>
        </p:nvSpPr>
        <p:spPr>
          <a:xfrm>
            <a:off x="8419443" y="72806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329"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0" name="Line"/>
          <p:cNvSpPr/>
          <p:nvPr/>
        </p:nvSpPr>
        <p:spPr>
          <a:xfrm flipH="1" flipV="1">
            <a:off x="8515673" y="6695289"/>
            <a:ext cx="169208" cy="54178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3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32"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33"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34"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335"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7"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38"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39"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40"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1"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42"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3"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4"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5"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6"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47"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8"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49"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50"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51"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2"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3"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54"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55"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56" name="7"/>
          <p:cNvSpPr/>
          <p:nvPr/>
        </p:nvSpPr>
        <p:spPr>
          <a:xfrm>
            <a:off x="7831731" y="5871860"/>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57" name="Do we bubble up or bubble down? Neither! The heap invariant is already satisfied."/>
          <p:cNvSpPr/>
          <p:nvPr/>
        </p:nvSpPr>
        <p:spPr>
          <a:xfrm>
            <a:off x="703914" y="8394700"/>
            <a:ext cx="12007697" cy="1143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Do we bubble up or bubble down? Neither! The heap invariant is already satisfied.</a:t>
            </a:r>
          </a:p>
        </p:txBody>
      </p:sp>
      <p:sp>
        <p:nvSpPr>
          <p:cNvPr id="4358" name="Arrow"/>
          <p:cNvSpPr/>
          <p:nvPr/>
        </p:nvSpPr>
        <p:spPr>
          <a:xfrm>
            <a:off x="152627" y="6959600"/>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359"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
        <p:nvSpPr>
          <p:cNvPr id="4360"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defRPr>
                <a:solidFill>
                  <a:schemeClr val="accent4">
                    <a:hueOff val="102361"/>
                    <a:satOff val="14118"/>
                    <a:lumOff val="10675"/>
                  </a:schemeClr>
                </a:solidFill>
              </a:defRPr>
            </a:pPr>
            <a:r>
              <a:t>Remove(6)</a:t>
            </a:r>
          </a:p>
        </p:txBody>
      </p:sp>
    </p:spTree>
  </p:cSld>
  <p:clrMapOvr>
    <a:masterClrMapping/>
  </p:clrMapOvr>
  <p:transition spd="me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63"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64" name="2"/>
          <p:cNvSpPr/>
          <p:nvPr/>
        </p:nvSpPr>
        <p:spPr>
          <a:xfrm>
            <a:off x="8759322" y="33069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5" name="5"/>
          <p:cNvSpPr/>
          <p:nvPr/>
        </p:nvSpPr>
        <p:spPr>
          <a:xfrm>
            <a:off x="7016079" y="4561231"/>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66" name="2"/>
          <p:cNvSpPr/>
          <p:nvPr/>
        </p:nvSpPr>
        <p:spPr>
          <a:xfrm>
            <a:off x="10391263" y="452294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67" name="8"/>
          <p:cNvSpPr/>
          <p:nvPr/>
        </p:nvSpPr>
        <p:spPr>
          <a:xfrm>
            <a:off x="6276285" y="584613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8"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69"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0"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1"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2" name="2"/>
          <p:cNvSpPr/>
          <p:nvPr/>
        </p:nvSpPr>
        <p:spPr>
          <a:xfrm>
            <a:off x="11298831" y="593930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73"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4"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5" name="13"/>
          <p:cNvSpPr/>
          <p:nvPr/>
        </p:nvSpPr>
        <p:spPr>
          <a:xfrm>
            <a:off x="5727163" y="731640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76" name="15"/>
          <p:cNvSpPr/>
          <p:nvPr/>
        </p:nvSpPr>
        <p:spPr>
          <a:xfrm>
            <a:off x="6614962" y="732087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377"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8"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79" name="11"/>
          <p:cNvSpPr/>
          <p:nvPr/>
        </p:nvSpPr>
        <p:spPr>
          <a:xfrm>
            <a:off x="7517203" y="732275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380"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81" name="10"/>
          <p:cNvSpPr/>
          <p:nvPr/>
        </p:nvSpPr>
        <p:spPr>
          <a:xfrm>
            <a:off x="9743385" y="591357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382" name="7"/>
          <p:cNvSpPr/>
          <p:nvPr/>
        </p:nvSpPr>
        <p:spPr>
          <a:xfrm>
            <a:off x="7831731" y="587186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83"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5" name="Instructions:"/>
          <p:cNvSpPr/>
          <p:nvPr/>
        </p:nvSpPr>
        <p:spPr>
          <a:xfrm>
            <a:off x="766241" y="3925764"/>
            <a:ext cx="4334918"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300" b="1" u="sng"/>
              <a:t>Instructions</a:t>
            </a:r>
            <a:r>
              <a:t>:</a:t>
            </a:r>
          </a:p>
        </p:txBody>
      </p:sp>
      <p:sp>
        <p:nvSpPr>
          <p:cNvPr id="4386" name="Poll()…"/>
          <p:cNvSpPr/>
          <p:nvPr/>
        </p:nvSpPr>
        <p:spPr>
          <a:xfrm>
            <a:off x="855784" y="4803472"/>
            <a:ext cx="3142135" cy="2705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Remove(12)</a:t>
            </a:r>
          </a:p>
          <a:p>
            <a:pPr algn="l"/>
            <a:r>
              <a:t>Remove(3)</a:t>
            </a:r>
          </a:p>
          <a:p>
            <a:pPr algn="l"/>
            <a:r>
              <a:t>Poll()</a:t>
            </a:r>
          </a:p>
          <a:p>
            <a:pPr algn="l"/>
            <a:r>
              <a:t>Remove(6)</a:t>
            </a:r>
          </a:p>
        </p:txBody>
      </p:sp>
      <p:sp>
        <p:nvSpPr>
          <p:cNvPr id="4387" name="2"/>
          <p:cNvSpPr/>
          <p:nvPr/>
        </p:nvSpPr>
        <p:spPr>
          <a:xfrm>
            <a:off x="8759322" y="33069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88" name="5"/>
          <p:cNvSpPr/>
          <p:nvPr/>
        </p:nvSpPr>
        <p:spPr>
          <a:xfrm>
            <a:off x="7016079" y="456123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389" name="2"/>
          <p:cNvSpPr/>
          <p:nvPr/>
        </p:nvSpPr>
        <p:spPr>
          <a:xfrm>
            <a:off x="10391263" y="45229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0" name="8"/>
          <p:cNvSpPr/>
          <p:nvPr/>
        </p:nvSpPr>
        <p:spPr>
          <a:xfrm>
            <a:off x="6276285" y="584613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91" name="Line"/>
          <p:cNvSpPr/>
          <p:nvPr/>
        </p:nvSpPr>
        <p:spPr>
          <a:xfrm flipV="1">
            <a:off x="7765997" y="39848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2" name="Line"/>
          <p:cNvSpPr/>
          <p:nvPr/>
        </p:nvSpPr>
        <p:spPr>
          <a:xfrm flipV="1">
            <a:off x="6922729" y="53872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3" name="Line"/>
          <p:cNvSpPr/>
          <p:nvPr/>
        </p:nvSpPr>
        <p:spPr>
          <a:xfrm flipH="1" flipV="1">
            <a:off x="7753043" y="5357672"/>
            <a:ext cx="268229"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4" name="Line"/>
          <p:cNvSpPr/>
          <p:nvPr/>
        </p:nvSpPr>
        <p:spPr>
          <a:xfrm flipH="1" flipV="1">
            <a:off x="9658609" y="39651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5" name="2"/>
          <p:cNvSpPr/>
          <p:nvPr/>
        </p:nvSpPr>
        <p:spPr>
          <a:xfrm>
            <a:off x="11298831" y="59393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6" name="Line"/>
          <p:cNvSpPr/>
          <p:nvPr/>
        </p:nvSpPr>
        <p:spPr>
          <a:xfrm flipV="1">
            <a:off x="10389830" y="53885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7" name="Line"/>
          <p:cNvSpPr/>
          <p:nvPr/>
        </p:nvSpPr>
        <p:spPr>
          <a:xfrm flipH="1" flipV="1">
            <a:off x="11185565" y="5359011"/>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98" name="13"/>
          <p:cNvSpPr/>
          <p:nvPr/>
        </p:nvSpPr>
        <p:spPr>
          <a:xfrm>
            <a:off x="5727163" y="731640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399" name="15"/>
          <p:cNvSpPr/>
          <p:nvPr/>
        </p:nvSpPr>
        <p:spPr>
          <a:xfrm>
            <a:off x="6614962" y="732087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15</a:t>
            </a:r>
          </a:p>
        </p:txBody>
      </p:sp>
      <p:sp>
        <p:nvSpPr>
          <p:cNvPr id="4400" name="Line"/>
          <p:cNvSpPr/>
          <p:nvPr/>
        </p:nvSpPr>
        <p:spPr>
          <a:xfrm flipV="1">
            <a:off x="6272255" y="6760930"/>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1" name="Line"/>
          <p:cNvSpPr/>
          <p:nvPr/>
        </p:nvSpPr>
        <p:spPr>
          <a:xfrm flipH="1" flipV="1">
            <a:off x="6848320" y="6744089"/>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2" name="11"/>
          <p:cNvSpPr/>
          <p:nvPr/>
        </p:nvSpPr>
        <p:spPr>
          <a:xfrm>
            <a:off x="7517203" y="732275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03" name="Line"/>
          <p:cNvSpPr/>
          <p:nvPr/>
        </p:nvSpPr>
        <p:spPr>
          <a:xfrm flipV="1">
            <a:off x="8062295" y="6767280"/>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4" name="10"/>
          <p:cNvSpPr/>
          <p:nvPr/>
        </p:nvSpPr>
        <p:spPr>
          <a:xfrm>
            <a:off x="9743385" y="59135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4405" name="7"/>
          <p:cNvSpPr/>
          <p:nvPr/>
        </p:nvSpPr>
        <p:spPr>
          <a:xfrm>
            <a:off x="7831731" y="58718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06" name="Polling  - O(log(n))…"/>
          <p:cNvSpPr/>
          <p:nvPr/>
        </p:nvSpPr>
        <p:spPr>
          <a:xfrm>
            <a:off x="202245" y="8335433"/>
            <a:ext cx="589471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rPr b="1"/>
              <a:t>Polling</a:t>
            </a:r>
            <a:r>
              <a:t>  - </a:t>
            </a:r>
            <a:r>
              <a:rPr>
                <a:solidFill>
                  <a:schemeClr val="accent4">
                    <a:hueOff val="102361"/>
                    <a:satOff val="14118"/>
                    <a:lumOff val="10675"/>
                  </a:schemeClr>
                </a:solidFill>
              </a:rPr>
              <a:t>O(log(n))</a:t>
            </a:r>
          </a:p>
          <a:p>
            <a:pPr algn="l"/>
            <a:r>
              <a:rPr b="1"/>
              <a:t>Removing</a:t>
            </a:r>
            <a:r>
              <a:t> - </a:t>
            </a:r>
            <a:r>
              <a:rPr>
                <a:solidFill>
                  <a:schemeClr val="accent5">
                    <a:hueOff val="101205"/>
                    <a:satOff val="-13598"/>
                    <a:lumOff val="23877"/>
                  </a:schemeClr>
                </a:solidFill>
              </a:rPr>
              <a:t>O(n)</a:t>
            </a:r>
          </a:p>
        </p:txBody>
      </p:sp>
      <p:sp>
        <p:nvSpPr>
          <p:cNvPr id="4407" name="Removing Elements From a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Removing Elements From a Binary Heap</a:t>
            </a:r>
          </a:p>
        </p:txBody>
      </p:sp>
    </p:spTree>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
        <p:nvSpPr>
          <p:cNvPr id="4412" name="The inefficiency of the removal algorithm comes from the fact that we have to perform a linear search to find out where an element is indexed at. What if instead we did a lookup using a Hashtable to find out where a node is indexed at?"/>
          <p:cNvSpPr/>
          <p:nvPr/>
        </p:nvSpPr>
        <p:spPr>
          <a:xfrm>
            <a:off x="546935" y="3003549"/>
            <a:ext cx="11910930"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The inefficiency of the removal algorithm comes from the fact that we have to perform a linear search to find out where an element is indexed at. What if instead we did a lookup using a </a:t>
            </a:r>
            <a:r>
              <a:rPr b="1">
                <a:solidFill>
                  <a:schemeClr val="accent2">
                    <a:satOff val="-13916"/>
                    <a:lumOff val="13989"/>
                  </a:schemeClr>
                </a:solidFill>
              </a:rPr>
              <a:t>Hashtable</a:t>
            </a:r>
            <a:r>
              <a:t> to find out where a node is indexed at?</a:t>
            </a:r>
          </a:p>
        </p:txBody>
      </p:sp>
      <p:sp>
        <p:nvSpPr>
          <p:cNvPr id="4413" name="A hashtable provides a constant time lookup…"/>
          <p:cNvSpPr/>
          <p:nvPr/>
        </p:nvSpPr>
        <p:spPr>
          <a:xfrm>
            <a:off x="481863" y="7008283"/>
            <a:ext cx="1204107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 hashtable provides a constant time lookup</a:t>
            </a:r>
          </a:p>
          <a:p>
            <a:r>
              <a:t>and update for a mapping from a key (the node value) to a value (the index).</a:t>
            </a:r>
          </a:p>
        </p:txBody>
      </p:sp>
    </p:spTree>
  </p:cSld>
  <p:clrMapOvr>
    <a:masterClrMapping/>
  </p:clrMapOvr>
  <p:transition spd="me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7" name="Caveat: What if there are two or more nodes with the same value? What problems would that cause?"/>
          <p:cNvSpPr/>
          <p:nvPr/>
        </p:nvSpPr>
        <p:spPr>
          <a:xfrm>
            <a:off x="546935" y="4597400"/>
            <a:ext cx="11910930" cy="2895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700"/>
            </a:pPr>
            <a:r>
              <a:rPr b="1"/>
              <a:t>Caveat</a:t>
            </a:r>
            <a:r>
              <a:t>: What if there are two or more nodes with the same value? What problems would that cause?</a:t>
            </a:r>
          </a:p>
        </p:txBody>
      </p:sp>
      <p:sp>
        <p:nvSpPr>
          <p:cNvPr id="44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2" name="Dealing with the multiple value problem:"/>
          <p:cNvSpPr/>
          <p:nvPr/>
        </p:nvSpPr>
        <p:spPr>
          <a:xfrm>
            <a:off x="381131" y="3717304"/>
            <a:ext cx="12242538"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Dealing with the multiple value problem:</a:t>
            </a:r>
          </a:p>
        </p:txBody>
      </p:sp>
      <p:sp>
        <p:nvSpPr>
          <p:cNvPr id="4423" name="Instead of mapping one value to one position we will map one value to multiple positions. We can maintain a Set or Tree Set of indexes for which a particular node value (key) maps to."/>
          <p:cNvSpPr/>
          <p:nvPr/>
        </p:nvSpPr>
        <p:spPr>
          <a:xfrm>
            <a:off x="459754" y="5065183"/>
            <a:ext cx="12085291"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Instead of mapping one value to one position we will map one value to multiple positions. We can maintain a </a:t>
            </a:r>
            <a:r>
              <a:rPr b="1">
                <a:solidFill>
                  <a:schemeClr val="accent2">
                    <a:satOff val="-13916"/>
                    <a:lumOff val="13989"/>
                  </a:schemeClr>
                </a:solidFill>
              </a:rPr>
              <a:t>Set</a:t>
            </a:r>
            <a:r>
              <a:t> or </a:t>
            </a:r>
            <a:r>
              <a:rPr b="1">
                <a:solidFill>
                  <a:schemeClr val="accent2">
                    <a:satOff val="-13916"/>
                    <a:lumOff val="13989"/>
                  </a:schemeClr>
                </a:solidFill>
              </a:rPr>
              <a:t>Tree Set</a:t>
            </a:r>
            <a:r>
              <a:t> of indexes for which a particular node value (key) maps to.</a:t>
            </a:r>
          </a:p>
        </p:txBody>
      </p:sp>
      <p:sp>
        <p:nvSpPr>
          <p:cNvPr id="4424"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8" name="2"/>
          <p:cNvSpPr/>
          <p:nvPr/>
        </p:nvSpPr>
        <p:spPr>
          <a:xfrm>
            <a:off x="9124554" y="257034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29" name="7"/>
          <p:cNvSpPr/>
          <p:nvPr/>
        </p:nvSpPr>
        <p:spPr>
          <a:xfrm>
            <a:off x="7381311" y="382463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30" name="2"/>
          <p:cNvSpPr/>
          <p:nvPr/>
        </p:nvSpPr>
        <p:spPr>
          <a:xfrm>
            <a:off x="10756494" y="37863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1" name="11"/>
          <p:cNvSpPr/>
          <p:nvPr/>
        </p:nvSpPr>
        <p:spPr>
          <a:xfrm>
            <a:off x="6641517" y="510953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32"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3"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4"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5"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6" name="2"/>
          <p:cNvSpPr/>
          <p:nvPr/>
        </p:nvSpPr>
        <p:spPr>
          <a:xfrm>
            <a:off x="11664062" y="52027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37"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8"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9"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40" name="7"/>
          <p:cNvSpPr/>
          <p:nvPr/>
        </p:nvSpPr>
        <p:spPr>
          <a:xfrm>
            <a:off x="8196963" y="513526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1"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42"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43"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44"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45"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6"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7"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8"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49"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50"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1"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52" name="5"/>
          <p:cNvSpPr/>
          <p:nvPr/>
        </p:nvSpPr>
        <p:spPr>
          <a:xfrm>
            <a:off x="10080381" y="8573152"/>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53" name="4"/>
          <p:cNvSpPr/>
          <p:nvPr/>
        </p:nvSpPr>
        <p:spPr>
          <a:xfrm>
            <a:off x="8168727" y="8531433"/>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54"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55" name="Table"/>
          <p:cNvGraphicFramePr/>
          <p:nvPr/>
        </p:nvGraphicFramePr>
        <p:xfrm>
          <a:off x="695494" y="3236059"/>
          <a:ext cx="5570618" cy="5549029"/>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56"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6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6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6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1" name="13"/>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472" name="7"/>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7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47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47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7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7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48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48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48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487" name="Table"/>
          <p:cNvGraphicFramePr/>
          <p:nvPr/>
        </p:nvGraphicFramePr>
        <p:xfrm>
          <a:off x="695494" y="3236059"/>
          <a:ext cx="5570618" cy="5549029"/>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5">
                              <a:hueOff val="101205"/>
                              <a:satOff val="-13598"/>
                              <a:lumOff val="23877"/>
                            </a:schemeClr>
                          </a:solidFill>
                        </a:rPr>
                        <a:t>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48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32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3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32"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3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34"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3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33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3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3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39"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4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4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0" name="2"/>
          <p:cNvSpPr/>
          <p:nvPr/>
        </p:nvSpPr>
        <p:spPr>
          <a:xfrm>
            <a:off x="9124554" y="257034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1" name="7"/>
          <p:cNvSpPr/>
          <p:nvPr/>
        </p:nvSpPr>
        <p:spPr>
          <a:xfrm>
            <a:off x="7381311" y="3824630"/>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92" name="2"/>
          <p:cNvSpPr/>
          <p:nvPr/>
        </p:nvSpPr>
        <p:spPr>
          <a:xfrm>
            <a:off x="10756494" y="3786348"/>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3" name="11"/>
          <p:cNvSpPr/>
          <p:nvPr/>
        </p:nvSpPr>
        <p:spPr>
          <a:xfrm>
            <a:off x="6641517" y="510953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494" name="Line"/>
          <p:cNvSpPr/>
          <p:nvPr/>
        </p:nvSpPr>
        <p:spPr>
          <a:xfrm flipV="1">
            <a:off x="8131229" y="3248287"/>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5" name="Line"/>
          <p:cNvSpPr/>
          <p:nvPr/>
        </p:nvSpPr>
        <p:spPr>
          <a:xfrm flipV="1">
            <a:off x="7287961" y="4650613"/>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6" name="Line"/>
          <p:cNvSpPr/>
          <p:nvPr/>
        </p:nvSpPr>
        <p:spPr>
          <a:xfrm flipH="1" flipV="1">
            <a:off x="8118275" y="4621072"/>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7" name="Line"/>
          <p:cNvSpPr/>
          <p:nvPr/>
        </p:nvSpPr>
        <p:spPr>
          <a:xfrm flipH="1" flipV="1">
            <a:off x="10023840" y="3228571"/>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98" name="2"/>
          <p:cNvSpPr/>
          <p:nvPr/>
        </p:nvSpPr>
        <p:spPr>
          <a:xfrm>
            <a:off x="11664062" y="5202703"/>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99" name="Line"/>
          <p:cNvSpPr/>
          <p:nvPr/>
        </p:nvSpPr>
        <p:spPr>
          <a:xfrm flipV="1">
            <a:off x="10755061" y="4651952"/>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0" name="Line"/>
          <p:cNvSpPr/>
          <p:nvPr/>
        </p:nvSpPr>
        <p:spPr>
          <a:xfrm flipH="1" flipV="1">
            <a:off x="11550797" y="4622411"/>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1" name="7"/>
          <p:cNvSpPr/>
          <p:nvPr/>
        </p:nvSpPr>
        <p:spPr>
          <a:xfrm>
            <a:off x="10108617" y="5176979"/>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02" name="13"/>
          <p:cNvSpPr/>
          <p:nvPr/>
        </p:nvSpPr>
        <p:spPr>
          <a:xfrm>
            <a:off x="8196963" y="5135260"/>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03" name="0"/>
          <p:cNvSpPr/>
          <p:nvPr/>
        </p:nvSpPr>
        <p:spPr>
          <a:xfrm>
            <a:off x="9096319" y="5966516"/>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04" name="1"/>
          <p:cNvSpPr/>
          <p:nvPr/>
        </p:nvSpPr>
        <p:spPr>
          <a:xfrm>
            <a:off x="7353075" y="7220804"/>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05" name="2"/>
          <p:cNvSpPr/>
          <p:nvPr/>
        </p:nvSpPr>
        <p:spPr>
          <a:xfrm>
            <a:off x="10728259" y="718252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6" name="3"/>
          <p:cNvSpPr/>
          <p:nvPr/>
        </p:nvSpPr>
        <p:spPr>
          <a:xfrm>
            <a:off x="6613282" y="8505708"/>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07" name="Line"/>
          <p:cNvSpPr/>
          <p:nvPr/>
        </p:nvSpPr>
        <p:spPr>
          <a:xfrm flipV="1">
            <a:off x="8102993" y="6644460"/>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8" name="Line"/>
          <p:cNvSpPr/>
          <p:nvPr/>
        </p:nvSpPr>
        <p:spPr>
          <a:xfrm flipV="1">
            <a:off x="7259726" y="8046786"/>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09" name="Line"/>
          <p:cNvSpPr/>
          <p:nvPr/>
        </p:nvSpPr>
        <p:spPr>
          <a:xfrm flipH="1" flipV="1">
            <a:off x="8090039" y="8017245"/>
            <a:ext cx="268230" cy="511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0" name="Line"/>
          <p:cNvSpPr/>
          <p:nvPr/>
        </p:nvSpPr>
        <p:spPr>
          <a:xfrm flipH="1" flipV="1">
            <a:off x="9995604" y="6624745"/>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1" name="6"/>
          <p:cNvSpPr/>
          <p:nvPr/>
        </p:nvSpPr>
        <p:spPr>
          <a:xfrm>
            <a:off x="11635826" y="8598876"/>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12" name="Line"/>
          <p:cNvSpPr/>
          <p:nvPr/>
        </p:nvSpPr>
        <p:spPr>
          <a:xfrm flipV="1">
            <a:off x="10726825" y="8048126"/>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3" name="Line"/>
          <p:cNvSpPr/>
          <p:nvPr/>
        </p:nvSpPr>
        <p:spPr>
          <a:xfrm flipH="1" flipV="1">
            <a:off x="11522561" y="8018584"/>
            <a:ext cx="302807" cy="57802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4" name="5"/>
          <p:cNvSpPr/>
          <p:nvPr/>
        </p:nvSpPr>
        <p:spPr>
          <a:xfrm>
            <a:off x="10080381" y="8573152"/>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15" name="4"/>
          <p:cNvSpPr/>
          <p:nvPr/>
        </p:nvSpPr>
        <p:spPr>
          <a:xfrm>
            <a:off x="8168727" y="8531433"/>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16" name="Index tree"/>
          <p:cNvSpPr/>
          <p:nvPr/>
        </p:nvSpPr>
        <p:spPr>
          <a:xfrm>
            <a:off x="8306317" y="7347298"/>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4517" name="Table"/>
          <p:cNvGraphicFramePr/>
          <p:nvPr/>
        </p:nvGraphicFramePr>
        <p:xfrm>
          <a:off x="695494" y="3236059"/>
          <a:ext cx="5570618" cy="5549029"/>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
(Key)</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
(Value)</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1, </a:t>
                      </a:r>
                      <a:r>
                        <a:rPr>
                          <a:solidFill>
                            <a:schemeClr val="accent4">
                              <a:hueOff val="102361"/>
                              <a:satOff val="14118"/>
                              <a:lumOff val="10675"/>
                            </a:schemeClr>
                          </a:solidFill>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1107265">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5">
                              <a:hueOff val="101205"/>
                              <a:satOff val="-13598"/>
                              <a:lumOff val="23877"/>
                            </a:schemeClr>
                          </a:solidFill>
                          <a:latin typeface="Helvetica"/>
                          <a:ea typeface="Helvetica"/>
                          <a:cs typeface="Helvetica"/>
                          <a:sym typeface="Helvetica"/>
                        </a:rPr>
                        <a:t>4</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18"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0" name="Question: If we want to remove a repeated node in our heap, which node do we remove and does it matter which one we pick?"/>
          <p:cNvSpPr/>
          <p:nvPr/>
        </p:nvSpPr>
        <p:spPr>
          <a:xfrm>
            <a:off x="546935" y="2795334"/>
            <a:ext cx="11910930"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rPr b="1"/>
              <a:t>Question</a:t>
            </a:r>
            <a:r>
              <a:t>: If we want to remove a repeated node in our heap, which node do we remove and does it matter which one we pick?</a:t>
            </a:r>
          </a:p>
        </p:txBody>
      </p:sp>
      <p:sp>
        <p:nvSpPr>
          <p:cNvPr id="4521" name="2"/>
          <p:cNvSpPr/>
          <p:nvPr/>
        </p:nvSpPr>
        <p:spPr>
          <a:xfrm>
            <a:off x="9192287" y="534790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2" name="7"/>
          <p:cNvSpPr/>
          <p:nvPr/>
        </p:nvSpPr>
        <p:spPr>
          <a:xfrm>
            <a:off x="7449044" y="6602197"/>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23" name="2"/>
          <p:cNvSpPr/>
          <p:nvPr/>
        </p:nvSpPr>
        <p:spPr>
          <a:xfrm>
            <a:off x="10824227" y="656391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24" name="11"/>
          <p:cNvSpPr/>
          <p:nvPr/>
        </p:nvSpPr>
        <p:spPr>
          <a:xfrm>
            <a:off x="6709250" y="7887102"/>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25" name="Line"/>
          <p:cNvSpPr/>
          <p:nvPr/>
        </p:nvSpPr>
        <p:spPr>
          <a:xfrm flipV="1">
            <a:off x="8198962" y="6025853"/>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6" name="Line"/>
          <p:cNvSpPr/>
          <p:nvPr/>
        </p:nvSpPr>
        <p:spPr>
          <a:xfrm flipV="1">
            <a:off x="7355694" y="7428180"/>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7" name="Line"/>
          <p:cNvSpPr/>
          <p:nvPr/>
        </p:nvSpPr>
        <p:spPr>
          <a:xfrm flipH="1" flipV="1">
            <a:off x="8186008" y="7398639"/>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8" name="Line"/>
          <p:cNvSpPr/>
          <p:nvPr/>
        </p:nvSpPr>
        <p:spPr>
          <a:xfrm flipH="1" flipV="1">
            <a:off x="10091573" y="6006138"/>
            <a:ext cx="833751" cy="607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9" name="2"/>
          <p:cNvSpPr/>
          <p:nvPr/>
        </p:nvSpPr>
        <p:spPr>
          <a:xfrm>
            <a:off x="11731795" y="7980270"/>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30" name="Line"/>
          <p:cNvSpPr/>
          <p:nvPr/>
        </p:nvSpPr>
        <p:spPr>
          <a:xfrm flipV="1">
            <a:off x="10822794" y="7429519"/>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1" name="Line"/>
          <p:cNvSpPr/>
          <p:nvPr/>
        </p:nvSpPr>
        <p:spPr>
          <a:xfrm flipH="1" flipV="1">
            <a:off x="11618530" y="7399978"/>
            <a:ext cx="302806"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32" name="13"/>
          <p:cNvSpPr/>
          <p:nvPr/>
        </p:nvSpPr>
        <p:spPr>
          <a:xfrm>
            <a:off x="10176350" y="79545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33" name="7"/>
          <p:cNvSpPr/>
          <p:nvPr/>
        </p:nvSpPr>
        <p:spPr>
          <a:xfrm>
            <a:off x="8264696" y="7912827"/>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34" name="Table"/>
          <p:cNvGraphicFramePr/>
          <p:nvPr/>
        </p:nvGraphicFramePr>
        <p:xfrm>
          <a:off x="516752" y="4675393"/>
          <a:ext cx="5570617" cy="4853047"/>
        </p:xfrm>
        <a:graphic>
          <a:graphicData uri="http://schemas.openxmlformats.org/drawingml/2006/table">
            <a:tbl>
              <a:tblPr>
                <a:tableStyleId>{4C3C2611-4C71-4FC5-86AE-919BDF0F9419}</a:tableStyleId>
              </a:tblPr>
              <a:tblGrid>
                <a:gridCol w="2778958">
                  <a:extLst>
                    <a:ext uri="{9D8B030D-6E8A-4147-A177-3AD203B41FA5}">
                      <a16:colId xmlns:a16="http://schemas.microsoft.com/office/drawing/2014/main" val="20000"/>
                    </a:ext>
                  </a:extLst>
                </a:gridCol>
                <a:gridCol w="2778958">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35"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9" name="Answer: No it doesn’t matter which node we remove as long as we satisfy the heap invariant in the end."/>
          <p:cNvSpPr/>
          <p:nvPr/>
        </p:nvSpPr>
        <p:spPr>
          <a:xfrm>
            <a:off x="605931" y="6544895"/>
            <a:ext cx="11464751" cy="18542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b="1"/>
              <a:t>Answer</a:t>
            </a:r>
            <a:r>
              <a:t>: No it doesn’t matter which node we remove as long as we satisfy the heap invariant in the end.</a:t>
            </a:r>
          </a:p>
        </p:txBody>
      </p:sp>
      <p:sp>
        <p:nvSpPr>
          <p:cNvPr id="4540" name="Question: If we want to remove a repeated node in our heap, which node do we remove and does it matter which one we pick?"/>
          <p:cNvSpPr/>
          <p:nvPr/>
        </p:nvSpPr>
        <p:spPr>
          <a:xfrm>
            <a:off x="597838" y="3397666"/>
            <a:ext cx="11910930" cy="2438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4000"/>
            </a:pPr>
            <a:r>
              <a:rPr b="1"/>
              <a:t>Question</a:t>
            </a:r>
            <a:r>
              <a:t>: If we want to remove a repeated node in our heap, which node do we remove and does it matter which one we pick?</a:t>
            </a:r>
          </a:p>
        </p:txBody>
      </p:sp>
      <p:sp>
        <p:nvSpPr>
          <p:cNvPr id="4541" name="Removing Elements From Binary Heap in O(log(n))"/>
          <p:cNvSpPr>
            <a:spLocks noGrp="1"/>
          </p:cNvSpPr>
          <p:nvPr>
            <p:ph type="title"/>
          </p:nvPr>
        </p:nvSpPr>
        <p:spPr>
          <a:xfrm>
            <a:off x="952500" y="426325"/>
            <a:ext cx="11099800" cy="2159001"/>
          </a:xfrm>
          <a:prstGeom prst="rect">
            <a:avLst/>
          </a:prstGeom>
        </p:spPr>
        <p:txBody>
          <a:bodyPr/>
          <a:lstStyle>
            <a:lvl1pPr defTabSz="432308">
              <a:defRPr sz="5920" b="1"/>
            </a:lvl1pPr>
          </a:lstStyle>
          <a:p>
            <a:r>
              <a:t>Removing Elements From Binary Heap in O(log(n))</a:t>
            </a:r>
          </a:p>
        </p:txBody>
      </p:sp>
    </p:spTree>
  </p:cSld>
  <p:clrMapOvr>
    <a:masterClrMapping/>
  </p:clrMapOvr>
  <p:transition spd="me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5"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6"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4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8"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4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5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5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graphicFrame>
        <p:nvGraphicFramePr>
          <p:cNvPr id="4558" name="Table"/>
          <p:cNvGraphicFramePr/>
          <p:nvPr/>
        </p:nvGraphicFramePr>
        <p:xfrm>
          <a:off x="678234" y="181484"/>
          <a:ext cx="4971286" cy="4853047"/>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8069">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4"/>
                  </a:ext>
                </a:extLst>
              </a:tr>
            </a:tbl>
          </a:graphicData>
        </a:graphic>
      </p:graphicFrame>
      <p:sp>
        <p:nvSpPr>
          <p:cNvPr id="455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6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6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6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6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56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7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57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57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57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57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79"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1"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5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5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5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5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05"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0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solidFill>
                      <a:schemeClr val="accent3"/>
                    </a:solidFil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solidFill>
                      <a:schemeClr val="accent3"/>
                    </a:solidFill>
                  </a:tcPr>
                </a:tc>
                <a:extLst>
                  <a:ext uri="{0D108BD9-81ED-4DB2-BD59-A6C34878D82A}">
                    <a16:rowId xmlns:a16="http://schemas.microsoft.com/office/drawing/2014/main" val="10005"/>
                  </a:ext>
                </a:extLst>
              </a:tr>
            </a:tbl>
          </a:graphicData>
        </a:graphic>
      </p:graphicFrame>
      <p:sp>
        <p:nvSpPr>
          <p:cNvPr id="46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1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7"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18"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19" name="11"/>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2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4"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27"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28"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2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30"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3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2"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3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3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3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43"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4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5"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4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47"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4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4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50"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4"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5"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5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57" name="11"/>
          <p:cNvSpPr/>
          <p:nvPr/>
        </p:nvSpPr>
        <p:spPr>
          <a:xfrm>
            <a:off x="6922833" y="32002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65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6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5"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666"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67"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66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6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70" name="3"/>
          <p:cNvSpPr/>
          <p:nvPr/>
        </p:nvSpPr>
        <p:spPr>
          <a:xfrm>
            <a:off x="6894597" y="7197537"/>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5"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67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7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67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68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681" name="3"/>
          <p:cNvSpPr/>
          <p:nvPr/>
        </p:nvSpPr>
        <p:spPr>
          <a:xfrm>
            <a:off x="6242966" y="4485175"/>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82"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3" name="7"/>
          <p:cNvSpPr/>
          <p:nvPr/>
        </p:nvSpPr>
        <p:spPr>
          <a:xfrm>
            <a:off x="6216366" y="8534837"/>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84"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685"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6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6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688"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2"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3"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69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95"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9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9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0"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0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0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0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0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08"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0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1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1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1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1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19" name="11"/>
          <p:cNvSpPr/>
          <p:nvPr/>
        </p:nvSpPr>
        <p:spPr>
          <a:xfrm>
            <a:off x="6242966" y="4485175"/>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2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1" name="7"/>
          <p:cNvSpPr/>
          <p:nvPr/>
        </p:nvSpPr>
        <p:spPr>
          <a:xfrm>
            <a:off x="6216366" y="8534837"/>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2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2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2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72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26"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1" name="7"/>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32"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3"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3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8"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39"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0"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4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43"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4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45"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46"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4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4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1"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52"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3"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57"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58"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59"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60"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61"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76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76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764"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69" name="7"/>
          <p:cNvSpPr/>
          <p:nvPr/>
        </p:nvSpPr>
        <p:spPr>
          <a:xfrm>
            <a:off x="7662626" y="191536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7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1" name="3"/>
          <p:cNvSpPr/>
          <p:nvPr/>
        </p:nvSpPr>
        <p:spPr>
          <a:xfrm>
            <a:off x="6922833" y="3200271"/>
            <a:ext cx="862954"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7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7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7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78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782" name="1"/>
          <p:cNvSpPr/>
          <p:nvPr/>
        </p:nvSpPr>
        <p:spPr>
          <a:xfrm>
            <a:off x="7634391" y="591263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78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84" name="3"/>
          <p:cNvSpPr/>
          <p:nvPr/>
        </p:nvSpPr>
        <p:spPr>
          <a:xfrm>
            <a:off x="6894597" y="7197537"/>
            <a:ext cx="862955" cy="862955"/>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78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8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79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79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79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79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9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9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79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1</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3</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0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0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02" name="Arrow"/>
          <p:cNvSpPr/>
          <p:nvPr/>
        </p:nvSpPr>
        <p:spPr>
          <a:xfrm>
            <a:off x="692779" y="7191093"/>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344"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45"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46"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47"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48"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49"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50"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351"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52"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53"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54" name="Arrow"/>
          <p:cNvSpPr/>
          <p:nvPr/>
        </p:nvSpPr>
        <p:spPr>
          <a:xfrm>
            <a:off x="736982" y="7359650"/>
            <a:ext cx="1097823" cy="328547"/>
          </a:xfrm>
          <a:prstGeom prst="rightArrow">
            <a:avLst>
              <a:gd name="adj1" fmla="val 32000"/>
              <a:gd name="adj2" fmla="val 152018"/>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55"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56"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6"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7"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09"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4"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15"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6"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1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1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19"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20"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21"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22" name="3"/>
          <p:cNvSpPr/>
          <p:nvPr/>
        </p:nvSpPr>
        <p:spPr>
          <a:xfrm>
            <a:off x="6894597" y="7197537"/>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23"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4"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5"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6"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7"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28"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9"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3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3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33"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34"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5"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36"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37"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3</a:t>
                      </a:r>
                      <a:r>
                        <a:t>,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3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3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40"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3" name="3"/>
          <p:cNvSpPr/>
          <p:nvPr/>
        </p:nvSpPr>
        <p:spPr>
          <a:xfrm>
            <a:off x="7662626" y="1915367"/>
            <a:ext cx="862955"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44"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45"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0"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5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5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55"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56" name="1"/>
          <p:cNvSpPr/>
          <p:nvPr/>
        </p:nvSpPr>
        <p:spPr>
          <a:xfrm>
            <a:off x="7634391" y="5912633"/>
            <a:ext cx="862954" cy="862954"/>
          </a:xfrm>
          <a:prstGeom prst="ellipse">
            <a:avLst/>
          </a:prstGeom>
          <a:gradFill>
            <a:gsLst>
              <a:gs pos="0">
                <a:srgbClr val="189B1A"/>
              </a:gs>
              <a:gs pos="100000">
                <a:srgbClr val="235D0B"/>
              </a:gs>
            </a:gsLst>
            <a:lin ang="5400000"/>
          </a:gra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3"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8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8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8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869" name="11"/>
          <p:cNvSpPr/>
          <p:nvPr/>
        </p:nvSpPr>
        <p:spPr>
          <a:xfrm>
            <a:off x="6242966" y="4485175"/>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0"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71"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872"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87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chemeClr val="accent3">
                              <a:hueOff val="-499813"/>
                              <a:satOff val="-5228"/>
                              <a:lumOff val="24899"/>
                            </a:schemeClr>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87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87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solidFill>
                  <a:schemeClr val="accent4">
                    <a:hueOff val="102361"/>
                    <a:satOff val="14118"/>
                    <a:lumOff val="10675"/>
                  </a:schemeClr>
                </a:solidFill>
              </a:defRPr>
            </a:pPr>
            <a:r>
              <a:t>insert(3)</a:t>
            </a:r>
          </a:p>
          <a:p>
            <a:pPr algn="l">
              <a:defRPr sz="4200"/>
            </a:pPr>
            <a:r>
              <a:t>remove(2)</a:t>
            </a:r>
          </a:p>
          <a:p>
            <a:pPr algn="l">
              <a:defRPr sz="4200"/>
            </a:pPr>
            <a:r>
              <a:t>poll()</a:t>
            </a:r>
          </a:p>
        </p:txBody>
      </p:sp>
      <p:sp>
        <p:nvSpPr>
          <p:cNvPr id="4876" name="Arrow"/>
          <p:cNvSpPr/>
          <p:nvPr/>
        </p:nvSpPr>
        <p:spPr>
          <a:xfrm>
            <a:off x="692779" y="7191093"/>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8" name="2"/>
          <p:cNvSpPr/>
          <p:nvPr/>
        </p:nvSpPr>
        <p:spPr>
          <a:xfrm>
            <a:off x="9405870" y="661078"/>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79"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80"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1"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8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6"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87"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8"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9"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890"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89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89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89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89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89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99"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00"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1"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0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0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05" name="11"/>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06"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7" name="7"/>
          <p:cNvSpPr/>
          <p:nvPr/>
        </p:nvSpPr>
        <p:spPr>
          <a:xfrm>
            <a:off x="6216366" y="8534837"/>
            <a:ext cx="862954"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4908"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0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1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1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6"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17"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18"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26"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27"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28"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0"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6"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42" name="11"/>
          <p:cNvSpPr/>
          <p:nvPr/>
        </p:nvSpPr>
        <p:spPr>
          <a:xfrm>
            <a:off x="6242966" y="4485175"/>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43"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44" name="7"/>
          <p:cNvSpPr/>
          <p:nvPr/>
        </p:nvSpPr>
        <p:spPr>
          <a:xfrm>
            <a:off x="6216366" y="8534837"/>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45"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46"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7</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49"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1"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5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5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59"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6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64"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6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9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49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49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sp>
        <p:nvSpPr>
          <p:cNvPr id="4978" name="2"/>
          <p:cNvSpPr/>
          <p:nvPr/>
        </p:nvSpPr>
        <p:spPr>
          <a:xfrm>
            <a:off x="6242966" y="4485175"/>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79" name="Line"/>
          <p:cNvSpPr/>
          <p:nvPr/>
        </p:nvSpPr>
        <p:spPr>
          <a:xfrm flipV="1">
            <a:off x="6865678" y="403118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0" name="7"/>
          <p:cNvSpPr/>
          <p:nvPr/>
        </p:nvSpPr>
        <p:spPr>
          <a:xfrm>
            <a:off x="6216366" y="853483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81" name="Line"/>
          <p:cNvSpPr/>
          <p:nvPr/>
        </p:nvSpPr>
        <p:spPr>
          <a:xfrm flipV="1">
            <a:off x="6862810" y="8075915"/>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graphicFrame>
        <p:nvGraphicFramePr>
          <p:cNvPr id="4982"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7</a:t>
                      </a:r>
                      <a:r>
                        <a:t>, 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498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498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498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7"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98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989"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99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5"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9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499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00"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0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02"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0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08"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1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1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14"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1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1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1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9"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2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21"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2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7"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2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2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3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32"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3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34"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3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3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0"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4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4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4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4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46"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2</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4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4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4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52"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53"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54"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5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9"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2"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63"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64"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06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66"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6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6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07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7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07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07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078"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4">
                              <a:hueOff val="102361"/>
                              <a:satOff val="14118"/>
                              <a:lumOff val="10675"/>
                            </a:schemeClr>
                          </a:solidFill>
                        </a:rPr>
                        <a:t>0</a:t>
                      </a:r>
                      <a:r>
                        <a:t>,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07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08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081" name="Arrow"/>
          <p:cNvSpPr/>
          <p:nvPr/>
        </p:nvSpPr>
        <p:spPr>
          <a:xfrm>
            <a:off x="739077" y="7832564"/>
            <a:ext cx="755383"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3"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84"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85"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086"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87"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8"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89"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0"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1" name="2"/>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3"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94"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095"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096"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097"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98"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99"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00"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1"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2"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3"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4"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0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6"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07"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08"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09"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10"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11"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12"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13"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5"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16"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17"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18"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19"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0"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1"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2"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3"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2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5"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26"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27"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28"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29"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30"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31"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32"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3"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4"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5"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6"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37"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8"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39"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40"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41"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42"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43"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44"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45"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utline"/>
          <p:cNvSpPr>
            <a:spLocks noGrp="1"/>
          </p:cNvSpPr>
          <p:nvPr>
            <p:ph type="title"/>
          </p:nvPr>
        </p:nvSpPr>
        <p:spPr>
          <a:xfrm>
            <a:off x="952500" y="-374252"/>
            <a:ext cx="11099800" cy="2159001"/>
          </a:xfrm>
          <a:prstGeom prst="rect">
            <a:avLst/>
          </a:prstGeom>
        </p:spPr>
        <p:txBody>
          <a:bodyPr/>
          <a:lstStyle>
            <a:lvl1pPr>
              <a:defRPr b="1"/>
            </a:lvl1pPr>
          </a:lstStyle>
          <a:p>
            <a:r>
              <a:t>Outline</a:t>
            </a:r>
          </a:p>
        </p:txBody>
      </p:sp>
      <p:sp>
        <p:nvSpPr>
          <p:cNvPr id="125" name="Discussion &amp; Examples of PQs…"/>
          <p:cNvSpPr>
            <a:spLocks noGrp="1"/>
          </p:cNvSpPr>
          <p:nvPr>
            <p:ph type="body" idx="1"/>
          </p:nvPr>
        </p:nvSpPr>
        <p:spPr>
          <a:xfrm>
            <a:off x="1123221" y="1312886"/>
            <a:ext cx="10758358" cy="8319025"/>
          </a:xfrm>
          <a:prstGeom prst="rect">
            <a:avLst/>
          </a:prstGeom>
        </p:spPr>
        <p:txBody>
          <a:bodyPr/>
          <a:lstStyle/>
          <a:p>
            <a:pPr marL="231139" indent="-231139" defTabSz="303783">
              <a:spcBef>
                <a:spcPts val="2000"/>
              </a:spcBef>
              <a:defRPr sz="3016"/>
            </a:pPr>
            <a:r>
              <a:t>Discussion &amp; Examples of PQs</a:t>
            </a:r>
            <a:r>
              <a:rPr>
                <a:solidFill>
                  <a:schemeClr val="accent4"/>
                </a:solidFill>
              </a:rPr>
              <a:t> </a:t>
            </a:r>
          </a:p>
          <a:p>
            <a:pPr marL="462279" lvl="1" indent="-231139" defTabSz="303783">
              <a:spcBef>
                <a:spcPts val="2000"/>
              </a:spcBef>
              <a:defRPr sz="3016"/>
            </a:pPr>
            <a:r>
              <a:t>What is a PQ?</a:t>
            </a:r>
          </a:p>
          <a:p>
            <a:pPr marL="462279" lvl="1" indent="-231139" defTabSz="303783">
              <a:spcBef>
                <a:spcPts val="2000"/>
              </a:spcBef>
              <a:defRPr sz="3016"/>
            </a:pPr>
            <a:r>
              <a:t>What is a heap?</a:t>
            </a:r>
          </a:p>
          <a:p>
            <a:pPr marL="462279" lvl="1" indent="-231139" defTabSz="303783">
              <a:spcBef>
                <a:spcPts val="2000"/>
              </a:spcBef>
              <a:defRPr sz="3016"/>
            </a:pPr>
            <a:r>
              <a:t>When and where is a PQ used?</a:t>
            </a:r>
          </a:p>
          <a:p>
            <a:pPr marL="462279" lvl="1" indent="-231139" defTabSz="303783">
              <a:spcBef>
                <a:spcPts val="2000"/>
              </a:spcBef>
              <a:defRPr sz="3016"/>
            </a:pPr>
            <a:r>
              <a:t>How to turn a Min PQ into a Max PQ</a:t>
            </a:r>
          </a:p>
          <a:p>
            <a:pPr marL="462279" lvl="1" indent="-231139" defTabSz="303783">
              <a:spcBef>
                <a:spcPts val="2000"/>
              </a:spcBef>
              <a:defRPr sz="3016"/>
            </a:pPr>
            <a:r>
              <a:t>Complexity Analysis</a:t>
            </a:r>
          </a:p>
          <a:p>
            <a:pPr marL="231139" indent="-231139" defTabSz="303783">
              <a:spcBef>
                <a:spcPts val="2000"/>
              </a:spcBef>
              <a:defRPr sz="3016"/>
            </a:pPr>
            <a:r>
              <a:t>Binary heap PQ Implementation Details</a:t>
            </a:r>
          </a:p>
          <a:p>
            <a:pPr marL="462279" lvl="1" indent="-231139" defTabSz="303783">
              <a:spcBef>
                <a:spcPts val="2000"/>
              </a:spcBef>
              <a:defRPr sz="3016"/>
            </a:pPr>
            <a:r>
              <a:t>Heap sinking and swimming (also called sift down &amp; sift up or bubble up &amp; bubble down)</a:t>
            </a:r>
          </a:p>
          <a:p>
            <a:pPr marL="462279" lvl="1" indent="-231139" defTabSz="303783">
              <a:spcBef>
                <a:spcPts val="2000"/>
              </a:spcBef>
              <a:defRPr sz="3016"/>
            </a:pPr>
            <a:r>
              <a:t>Adding elements to PQ</a:t>
            </a:r>
          </a:p>
          <a:p>
            <a:pPr marL="462279" lvl="1" indent="-231139" defTabSz="303783">
              <a:spcBef>
                <a:spcPts val="2000"/>
              </a:spcBef>
              <a:defRPr sz="3016"/>
            </a:pPr>
            <a:r>
              <a:t>Removing (polling) elements from PQ</a:t>
            </a:r>
          </a:p>
          <a:p>
            <a:pPr marL="231139" indent="-231139" defTabSz="303783">
              <a:spcBef>
                <a:spcPts val="2000"/>
              </a:spcBef>
              <a:defRPr sz="3016"/>
            </a:pPr>
            <a:r>
              <a:t>Code Implementation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359" name="4"/>
          <p:cNvSpPr/>
          <p:nvPr/>
        </p:nvSpPr>
        <p:spPr>
          <a:xfrm>
            <a:off x="514492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0" name="8"/>
          <p:cNvSpPr/>
          <p:nvPr/>
        </p:nvSpPr>
        <p:spPr>
          <a:xfrm>
            <a:off x="750934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61"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362" name="14"/>
          <p:cNvSpPr/>
          <p:nvPr/>
        </p:nvSpPr>
        <p:spPr>
          <a:xfrm>
            <a:off x="9871743"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363" name="3"/>
          <p:cNvSpPr/>
          <p:nvPr/>
        </p:nvSpPr>
        <p:spPr>
          <a:xfrm>
            <a:off x="2778488"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64" name="22"/>
          <p:cNvSpPr/>
          <p:nvPr/>
        </p:nvSpPr>
        <p:spPr>
          <a:xfrm>
            <a:off x="11058990"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365"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366"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67" name="4"/>
          <p:cNvSpPr/>
          <p:nvPr/>
        </p:nvSpPr>
        <p:spPr>
          <a:xfrm>
            <a:off x="396170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6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defRPr>
                <a:solidFill>
                  <a:schemeClr val="accent4">
                    <a:hueOff val="102361"/>
                    <a:satOff val="14118"/>
                    <a:lumOff val="10675"/>
                  </a:schemeClr>
                </a:solidFill>
              </a:defRPr>
            </a:pPr>
            <a:r>
              <a:t>poll rest</a:t>
            </a:r>
          </a:p>
        </p:txBody>
      </p:sp>
      <p:sp>
        <p:nvSpPr>
          <p:cNvPr id="369" name="Arrow"/>
          <p:cNvSpPr/>
          <p:nvPr/>
        </p:nvSpPr>
        <p:spPr>
          <a:xfrm>
            <a:off x="736982" y="73596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370" name="5"/>
          <p:cNvSpPr/>
          <p:nvPr/>
        </p:nvSpPr>
        <p:spPr>
          <a:xfrm>
            <a:off x="6328138"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71" name="9"/>
          <p:cNvSpPr/>
          <p:nvPr/>
        </p:nvSpPr>
        <p:spPr>
          <a:xfrm>
            <a:off x="8690541" y="82606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Tree>
  </p:cSld>
  <p:clrMapOvr>
    <a:masterClrMapping/>
  </p:clrMapOvr>
  <p:transition spd="me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7"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48"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49"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50"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51"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2"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3"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4"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5"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5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7"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58"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59"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60"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61"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62"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63"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64"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5"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6"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7"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68"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16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0"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71"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172"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173"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174"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a:t>
                      </a:r>
                      <a:r>
                        <a:rPr>
                          <a:solidFill>
                            <a:schemeClr val="accent4">
                              <a:hueOff val="102361"/>
                              <a:satOff val="14118"/>
                              <a:lumOff val="10675"/>
                            </a:schemeClr>
                          </a:solidFill>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175"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176"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177"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9"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0"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81"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82"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83"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4"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5"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6"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7"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18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89"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0"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191"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192"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193"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194"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195"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196"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7"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8"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199"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0"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0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2"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03"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04"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05"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06"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07"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08"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solidFill>
                  <a:schemeClr val="accent4">
                    <a:hueOff val="102361"/>
                    <a:satOff val="14118"/>
                    <a:lumOff val="10675"/>
                  </a:schemeClr>
                </a:solidFill>
              </a:defRPr>
            </a:pPr>
            <a:r>
              <a:t>remove(2)</a:t>
            </a:r>
          </a:p>
          <a:p>
            <a:pPr algn="l">
              <a:defRPr sz="4200"/>
            </a:pPr>
            <a:r>
              <a:t>poll()</a:t>
            </a:r>
          </a:p>
        </p:txBody>
      </p:sp>
      <p:sp>
        <p:nvSpPr>
          <p:cNvPr id="5209" name="Arrow"/>
          <p:cNvSpPr/>
          <p:nvPr/>
        </p:nvSpPr>
        <p:spPr>
          <a:xfrm>
            <a:off x="739077" y="7832564"/>
            <a:ext cx="755383"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1"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2"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13"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14"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15"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6"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7"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8"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19" name="11"/>
          <p:cNvSpPr/>
          <p:nvPr/>
        </p:nvSpPr>
        <p:spPr>
          <a:xfrm>
            <a:off x="11945377" y="3293439"/>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2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1"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2"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23"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24"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225"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26"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27"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28"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29"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0"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1"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2" name="6"/>
          <p:cNvSpPr/>
          <p:nvPr/>
        </p:nvSpPr>
        <p:spPr>
          <a:xfrm>
            <a:off x="11917142" y="7290705"/>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3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4"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35"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36"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37"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38"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0, 2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3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4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Tree>
  </p:cSld>
  <p:clrMapOvr>
    <a:masterClrMapping/>
  </p:clrMapOvr>
  <p:transition spd="me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44"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4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4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4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0" name="11"/>
          <p:cNvSpPr/>
          <p:nvPr/>
        </p:nvSpPr>
        <p:spPr>
          <a:xfrm>
            <a:off x="11945377" y="3293439"/>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51"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2"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53"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54"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55"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5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57"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5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5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3" name="6"/>
          <p:cNvSpPr/>
          <p:nvPr/>
        </p:nvSpPr>
        <p:spPr>
          <a:xfrm>
            <a:off x="11917142" y="7290705"/>
            <a:ext cx="862954"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64"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5"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6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26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26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0</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6</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27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27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272"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27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76"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7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7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2" name="2"/>
          <p:cNvSpPr/>
          <p:nvPr/>
        </p:nvSpPr>
        <p:spPr>
          <a:xfrm>
            <a:off x="11945377" y="329343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83"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4" name="Line"/>
          <p:cNvSpPr/>
          <p:nvPr/>
        </p:nvSpPr>
        <p:spPr>
          <a:xfrm flipH="1" flipV="1">
            <a:off x="11832112" y="2713147"/>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28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28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28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28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29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29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5" name="6"/>
          <p:cNvSpPr/>
          <p:nvPr/>
        </p:nvSpPr>
        <p:spPr>
          <a:xfrm>
            <a:off x="11917142" y="7290705"/>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296"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7" name="Line"/>
          <p:cNvSpPr/>
          <p:nvPr/>
        </p:nvSpPr>
        <p:spPr>
          <a:xfrm flipH="1" flipV="1">
            <a:off x="11803876" y="6710413"/>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8"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299"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00"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01"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rPr>
                          <a:solidFill>
                            <a:schemeClr val="accent5">
                              <a:hueOff val="101205"/>
                              <a:satOff val="-13598"/>
                              <a:lumOff val="23877"/>
                            </a:schemeClr>
                          </a:solidFill>
                        </a:rPr>
                        <a:t>6</a:t>
                      </a:r>
                      <a:r>
                        <a:t>, 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02"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03"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04"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6"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07"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08" name="2"/>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09"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0"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1"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2"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3"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4"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5"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16"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17"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18"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19"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20"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21"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2"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3"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4"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5"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6"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27"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28"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29"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30"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31"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32"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4" name="11"/>
          <p:cNvSpPr/>
          <p:nvPr/>
        </p:nvSpPr>
        <p:spPr>
          <a:xfrm>
            <a:off x="9405870" y="661078"/>
            <a:ext cx="862954"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35"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36" name="2"/>
          <p:cNvSpPr/>
          <p:nvPr/>
        </p:nvSpPr>
        <p:spPr>
          <a:xfrm>
            <a:off x="11037809" y="18770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37"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38"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9"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0"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1"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2"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3"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44"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45" name="0"/>
          <p:cNvSpPr/>
          <p:nvPr/>
        </p:nvSpPr>
        <p:spPr>
          <a:xfrm>
            <a:off x="9377634" y="4658345"/>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46"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47" name="2"/>
          <p:cNvSpPr/>
          <p:nvPr/>
        </p:nvSpPr>
        <p:spPr>
          <a:xfrm>
            <a:off x="11009574" y="5874351"/>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48"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49"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0"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1"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2"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3"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4"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55"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56"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57"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58"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59"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60"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2"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63" name="3"/>
          <p:cNvSpPr/>
          <p:nvPr/>
        </p:nvSpPr>
        <p:spPr>
          <a:xfrm>
            <a:off x="7662626" y="191536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64"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65" name="7"/>
          <p:cNvSpPr/>
          <p:nvPr/>
        </p:nvSpPr>
        <p:spPr>
          <a:xfrm>
            <a:off x="6922833" y="320027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66"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7"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8"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9"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0"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1" name="13"/>
          <p:cNvSpPr/>
          <p:nvPr/>
        </p:nvSpPr>
        <p:spPr>
          <a:xfrm>
            <a:off x="10389932" y="32677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372" name="7"/>
          <p:cNvSpPr/>
          <p:nvPr/>
        </p:nvSpPr>
        <p:spPr>
          <a:xfrm>
            <a:off x="8478278" y="322599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73" name="0"/>
          <p:cNvSpPr/>
          <p:nvPr/>
        </p:nvSpPr>
        <p:spPr>
          <a:xfrm>
            <a:off x="9377634" y="465834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374"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375"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76"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77"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8"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9"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0"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1"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82"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383"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384"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385"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386"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387"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388" name="Arrow"/>
          <p:cNvSpPr/>
          <p:nvPr/>
        </p:nvSpPr>
        <p:spPr>
          <a:xfrm>
            <a:off x="692779" y="8542478"/>
            <a:ext cx="755382" cy="393767"/>
          </a:xfrm>
          <a:prstGeom prst="rightArrow">
            <a:avLst>
              <a:gd name="adj1" fmla="val 32000"/>
              <a:gd name="adj2" fmla="val 122774"/>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0"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391"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392" name="11"/>
          <p:cNvSpPr/>
          <p:nvPr/>
        </p:nvSpPr>
        <p:spPr>
          <a:xfrm>
            <a:off x="11037809" y="1877084"/>
            <a:ext cx="862955" cy="862955"/>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393"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394"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5"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6"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7"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8"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99"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00"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0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0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03" name="2"/>
          <p:cNvSpPr/>
          <p:nvPr/>
        </p:nvSpPr>
        <p:spPr>
          <a:xfrm>
            <a:off x="11009574" y="5874351"/>
            <a:ext cx="862955" cy="862954"/>
          </a:xfrm>
          <a:prstGeom prst="ellipse">
            <a:avLst/>
          </a:prstGeom>
          <a:solidFill>
            <a:schemeClr val="accent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0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0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0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1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1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1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1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chemeClr val="accent6">
                              <a:hueOff val="-241736"/>
                              <a:satOff val="29413"/>
                              <a:lumOff val="20727"/>
                            </a:schemeClr>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
        <p:nvSpPr>
          <p:cNvPr id="5414"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415"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solidFill>
                  <a:schemeClr val="accent4">
                    <a:hueOff val="102361"/>
                    <a:satOff val="14118"/>
                    <a:lumOff val="10675"/>
                  </a:schemeClr>
                </a:solidFill>
              </a:defRPr>
            </a:pPr>
            <a:r>
              <a:t>poll()</a:t>
            </a:r>
          </a:p>
        </p:txBody>
      </p:sp>
      <p:sp>
        <p:nvSpPr>
          <p:cNvPr id="5416" name="Arrow"/>
          <p:cNvSpPr/>
          <p:nvPr/>
        </p:nvSpPr>
        <p:spPr>
          <a:xfrm>
            <a:off x="692779" y="8542478"/>
            <a:ext cx="755382" cy="393767"/>
          </a:xfrm>
          <a:prstGeom prst="rightArrow">
            <a:avLst>
              <a:gd name="adj1" fmla="val 32000"/>
              <a:gd name="adj2" fmla="val 122774"/>
            </a:avLst>
          </a:prstGeom>
          <a:blipFill>
            <a:blip r:embed="rId2"/>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8" name="2"/>
          <p:cNvSpPr/>
          <p:nvPr/>
        </p:nvSpPr>
        <p:spPr>
          <a:xfrm>
            <a:off x="9405870" y="661078"/>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19" name="3"/>
          <p:cNvSpPr/>
          <p:nvPr/>
        </p:nvSpPr>
        <p:spPr>
          <a:xfrm>
            <a:off x="7662626" y="191536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20" name="11"/>
          <p:cNvSpPr/>
          <p:nvPr/>
        </p:nvSpPr>
        <p:spPr>
          <a:xfrm>
            <a:off x="11037809" y="1877084"/>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5421" name="7"/>
          <p:cNvSpPr/>
          <p:nvPr/>
        </p:nvSpPr>
        <p:spPr>
          <a:xfrm>
            <a:off x="6922833" y="320027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2" name="Line"/>
          <p:cNvSpPr/>
          <p:nvPr/>
        </p:nvSpPr>
        <p:spPr>
          <a:xfrm flipV="1">
            <a:off x="8412544" y="1339022"/>
            <a:ext cx="958174"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3" name="Line"/>
          <p:cNvSpPr/>
          <p:nvPr/>
        </p:nvSpPr>
        <p:spPr>
          <a:xfrm flipV="1">
            <a:off x="7569277" y="2741349"/>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4" name="Line"/>
          <p:cNvSpPr/>
          <p:nvPr/>
        </p:nvSpPr>
        <p:spPr>
          <a:xfrm flipH="1" flipV="1">
            <a:off x="8399590" y="2711808"/>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5" name="Line"/>
          <p:cNvSpPr/>
          <p:nvPr/>
        </p:nvSpPr>
        <p:spPr>
          <a:xfrm flipH="1" flipV="1">
            <a:off x="10305155" y="1319307"/>
            <a:ext cx="833752"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6" name="Line"/>
          <p:cNvSpPr/>
          <p:nvPr/>
        </p:nvSpPr>
        <p:spPr>
          <a:xfrm flipV="1">
            <a:off x="11036376" y="2742689"/>
            <a:ext cx="258459" cy="51894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27" name="13"/>
          <p:cNvSpPr/>
          <p:nvPr/>
        </p:nvSpPr>
        <p:spPr>
          <a:xfrm>
            <a:off x="10389932" y="3267715"/>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5428" name="7"/>
          <p:cNvSpPr/>
          <p:nvPr/>
        </p:nvSpPr>
        <p:spPr>
          <a:xfrm>
            <a:off x="8478278" y="3225996"/>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5429" name="Instructions:"/>
          <p:cNvSpPr/>
          <p:nvPr/>
        </p:nvSpPr>
        <p:spPr>
          <a:xfrm>
            <a:off x="863908" y="6244330"/>
            <a:ext cx="4587238"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4500"/>
            </a:pPr>
            <a:r>
              <a:rPr b="1" u="sng"/>
              <a:t>Instructions</a:t>
            </a:r>
            <a:r>
              <a:t>:</a:t>
            </a:r>
          </a:p>
        </p:txBody>
      </p:sp>
      <p:sp>
        <p:nvSpPr>
          <p:cNvPr id="5430" name="insert(3)…"/>
          <p:cNvSpPr/>
          <p:nvPr/>
        </p:nvSpPr>
        <p:spPr>
          <a:xfrm>
            <a:off x="1494707" y="7045197"/>
            <a:ext cx="3325640" cy="1968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sz="4200"/>
            </a:pPr>
            <a:r>
              <a:t>insert(3)</a:t>
            </a:r>
          </a:p>
          <a:p>
            <a:pPr algn="l">
              <a:defRPr sz="4200"/>
            </a:pPr>
            <a:r>
              <a:t>remove(2)</a:t>
            </a:r>
          </a:p>
          <a:p>
            <a:pPr algn="l">
              <a:defRPr sz="4200"/>
            </a:pPr>
            <a:r>
              <a:t>poll()</a:t>
            </a:r>
          </a:p>
        </p:txBody>
      </p:sp>
      <p:sp>
        <p:nvSpPr>
          <p:cNvPr id="5431" name="0"/>
          <p:cNvSpPr/>
          <p:nvPr/>
        </p:nvSpPr>
        <p:spPr>
          <a:xfrm>
            <a:off x="9377634" y="4658345"/>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3000" b="1">
                <a:latin typeface="Helvetica"/>
                <a:ea typeface="Helvetica"/>
                <a:cs typeface="Helvetica"/>
                <a:sym typeface="Helvetica"/>
              </a:defRPr>
            </a:lvl1pPr>
          </a:lstStyle>
          <a:p>
            <a:r>
              <a:t>0</a:t>
            </a:r>
          </a:p>
        </p:txBody>
      </p:sp>
      <p:sp>
        <p:nvSpPr>
          <p:cNvPr id="5432" name="1"/>
          <p:cNvSpPr/>
          <p:nvPr/>
        </p:nvSpPr>
        <p:spPr>
          <a:xfrm>
            <a:off x="7634391" y="5912633"/>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433" name="2"/>
          <p:cNvSpPr/>
          <p:nvPr/>
        </p:nvSpPr>
        <p:spPr>
          <a:xfrm>
            <a:off x="11009574" y="587435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434" name="3"/>
          <p:cNvSpPr/>
          <p:nvPr/>
        </p:nvSpPr>
        <p:spPr>
          <a:xfrm>
            <a:off x="6894597" y="7197537"/>
            <a:ext cx="862955" cy="86295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435" name="Line"/>
          <p:cNvSpPr/>
          <p:nvPr/>
        </p:nvSpPr>
        <p:spPr>
          <a:xfrm flipV="1">
            <a:off x="8384309" y="5336289"/>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6" name="Line"/>
          <p:cNvSpPr/>
          <p:nvPr/>
        </p:nvSpPr>
        <p:spPr>
          <a:xfrm flipV="1">
            <a:off x="7541041" y="6738615"/>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7" name="Line"/>
          <p:cNvSpPr/>
          <p:nvPr/>
        </p:nvSpPr>
        <p:spPr>
          <a:xfrm flipH="1" flipV="1">
            <a:off x="8371355" y="6709074"/>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8" name="Line"/>
          <p:cNvSpPr/>
          <p:nvPr/>
        </p:nvSpPr>
        <p:spPr>
          <a:xfrm flipH="1" flipV="1">
            <a:off x="10276920" y="5316574"/>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39" name="Line"/>
          <p:cNvSpPr/>
          <p:nvPr/>
        </p:nvSpPr>
        <p:spPr>
          <a:xfrm flipV="1">
            <a:off x="11008141" y="6739954"/>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440" name="5"/>
          <p:cNvSpPr/>
          <p:nvPr/>
        </p:nvSpPr>
        <p:spPr>
          <a:xfrm>
            <a:off x="10361696" y="7264981"/>
            <a:ext cx="862955"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5441" name="4"/>
          <p:cNvSpPr/>
          <p:nvPr/>
        </p:nvSpPr>
        <p:spPr>
          <a:xfrm>
            <a:off x="8450043" y="7223262"/>
            <a:ext cx="862954" cy="862954"/>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442" name="Index tree"/>
          <p:cNvSpPr/>
          <p:nvPr/>
        </p:nvSpPr>
        <p:spPr>
          <a:xfrm>
            <a:off x="8587633" y="6039127"/>
            <a:ext cx="2331654" cy="5334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2900"/>
            </a:lvl1pPr>
          </a:lstStyle>
          <a:p>
            <a:r>
              <a:t>Index tree</a:t>
            </a:r>
          </a:p>
        </p:txBody>
      </p:sp>
      <p:graphicFrame>
        <p:nvGraphicFramePr>
          <p:cNvPr id="5443" name="Table"/>
          <p:cNvGraphicFramePr/>
          <p:nvPr/>
        </p:nvGraphicFramePr>
        <p:xfrm>
          <a:off x="678234" y="181484"/>
          <a:ext cx="4971286" cy="5775234"/>
        </p:xfrm>
        <a:graphic>
          <a:graphicData uri="http://schemas.openxmlformats.org/drawingml/2006/table">
            <a:tbl>
              <a:tblPr>
                <a:tableStyleId>{4C3C2611-4C71-4FC5-86AE-919BDF0F9419}</a:tableStyleId>
              </a:tblPr>
              <a:tblGrid>
                <a:gridCol w="2479292">
                  <a:extLst>
                    <a:ext uri="{9D8B030D-6E8A-4147-A177-3AD203B41FA5}">
                      <a16:colId xmlns:a16="http://schemas.microsoft.com/office/drawing/2014/main" val="20000"/>
                    </a:ext>
                  </a:extLst>
                </a:gridCol>
                <a:gridCol w="2479292">
                  <a:extLst>
                    <a:ext uri="{9D8B030D-6E8A-4147-A177-3AD203B41FA5}">
                      <a16:colId xmlns:a16="http://schemas.microsoft.com/office/drawing/2014/main" val="20001"/>
                    </a:ext>
                  </a:extLst>
                </a:gridCol>
              </a:tblGrid>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Node Value</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Postion(s)</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0</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7</a:t>
                      </a:r>
                    </a:p>
                  </a:txBody>
                  <a:tcPr marL="50800" marR="50800" marT="50800" marB="50800" anchor="ctr" horzOverflow="overflow">
                    <a:lnL w="12700">
                      <a:solidFill>
                        <a:srgbClr val="D6D6D6"/>
                      </a:solidFill>
                      <a:miter lim="400000"/>
                    </a:lnL>
                  </a:tcPr>
                </a:tc>
                <a:tc>
                  <a:txBody>
                    <a:bodyPr/>
                    <a:lstStyle/>
                    <a:p>
                      <a:pPr defTabSz="914400">
                        <a:defRPr sz="3300" b="1">
                          <a:latin typeface="Helvetica"/>
                          <a:ea typeface="Helvetica"/>
                          <a:cs typeface="Helvetica"/>
                          <a:sym typeface="Helvetica"/>
                        </a:defRPr>
                      </a:pPr>
                      <a:r>
                        <a:t>3, 4</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11</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2</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3"/>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13</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5</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4"/>
                  </a:ext>
                </a:extLst>
              </a:tr>
              <a:tr h="960422">
                <a:tc>
                  <a:txBody>
                    <a:bodyPr/>
                    <a:lstStyle/>
                    <a:p>
                      <a:pPr defTabSz="914400">
                        <a:defRPr>
                          <a:solidFill>
                            <a:srgbClr val="000000"/>
                          </a:solidFill>
                        </a:defRPr>
                      </a:pPr>
                      <a:r>
                        <a:rPr sz="3300" b="1">
                          <a:solidFill>
                            <a:srgbClr val="FFFFFF"/>
                          </a:solidFill>
                          <a:latin typeface="Helvetica"/>
                          <a:ea typeface="Helvetica"/>
                          <a:cs typeface="Helvetica"/>
                          <a:sym typeface="Helvetica"/>
                        </a:rPr>
                        <a:t>3</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3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1053118" y="254000"/>
            <a:ext cx="10999182" cy="2159000"/>
          </a:xfrm>
          <a:prstGeom prst="rect">
            <a:avLst/>
          </a:prstGeom>
        </p:spPr>
        <p:txBody>
          <a:bodyPr/>
          <a:lstStyle>
            <a:lvl1pPr>
              <a:defRPr b="1"/>
            </a:lvl1pPr>
          </a:lstStyle>
          <a:p>
            <a:r>
              <a:t>What is a Heap?</a:t>
            </a:r>
          </a:p>
        </p:txBody>
      </p:sp>
      <p:sp>
        <p:nvSpPr>
          <p:cNvPr id="376" name="A heap is a tree based DS that satisfies the heap invariant (also called heap property): If A is a parent node of B then A is ordered with respect to B for all nodes A, B in the heap."/>
          <p:cNvSpPr/>
          <p:nvPr/>
        </p:nvSpPr>
        <p:spPr>
          <a:xfrm>
            <a:off x="952500" y="2685618"/>
            <a:ext cx="11099800" cy="21590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t>A heap is a </a:t>
            </a:r>
            <a:r>
              <a:rPr b="1">
                <a:solidFill>
                  <a:schemeClr val="accent2">
                    <a:satOff val="-13916"/>
                    <a:lumOff val="13989"/>
                  </a:schemeClr>
                </a:solidFill>
              </a:rPr>
              <a:t>tree</a:t>
            </a:r>
            <a:r>
              <a:t> based DS that satisfies the </a:t>
            </a:r>
            <a:r>
              <a:rPr b="1">
                <a:solidFill>
                  <a:schemeClr val="accent2">
                    <a:satOff val="-13916"/>
                    <a:lumOff val="13989"/>
                  </a:schemeClr>
                </a:solidFill>
              </a:rPr>
              <a:t>heap invariant </a:t>
            </a:r>
            <a:r>
              <a:t>(also called heap property): If A is a parent node of B then A is ordered with respect to B for all nodes A, B in the heap.</a:t>
            </a:r>
          </a:p>
        </p:txBody>
      </p:sp>
      <p:sp>
        <p:nvSpPr>
          <p:cNvPr id="377" name="8"/>
          <p:cNvSpPr/>
          <p:nvPr/>
        </p:nvSpPr>
        <p:spPr>
          <a:xfrm>
            <a:off x="2402511" y="496347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378" name="0"/>
          <p:cNvSpPr/>
          <p:nvPr/>
        </p:nvSpPr>
        <p:spPr>
          <a:xfrm>
            <a:off x="9304120" y="480006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379" name="2"/>
          <p:cNvSpPr/>
          <p:nvPr/>
        </p:nvSpPr>
        <p:spPr>
          <a:xfrm>
            <a:off x="8087809" y="6211971"/>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0" name="3"/>
          <p:cNvSpPr/>
          <p:nvPr/>
        </p:nvSpPr>
        <p:spPr>
          <a:xfrm>
            <a:off x="10696557" y="6211971"/>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1" name="6"/>
          <p:cNvSpPr/>
          <p:nvPr/>
        </p:nvSpPr>
        <p:spPr>
          <a:xfrm>
            <a:off x="10073572" y="763779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2" name="4"/>
          <p:cNvSpPr/>
          <p:nvPr/>
        </p:nvSpPr>
        <p:spPr>
          <a:xfrm>
            <a:off x="11494755"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3" name="7"/>
          <p:cNvSpPr/>
          <p:nvPr/>
        </p:nvSpPr>
        <p:spPr>
          <a:xfrm>
            <a:off x="1487503"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384" name="6"/>
          <p:cNvSpPr/>
          <p:nvPr/>
        </p:nvSpPr>
        <p:spPr>
          <a:xfrm>
            <a:off x="3317520" y="6166784"/>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385" name="3"/>
          <p:cNvSpPr/>
          <p:nvPr/>
        </p:nvSpPr>
        <p:spPr>
          <a:xfrm>
            <a:off x="747709" y="7451689"/>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386" name="2"/>
          <p:cNvSpPr/>
          <p:nvPr/>
        </p:nvSpPr>
        <p:spPr>
          <a:xfrm>
            <a:off x="1915804" y="7468838"/>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387" name="4"/>
          <p:cNvSpPr/>
          <p:nvPr/>
        </p:nvSpPr>
        <p:spPr>
          <a:xfrm>
            <a:off x="7464369" y="763779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388" name="5"/>
          <p:cNvSpPr/>
          <p:nvPr/>
        </p:nvSpPr>
        <p:spPr>
          <a:xfrm>
            <a:off x="8652388" y="7620645"/>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89" name="5"/>
          <p:cNvSpPr/>
          <p:nvPr/>
        </p:nvSpPr>
        <p:spPr>
          <a:xfrm>
            <a:off x="3317520" y="7468838"/>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390" name="Line"/>
          <p:cNvSpPr/>
          <p:nvPr/>
        </p:nvSpPr>
        <p:spPr>
          <a:xfrm flipV="1">
            <a:off x="2163991" y="5798967"/>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1" name="Line"/>
          <p:cNvSpPr/>
          <p:nvPr/>
        </p:nvSpPr>
        <p:spPr>
          <a:xfrm flipV="1">
            <a:off x="1394153" y="6992767"/>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2" name="Line"/>
          <p:cNvSpPr/>
          <p:nvPr/>
        </p:nvSpPr>
        <p:spPr>
          <a:xfrm flipV="1">
            <a:off x="8095347" y="7068589"/>
            <a:ext cx="241136" cy="5755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3" name="Line"/>
          <p:cNvSpPr/>
          <p:nvPr/>
        </p:nvSpPr>
        <p:spPr>
          <a:xfrm flipV="1">
            <a:off x="8848868" y="5605846"/>
            <a:ext cx="590377" cy="59037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4" name="Line"/>
          <p:cNvSpPr/>
          <p:nvPr/>
        </p:nvSpPr>
        <p:spPr>
          <a:xfrm flipH="1" flipV="1">
            <a:off x="10105993" y="5526471"/>
            <a:ext cx="749128" cy="74912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5" name="Line"/>
          <p:cNvSpPr/>
          <p:nvPr/>
        </p:nvSpPr>
        <p:spPr>
          <a:xfrm flipH="1" flipV="1">
            <a:off x="11382343" y="7066262"/>
            <a:ext cx="297434"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6" name="Line"/>
          <p:cNvSpPr/>
          <p:nvPr/>
        </p:nvSpPr>
        <p:spPr>
          <a:xfrm flipV="1">
            <a:off x="10656739" y="7066262"/>
            <a:ext cx="276573" cy="58019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7" name="Line"/>
          <p:cNvSpPr/>
          <p:nvPr/>
        </p:nvSpPr>
        <p:spPr>
          <a:xfrm flipH="1" flipV="1">
            <a:off x="2084767" y="6960869"/>
            <a:ext cx="151820" cy="51663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8" name="Line"/>
          <p:cNvSpPr/>
          <p:nvPr/>
        </p:nvSpPr>
        <p:spPr>
          <a:xfrm flipH="1" flipV="1">
            <a:off x="3105847" y="5797298"/>
            <a:ext cx="369919"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399" name="Line"/>
          <p:cNvSpPr/>
          <p:nvPr/>
        </p:nvSpPr>
        <p:spPr>
          <a:xfrm flipV="1">
            <a:off x="3748997" y="707912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0" name="Line"/>
          <p:cNvSpPr/>
          <p:nvPr/>
        </p:nvSpPr>
        <p:spPr>
          <a:xfrm flipH="1" flipV="1">
            <a:off x="8781817" y="7047423"/>
            <a:ext cx="144268" cy="5924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01" name="Max Heap"/>
          <p:cNvSpPr/>
          <p:nvPr/>
        </p:nvSpPr>
        <p:spPr>
          <a:xfrm>
            <a:off x="1675808" y="8722783"/>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Max Heap</a:t>
            </a:r>
          </a:p>
        </p:txBody>
      </p:sp>
      <p:sp>
        <p:nvSpPr>
          <p:cNvPr id="402" name="Min Heap"/>
          <p:cNvSpPr/>
          <p:nvPr/>
        </p:nvSpPr>
        <p:spPr>
          <a:xfrm>
            <a:off x="8577416" y="8722783"/>
            <a:ext cx="231636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b="1"/>
            </a:lvl1pPr>
          </a:lstStyle>
          <a:p>
            <a:r>
              <a:t>Min Heap</a:t>
            </a:r>
          </a:p>
        </p:txBody>
      </p:sp>
      <p:sp>
        <p:nvSpPr>
          <p:cNvPr id="403" name="Root of tree"/>
          <p:cNvSpPr/>
          <p:nvPr/>
        </p:nvSpPr>
        <p:spPr>
          <a:xfrm>
            <a:off x="4851355" y="4958493"/>
            <a:ext cx="2866877" cy="5461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000"/>
            </a:lvl1pPr>
          </a:lstStyle>
          <a:p>
            <a:r>
              <a:t>Root of tree</a:t>
            </a:r>
          </a:p>
        </p:txBody>
      </p:sp>
      <p:sp>
        <p:nvSpPr>
          <p:cNvPr id="404" name="Arrow"/>
          <p:cNvSpPr/>
          <p:nvPr/>
        </p:nvSpPr>
        <p:spPr>
          <a:xfrm>
            <a:off x="8023152" y="5067270"/>
            <a:ext cx="1097824"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405" name="Arrow"/>
          <p:cNvSpPr/>
          <p:nvPr/>
        </p:nvSpPr>
        <p:spPr>
          <a:xfrm flipH="1">
            <a:off x="3439693" y="506727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8"/>
          <p:cNvSpPr/>
          <p:nvPr/>
        </p:nvSpPr>
        <p:spPr>
          <a:xfrm>
            <a:off x="5866724" y="26338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10" name="7"/>
          <p:cNvSpPr/>
          <p:nvPr/>
        </p:nvSpPr>
        <p:spPr>
          <a:xfrm>
            <a:off x="4951715" y="3837149"/>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1" name="3"/>
          <p:cNvSpPr/>
          <p:nvPr/>
        </p:nvSpPr>
        <p:spPr>
          <a:xfrm>
            <a:off x="4211921" y="51220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2" name="2"/>
          <p:cNvSpPr/>
          <p:nvPr/>
        </p:nvSpPr>
        <p:spPr>
          <a:xfrm>
            <a:off x="5380017" y="513920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13"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4"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5"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6"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17" name="7"/>
          <p:cNvSpPr/>
          <p:nvPr/>
        </p:nvSpPr>
        <p:spPr>
          <a:xfrm>
            <a:off x="7072615" y="38865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18" name="3"/>
          <p:cNvSpPr/>
          <p:nvPr/>
        </p:nvSpPr>
        <p:spPr>
          <a:xfrm>
            <a:off x="6396321" y="51855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19"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0"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1"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2"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3" name="2"/>
          <p:cNvSpPr/>
          <p:nvPr/>
        </p:nvSpPr>
        <p:spPr>
          <a:xfrm>
            <a:off x="8027966" y="65362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4"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5"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6" name="3"/>
          <p:cNvSpPr/>
          <p:nvPr/>
        </p:nvSpPr>
        <p:spPr>
          <a:xfrm>
            <a:off x="3488021" y="6430154"/>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27" name="2"/>
          <p:cNvSpPr/>
          <p:nvPr/>
        </p:nvSpPr>
        <p:spPr>
          <a:xfrm>
            <a:off x="4656116" y="64473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28"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29"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3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
        <p:nvSpPr>
          <p:cNvPr id="435" name="8"/>
          <p:cNvSpPr/>
          <p:nvPr/>
        </p:nvSpPr>
        <p:spPr>
          <a:xfrm>
            <a:off x="5866724" y="263384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436" name="7"/>
          <p:cNvSpPr/>
          <p:nvPr/>
        </p:nvSpPr>
        <p:spPr>
          <a:xfrm>
            <a:off x="4951715" y="383714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37" name="3"/>
          <p:cNvSpPr/>
          <p:nvPr/>
        </p:nvSpPr>
        <p:spPr>
          <a:xfrm>
            <a:off x="4211921" y="51220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38" name="2"/>
          <p:cNvSpPr/>
          <p:nvPr/>
        </p:nvSpPr>
        <p:spPr>
          <a:xfrm>
            <a:off x="5380017" y="513920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39" name="Line"/>
          <p:cNvSpPr/>
          <p:nvPr/>
        </p:nvSpPr>
        <p:spPr>
          <a:xfrm flipV="1">
            <a:off x="5628203" y="3469332"/>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0" name="Line"/>
          <p:cNvSpPr/>
          <p:nvPr/>
        </p:nvSpPr>
        <p:spPr>
          <a:xfrm flipV="1">
            <a:off x="4858365" y="4663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1" name="Line"/>
          <p:cNvSpPr/>
          <p:nvPr/>
        </p:nvSpPr>
        <p:spPr>
          <a:xfrm flipH="1" flipV="1">
            <a:off x="5544291" y="46742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2" name="Line"/>
          <p:cNvSpPr/>
          <p:nvPr/>
        </p:nvSpPr>
        <p:spPr>
          <a:xfrm flipH="1" flipV="1">
            <a:off x="6697058" y="3410513"/>
            <a:ext cx="484220" cy="4842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3" name="7"/>
          <p:cNvSpPr/>
          <p:nvPr/>
        </p:nvSpPr>
        <p:spPr>
          <a:xfrm>
            <a:off x="7072615" y="38865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44" name="3"/>
          <p:cNvSpPr/>
          <p:nvPr/>
        </p:nvSpPr>
        <p:spPr>
          <a:xfrm>
            <a:off x="6396321" y="51855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5" name="2"/>
          <p:cNvSpPr/>
          <p:nvPr/>
        </p:nvSpPr>
        <p:spPr>
          <a:xfrm>
            <a:off x="7564416" y="520270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46" name="Line"/>
          <p:cNvSpPr/>
          <p:nvPr/>
        </p:nvSpPr>
        <p:spPr>
          <a:xfrm flipV="1">
            <a:off x="7042765" y="47266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7" name="Line"/>
          <p:cNvSpPr/>
          <p:nvPr/>
        </p:nvSpPr>
        <p:spPr>
          <a:xfrm flipH="1" flipV="1">
            <a:off x="7728691" y="47377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48" name="3"/>
          <p:cNvSpPr/>
          <p:nvPr/>
        </p:nvSpPr>
        <p:spPr>
          <a:xfrm>
            <a:off x="6859871" y="6519054"/>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49" name="2"/>
          <p:cNvSpPr/>
          <p:nvPr/>
        </p:nvSpPr>
        <p:spPr>
          <a:xfrm>
            <a:off x="8027966" y="65362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0" name="Line"/>
          <p:cNvSpPr/>
          <p:nvPr/>
        </p:nvSpPr>
        <p:spPr>
          <a:xfrm flipV="1">
            <a:off x="7506315" y="60601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1" name="Line"/>
          <p:cNvSpPr/>
          <p:nvPr/>
        </p:nvSpPr>
        <p:spPr>
          <a:xfrm flipH="1" flipV="1">
            <a:off x="8192241" y="6071292"/>
            <a:ext cx="156508"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2" name="3"/>
          <p:cNvSpPr/>
          <p:nvPr/>
        </p:nvSpPr>
        <p:spPr>
          <a:xfrm>
            <a:off x="3488021" y="643015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53" name="2"/>
          <p:cNvSpPr/>
          <p:nvPr/>
        </p:nvSpPr>
        <p:spPr>
          <a:xfrm>
            <a:off x="4656116" y="644730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54" name="Line"/>
          <p:cNvSpPr/>
          <p:nvPr/>
        </p:nvSpPr>
        <p:spPr>
          <a:xfrm flipV="1">
            <a:off x="4134465" y="5971232"/>
            <a:ext cx="247420"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5" name="Line"/>
          <p:cNvSpPr/>
          <p:nvPr/>
        </p:nvSpPr>
        <p:spPr>
          <a:xfrm flipH="1" flipV="1">
            <a:off x="4820391" y="5982392"/>
            <a:ext cx="156509" cy="4735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56" name="No, we have a violation of…"/>
          <p:cNvSpPr/>
          <p:nvPr/>
        </p:nvSpPr>
        <p:spPr>
          <a:xfrm>
            <a:off x="2387444" y="8013700"/>
            <a:ext cx="7821514"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 we have a violation of </a:t>
            </a:r>
          </a:p>
          <a:p>
            <a:r>
              <a:t>the heap invariant.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0"/>
          <p:cNvSpPr/>
          <p:nvPr/>
        </p:nvSpPr>
        <p:spPr>
          <a:xfrm>
            <a:off x="8810413" y="2196237"/>
            <a:ext cx="862955"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59"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0"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1"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2"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63"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4"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5"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6"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467"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68"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69"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0"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71"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2"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7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Yes! This is a tree and it…"/>
          <p:cNvSpPr/>
          <p:nvPr/>
        </p:nvSpPr>
        <p:spPr>
          <a:xfrm>
            <a:off x="1247963" y="7613658"/>
            <a:ext cx="11258583"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Yes! This is a tree and it </a:t>
            </a:r>
          </a:p>
          <a:p>
            <a:r>
              <a:t>satisfies the heap invariant. Heaps like these are often seen in binomial heaps.</a:t>
            </a:r>
          </a:p>
        </p:txBody>
      </p:sp>
      <p:sp>
        <p:nvSpPr>
          <p:cNvPr id="476" name="0"/>
          <p:cNvSpPr/>
          <p:nvPr/>
        </p:nvSpPr>
        <p:spPr>
          <a:xfrm>
            <a:off x="8810413" y="219623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300" b="1">
                <a:latin typeface="Helvetica"/>
                <a:ea typeface="Helvetica"/>
                <a:cs typeface="Helvetica"/>
                <a:sym typeface="Helvetica"/>
              </a:defRPr>
            </a:lvl1pPr>
          </a:lstStyle>
          <a:p>
            <a:r>
              <a:t>0</a:t>
            </a:r>
          </a:p>
        </p:txBody>
      </p:sp>
      <p:sp>
        <p:nvSpPr>
          <p:cNvPr id="477" name="7"/>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478" name="6"/>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479" name="3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32</a:t>
            </a:r>
          </a:p>
        </p:txBody>
      </p:sp>
      <p:sp>
        <p:nvSpPr>
          <p:cNvPr id="480" name="11"/>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1"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2"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3"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4" name="5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53</a:t>
            </a:r>
          </a:p>
        </p:txBody>
      </p:sp>
      <p:sp>
        <p:nvSpPr>
          <p:cNvPr id="485"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6" name="1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7"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88" name="11"/>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489"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0"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1" name="0"/>
          <p:cNvSpPr/>
          <p:nvPr/>
        </p:nvSpPr>
        <p:spPr>
          <a:xfrm>
            <a:off x="8810413" y="2196237"/>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492" name="1"/>
          <p:cNvSpPr/>
          <p:nvPr/>
        </p:nvSpPr>
        <p:spPr>
          <a:xfrm>
            <a:off x="5763412" y="3482825"/>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3" name="1"/>
          <p:cNvSpPr/>
          <p:nvPr/>
        </p:nvSpPr>
        <p:spPr>
          <a:xfrm>
            <a:off x="7191771"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494" name="2"/>
          <p:cNvSpPr/>
          <p:nvPr/>
        </p:nvSpPr>
        <p:spPr>
          <a:xfrm>
            <a:off x="4081141" y="468881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5" name="2"/>
          <p:cNvSpPr/>
          <p:nvPr/>
        </p:nvSpPr>
        <p:spPr>
          <a:xfrm>
            <a:off x="7191771" y="4788728"/>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496" name="Line"/>
          <p:cNvSpPr/>
          <p:nvPr/>
        </p:nvSpPr>
        <p:spPr>
          <a:xfrm flipV="1">
            <a:off x="6465273" y="2738583"/>
            <a:ext cx="2315951" cy="81485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7" name="Line"/>
          <p:cNvSpPr/>
          <p:nvPr/>
        </p:nvSpPr>
        <p:spPr>
          <a:xfrm flipV="1">
            <a:off x="4893789" y="4136811"/>
            <a:ext cx="832030" cy="68557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8" name="Line"/>
          <p:cNvSpPr/>
          <p:nvPr/>
        </p:nvSpPr>
        <p:spPr>
          <a:xfrm flipV="1">
            <a:off x="7623248" y="4399017"/>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499" name="3"/>
          <p:cNvSpPr/>
          <p:nvPr/>
        </p:nvSpPr>
        <p:spPr>
          <a:xfrm>
            <a:off x="4081141" y="600285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500" name="Line"/>
          <p:cNvSpPr/>
          <p:nvPr/>
        </p:nvSpPr>
        <p:spPr>
          <a:xfrm flipV="1">
            <a:off x="4512618" y="5613147"/>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1" name="1"/>
          <p:cNvSpPr/>
          <p:nvPr/>
        </p:nvSpPr>
        <p:spPr>
          <a:xfrm>
            <a:off x="8810413" y="3513495"/>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502" name="Line"/>
          <p:cNvSpPr/>
          <p:nvPr/>
        </p:nvSpPr>
        <p:spPr>
          <a:xfrm flipV="1">
            <a:off x="9241890" y="3123784"/>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3" name="2"/>
          <p:cNvSpPr/>
          <p:nvPr/>
        </p:nvSpPr>
        <p:spPr>
          <a:xfrm>
            <a:off x="5763412" y="477542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04" name="Line"/>
          <p:cNvSpPr/>
          <p:nvPr/>
        </p:nvSpPr>
        <p:spPr>
          <a:xfrm flipV="1">
            <a:off x="6194889" y="4385715"/>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5" name="Line"/>
          <p:cNvSpPr/>
          <p:nvPr/>
        </p:nvSpPr>
        <p:spPr>
          <a:xfrm flipV="1">
            <a:off x="7955587" y="2974826"/>
            <a:ext cx="832741" cy="6198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0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0"/>
          <p:cNvSpPr/>
          <p:nvPr/>
        </p:nvSpPr>
        <p:spPr>
          <a:xfrm>
            <a:off x="6121723" y="2526476"/>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1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
        <p:nvSpPr>
          <p:cNvPr id="512" name="2"/>
          <p:cNvSpPr/>
          <p:nvPr/>
        </p:nvSpPr>
        <p:spPr>
          <a:xfrm>
            <a:off x="4690856" y="38992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13" name="3"/>
          <p:cNvSpPr/>
          <p:nvPr/>
        </p:nvSpPr>
        <p:spPr>
          <a:xfrm>
            <a:off x="6121723" y="385574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14" name="6"/>
          <p:cNvSpPr/>
          <p:nvPr/>
        </p:nvSpPr>
        <p:spPr>
          <a:xfrm>
            <a:off x="7552590" y="38992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5" name="5"/>
          <p:cNvSpPr/>
          <p:nvPr/>
        </p:nvSpPr>
        <p:spPr>
          <a:xfrm>
            <a:off x="3056789" y="5228489"/>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16" name="7"/>
          <p:cNvSpPr/>
          <p:nvPr/>
        </p:nvSpPr>
        <p:spPr>
          <a:xfrm>
            <a:off x="8966523" y="5228489"/>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17" name="6"/>
          <p:cNvSpPr/>
          <p:nvPr/>
        </p:nvSpPr>
        <p:spPr>
          <a:xfrm>
            <a:off x="1642856" y="655775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18" name="11"/>
          <p:cNvSpPr/>
          <p:nvPr/>
        </p:nvSpPr>
        <p:spPr>
          <a:xfrm>
            <a:off x="3056789" y="655775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19" name="7"/>
          <p:cNvSpPr/>
          <p:nvPr/>
        </p:nvSpPr>
        <p:spPr>
          <a:xfrm>
            <a:off x="4470723" y="6557756"/>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0" name="6"/>
          <p:cNvSpPr/>
          <p:nvPr/>
        </p:nvSpPr>
        <p:spPr>
          <a:xfrm>
            <a:off x="6121723" y="5185009"/>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1" name="7"/>
          <p:cNvSpPr/>
          <p:nvPr/>
        </p:nvSpPr>
        <p:spPr>
          <a:xfrm>
            <a:off x="7552590" y="655775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22" name="8"/>
          <p:cNvSpPr/>
          <p:nvPr/>
        </p:nvSpPr>
        <p:spPr>
          <a:xfrm>
            <a:off x="8966523" y="655775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23" name="9"/>
          <p:cNvSpPr/>
          <p:nvPr/>
        </p:nvSpPr>
        <p:spPr>
          <a:xfrm>
            <a:off x="10156090" y="655775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24" name="6"/>
          <p:cNvSpPr/>
          <p:nvPr/>
        </p:nvSpPr>
        <p:spPr>
          <a:xfrm>
            <a:off x="6121723" y="655775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25"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6"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7"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8"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29"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0"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1"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2"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3"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4"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5"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6"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37"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0"/>
          <p:cNvSpPr/>
          <p:nvPr/>
        </p:nvSpPr>
        <p:spPr>
          <a:xfrm>
            <a:off x="6121723" y="2526476"/>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54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
        <p:nvSpPr>
          <p:cNvPr id="541" name="2"/>
          <p:cNvSpPr/>
          <p:nvPr/>
        </p:nvSpPr>
        <p:spPr>
          <a:xfrm>
            <a:off x="4690856" y="3899223"/>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2</a:t>
            </a:r>
          </a:p>
        </p:txBody>
      </p:sp>
      <p:sp>
        <p:nvSpPr>
          <p:cNvPr id="542" name="3"/>
          <p:cNvSpPr/>
          <p:nvPr/>
        </p:nvSpPr>
        <p:spPr>
          <a:xfrm>
            <a:off x="6121723" y="385574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3</a:t>
            </a:r>
          </a:p>
        </p:txBody>
      </p:sp>
      <p:sp>
        <p:nvSpPr>
          <p:cNvPr id="543" name="6"/>
          <p:cNvSpPr/>
          <p:nvPr/>
        </p:nvSpPr>
        <p:spPr>
          <a:xfrm>
            <a:off x="7552590" y="3899223"/>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4" name="5"/>
          <p:cNvSpPr/>
          <p:nvPr/>
        </p:nvSpPr>
        <p:spPr>
          <a:xfrm>
            <a:off x="3056789" y="5228489"/>
            <a:ext cx="862955"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5</a:t>
            </a:r>
          </a:p>
        </p:txBody>
      </p:sp>
      <p:sp>
        <p:nvSpPr>
          <p:cNvPr id="545" name="7"/>
          <p:cNvSpPr/>
          <p:nvPr/>
        </p:nvSpPr>
        <p:spPr>
          <a:xfrm>
            <a:off x="8966523" y="522848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6" name="6"/>
          <p:cNvSpPr/>
          <p:nvPr/>
        </p:nvSpPr>
        <p:spPr>
          <a:xfrm>
            <a:off x="1642856"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47" name="11"/>
          <p:cNvSpPr/>
          <p:nvPr/>
        </p:nvSpPr>
        <p:spPr>
          <a:xfrm>
            <a:off x="3056789"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11</a:t>
            </a:r>
          </a:p>
        </p:txBody>
      </p:sp>
      <p:sp>
        <p:nvSpPr>
          <p:cNvPr id="548" name="7"/>
          <p:cNvSpPr/>
          <p:nvPr/>
        </p:nvSpPr>
        <p:spPr>
          <a:xfrm>
            <a:off x="4470723" y="6557756"/>
            <a:ext cx="862955"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49" name="6"/>
          <p:cNvSpPr/>
          <p:nvPr/>
        </p:nvSpPr>
        <p:spPr>
          <a:xfrm>
            <a:off x="6121723" y="5185009"/>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0" name="7"/>
          <p:cNvSpPr/>
          <p:nvPr/>
        </p:nvSpPr>
        <p:spPr>
          <a:xfrm>
            <a:off x="75525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7</a:t>
            </a:r>
          </a:p>
        </p:txBody>
      </p:sp>
      <p:sp>
        <p:nvSpPr>
          <p:cNvPr id="551" name="8"/>
          <p:cNvSpPr/>
          <p:nvPr/>
        </p:nvSpPr>
        <p:spPr>
          <a:xfrm>
            <a:off x="89665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8</a:t>
            </a:r>
          </a:p>
        </p:txBody>
      </p:sp>
      <p:sp>
        <p:nvSpPr>
          <p:cNvPr id="552" name="9"/>
          <p:cNvSpPr/>
          <p:nvPr/>
        </p:nvSpPr>
        <p:spPr>
          <a:xfrm>
            <a:off x="10156090"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9</a:t>
            </a:r>
          </a:p>
        </p:txBody>
      </p:sp>
      <p:sp>
        <p:nvSpPr>
          <p:cNvPr id="553" name="6"/>
          <p:cNvSpPr/>
          <p:nvPr/>
        </p:nvSpPr>
        <p:spPr>
          <a:xfrm>
            <a:off x="6121723" y="655775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800" b="1">
                <a:latin typeface="Helvetica"/>
                <a:ea typeface="Helvetica"/>
                <a:cs typeface="Helvetica"/>
                <a:sym typeface="Helvetica"/>
              </a:defRPr>
            </a:lvl1pPr>
          </a:lstStyle>
          <a:p>
            <a:r>
              <a:t>6</a:t>
            </a:r>
          </a:p>
        </p:txBody>
      </p:sp>
      <p:sp>
        <p:nvSpPr>
          <p:cNvPr id="554" name="Line"/>
          <p:cNvSpPr/>
          <p:nvPr/>
        </p:nvSpPr>
        <p:spPr>
          <a:xfrm flipV="1">
            <a:off x="6549429" y="3423642"/>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5" name="Line"/>
          <p:cNvSpPr/>
          <p:nvPr/>
        </p:nvSpPr>
        <p:spPr>
          <a:xfrm flipV="1">
            <a:off x="6553199" y="4752908"/>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6" name="Line"/>
          <p:cNvSpPr/>
          <p:nvPr/>
        </p:nvSpPr>
        <p:spPr>
          <a:xfrm flipV="1">
            <a:off x="6553199" y="610391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7" name="Line"/>
          <p:cNvSpPr/>
          <p:nvPr/>
        </p:nvSpPr>
        <p:spPr>
          <a:xfrm flipV="1">
            <a:off x="3488266"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8" name="Line"/>
          <p:cNvSpPr/>
          <p:nvPr/>
        </p:nvSpPr>
        <p:spPr>
          <a:xfrm flipV="1">
            <a:off x="9397999" y="6125655"/>
            <a:ext cx="1" cy="39789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59" name="Line"/>
          <p:cNvSpPr/>
          <p:nvPr/>
        </p:nvSpPr>
        <p:spPr>
          <a:xfrm flipV="1">
            <a:off x="2451530" y="5981722"/>
            <a:ext cx="698071" cy="639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0" name="Line"/>
          <p:cNvSpPr/>
          <p:nvPr/>
        </p:nvSpPr>
        <p:spPr>
          <a:xfrm flipV="1">
            <a:off x="3931311" y="4632176"/>
            <a:ext cx="733823" cy="66035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1" name="Line"/>
          <p:cNvSpPr/>
          <p:nvPr/>
        </p:nvSpPr>
        <p:spPr>
          <a:xfrm flipV="1">
            <a:off x="5421445" y="3292408"/>
            <a:ext cx="733823" cy="66035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2" name="Line"/>
          <p:cNvSpPr/>
          <p:nvPr/>
        </p:nvSpPr>
        <p:spPr>
          <a:xfrm flipV="1">
            <a:off x="5305425" y="5908608"/>
            <a:ext cx="866776" cy="71522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3" name="Line"/>
          <p:cNvSpPr/>
          <p:nvPr/>
        </p:nvSpPr>
        <p:spPr>
          <a:xfrm flipV="1">
            <a:off x="8307024" y="5976342"/>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4" name="Line"/>
          <p:cNvSpPr/>
          <p:nvPr/>
        </p:nvSpPr>
        <p:spPr>
          <a:xfrm flipV="1">
            <a:off x="6935424" y="4642175"/>
            <a:ext cx="693044" cy="66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5" name="Line"/>
          <p:cNvSpPr/>
          <p:nvPr/>
        </p:nvSpPr>
        <p:spPr>
          <a:xfrm flipV="1">
            <a:off x="8009466" y="4811508"/>
            <a:ext cx="1" cy="169691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6" name="Line"/>
          <p:cNvSpPr/>
          <p:nvPr/>
        </p:nvSpPr>
        <p:spPr>
          <a:xfrm flipH="1" flipV="1">
            <a:off x="9799181" y="5966761"/>
            <a:ext cx="494938" cy="598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67" name="Yes!"/>
          <p:cNvSpPr/>
          <p:nvPr/>
        </p:nvSpPr>
        <p:spPr>
          <a:xfrm>
            <a:off x="5945534" y="8095249"/>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Yes!</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72" name="6"/>
          <p:cNvSpPr/>
          <p:nvPr/>
        </p:nvSpPr>
        <p:spPr>
          <a:xfrm>
            <a:off x="7092821"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3"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4"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5" name="6"/>
          <p:cNvSpPr/>
          <p:nvPr/>
        </p:nvSpPr>
        <p:spPr>
          <a:xfrm>
            <a:off x="5023625" y="4146261"/>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76" name="4"/>
          <p:cNvSpPr/>
          <p:nvPr/>
        </p:nvSpPr>
        <p:spPr>
          <a:xfrm>
            <a:off x="6008479" y="5308923"/>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77"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8"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7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
        <p:nvSpPr>
          <p:cNvPr id="580"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1"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82"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83"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 name="No. This structure is not a tree because…"/>
          <p:cNvSpPr/>
          <p:nvPr/>
        </p:nvSpPr>
        <p:spPr>
          <a:xfrm>
            <a:off x="787607" y="7028083"/>
            <a:ext cx="11675121"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No. This structure is not a tree because </a:t>
            </a:r>
          </a:p>
          <a:p>
            <a:r>
              <a:t>it contains a cycle. Heaps must be trees.</a:t>
            </a:r>
          </a:p>
        </p:txBody>
      </p:sp>
      <p:sp>
        <p:nvSpPr>
          <p:cNvPr id="586"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
        <p:nvSpPr>
          <p:cNvPr id="587" name="8"/>
          <p:cNvSpPr/>
          <p:nvPr/>
        </p:nvSpPr>
        <p:spPr>
          <a:xfrm>
            <a:off x="6008479" y="3002222"/>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588" name="6"/>
          <p:cNvSpPr/>
          <p:nvPr/>
        </p:nvSpPr>
        <p:spPr>
          <a:xfrm>
            <a:off x="7092821"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89" name="Line"/>
          <p:cNvSpPr/>
          <p:nvPr/>
        </p:nvSpPr>
        <p:spPr>
          <a:xfrm flipV="1">
            <a:off x="5769959" y="3837711"/>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0" name="Line"/>
          <p:cNvSpPr/>
          <p:nvPr/>
        </p:nvSpPr>
        <p:spPr>
          <a:xfrm flipH="1" flipV="1">
            <a:off x="6776330" y="3836043"/>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1" name="6"/>
          <p:cNvSpPr/>
          <p:nvPr/>
        </p:nvSpPr>
        <p:spPr>
          <a:xfrm>
            <a:off x="5023625" y="4146261"/>
            <a:ext cx="862954"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592" name="4"/>
          <p:cNvSpPr/>
          <p:nvPr/>
        </p:nvSpPr>
        <p:spPr>
          <a:xfrm>
            <a:off x="6008479" y="53089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593" name="Line"/>
          <p:cNvSpPr/>
          <p:nvPr/>
        </p:nvSpPr>
        <p:spPr>
          <a:xfrm flipV="1">
            <a:off x="6768008" y="4946845"/>
            <a:ext cx="386563" cy="386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4" name="Line"/>
          <p:cNvSpPr/>
          <p:nvPr/>
        </p:nvSpPr>
        <p:spPr>
          <a:xfrm flipH="1" flipV="1">
            <a:off x="5768290" y="5012909"/>
            <a:ext cx="369919"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5" name="2"/>
          <p:cNvSpPr/>
          <p:nvPr/>
        </p:nvSpPr>
        <p:spPr>
          <a:xfrm>
            <a:off x="8035999"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6" name="2"/>
          <p:cNvSpPr/>
          <p:nvPr/>
        </p:nvSpPr>
        <p:spPr>
          <a:xfrm>
            <a:off x="3980958" y="5308923"/>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597" name="Line"/>
          <p:cNvSpPr/>
          <p:nvPr/>
        </p:nvSpPr>
        <p:spPr>
          <a:xfrm flipV="1">
            <a:off x="4771909" y="4956835"/>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598" name="Line"/>
          <p:cNvSpPr/>
          <p:nvPr/>
        </p:nvSpPr>
        <p:spPr>
          <a:xfrm flipH="1" flipV="1">
            <a:off x="7851596" y="4955166"/>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Discussion…"/>
          <p:cNvSpPr>
            <a:spLocks noGrp="1"/>
          </p:cNvSpPr>
          <p:nvPr>
            <p:ph type="title"/>
          </p:nvPr>
        </p:nvSpPr>
        <p:spPr>
          <a:xfrm>
            <a:off x="-1517761" y="2157446"/>
            <a:ext cx="16040321" cy="4360473"/>
          </a:xfrm>
          <a:prstGeom prst="rect">
            <a:avLst/>
          </a:prstGeom>
        </p:spPr>
        <p:txBody>
          <a:bodyPr/>
          <a:lstStyle/>
          <a:p>
            <a:pPr>
              <a:defRPr sz="11000" b="1"/>
            </a:pPr>
            <a:r>
              <a:t>Discussion</a:t>
            </a:r>
          </a:p>
          <a:p>
            <a:pPr>
              <a:defRPr sz="11000" b="1"/>
            </a:pPr>
            <a:r>
              <a:t>&amp; Examples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1"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7"/>
          <p:cNvSpPr/>
          <p:nvPr/>
        </p:nvSpPr>
        <p:spPr>
          <a:xfrm>
            <a:off x="6070923" y="4445323"/>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04" name="Yes!"/>
          <p:cNvSpPr/>
          <p:nvPr/>
        </p:nvSpPr>
        <p:spPr>
          <a:xfrm>
            <a:off x="5894734" y="7503583"/>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Yes!</a:t>
            </a:r>
          </a:p>
        </p:txBody>
      </p:sp>
      <p:sp>
        <p:nvSpPr>
          <p:cNvPr id="605"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8" name="5"/>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09"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0"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1"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2"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5" name="5"/>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1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19" name="Yes!"/>
          <p:cNvSpPr/>
          <p:nvPr/>
        </p:nvSpPr>
        <p:spPr>
          <a:xfrm>
            <a:off x="5894734" y="7503583"/>
            <a:ext cx="1215332"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Yes!</a:t>
            </a:r>
          </a:p>
        </p:txBody>
      </p:sp>
      <p:sp>
        <p:nvSpPr>
          <p:cNvPr id="620"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5"/>
          <p:cNvSpPr/>
          <p:nvPr/>
        </p:nvSpPr>
        <p:spPr>
          <a:xfrm>
            <a:off x="6057584" y="3225800"/>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5" name="10"/>
          <p:cNvSpPr/>
          <p:nvPr/>
        </p:nvSpPr>
        <p:spPr>
          <a:xfrm>
            <a:off x="6084262" y="4445322"/>
            <a:ext cx="862954" cy="86295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26" name="5"/>
          <p:cNvSpPr/>
          <p:nvPr/>
        </p:nvSpPr>
        <p:spPr>
          <a:xfrm>
            <a:off x="6084262" y="5664846"/>
            <a:ext cx="862954" cy="862954"/>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27"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8"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2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5"/>
          <p:cNvSpPr/>
          <p:nvPr/>
        </p:nvSpPr>
        <p:spPr>
          <a:xfrm>
            <a:off x="6057584" y="3225800"/>
            <a:ext cx="862954" cy="862954"/>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4" name="10"/>
          <p:cNvSpPr/>
          <p:nvPr/>
        </p:nvSpPr>
        <p:spPr>
          <a:xfrm>
            <a:off x="6084262" y="444532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35" name="5"/>
          <p:cNvSpPr/>
          <p:nvPr/>
        </p:nvSpPr>
        <p:spPr>
          <a:xfrm>
            <a:off x="6084262" y="5664846"/>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36" name="Line"/>
          <p:cNvSpPr/>
          <p:nvPr/>
        </p:nvSpPr>
        <p:spPr>
          <a:xfrm flipV="1">
            <a:off x="6515739" y="5324975"/>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7" name="Line"/>
          <p:cNvSpPr/>
          <p:nvPr/>
        </p:nvSpPr>
        <p:spPr>
          <a:xfrm flipV="1">
            <a:off x="6489060" y="4105452"/>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38" name="No."/>
          <p:cNvSpPr/>
          <p:nvPr/>
        </p:nvSpPr>
        <p:spPr>
          <a:xfrm>
            <a:off x="2151627" y="7833783"/>
            <a:ext cx="8728225" cy="6223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No.</a:t>
            </a:r>
          </a:p>
        </p:txBody>
      </p:sp>
      <p:sp>
        <p:nvSpPr>
          <p:cNvPr id="639"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5"/>
          <p:cNvSpPr/>
          <p:nvPr/>
        </p:nvSpPr>
        <p:spPr>
          <a:xfrm>
            <a:off x="3043450" y="3056466"/>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2" name="10"/>
          <p:cNvSpPr/>
          <p:nvPr/>
        </p:nvSpPr>
        <p:spPr>
          <a:xfrm>
            <a:off x="3070129" y="4275989"/>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3" name="5"/>
          <p:cNvSpPr/>
          <p:nvPr/>
        </p:nvSpPr>
        <p:spPr>
          <a:xfrm>
            <a:off x="3070129" y="5495512"/>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44" name="Line"/>
          <p:cNvSpPr/>
          <p:nvPr/>
        </p:nvSpPr>
        <p:spPr>
          <a:xfrm flipV="1">
            <a:off x="3501605" y="5155641"/>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5" name="Line"/>
          <p:cNvSpPr/>
          <p:nvPr/>
        </p:nvSpPr>
        <p:spPr>
          <a:xfrm flipV="1">
            <a:off x="3474927" y="3936118"/>
            <a:ext cx="1" cy="323174"/>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46" name="However, if we change the root to be 10 then we can satisfy the heap property."/>
          <p:cNvSpPr/>
          <p:nvPr/>
        </p:nvSpPr>
        <p:spPr>
          <a:xfrm>
            <a:off x="2151627" y="7313083"/>
            <a:ext cx="8728225" cy="1663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However, if we change the root to be 10 then we can satisfy the heap property.</a:t>
            </a:r>
          </a:p>
        </p:txBody>
      </p:sp>
      <p:sp>
        <p:nvSpPr>
          <p:cNvPr id="647" name="Line"/>
          <p:cNvSpPr/>
          <p:nvPr/>
        </p:nvSpPr>
        <p:spPr>
          <a:xfrm>
            <a:off x="5122333" y="4707466"/>
            <a:ext cx="1296679" cy="1"/>
          </a:xfrm>
          <a:prstGeom prst="line">
            <a:avLst/>
          </a:prstGeom>
          <a:ln w="76200">
            <a:solidFill>
              <a:srgbClr val="FFFFFF"/>
            </a:solidFill>
            <a:miter lim="400000"/>
            <a:tailEnd type="triangle"/>
          </a:ln>
        </p:spPr>
        <p:txBody>
          <a:bodyPr lIns="50800" tIns="50800" rIns="50800" bIns="50800" anchor="ctr"/>
          <a:lstStyle/>
          <a:p>
            <a:pPr>
              <a:defRPr sz="2600">
                <a:latin typeface="+mn-lt"/>
                <a:ea typeface="+mn-ea"/>
                <a:cs typeface="+mn-cs"/>
                <a:sym typeface="Helvetica Light"/>
              </a:defRPr>
            </a:pPr>
            <a:endParaRPr/>
          </a:p>
        </p:txBody>
      </p:sp>
      <p:sp>
        <p:nvSpPr>
          <p:cNvPr id="648" name="10"/>
          <p:cNvSpPr/>
          <p:nvPr/>
        </p:nvSpPr>
        <p:spPr>
          <a:xfrm>
            <a:off x="8277128" y="3522455"/>
            <a:ext cx="862955" cy="86295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10</a:t>
            </a:r>
          </a:p>
        </p:txBody>
      </p:sp>
      <p:sp>
        <p:nvSpPr>
          <p:cNvPr id="649" name="5"/>
          <p:cNvSpPr/>
          <p:nvPr/>
        </p:nvSpPr>
        <p:spPr>
          <a:xfrm>
            <a:off x="7142595" y="4741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0" name="Line"/>
          <p:cNvSpPr/>
          <p:nvPr/>
        </p:nvSpPr>
        <p:spPr>
          <a:xfrm flipV="1">
            <a:off x="7902636" y="4327344"/>
            <a:ext cx="436781" cy="43678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1" name="5"/>
          <p:cNvSpPr/>
          <p:nvPr/>
        </p:nvSpPr>
        <p:spPr>
          <a:xfrm>
            <a:off x="9437062" y="4741979"/>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52" name="Line"/>
          <p:cNvSpPr/>
          <p:nvPr/>
        </p:nvSpPr>
        <p:spPr>
          <a:xfrm flipH="1" flipV="1">
            <a:off x="9132177" y="4329953"/>
            <a:ext cx="431563" cy="43156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653" name="Is this a valid heap?"/>
          <p:cNvSpPr>
            <a:spLocks noGrp="1"/>
          </p:cNvSpPr>
          <p:nvPr>
            <p:ph type="title"/>
          </p:nvPr>
        </p:nvSpPr>
        <p:spPr>
          <a:xfrm>
            <a:off x="563766" y="361318"/>
            <a:ext cx="11877268" cy="1447140"/>
          </a:xfrm>
          <a:prstGeom prst="rect">
            <a:avLst/>
          </a:prstGeom>
        </p:spPr>
        <p:txBody>
          <a:bodyPr/>
          <a:lstStyle>
            <a:lvl1pPr defTabSz="531622">
              <a:defRPr sz="7280" b="1"/>
            </a:lvl1pPr>
          </a:lstStyle>
          <a:p>
            <a:r>
              <a:t>Is this a valid heap?</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When and where is…"/>
          <p:cNvSpPr>
            <a:spLocks noGrp="1"/>
          </p:cNvSpPr>
          <p:nvPr>
            <p:ph type="title"/>
          </p:nvPr>
        </p:nvSpPr>
        <p:spPr>
          <a:prstGeom prst="rect">
            <a:avLst/>
          </a:prstGeom>
        </p:spPr>
        <p:txBody>
          <a:bodyPr/>
          <a:lstStyle/>
          <a:p>
            <a:pPr defTabSz="508254">
              <a:defRPr sz="6960" b="1"/>
            </a:pPr>
            <a:r>
              <a:t>When and where is </a:t>
            </a:r>
          </a:p>
          <a:p>
            <a:pPr defTabSz="508254">
              <a:defRPr sz="6960" b="1"/>
            </a:pPr>
            <a:r>
              <a:t>a PQ used?</a:t>
            </a:r>
          </a:p>
        </p:txBody>
      </p:sp>
      <p:sp>
        <p:nvSpPr>
          <p:cNvPr id="656" name="Used in certain implementations of Dijkstra's Shortest Path algorithm.…"/>
          <p:cNvSpPr/>
          <p:nvPr/>
        </p:nvSpPr>
        <p:spPr>
          <a:xfrm>
            <a:off x="952500" y="2745103"/>
            <a:ext cx="11099800" cy="6322016"/>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marL="343902" indent="-343902" algn="l" defTabSz="572516">
              <a:buSzPct val="75000"/>
              <a:buChar char="•"/>
              <a:defRPr sz="2940"/>
            </a:pPr>
            <a:r>
              <a:t>Used in certain implementations of Dijkstra's Shortest Path algorithm.</a:t>
            </a:r>
          </a:p>
          <a:p>
            <a:pPr marL="343902" indent="-343902" algn="l" defTabSz="572516">
              <a:buSzPct val="75000"/>
              <a:buChar char="•"/>
              <a:defRPr sz="2940"/>
            </a:pPr>
            <a:endParaRPr/>
          </a:p>
          <a:p>
            <a:pPr marL="343902" indent="-343902" algn="l" defTabSz="572516">
              <a:buSzPct val="75000"/>
              <a:buChar char="•"/>
              <a:defRPr sz="2940"/>
            </a:pPr>
            <a:r>
              <a:t>Anytime you need the dynamically fetch the ‘next best’ or ‘next worst’ element. </a:t>
            </a:r>
          </a:p>
          <a:p>
            <a:pPr marL="343902" indent="-343902" algn="l" defTabSz="572516">
              <a:buSzPct val="75000"/>
              <a:buChar char="•"/>
              <a:defRPr sz="2940"/>
            </a:pPr>
            <a:endParaRPr/>
          </a:p>
          <a:p>
            <a:pPr marL="343902" indent="-343902" algn="l" defTabSz="572516">
              <a:buSzPct val="75000"/>
              <a:buChar char="•"/>
              <a:defRPr sz="2940"/>
            </a:pPr>
            <a:r>
              <a:t>Used in Huffman coding (which is often used for lossless data compression).</a:t>
            </a:r>
          </a:p>
          <a:p>
            <a:pPr algn="l" defTabSz="572516">
              <a:defRPr sz="2940"/>
            </a:pPr>
            <a:endParaRPr/>
          </a:p>
          <a:p>
            <a:pPr marL="343902" indent="-343902" algn="l" defTabSz="572516">
              <a:buSzPct val="75000"/>
              <a:buChar char="•"/>
              <a:defRPr sz="2940"/>
            </a:pPr>
            <a:r>
              <a:t>Best First Search (BFS) algorithms such as A</a:t>
            </a:r>
            <a:r>
              <a:rPr baseline="31999"/>
              <a:t>*</a:t>
            </a:r>
            <a:r>
              <a:t> use PQs to continuously grab the next most promising node.</a:t>
            </a:r>
          </a:p>
          <a:p>
            <a:pPr marL="343902" indent="-343902" algn="l" defTabSz="572516">
              <a:buSzPct val="75000"/>
              <a:buChar char="•"/>
              <a:defRPr sz="2940"/>
            </a:pPr>
            <a:endParaRPr/>
          </a:p>
          <a:p>
            <a:pPr marL="343902" indent="-343902" algn="l" defTabSz="572516">
              <a:buSzPct val="75000"/>
              <a:buChar char="•"/>
              <a:defRPr sz="2940"/>
            </a:pPr>
            <a:r>
              <a:t>Used by Minimum Spanning Tree (MST) algorithms.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Complexity PQ…"/>
          <p:cNvSpPr>
            <a:spLocks noGrp="1"/>
          </p:cNvSpPr>
          <p:nvPr>
            <p:ph type="title"/>
          </p:nvPr>
        </p:nvSpPr>
        <p:spPr>
          <a:prstGeom prst="rect">
            <a:avLst/>
          </a:prstGeom>
        </p:spPr>
        <p:txBody>
          <a:bodyPr/>
          <a:lstStyle/>
          <a:p>
            <a:pPr defTabSz="508254">
              <a:defRPr sz="6960" b="1"/>
            </a:pPr>
            <a:r>
              <a:t>Complexity PQ </a:t>
            </a:r>
          </a:p>
          <a:p>
            <a:pPr defTabSz="508254">
              <a:defRPr sz="6960" b="1"/>
            </a:pPr>
            <a:r>
              <a:t>with binary heap</a:t>
            </a:r>
          </a:p>
        </p:txBody>
      </p:sp>
      <p:graphicFrame>
        <p:nvGraphicFramePr>
          <p:cNvPr id="661" name="Table"/>
          <p:cNvGraphicFramePr/>
          <p:nvPr/>
        </p:nvGraphicFramePr>
        <p:xfrm>
          <a:off x="904077" y="2585442"/>
          <a:ext cx="11209346" cy="6322616"/>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Binary Heap construction</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40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Polling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Peeking</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40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77478">
                <a:tc>
                  <a:txBody>
                    <a:bodyPr/>
                    <a:lstStyle/>
                    <a:p>
                      <a:pPr defTabSz="914400">
                        <a:defRPr>
                          <a:solidFill>
                            <a:srgbClr val="000000"/>
                          </a:solidFill>
                        </a:defRPr>
                      </a:pPr>
                      <a:r>
                        <a:rPr sz="4000" b="1">
                          <a:solidFill>
                            <a:srgbClr val="FFFFFF"/>
                          </a:solidFill>
                          <a:latin typeface="Helvetica"/>
                          <a:ea typeface="Helvetica"/>
                          <a:cs typeface="Helvetica"/>
                          <a:sym typeface="Helvetica"/>
                        </a:rPr>
                        <a:t>Adding</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40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 name="Table"/>
          <p:cNvGraphicFramePr/>
          <p:nvPr/>
        </p:nvGraphicFramePr>
        <p:xfrm>
          <a:off x="904077" y="2415116"/>
          <a:ext cx="11209346" cy="6026673"/>
        </p:xfrm>
        <a:graphic>
          <a:graphicData uri="http://schemas.openxmlformats.org/drawingml/2006/table">
            <a:tbl>
              <a:tblPr>
                <a:tableStyleId>{4C3C2611-4C71-4FC5-86AE-919BDF0F9419}</a:tableStyleId>
              </a:tblPr>
              <a:tblGrid>
                <a:gridCol w="5598322">
                  <a:extLst>
                    <a:ext uri="{9D8B030D-6E8A-4147-A177-3AD203B41FA5}">
                      <a16:colId xmlns:a16="http://schemas.microsoft.com/office/drawing/2014/main" val="20000"/>
                    </a:ext>
                  </a:extLst>
                </a:gridCol>
                <a:gridCol w="5598322">
                  <a:extLst>
                    <a:ext uri="{9D8B030D-6E8A-4147-A177-3AD203B41FA5}">
                      <a16:colId xmlns:a16="http://schemas.microsoft.com/office/drawing/2014/main" val="20001"/>
                    </a:ext>
                  </a:extLst>
                </a:gridCol>
              </a:tblGrid>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Naive Removing</a:t>
                      </a:r>
                    </a:p>
                  </a:txBody>
                  <a:tcPr marL="50800" marR="50800" marT="50800" marB="50800" anchor="ctr" horzOverflow="overflow">
                    <a:lnL w="12700">
                      <a:solidFill>
                        <a:srgbClr val="D6D6D6"/>
                      </a:solidFill>
                      <a:miter lim="400000"/>
                    </a:lnL>
                    <a:lnT w="12700">
                      <a:solidFill>
                        <a:srgbClr val="D6D6D6"/>
                      </a:solidFill>
                      <a:miter lim="400000"/>
                    </a:lnT>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lnT w="12700">
                      <a:solidFill>
                        <a:srgbClr val="D6D6D6"/>
                      </a:solidFill>
                      <a:miter lim="400000"/>
                    </a:lnT>
                  </a:tcPr>
                </a:tc>
                <a:extLst>
                  <a:ext uri="{0D108BD9-81ED-4DB2-BD59-A6C34878D82A}">
                    <a16:rowId xmlns:a16="http://schemas.microsoft.com/office/drawing/2014/main" val="10000"/>
                  </a:ext>
                </a:extLst>
              </a:tr>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Advanced removing with 
help from a hash table *</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4">
                              <a:hueOff val="102361"/>
                              <a:satOff val="14118"/>
                              <a:lumOff val="10675"/>
                            </a:schemeClr>
                          </a:solidFill>
                        </a:rPr>
                        <a:t>O(log(n))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1"/>
                  </a:ext>
                </a:extLst>
              </a:tr>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Naive contains</a:t>
                      </a:r>
                    </a:p>
                  </a:txBody>
                  <a:tcPr marL="50800" marR="50800" marT="50800" marB="50800" anchor="ctr" horzOverflow="overflow">
                    <a:lnL w="12700">
                      <a:solidFill>
                        <a:srgbClr val="D6D6D6"/>
                      </a:solidFill>
                      <a:miter lim="400000"/>
                    </a:lnL>
                  </a:tcPr>
                </a:tc>
                <a:tc>
                  <a:txBody>
                    <a:bodyPr/>
                    <a:lstStyle/>
                    <a:p>
                      <a:pPr defTabSz="914400">
                        <a:defRPr>
                          <a:solidFill>
                            <a:srgbClr val="000000"/>
                          </a:solidFill>
                        </a:defRPr>
                      </a:pPr>
                      <a:r>
                        <a:rPr sz="3600">
                          <a:solidFill>
                            <a:schemeClr val="accent5">
                              <a:hueOff val="101205"/>
                              <a:satOff val="-13598"/>
                              <a:lumOff val="23877"/>
                            </a:schemeClr>
                          </a:solidFill>
                        </a:rPr>
                        <a:t>O(n)</a:t>
                      </a:r>
                    </a:p>
                  </a:txBody>
                  <a:tcPr marL="50800" marR="50800" marT="50800" marB="50800" anchor="ctr" horzOverflow="overflow">
                    <a:lnR w="12700">
                      <a:solidFill>
                        <a:srgbClr val="D6D6D6"/>
                      </a:solidFill>
                      <a:miter lim="400000"/>
                    </a:lnR>
                  </a:tcPr>
                </a:tc>
                <a:extLst>
                  <a:ext uri="{0D108BD9-81ED-4DB2-BD59-A6C34878D82A}">
                    <a16:rowId xmlns:a16="http://schemas.microsoft.com/office/drawing/2014/main" val="10002"/>
                  </a:ext>
                </a:extLst>
              </a:tr>
              <a:tr h="1503492">
                <a:tc>
                  <a:txBody>
                    <a:bodyPr/>
                    <a:lstStyle/>
                    <a:p>
                      <a:pPr defTabSz="914400">
                        <a:defRPr>
                          <a:solidFill>
                            <a:srgbClr val="000000"/>
                          </a:solidFill>
                        </a:defRPr>
                      </a:pPr>
                      <a:r>
                        <a:rPr sz="3600" b="1">
                          <a:solidFill>
                            <a:srgbClr val="FFFFFF"/>
                          </a:solidFill>
                          <a:latin typeface="Helvetica"/>
                          <a:ea typeface="Helvetica"/>
                          <a:cs typeface="Helvetica"/>
                          <a:sym typeface="Helvetica"/>
                        </a:rPr>
                        <a:t>Contains check with
help of a hash table *</a:t>
                      </a:r>
                    </a:p>
                  </a:txBody>
                  <a:tcPr marL="50800" marR="50800" marT="50800" marB="50800" anchor="ctr" horzOverflow="overflow">
                    <a:lnL w="12700">
                      <a:solidFill>
                        <a:srgbClr val="D6D6D6"/>
                      </a:solidFill>
                      <a:miter lim="400000"/>
                    </a:lnL>
                    <a:lnB w="12700">
                      <a:solidFill>
                        <a:srgbClr val="D6D6D6"/>
                      </a:solidFill>
                      <a:miter lim="400000"/>
                    </a:lnB>
                  </a:tcPr>
                </a:tc>
                <a:tc>
                  <a:txBody>
                    <a:bodyPr/>
                    <a:lstStyle/>
                    <a:p>
                      <a:pPr defTabSz="914400">
                        <a:defRPr>
                          <a:solidFill>
                            <a:srgbClr val="000000"/>
                          </a:solidFill>
                        </a:defRPr>
                      </a:pPr>
                      <a:r>
                        <a:rPr sz="3600">
                          <a:solidFill>
                            <a:schemeClr val="accent3">
                              <a:hueOff val="-499813"/>
                              <a:satOff val="-5228"/>
                              <a:lumOff val="24899"/>
                            </a:schemeClr>
                          </a:solidFill>
                        </a:rPr>
                        <a:t>O(1)</a:t>
                      </a:r>
                    </a:p>
                  </a:txBody>
                  <a:tcPr marL="50800" marR="50800" marT="50800" marB="50800" anchor="ctr" horzOverflow="overflow">
                    <a:lnR w="12700">
                      <a:solidFill>
                        <a:srgbClr val="D6D6D6"/>
                      </a:solidFill>
                      <a:miter lim="400000"/>
                    </a:lnR>
                    <a:lnB w="12700">
                      <a:solidFill>
                        <a:srgbClr val="D6D6D6"/>
                      </a:solidFill>
                      <a:miter lim="400000"/>
                    </a:lnB>
                  </a:tcPr>
                </a:tc>
                <a:extLst>
                  <a:ext uri="{0D108BD9-81ED-4DB2-BD59-A6C34878D82A}">
                    <a16:rowId xmlns:a16="http://schemas.microsoft.com/office/drawing/2014/main" val="10003"/>
                  </a:ext>
                </a:extLst>
              </a:tr>
            </a:tbl>
          </a:graphicData>
        </a:graphic>
      </p:graphicFrame>
      <p:sp>
        <p:nvSpPr>
          <p:cNvPr id="666" name="* Using a hash table to help optimize these operations does take up linear space and also adds some overhead to the binary heap implementation."/>
          <p:cNvSpPr/>
          <p:nvPr/>
        </p:nvSpPr>
        <p:spPr>
          <a:xfrm>
            <a:off x="165298" y="8733366"/>
            <a:ext cx="12674204" cy="7366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2200"/>
            </a:pPr>
            <a:r>
              <a:rPr baseline="31999"/>
              <a:t>*</a:t>
            </a:r>
            <a:r>
              <a:t> Using a hash table to help optimize these operations does take up linear space and also adds some overhead to the binary heap implementation.</a:t>
            </a:r>
          </a:p>
        </p:txBody>
      </p:sp>
      <p:sp>
        <p:nvSpPr>
          <p:cNvPr id="667" name="Complexity PQ…"/>
          <p:cNvSpPr>
            <a:spLocks noGrp="1"/>
          </p:cNvSpPr>
          <p:nvPr>
            <p:ph type="title"/>
          </p:nvPr>
        </p:nvSpPr>
        <p:spPr>
          <a:prstGeom prst="rect">
            <a:avLst/>
          </a:prstGeom>
        </p:spPr>
        <p:txBody>
          <a:bodyPr/>
          <a:lstStyle/>
          <a:p>
            <a:pPr defTabSz="508254">
              <a:defRPr sz="6960" b="1"/>
            </a:pPr>
            <a:r>
              <a:t>Complexity PQ </a:t>
            </a:r>
          </a:p>
          <a:p>
            <a:pPr defTabSz="508254">
              <a:defRPr sz="6960" b="1"/>
            </a:pPr>
            <a:r>
              <a:t>with binary heap</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134" name="A priority queue is an Abstract Data Type (ADT) that operates similar to a normal queue except that each element has a certain priority. The priority of the elements in the priority queue determine the order in which elements are removed from the PQ."/>
          <p:cNvSpPr/>
          <p:nvPr/>
        </p:nvSpPr>
        <p:spPr>
          <a:xfrm>
            <a:off x="952500" y="2802434"/>
            <a:ext cx="10659534" cy="2766815"/>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000"/>
            </a:pPr>
            <a:r>
              <a:t>A priority queue is an Abstract Data Type (ADT) that operates similar to a normal queue except that </a:t>
            </a:r>
            <a:r>
              <a:rPr b="1">
                <a:solidFill>
                  <a:schemeClr val="accent2">
                    <a:satOff val="-13916"/>
                    <a:lumOff val="13989"/>
                  </a:schemeClr>
                </a:solidFill>
              </a:rPr>
              <a:t>each element has a certain priority</a:t>
            </a:r>
            <a:r>
              <a:t>. The priority of the elements in the priority queue determine the order in which elements are removed from the PQ.</a:t>
            </a:r>
          </a:p>
        </p:txBody>
      </p:sp>
      <p:sp>
        <p:nvSpPr>
          <p:cNvPr id="135" name="NOTE: Priority queues only supports comparable data, meaning the data inserted into the priority queue must be able to be ordered in some way either from least to greatest or greatest to least. This is so that we are able to assign relative priorities to each element."/>
          <p:cNvSpPr/>
          <p:nvPr/>
        </p:nvSpPr>
        <p:spPr>
          <a:xfrm>
            <a:off x="834496" y="6258011"/>
            <a:ext cx="11335809" cy="27686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000"/>
            </a:pPr>
            <a:r>
              <a:rPr b="1"/>
              <a:t>NOTE:</a:t>
            </a:r>
            <a:r>
              <a:t> Priority queues only supports </a:t>
            </a:r>
            <a:r>
              <a:rPr b="1">
                <a:solidFill>
                  <a:schemeClr val="accent2">
                    <a:satOff val="-13916"/>
                    <a:lumOff val="13989"/>
                  </a:schemeClr>
                </a:solidFill>
              </a:rPr>
              <a:t>comparable data</a:t>
            </a:r>
            <a:r>
              <a:rPr b="1"/>
              <a:t>, </a:t>
            </a:r>
            <a:r>
              <a:t>meaning the data inserted into the priority queue must be able to be ordered in some way either from least to greatest or greatest to least. This is so that we are able to assign relative priorities to each element.</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Turning Min PQ…"/>
          <p:cNvSpPr>
            <a:spLocks noGrp="1"/>
          </p:cNvSpPr>
          <p:nvPr>
            <p:ph type="title"/>
          </p:nvPr>
        </p:nvSpPr>
        <p:spPr>
          <a:xfrm>
            <a:off x="-446206" y="2342256"/>
            <a:ext cx="13897212" cy="4385043"/>
          </a:xfrm>
          <a:prstGeom prst="rect">
            <a:avLst/>
          </a:prstGeom>
        </p:spPr>
        <p:txBody>
          <a:bodyPr/>
          <a:lstStyle/>
          <a:p>
            <a:pPr>
              <a:defRPr sz="12100" b="1"/>
            </a:pPr>
            <a:r>
              <a:t>Turning Min PQ </a:t>
            </a:r>
          </a:p>
          <a:p>
            <a:pPr>
              <a:defRPr sz="12100" b="1"/>
            </a:pPr>
            <a:r>
              <a:t>into Max PQ</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676" name="Problem: Often the standard library of most programming languages only provide a min PQ which sorts by smallest elements first, but sometimes we need a Max PQ.…"/>
          <p:cNvSpPr/>
          <p:nvPr/>
        </p:nvSpPr>
        <p:spPr>
          <a:xfrm>
            <a:off x="999571" y="2633968"/>
            <a:ext cx="11005658" cy="621286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54990">
              <a:defRPr sz="3705"/>
            </a:pPr>
            <a:r>
              <a:rPr b="1" u="sng"/>
              <a:t>Problem</a:t>
            </a:r>
            <a:r>
              <a:t>: Often the standard library of most programming languages only provide a min PQ which sorts by smallest elements first, but sometimes we need a Max PQ.</a:t>
            </a:r>
          </a:p>
          <a:p>
            <a:pPr defTabSz="554990">
              <a:defRPr sz="3705"/>
            </a:pPr>
            <a:endParaRPr/>
          </a:p>
          <a:p>
            <a:pPr defTabSz="554990">
              <a:defRPr sz="3705"/>
            </a:pPr>
            <a:endParaRPr/>
          </a:p>
          <a:p>
            <a:pPr defTabSz="554990">
              <a:defRPr sz="3705"/>
            </a:pPr>
            <a:r>
              <a:t>Since elements in a priority queue are comparable they implement some sort of </a:t>
            </a:r>
            <a:r>
              <a:rPr b="1">
                <a:solidFill>
                  <a:schemeClr val="accent2">
                    <a:satOff val="-13916"/>
                    <a:lumOff val="13989"/>
                  </a:schemeClr>
                </a:solidFill>
              </a:rPr>
              <a:t>comparable interface</a:t>
            </a:r>
            <a:r>
              <a:t> which we can simply </a:t>
            </a:r>
            <a:r>
              <a:rPr b="1">
                <a:solidFill>
                  <a:schemeClr val="accent2">
                    <a:satOff val="-13916"/>
                    <a:lumOff val="13989"/>
                  </a:schemeClr>
                </a:solidFill>
              </a:rPr>
              <a:t>negate </a:t>
            </a:r>
            <a:r>
              <a:t>to achieve a Max heap.</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68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8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83"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84"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8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86"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87"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69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69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694"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69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69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697"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698"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03"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0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0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0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0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08"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09"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12"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1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14"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15"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1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17"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18"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23"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2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25"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26"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2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28"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29"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34"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35"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36"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37"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3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39"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40"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45" name="5"/>
          <p:cNvSpPr/>
          <p:nvPr/>
        </p:nvSpPr>
        <p:spPr>
          <a:xfrm>
            <a:off x="5678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46" name="3"/>
          <p:cNvSpPr/>
          <p:nvPr/>
        </p:nvSpPr>
        <p:spPr>
          <a:xfrm>
            <a:off x="7138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47" name="11"/>
          <p:cNvSpPr/>
          <p:nvPr/>
        </p:nvSpPr>
        <p:spPr>
          <a:xfrm>
            <a:off x="2757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48" name="13"/>
          <p:cNvSpPr/>
          <p:nvPr/>
        </p:nvSpPr>
        <p:spPr>
          <a:xfrm>
            <a:off x="1296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49" name="2"/>
          <p:cNvSpPr/>
          <p:nvPr/>
        </p:nvSpPr>
        <p:spPr>
          <a:xfrm>
            <a:off x="85993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0" name="7"/>
          <p:cNvSpPr/>
          <p:nvPr/>
        </p:nvSpPr>
        <p:spPr>
          <a:xfrm>
            <a:off x="4217822" y="83354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51" name="Let x, y be numbers in the PQ. For a min PQ, if x &lt;= y then x comes out of the PQ before y, so the negation of this is if x &gt;= y then y comes out before x."/>
          <p:cNvSpPr/>
          <p:nvPr/>
        </p:nvSpPr>
        <p:spPr>
          <a:xfrm>
            <a:off x="409398" y="3599027"/>
            <a:ext cx="6842773" cy="37465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Let x, y be numbers in the PQ. For a min PQ, if x &lt;= y then x comes out of the PQ before y, so the negation of this is if x &gt;= y then y comes out before x.</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54"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55"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56"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57"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5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59"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60"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140" name="Suppose all these…"/>
          <p:cNvSpPr/>
          <p:nvPr/>
        </p:nvSpPr>
        <p:spPr>
          <a:xfrm>
            <a:off x="209715" y="3867149"/>
            <a:ext cx="5894711" cy="37465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Suppose all these </a:t>
            </a:r>
          </a:p>
          <a:p>
            <a:r>
              <a:t>values are inserted </a:t>
            </a:r>
          </a:p>
          <a:p>
            <a:r>
              <a:t>into a PQ with an </a:t>
            </a:r>
          </a:p>
          <a:p>
            <a:r>
              <a:t>ordering imposed</a:t>
            </a:r>
          </a:p>
          <a:p>
            <a:r>
              <a:t>on the numbers to </a:t>
            </a:r>
          </a:p>
          <a:p>
            <a:r>
              <a:t>be from least</a:t>
            </a:r>
          </a:p>
          <a:p>
            <a:r>
              <a:t> to greatest.</a:t>
            </a:r>
          </a:p>
        </p:txBody>
      </p:sp>
      <p:sp>
        <p:nvSpPr>
          <p:cNvPr id="14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4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65"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66"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67"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68" name="-13"/>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6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70"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71"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76"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77"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78"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7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80"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81"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82"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87"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88"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789" name="-11"/>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79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791"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792"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793"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798"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799"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00"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01"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02"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03"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04"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09"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10"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11"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12"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13"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14" name="-7"/>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15"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20"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21"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22"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23"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24"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25"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26"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31" name="-5"/>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32"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33"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34"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35"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36"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37"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42"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43"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44"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45"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46"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47"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48"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53"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54" name="-3"/>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55"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56"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57"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58"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59"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64"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65"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66"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67"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68"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69"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70"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151"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2"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3" name="1"/>
          <p:cNvSpPr/>
          <p:nvPr/>
        </p:nvSpPr>
        <p:spPr>
          <a:xfrm>
            <a:off x="8082855" y="67874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55"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57"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158"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75"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76"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77"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78"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79" name="-2"/>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80"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81"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86"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87"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88"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889"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890"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891"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892"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897" name="5"/>
          <p:cNvSpPr/>
          <p:nvPr/>
        </p:nvSpPr>
        <p:spPr>
          <a:xfrm>
            <a:off x="667011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898" name="3"/>
          <p:cNvSpPr/>
          <p:nvPr/>
        </p:nvSpPr>
        <p:spPr>
          <a:xfrm>
            <a:off x="8286236"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899" name="11"/>
          <p:cNvSpPr/>
          <p:nvPr/>
        </p:nvSpPr>
        <p:spPr>
          <a:xfrm>
            <a:off x="343787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900" name="13"/>
          <p:cNvSpPr/>
          <p:nvPr/>
        </p:nvSpPr>
        <p:spPr>
          <a:xfrm>
            <a:off x="1821755"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901" name="2"/>
          <p:cNvSpPr/>
          <p:nvPr/>
        </p:nvSpPr>
        <p:spPr>
          <a:xfrm>
            <a:off x="9902357" y="8284633"/>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902" name="7"/>
          <p:cNvSpPr/>
          <p:nvPr/>
        </p:nvSpPr>
        <p:spPr>
          <a:xfrm>
            <a:off x="5053996" y="82846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903" name="An alternative method for numbers is to negate the numbers as you insert them into the PQ and negate them again when they are taken out. This has the same effect as negating the comparator."/>
          <p:cNvSpPr/>
          <p:nvPr/>
        </p:nvSpPr>
        <p:spPr>
          <a:xfrm>
            <a:off x="764063" y="2852596"/>
            <a:ext cx="6689415" cy="4787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An alternative method for numbers is to negate the numbers as you insert them into the PQ and negate them again when they are taken out. This has the same effect as negating the comparator.</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Suppose lex is a comparator for strings which sorts strings in lexicographic order (the default in most programming languages). Then let nlex be the negation of lex, and also let s1, s2 be strings"/>
          <p:cNvSpPr/>
          <p:nvPr/>
        </p:nvSpPr>
        <p:spPr>
          <a:xfrm>
            <a:off x="179826" y="2256639"/>
            <a:ext cx="12645148" cy="2465372"/>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484886">
              <a:defRPr sz="3237"/>
            </a:pPr>
            <a:r>
              <a:t>Suppose </a:t>
            </a:r>
            <a:r>
              <a:rPr b="1" i="1">
                <a:solidFill>
                  <a:schemeClr val="accent4">
                    <a:hueOff val="102361"/>
                    <a:satOff val="14118"/>
                    <a:lumOff val="10675"/>
                  </a:schemeClr>
                </a:solidFill>
              </a:rPr>
              <a:t>lex</a:t>
            </a:r>
            <a:r>
              <a:t> is a comparator for strings which sorts strings in lexicographic order (the default in most programming languages). Then let </a:t>
            </a:r>
            <a:r>
              <a:rPr b="1" i="1">
                <a:solidFill>
                  <a:schemeClr val="accent4">
                    <a:hueOff val="102361"/>
                    <a:satOff val="14118"/>
                    <a:lumOff val="10675"/>
                  </a:schemeClr>
                </a:solidFill>
              </a:rPr>
              <a:t>nlex</a:t>
            </a:r>
            <a:r>
              <a:t> be the negation of </a:t>
            </a:r>
            <a:r>
              <a:rPr b="1" i="1">
                <a:solidFill>
                  <a:schemeClr val="accent4">
                    <a:hueOff val="102361"/>
                    <a:satOff val="14118"/>
                    <a:lumOff val="10675"/>
                  </a:schemeClr>
                </a:solidFill>
              </a:rPr>
              <a:t>lex</a:t>
            </a:r>
            <a:r>
              <a:t>, and also let s</a:t>
            </a:r>
            <a:r>
              <a:rPr baseline="-5999"/>
              <a:t>1</a:t>
            </a:r>
            <a:r>
              <a:t>, s</a:t>
            </a:r>
            <a:r>
              <a:rPr baseline="-5999"/>
              <a:t>2</a:t>
            </a:r>
            <a:r>
              <a:t> be strings</a:t>
            </a:r>
          </a:p>
        </p:txBody>
      </p:sp>
      <p:sp>
        <p:nvSpPr>
          <p:cNvPr id="908" name="lex(s1, s2) = -1 if s1 &lt; s2 lexicographically"/>
          <p:cNvSpPr/>
          <p:nvPr/>
        </p:nvSpPr>
        <p:spPr>
          <a:xfrm>
            <a:off x="297829" y="4887383"/>
            <a:ext cx="124091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a:solidFill>
                  <a:schemeClr val="accent4">
                    <a:hueOff val="102361"/>
                    <a:satOff val="14118"/>
                    <a:lumOff val="10675"/>
                  </a:schemeClr>
                </a:solidFill>
              </a:rPr>
              <a:t>lex</a:t>
            </a:r>
            <a:r>
              <a:t>(s</a:t>
            </a:r>
            <a:r>
              <a:rPr baseline="-5999"/>
              <a:t>1</a:t>
            </a:r>
            <a:r>
              <a:t>, s</a:t>
            </a:r>
            <a:r>
              <a:rPr baseline="-5999"/>
              <a:t>2</a:t>
            </a:r>
            <a:r>
              <a:t>) = -1 if s</a:t>
            </a:r>
            <a:r>
              <a:rPr baseline="-5999"/>
              <a:t>1</a:t>
            </a:r>
            <a:r>
              <a:t> &lt; s</a:t>
            </a:r>
            <a:r>
              <a:rPr baseline="-5999"/>
              <a:t>2</a:t>
            </a:r>
            <a:r>
              <a:t> lexicographically </a:t>
            </a:r>
          </a:p>
        </p:txBody>
      </p:sp>
      <p:sp>
        <p:nvSpPr>
          <p:cNvPr id="909" name="lex(s1, s2) =  0 if s1 = s2 lexicographically"/>
          <p:cNvSpPr/>
          <p:nvPr/>
        </p:nvSpPr>
        <p:spPr>
          <a:xfrm>
            <a:off x="297829" y="5556249"/>
            <a:ext cx="124091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a:solidFill>
                  <a:schemeClr val="accent4">
                    <a:hueOff val="102361"/>
                    <a:satOff val="14118"/>
                    <a:lumOff val="10675"/>
                  </a:schemeClr>
                </a:solidFill>
              </a:rPr>
              <a:t>lex</a:t>
            </a:r>
            <a:r>
              <a:t>(s</a:t>
            </a:r>
            <a:r>
              <a:rPr baseline="-5999"/>
              <a:t>1</a:t>
            </a:r>
            <a:r>
              <a:t>, s</a:t>
            </a:r>
            <a:r>
              <a:rPr baseline="-5999"/>
              <a:t>2</a:t>
            </a:r>
            <a:r>
              <a:t>) =  0 if s</a:t>
            </a:r>
            <a:r>
              <a:rPr baseline="-5999"/>
              <a:t>1</a:t>
            </a:r>
            <a:r>
              <a:t> = s</a:t>
            </a:r>
            <a:r>
              <a:rPr baseline="-5999"/>
              <a:t>2</a:t>
            </a:r>
            <a:r>
              <a:t> lexicographically </a:t>
            </a:r>
          </a:p>
        </p:txBody>
      </p:sp>
      <p:sp>
        <p:nvSpPr>
          <p:cNvPr id="910" name="lex(s1, s2) = +1 if s1 &gt; s2 lexicographically"/>
          <p:cNvSpPr/>
          <p:nvPr/>
        </p:nvSpPr>
        <p:spPr>
          <a:xfrm>
            <a:off x="297829" y="6225116"/>
            <a:ext cx="12409141" cy="6223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b="1" i="1">
                <a:solidFill>
                  <a:schemeClr val="accent4">
                    <a:hueOff val="102361"/>
                    <a:satOff val="14118"/>
                    <a:lumOff val="10675"/>
                  </a:schemeClr>
                </a:solidFill>
              </a:rPr>
              <a:t>lex</a:t>
            </a:r>
            <a:r>
              <a:t>(s</a:t>
            </a:r>
            <a:r>
              <a:rPr baseline="-5999"/>
              <a:t>1</a:t>
            </a:r>
            <a:r>
              <a:t>, s</a:t>
            </a:r>
            <a:r>
              <a:rPr baseline="-5999"/>
              <a:t>2</a:t>
            </a:r>
            <a:r>
              <a:t>) = +1 if s</a:t>
            </a:r>
            <a:r>
              <a:rPr baseline="-5999"/>
              <a:t>1</a:t>
            </a:r>
            <a:r>
              <a:t> &gt; s</a:t>
            </a:r>
            <a:r>
              <a:rPr baseline="-5999"/>
              <a:t>2</a:t>
            </a:r>
            <a:r>
              <a:t> lexicographically </a:t>
            </a:r>
          </a:p>
        </p:txBody>
      </p:sp>
      <p:sp>
        <p:nvSpPr>
          <p:cNvPr id="911" name="Turning Min PQ…"/>
          <p:cNvSpPr>
            <a:spLocks noGrp="1"/>
          </p:cNvSpPr>
          <p:nvPr>
            <p:ph type="title"/>
          </p:nvPr>
        </p:nvSpPr>
        <p:spPr>
          <a:xfrm>
            <a:off x="952500" y="-67734"/>
            <a:ext cx="11099800" cy="2159001"/>
          </a:xfrm>
          <a:prstGeom prst="rect">
            <a:avLst/>
          </a:prstGeom>
        </p:spPr>
        <p:txBody>
          <a:bodyPr/>
          <a:lstStyle/>
          <a:p>
            <a:pPr defTabSz="496570">
              <a:defRPr sz="6970" b="1"/>
            </a:pPr>
            <a:r>
              <a:t>Turning Min PQ </a:t>
            </a:r>
          </a:p>
          <a:p>
            <a:pPr defTabSz="496570">
              <a:defRPr sz="6970" b="1"/>
            </a:pPr>
            <a:r>
              <a:t>into Max PQ</a:t>
            </a:r>
          </a:p>
        </p:txBody>
      </p:sp>
      <p:sp>
        <p:nvSpPr>
          <p:cNvPr id="912" name="nlex(s1, s2) = -(-1) = +1 s1 &lt; s2 lexicographically"/>
          <p:cNvSpPr/>
          <p:nvPr/>
        </p:nvSpPr>
        <p:spPr>
          <a:xfrm>
            <a:off x="-408889" y="7124836"/>
            <a:ext cx="13822578" cy="596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&lt; s</a:t>
            </a:r>
            <a:r>
              <a:rPr baseline="-5999"/>
              <a:t>2</a:t>
            </a:r>
            <a:r>
              <a:t> lexicographically </a:t>
            </a:r>
          </a:p>
        </p:txBody>
      </p:sp>
      <p:sp>
        <p:nvSpPr>
          <p:cNvPr id="913" name="nlex(s1, s2) =  -(0) =  0 s1 = s2 lexicographically"/>
          <p:cNvSpPr/>
          <p:nvPr/>
        </p:nvSpPr>
        <p:spPr>
          <a:xfrm>
            <a:off x="53156" y="7896429"/>
            <a:ext cx="1289848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-(0) =  0 s</a:t>
            </a:r>
            <a:r>
              <a:rPr baseline="-5999"/>
              <a:t>1</a:t>
            </a:r>
            <a:r>
              <a:t> = s</a:t>
            </a:r>
            <a:r>
              <a:rPr baseline="-5999"/>
              <a:t>2</a:t>
            </a:r>
            <a:r>
              <a:t> lexicographically </a:t>
            </a:r>
          </a:p>
        </p:txBody>
      </p:sp>
      <p:sp>
        <p:nvSpPr>
          <p:cNvPr id="914" name="nlex(s1, s2) = -(+1) = -1 s1 &gt; s2 lexicographically"/>
          <p:cNvSpPr/>
          <p:nvPr/>
        </p:nvSpPr>
        <p:spPr>
          <a:xfrm>
            <a:off x="53156" y="8668022"/>
            <a:ext cx="12898488" cy="596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defRPr sz="3300"/>
            </a:pPr>
            <a:r>
              <a:rPr b="1" i="1">
                <a:solidFill>
                  <a:schemeClr val="accent4">
                    <a:hueOff val="102361"/>
                    <a:satOff val="14118"/>
                    <a:lumOff val="10675"/>
                  </a:schemeClr>
                </a:solidFill>
              </a:rPr>
              <a:t>nlex</a:t>
            </a:r>
            <a:r>
              <a:t>(s</a:t>
            </a:r>
            <a:r>
              <a:rPr baseline="-5999"/>
              <a:t>1</a:t>
            </a:r>
            <a:r>
              <a:t>, s</a:t>
            </a:r>
            <a:r>
              <a:rPr baseline="-5999"/>
              <a:t>2</a:t>
            </a:r>
            <a:r>
              <a:t>) = -(+1) = -1 s</a:t>
            </a:r>
            <a:r>
              <a:rPr baseline="-5999"/>
              <a:t>1</a:t>
            </a:r>
            <a:r>
              <a:t> &gt; s</a:t>
            </a:r>
            <a:r>
              <a:rPr baseline="-5999"/>
              <a:t>2</a:t>
            </a:r>
            <a:r>
              <a:t> lexicographically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19"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21"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2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23"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2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25"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28"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29"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0"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3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32"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33"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34"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37"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38"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39"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0"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41"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42"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43"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46"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47"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48"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49"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0"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51"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52"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4"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55"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56"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57"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58"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59"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0"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61"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64"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65"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66"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67"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68"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69"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0"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163"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4"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5"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6"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67"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69"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170" name="Arrow"/>
          <p:cNvSpPr/>
          <p:nvPr/>
        </p:nvSpPr>
        <p:spPr>
          <a:xfrm>
            <a:off x="736982" y="37782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71"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defRPr>
                <a:solidFill>
                  <a:schemeClr val="accent4">
                    <a:hueOff val="102361"/>
                    <a:satOff val="14118"/>
                    <a:lumOff val="10675"/>
                  </a:schemeClr>
                </a:solidFill>
              </a:defRPr>
            </a:pPr>
            <a:r>
              <a:t>poll()</a:t>
            </a:r>
          </a:p>
          <a:p>
            <a:pPr algn="l"/>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73" name="XR"/>
          <p:cNvSpPr/>
          <p:nvPr/>
        </p:nvSpPr>
        <p:spPr>
          <a:xfrm>
            <a:off x="870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74" name="A"/>
          <p:cNvSpPr/>
          <p:nvPr/>
        </p:nvSpPr>
        <p:spPr>
          <a:xfrm>
            <a:off x="2350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75" name="X"/>
          <p:cNvSpPr/>
          <p:nvPr/>
        </p:nvSpPr>
        <p:spPr>
          <a:xfrm>
            <a:off x="7113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76" name="B"/>
          <p:cNvSpPr/>
          <p:nvPr/>
        </p:nvSpPr>
        <p:spPr>
          <a:xfrm>
            <a:off x="393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77" name="XX"/>
          <p:cNvSpPr/>
          <p:nvPr/>
        </p:nvSpPr>
        <p:spPr>
          <a:xfrm>
            <a:off x="102884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78" name="FZ"/>
          <p:cNvSpPr/>
          <p:nvPr/>
        </p:nvSpPr>
        <p:spPr>
          <a:xfrm>
            <a:off x="5525922" y="83608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79" name="By adding all these strings on the right to the PQ with the lex comparator, we obtain the following:"/>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lex</a:t>
            </a:r>
            <a:r>
              <a:t> comparator, we obtain the following:</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82"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83"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84"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85"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86" name="XX"/>
          <p:cNvSpPr/>
          <p:nvPr/>
        </p:nvSpPr>
        <p:spPr>
          <a:xfrm>
            <a:off x="8040522"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87"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88"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991" name="XR"/>
          <p:cNvSpPr/>
          <p:nvPr/>
        </p:nvSpPr>
        <p:spPr>
          <a:xfrm>
            <a:off x="9725389" y="44464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992"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993"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994"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995"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996"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997"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1000"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01"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02" name="X"/>
          <p:cNvSpPr/>
          <p:nvPr/>
        </p:nvSpPr>
        <p:spPr>
          <a:xfrm>
            <a:off x="11088522" y="5549900"/>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03"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04"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05"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06"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1009"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0"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11"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12"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13"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14" name="FZ"/>
          <p:cNvSpPr/>
          <p:nvPr/>
        </p:nvSpPr>
        <p:spPr>
          <a:xfrm>
            <a:off x="10766789" y="28462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15"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1018"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19"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0"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21" name="B"/>
          <p:cNvSpPr/>
          <p:nvPr/>
        </p:nvSpPr>
        <p:spPr>
          <a:xfrm>
            <a:off x="9424822" y="662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22"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23"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24"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1027"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28" name="A"/>
          <p:cNvSpPr/>
          <p:nvPr/>
        </p:nvSpPr>
        <p:spPr>
          <a:xfrm>
            <a:off x="8040522" y="49233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29"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0"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31"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32"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33"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Turning Min PQ…"/>
          <p:cNvSpPr>
            <a:spLocks noGrp="1"/>
          </p:cNvSpPr>
          <p:nvPr>
            <p:ph type="title"/>
          </p:nvPr>
        </p:nvSpPr>
        <p:spPr>
          <a:prstGeom prst="rect">
            <a:avLst/>
          </a:prstGeom>
        </p:spPr>
        <p:txBody>
          <a:bodyPr/>
          <a:lstStyle/>
          <a:p>
            <a:pPr defTabSz="508254">
              <a:defRPr sz="6960" b="1"/>
            </a:pPr>
            <a:r>
              <a:t>Turning Min PQ </a:t>
            </a:r>
          </a:p>
          <a:p>
            <a:pPr defTabSz="508254">
              <a:defRPr sz="6960" b="1"/>
            </a:pPr>
            <a:r>
              <a:t>into Max PQ</a:t>
            </a:r>
          </a:p>
        </p:txBody>
      </p:sp>
      <p:sp>
        <p:nvSpPr>
          <p:cNvPr id="1036" name="XR"/>
          <p:cNvSpPr/>
          <p:nvPr/>
        </p:nvSpPr>
        <p:spPr>
          <a:xfrm>
            <a:off x="4459122"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XR</a:t>
            </a:r>
          </a:p>
        </p:txBody>
      </p:sp>
      <p:sp>
        <p:nvSpPr>
          <p:cNvPr id="1037" name="A"/>
          <p:cNvSpPr/>
          <p:nvPr/>
        </p:nvSpPr>
        <p:spPr>
          <a:xfrm>
            <a:off x="10859924"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A</a:t>
            </a:r>
          </a:p>
        </p:txBody>
      </p:sp>
      <p:sp>
        <p:nvSpPr>
          <p:cNvPr id="1038" name="X"/>
          <p:cNvSpPr/>
          <p:nvPr/>
        </p:nvSpPr>
        <p:spPr>
          <a:xfrm>
            <a:off x="6059323"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a:t>
            </a:r>
          </a:p>
        </p:txBody>
      </p:sp>
      <p:sp>
        <p:nvSpPr>
          <p:cNvPr id="1039" name="B"/>
          <p:cNvSpPr/>
          <p:nvPr/>
        </p:nvSpPr>
        <p:spPr>
          <a:xfrm>
            <a:off x="92597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B</a:t>
            </a:r>
          </a:p>
        </p:txBody>
      </p:sp>
      <p:sp>
        <p:nvSpPr>
          <p:cNvPr id="1040" name="XX"/>
          <p:cNvSpPr/>
          <p:nvPr/>
        </p:nvSpPr>
        <p:spPr>
          <a:xfrm>
            <a:off x="2858922" y="84003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XX</a:t>
            </a:r>
          </a:p>
        </p:txBody>
      </p:sp>
      <p:sp>
        <p:nvSpPr>
          <p:cNvPr id="1041" name="FZ"/>
          <p:cNvSpPr/>
          <p:nvPr/>
        </p:nvSpPr>
        <p:spPr>
          <a:xfrm>
            <a:off x="7659523" y="8400355"/>
            <a:ext cx="1097824"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FZ</a:t>
            </a:r>
          </a:p>
        </p:txBody>
      </p:sp>
      <p:sp>
        <p:nvSpPr>
          <p:cNvPr id="1042" name="By adding all these strings on the right to the PQ with the nlex comparator, we obtain the opposite:"/>
          <p:cNvSpPr/>
          <p:nvPr/>
        </p:nvSpPr>
        <p:spPr>
          <a:xfrm>
            <a:off x="262458" y="3788833"/>
            <a:ext cx="7417306" cy="27051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r>
              <a:t>By adding all these strings on the right to the PQ with the </a:t>
            </a:r>
            <a:r>
              <a:rPr b="1" i="1">
                <a:solidFill>
                  <a:schemeClr val="accent4">
                    <a:hueOff val="102361"/>
                    <a:satOff val="14118"/>
                    <a:lumOff val="10675"/>
                  </a:schemeClr>
                </a:solidFill>
              </a:rPr>
              <a:t>nlex</a:t>
            </a:r>
            <a:r>
              <a:t> comparator, we obtain the opposite:</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Adding Elements to Binary Heap"/>
          <p:cNvSpPr>
            <a:spLocks noGrp="1"/>
          </p:cNvSpPr>
          <p:nvPr>
            <p:ph type="title"/>
          </p:nvPr>
        </p:nvSpPr>
        <p:spPr>
          <a:xfrm>
            <a:off x="-58508" y="2556992"/>
            <a:ext cx="13121817" cy="4120656"/>
          </a:xfrm>
          <a:prstGeom prst="rect">
            <a:avLst/>
          </a:prstGeom>
        </p:spPr>
        <p:txBody>
          <a:bodyPr/>
          <a:lstStyle>
            <a:lvl1pPr>
              <a:defRPr sz="10000" b="1"/>
            </a:lvl1pPr>
          </a:lstStyle>
          <a:p>
            <a:r>
              <a:t>Adding Elements to Binary Heap</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Ways of Implementing a Priority Queue"/>
          <p:cNvSpPr>
            <a:spLocks noGrp="1"/>
          </p:cNvSpPr>
          <p:nvPr>
            <p:ph type="title"/>
          </p:nvPr>
        </p:nvSpPr>
        <p:spPr>
          <a:xfrm>
            <a:off x="952500" y="443557"/>
            <a:ext cx="11099800" cy="2159001"/>
          </a:xfrm>
          <a:prstGeom prst="rect">
            <a:avLst/>
          </a:prstGeom>
        </p:spPr>
        <p:txBody>
          <a:bodyPr/>
          <a:lstStyle>
            <a:lvl1pPr defTabSz="508254">
              <a:defRPr sz="6960" b="1"/>
            </a:lvl1pPr>
          </a:lstStyle>
          <a:p>
            <a:r>
              <a:t>Ways of Implementing a Priority Queue</a:t>
            </a:r>
          </a:p>
        </p:txBody>
      </p:sp>
      <p:sp>
        <p:nvSpPr>
          <p:cNvPr id="1049" name="Priority queues are usually implemented with heaps since this gives them the best possible time complexity.…"/>
          <p:cNvSpPr/>
          <p:nvPr/>
        </p:nvSpPr>
        <p:spPr>
          <a:xfrm>
            <a:off x="952500" y="3155998"/>
            <a:ext cx="11099800"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66674">
              <a:defRPr sz="3589"/>
            </a:pPr>
            <a:r>
              <a:t>Priority queues are usually implemented with heaps since this gives them the best possible time complexity.</a:t>
            </a:r>
          </a:p>
          <a:p>
            <a:pPr defTabSz="566674">
              <a:defRPr sz="3589"/>
            </a:pPr>
            <a:endParaRPr/>
          </a:p>
          <a:p>
            <a:pPr defTabSz="566674">
              <a:defRPr sz="3589"/>
            </a:pPr>
            <a:endParaRPr/>
          </a:p>
          <a:p>
            <a:pPr defTabSz="566674">
              <a:defRPr sz="3589"/>
            </a:pPr>
            <a:r>
              <a:t>The Priority Queue (PQ) is an </a:t>
            </a:r>
            <a:r>
              <a:rPr b="1">
                <a:solidFill>
                  <a:schemeClr val="accent2">
                    <a:satOff val="-13916"/>
                    <a:lumOff val="13989"/>
                  </a:schemeClr>
                </a:solidFill>
              </a:rPr>
              <a:t>Abstract Data Type (ADT)</a:t>
            </a:r>
            <a:r>
              <a:rPr b="1"/>
              <a:t>,</a:t>
            </a:r>
            <a:r>
              <a:t> hence heaps are not the only way to implement PQs. As an example, we could use an unsorted list, but this would not give us the best possible time complexity.</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176"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7"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8"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9"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80"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82"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183" name="2"/>
          <p:cNvSpPr/>
          <p:nvPr/>
        </p:nvSpPr>
        <p:spPr>
          <a:xfrm>
            <a:off x="10248205" y="4487333"/>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4" name="Arrow"/>
          <p:cNvSpPr/>
          <p:nvPr/>
        </p:nvSpPr>
        <p:spPr>
          <a:xfrm>
            <a:off x="736982" y="42227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85"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defRPr>
                <a:solidFill>
                  <a:schemeClr val="accent4">
                    <a:hueOff val="102361"/>
                    <a:satOff val="14118"/>
                    <a:lumOff val="10675"/>
                  </a:schemeClr>
                </a:solidFill>
              </a:defRPr>
            </a:pPr>
            <a:r>
              <a:t>add(2)</a:t>
            </a:r>
          </a:p>
          <a:p>
            <a:pPr algn="l"/>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riority Queue With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Priority Queue With Binary Heap</a:t>
            </a:r>
          </a:p>
        </p:txBody>
      </p:sp>
      <p:sp>
        <p:nvSpPr>
          <p:cNvPr id="1054"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t>There are many types of heaps we could use to implement a priority queue including:</a:t>
            </a:r>
          </a:p>
          <a:p>
            <a:pPr>
              <a:defRPr sz="3800"/>
            </a:pPr>
            <a:endParaRPr/>
          </a:p>
          <a:p>
            <a:pPr>
              <a:defRPr sz="3800"/>
            </a:pPr>
            <a:r>
              <a:t>Binary Heap</a:t>
            </a:r>
          </a:p>
          <a:p>
            <a:pPr>
              <a:defRPr sz="3800"/>
            </a:pPr>
            <a:r>
              <a:t>Fibonacci Heap</a:t>
            </a:r>
          </a:p>
          <a:p>
            <a:pPr>
              <a:defRPr sz="3800"/>
            </a:pPr>
            <a:r>
              <a:t>Binomial Heap</a:t>
            </a:r>
          </a:p>
          <a:p>
            <a:pPr>
              <a:defRPr sz="3800"/>
            </a:pPr>
            <a:r>
              <a:t>Pairing Heap</a:t>
            </a:r>
          </a:p>
          <a:p>
            <a:pPr>
              <a:defRPr sz="3800"/>
            </a:pPr>
            <a:r>
              <a:t>…</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 name="There are many types of heaps we could use to implement a priority queue including:…"/>
          <p:cNvSpPr/>
          <p:nvPr/>
        </p:nvSpPr>
        <p:spPr>
          <a:xfrm>
            <a:off x="1218762" y="2768723"/>
            <a:ext cx="10567276" cy="5943354"/>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t>There are many types of heaps we could use to implement a priority queue including:</a:t>
            </a:r>
          </a:p>
          <a:p>
            <a:pPr>
              <a:defRPr sz="3800"/>
            </a:pPr>
            <a:endParaRPr/>
          </a:p>
          <a:p>
            <a:pPr>
              <a:defRPr sz="3800" b="1">
                <a:solidFill>
                  <a:schemeClr val="accent2">
                    <a:satOff val="-13916"/>
                    <a:lumOff val="13989"/>
                  </a:schemeClr>
                </a:solidFill>
              </a:defRPr>
            </a:pPr>
            <a:r>
              <a:t>Binary Heap</a:t>
            </a:r>
          </a:p>
          <a:p>
            <a:pPr>
              <a:defRPr sz="3800"/>
            </a:pPr>
            <a:r>
              <a:t>Fibonacci Heap</a:t>
            </a:r>
          </a:p>
          <a:p>
            <a:pPr>
              <a:defRPr sz="3800"/>
            </a:pPr>
            <a:r>
              <a:t>Binomial Heap</a:t>
            </a:r>
          </a:p>
          <a:p>
            <a:pPr>
              <a:defRPr sz="3800"/>
            </a:pPr>
            <a:r>
              <a:t>Pairing Heap</a:t>
            </a:r>
          </a:p>
          <a:p>
            <a:pPr>
              <a:defRPr sz="3800"/>
            </a:pPr>
            <a:r>
              <a:t>…</a:t>
            </a:r>
          </a:p>
        </p:txBody>
      </p:sp>
      <p:sp>
        <p:nvSpPr>
          <p:cNvPr id="1059" name="Priority Queue With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Priority Queue With Binary Heap</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 name="A binary heap is a binary tree that supports the heap invariant. In a binary tree every node has exactly two children."/>
          <p:cNvSpPr/>
          <p:nvPr/>
        </p:nvSpPr>
        <p:spPr>
          <a:xfrm>
            <a:off x="535547" y="2695100"/>
            <a:ext cx="11777409" cy="2103899"/>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defTabSz="572516">
              <a:defRPr sz="3724"/>
            </a:pPr>
            <a:r>
              <a:t>A </a:t>
            </a:r>
            <a:r>
              <a:rPr b="1">
                <a:solidFill>
                  <a:schemeClr val="accent2">
                    <a:satOff val="-13916"/>
                    <a:lumOff val="13989"/>
                  </a:schemeClr>
                </a:solidFill>
              </a:rPr>
              <a:t>binary heap</a:t>
            </a:r>
            <a:r>
              <a:t> is a </a:t>
            </a:r>
            <a:r>
              <a:rPr b="1">
                <a:solidFill>
                  <a:schemeClr val="accent2">
                    <a:satOff val="-13916"/>
                    <a:lumOff val="13989"/>
                  </a:schemeClr>
                </a:solidFill>
              </a:rPr>
              <a:t>binary tree</a:t>
            </a:r>
            <a:r>
              <a:t> that supports the </a:t>
            </a:r>
            <a:r>
              <a:rPr b="1">
                <a:solidFill>
                  <a:schemeClr val="accent2">
                    <a:satOff val="-13916"/>
                    <a:lumOff val="13989"/>
                  </a:schemeClr>
                </a:solidFill>
              </a:rPr>
              <a:t>heap invariant</a:t>
            </a:r>
            <a:r>
              <a:t>. In a binary tree every node has exactly two children.</a:t>
            </a:r>
          </a:p>
        </p:txBody>
      </p:sp>
      <p:sp>
        <p:nvSpPr>
          <p:cNvPr id="1064"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65"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66"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67"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68"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69"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70"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1"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2"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3"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4"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75" name="Priority Queue With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Priority Queue With Binary Heap</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A binary heap is a heap where every node has exactly two children."/>
          <p:cNvSpPr/>
          <p:nvPr/>
        </p:nvSpPr>
        <p:spPr>
          <a:xfrm>
            <a:off x="1192312" y="2803188"/>
            <a:ext cx="10567275" cy="1887723"/>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pPr>
              <a:defRPr sz="3800"/>
            </a:pPr>
            <a:r>
              <a:t>A </a:t>
            </a:r>
            <a:r>
              <a:rPr b="1">
                <a:solidFill>
                  <a:schemeClr val="accent2">
                    <a:satOff val="-13916"/>
                    <a:lumOff val="13989"/>
                  </a:schemeClr>
                </a:solidFill>
              </a:rPr>
              <a:t>binary heap</a:t>
            </a:r>
            <a:r>
              <a:t> is a heap where every node has exactly two children.</a:t>
            </a:r>
          </a:p>
        </p:txBody>
      </p:sp>
      <p:sp>
        <p:nvSpPr>
          <p:cNvPr id="1080" name="8"/>
          <p:cNvSpPr/>
          <p:nvPr/>
        </p:nvSpPr>
        <p:spPr>
          <a:xfrm>
            <a:off x="5992774" y="490877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081" name="7"/>
          <p:cNvSpPr/>
          <p:nvPr/>
        </p:nvSpPr>
        <p:spPr>
          <a:xfrm>
            <a:off x="5077766"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082" name="6"/>
          <p:cNvSpPr/>
          <p:nvPr/>
        </p:nvSpPr>
        <p:spPr>
          <a:xfrm>
            <a:off x="6907783" y="611208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083" name="3"/>
          <p:cNvSpPr/>
          <p:nvPr/>
        </p:nvSpPr>
        <p:spPr>
          <a:xfrm>
            <a:off x="4337972" y="7396984"/>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084" name="2"/>
          <p:cNvSpPr/>
          <p:nvPr/>
        </p:nvSpPr>
        <p:spPr>
          <a:xfrm>
            <a:off x="5506068" y="7414134"/>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085" name="5"/>
          <p:cNvSpPr/>
          <p:nvPr/>
        </p:nvSpPr>
        <p:spPr>
          <a:xfrm>
            <a:off x="6907783" y="7414134"/>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086" name="Line"/>
          <p:cNvSpPr/>
          <p:nvPr/>
        </p:nvSpPr>
        <p:spPr>
          <a:xfrm flipV="1">
            <a:off x="5754254" y="5744263"/>
            <a:ext cx="366582" cy="36658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7" name="Line"/>
          <p:cNvSpPr/>
          <p:nvPr/>
        </p:nvSpPr>
        <p:spPr>
          <a:xfrm flipV="1">
            <a:off x="4984416" y="6938062"/>
            <a:ext cx="247420" cy="452837"/>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8" name="Line"/>
          <p:cNvSpPr/>
          <p:nvPr/>
        </p:nvSpPr>
        <p:spPr>
          <a:xfrm flipH="1" flipV="1">
            <a:off x="5675030" y="6906165"/>
            <a:ext cx="151821" cy="51663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89" name="Line"/>
          <p:cNvSpPr/>
          <p:nvPr/>
        </p:nvSpPr>
        <p:spPr>
          <a:xfrm flipH="1" flipV="1">
            <a:off x="6696110" y="5742594"/>
            <a:ext cx="369920" cy="369920"/>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0" name="Line"/>
          <p:cNvSpPr/>
          <p:nvPr/>
        </p:nvSpPr>
        <p:spPr>
          <a:xfrm flipV="1">
            <a:off x="7339260" y="7024423"/>
            <a:ext cx="1" cy="32317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1" name="Circle"/>
          <p:cNvSpPr/>
          <p:nvPr/>
        </p:nvSpPr>
        <p:spPr>
          <a:xfrm>
            <a:off x="3829652"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2" name="Circle"/>
          <p:cNvSpPr/>
          <p:nvPr/>
        </p:nvSpPr>
        <p:spPr>
          <a:xfrm>
            <a:off x="4683954"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3" name="Circle"/>
          <p:cNvSpPr/>
          <p:nvPr/>
        </p:nvSpPr>
        <p:spPr>
          <a:xfrm>
            <a:off x="5346257"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4" name="Circle"/>
          <p:cNvSpPr/>
          <p:nvPr/>
        </p:nvSpPr>
        <p:spPr>
          <a:xfrm>
            <a:off x="6130001"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5" name="Circle"/>
          <p:cNvSpPr/>
          <p:nvPr/>
        </p:nvSpPr>
        <p:spPr>
          <a:xfrm>
            <a:off x="6773373" y="8716188"/>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6" name="Circle"/>
          <p:cNvSpPr/>
          <p:nvPr/>
        </p:nvSpPr>
        <p:spPr>
          <a:xfrm>
            <a:off x="7416745" y="8716188"/>
            <a:ext cx="588503"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7" name="Circle"/>
          <p:cNvSpPr/>
          <p:nvPr/>
        </p:nvSpPr>
        <p:spPr>
          <a:xfrm>
            <a:off x="8071286" y="7102704"/>
            <a:ext cx="588502" cy="588502"/>
          </a:xfrm>
          <a:prstGeom prst="ellipse">
            <a:avLst/>
          </a:prstGeom>
          <a:solidFill>
            <a:srgbClr val="53585F"/>
          </a:solid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098" name="Line"/>
          <p:cNvSpPr/>
          <p:nvPr/>
        </p:nvSpPr>
        <p:spPr>
          <a:xfrm flipH="1" flipV="1">
            <a:off x="7729043" y="6800928"/>
            <a:ext cx="369920" cy="369919"/>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099" name="Line"/>
          <p:cNvSpPr/>
          <p:nvPr/>
        </p:nvSpPr>
        <p:spPr>
          <a:xfrm flipH="1" flipV="1">
            <a:off x="6152847"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0" name="Line"/>
          <p:cNvSpPr/>
          <p:nvPr/>
        </p:nvSpPr>
        <p:spPr>
          <a:xfrm flipH="1" flipV="1">
            <a:off x="7507514" y="8263958"/>
            <a:ext cx="191806"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1" name="Line"/>
          <p:cNvSpPr/>
          <p:nvPr/>
        </p:nvSpPr>
        <p:spPr>
          <a:xfrm flipH="1" flipV="1">
            <a:off x="4820440" y="8263958"/>
            <a:ext cx="123531"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2" name="Line"/>
          <p:cNvSpPr/>
          <p:nvPr/>
        </p:nvSpPr>
        <p:spPr>
          <a:xfrm flipV="1">
            <a:off x="4303079"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3" name="Line"/>
          <p:cNvSpPr/>
          <p:nvPr/>
        </p:nvSpPr>
        <p:spPr>
          <a:xfrm flipV="1">
            <a:off x="5652596" y="8263958"/>
            <a:ext cx="196688" cy="4462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4" name="Line"/>
          <p:cNvSpPr/>
          <p:nvPr/>
        </p:nvSpPr>
        <p:spPr>
          <a:xfrm flipV="1">
            <a:off x="7144732" y="8283082"/>
            <a:ext cx="138718" cy="427112"/>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05" name="Priority Queue With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Priority Queue With Binary Heap</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9"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10"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11"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12"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13"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4"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5"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6"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17"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18"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19"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0"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1"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22"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23"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4"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5"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26"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27" name="A complete binary tree is a tree in which at every level, except possibly the last is completely filled and and all the nodes are as far left as possible."/>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sp>
        <p:nvSpPr>
          <p:cNvPr id="1128"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29" name="Priority Queue With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Priority Queue With Binary Heap</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 name="5"/>
          <p:cNvSpPr/>
          <p:nvPr/>
        </p:nvSpPr>
        <p:spPr>
          <a:xfrm>
            <a:off x="6473322" y="4632820"/>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34" name="12"/>
          <p:cNvSpPr/>
          <p:nvPr/>
        </p:nvSpPr>
        <p:spPr>
          <a:xfrm>
            <a:off x="8105263" y="5848826"/>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35" name="8"/>
          <p:cNvSpPr/>
          <p:nvPr/>
        </p:nvSpPr>
        <p:spPr>
          <a:xfrm>
            <a:off x="3990285" y="7172013"/>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36" name="7"/>
          <p:cNvSpPr/>
          <p:nvPr/>
        </p:nvSpPr>
        <p:spPr>
          <a:xfrm>
            <a:off x="5545731" y="7197738"/>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37" name="Line"/>
          <p:cNvSpPr/>
          <p:nvPr/>
        </p:nvSpPr>
        <p:spPr>
          <a:xfrm flipV="1">
            <a:off x="5479997" y="5310764"/>
            <a:ext cx="958173" cy="618355"/>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8" name="Line"/>
          <p:cNvSpPr/>
          <p:nvPr/>
        </p:nvSpPr>
        <p:spPr>
          <a:xfrm flipV="1">
            <a:off x="4636729" y="6713091"/>
            <a:ext cx="247421" cy="4528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39" name="Line"/>
          <p:cNvSpPr/>
          <p:nvPr/>
        </p:nvSpPr>
        <p:spPr>
          <a:xfrm flipH="1" flipV="1">
            <a:off x="5467043" y="6683550"/>
            <a:ext cx="268229" cy="511918"/>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0" name="Line"/>
          <p:cNvSpPr/>
          <p:nvPr/>
        </p:nvSpPr>
        <p:spPr>
          <a:xfrm flipH="1" flipV="1">
            <a:off x="7372609" y="5291049"/>
            <a:ext cx="833751" cy="60722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1" name="14"/>
          <p:cNvSpPr/>
          <p:nvPr/>
        </p:nvSpPr>
        <p:spPr>
          <a:xfrm>
            <a:off x="7457385" y="7239457"/>
            <a:ext cx="862955"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142" name="19"/>
          <p:cNvSpPr/>
          <p:nvPr/>
        </p:nvSpPr>
        <p:spPr>
          <a:xfrm>
            <a:off x="9012831" y="7265181"/>
            <a:ext cx="862954" cy="862954"/>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19</a:t>
            </a:r>
          </a:p>
        </p:txBody>
      </p:sp>
      <p:sp>
        <p:nvSpPr>
          <p:cNvPr id="1143" name="Line"/>
          <p:cNvSpPr/>
          <p:nvPr/>
        </p:nvSpPr>
        <p:spPr>
          <a:xfrm flipV="1">
            <a:off x="8103830" y="6714430"/>
            <a:ext cx="258458" cy="518941"/>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4" name="Line"/>
          <p:cNvSpPr/>
          <p:nvPr/>
        </p:nvSpPr>
        <p:spPr>
          <a:xfrm flipH="1" flipV="1">
            <a:off x="8899565" y="6684889"/>
            <a:ext cx="302807" cy="57802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5" name="13"/>
          <p:cNvSpPr/>
          <p:nvPr/>
        </p:nvSpPr>
        <p:spPr>
          <a:xfrm>
            <a:off x="3441163" y="864228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13</a:t>
            </a:r>
          </a:p>
        </p:txBody>
      </p:sp>
      <p:sp>
        <p:nvSpPr>
          <p:cNvPr id="1146" name="12"/>
          <p:cNvSpPr/>
          <p:nvPr/>
        </p:nvSpPr>
        <p:spPr>
          <a:xfrm>
            <a:off x="4328962" y="8646748"/>
            <a:ext cx="862955"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12</a:t>
            </a:r>
          </a:p>
        </p:txBody>
      </p:sp>
      <p:sp>
        <p:nvSpPr>
          <p:cNvPr id="1147" name="Line"/>
          <p:cNvSpPr/>
          <p:nvPr/>
        </p:nvSpPr>
        <p:spPr>
          <a:xfrm flipV="1">
            <a:off x="3986255" y="8086808"/>
            <a:ext cx="23047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8" name="Line"/>
          <p:cNvSpPr/>
          <p:nvPr/>
        </p:nvSpPr>
        <p:spPr>
          <a:xfrm flipH="1" flipV="1">
            <a:off x="4562320" y="8069967"/>
            <a:ext cx="169209" cy="541783"/>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49" name="11"/>
          <p:cNvSpPr/>
          <p:nvPr/>
        </p:nvSpPr>
        <p:spPr>
          <a:xfrm>
            <a:off x="5231203" y="8648634"/>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11</a:t>
            </a:r>
          </a:p>
        </p:txBody>
      </p:sp>
      <p:sp>
        <p:nvSpPr>
          <p:cNvPr id="1150" name="Line"/>
          <p:cNvSpPr/>
          <p:nvPr/>
        </p:nvSpPr>
        <p:spPr>
          <a:xfrm flipV="1">
            <a:off x="5776295" y="8093158"/>
            <a:ext cx="93358" cy="50363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1" name="A complete binary tree is a tree in which at every level, except possibly the last is completely filled and and all the nodes are as far left as possible."/>
          <p:cNvSpPr/>
          <p:nvPr/>
        </p:nvSpPr>
        <p:spPr>
          <a:xfrm>
            <a:off x="1154298" y="2644376"/>
            <a:ext cx="10696204" cy="19304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p>
            <a:pPr>
              <a:defRPr sz="3100"/>
            </a:pPr>
            <a:r>
              <a:t>A </a:t>
            </a:r>
            <a:r>
              <a:rPr b="1">
                <a:solidFill>
                  <a:schemeClr val="accent2">
                    <a:satOff val="-13916"/>
                    <a:lumOff val="13989"/>
                  </a:schemeClr>
                </a:solidFill>
              </a:rPr>
              <a:t>complete binary tree</a:t>
            </a:r>
            <a:r>
              <a:t> is a tree in which at every level, except possibly the last is completely filled and and all the nodes are as far left as possible.</a:t>
            </a:r>
          </a:p>
        </p:txBody>
      </p:sp>
      <p:pic>
        <p:nvPicPr>
          <p:cNvPr id="1152" name="Circle" descr="Circle"/>
          <p:cNvPicPr>
            <a:picLocks/>
          </p:cNvPicPr>
          <p:nvPr/>
        </p:nvPicPr>
        <p:blipFill>
          <a:blip r:embed="rId4">
            <a:alphaModFix amt="71000"/>
          </a:blip>
          <a:stretch>
            <a:fillRect/>
          </a:stretch>
        </p:blipFill>
        <p:spPr>
          <a:xfrm>
            <a:off x="6182669" y="8664785"/>
            <a:ext cx="862954" cy="862954"/>
          </a:xfrm>
          <a:prstGeom prst="rect">
            <a:avLst/>
          </a:prstGeom>
        </p:spPr>
      </p:pic>
      <p:sp>
        <p:nvSpPr>
          <p:cNvPr id="1154" name="Line"/>
          <p:cNvSpPr/>
          <p:nvPr/>
        </p:nvSpPr>
        <p:spPr>
          <a:xfrm flipH="1" flipV="1">
            <a:off x="6257307" y="8040933"/>
            <a:ext cx="222588" cy="595386"/>
          </a:xfrm>
          <a:prstGeom prst="line">
            <a:avLst/>
          </a:prstGeom>
          <a:ln w="508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55" name="6"/>
          <p:cNvSpPr/>
          <p:nvPr/>
        </p:nvSpPr>
        <p:spPr>
          <a:xfrm>
            <a:off x="4713146" y="5865097"/>
            <a:ext cx="862954" cy="86295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56" name="Priority Queue With Binary Heap"/>
          <p:cNvSpPr>
            <a:spLocks noGrp="1"/>
          </p:cNvSpPr>
          <p:nvPr>
            <p:ph type="title"/>
          </p:nvPr>
        </p:nvSpPr>
        <p:spPr>
          <a:xfrm>
            <a:off x="952500" y="426325"/>
            <a:ext cx="11099800" cy="2159001"/>
          </a:xfrm>
          <a:prstGeom prst="rect">
            <a:avLst/>
          </a:prstGeom>
        </p:spPr>
        <p:txBody>
          <a:bodyPr/>
          <a:lstStyle>
            <a:lvl1pPr defTabSz="508254">
              <a:defRPr sz="6960" b="1"/>
            </a:lvl1pPr>
          </a:lstStyle>
          <a:p>
            <a:r>
              <a:t>Priority Queue With Binary Heap</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161"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62"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63"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64"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65"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66"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6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68"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69"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0"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1"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72"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73"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4"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75" name="2"/>
          <p:cNvSpPr/>
          <p:nvPr/>
        </p:nvSpPr>
        <p:spPr>
          <a:xfrm>
            <a:off x="11311129"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76" name="1"/>
          <p:cNvSpPr/>
          <p:nvPr/>
        </p:nvSpPr>
        <p:spPr>
          <a:xfrm>
            <a:off x="12086225"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graphicFrame>
        <p:nvGraphicFramePr>
          <p:cNvPr id="117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7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17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18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18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18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18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18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18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18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18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18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18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19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19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19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19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19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0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1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2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5" name="9"/>
          <p:cNvSpPr/>
          <p:nvPr/>
        </p:nvSpPr>
        <p:spPr>
          <a:xfrm>
            <a:off x="9338733" y="50572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26" name="8"/>
          <p:cNvSpPr/>
          <p:nvPr/>
        </p:nvSpPr>
        <p:spPr>
          <a:xfrm>
            <a:off x="8043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27" name="7"/>
          <p:cNvSpPr/>
          <p:nvPr/>
        </p:nvSpPr>
        <p:spPr>
          <a:xfrm>
            <a:off x="10710333" y="59462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28" name="6"/>
          <p:cNvSpPr/>
          <p:nvPr/>
        </p:nvSpPr>
        <p:spPr>
          <a:xfrm>
            <a:off x="72390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29" name="5"/>
          <p:cNvSpPr/>
          <p:nvPr/>
        </p:nvSpPr>
        <p:spPr>
          <a:xfrm>
            <a:off x="86614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30" name="1"/>
          <p:cNvSpPr/>
          <p:nvPr/>
        </p:nvSpPr>
        <p:spPr>
          <a:xfrm>
            <a:off x="100838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1" name="2"/>
          <p:cNvSpPr/>
          <p:nvPr/>
        </p:nvSpPr>
        <p:spPr>
          <a:xfrm>
            <a:off x="11506200" y="7004548"/>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2" name="2"/>
          <p:cNvSpPr/>
          <p:nvPr/>
        </p:nvSpPr>
        <p:spPr>
          <a:xfrm>
            <a:off x="6660557"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3" name="2"/>
          <p:cNvSpPr/>
          <p:nvPr/>
        </p:nvSpPr>
        <p:spPr>
          <a:xfrm>
            <a:off x="7435652"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4" name="3"/>
          <p:cNvSpPr/>
          <p:nvPr/>
        </p:nvSpPr>
        <p:spPr>
          <a:xfrm>
            <a:off x="8210748"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35" name="4"/>
          <p:cNvSpPr/>
          <p:nvPr/>
        </p:nvSpPr>
        <p:spPr>
          <a:xfrm>
            <a:off x="8985843"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36" name="0"/>
          <p:cNvSpPr/>
          <p:nvPr/>
        </p:nvSpPr>
        <p:spPr>
          <a:xfrm>
            <a:off x="9760939"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37" name="1"/>
          <p:cNvSpPr/>
          <p:nvPr/>
        </p:nvSpPr>
        <p:spPr>
          <a:xfrm>
            <a:off x="10536034"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38" name="2"/>
          <p:cNvSpPr/>
          <p:nvPr/>
        </p:nvSpPr>
        <p:spPr>
          <a:xfrm>
            <a:off x="11311129" y="8283015"/>
            <a:ext cx="639367"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39" name="1"/>
          <p:cNvSpPr/>
          <p:nvPr/>
        </p:nvSpPr>
        <p:spPr>
          <a:xfrm>
            <a:off x="12086225" y="8283015"/>
            <a:ext cx="639366" cy="634935"/>
          </a:xfrm>
          <a:prstGeom prst="ellipse">
            <a:avLst/>
          </a:prstGeom>
          <a:blipFill>
            <a:blip r:embed="rId4"/>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24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4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4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24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24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4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4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4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4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5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25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25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25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25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25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5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6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7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28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284"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285"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286"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291" name="8"/>
          <p:cNvSpPr/>
          <p:nvPr/>
        </p:nvSpPr>
        <p:spPr>
          <a:xfrm>
            <a:off x="8043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29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29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29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29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29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29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01"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0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0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0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0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1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1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1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1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1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1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1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1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1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1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2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2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3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4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349"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350"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351"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5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55" name="7"/>
          <p:cNvSpPr/>
          <p:nvPr/>
        </p:nvSpPr>
        <p:spPr>
          <a:xfrm>
            <a:off x="10710333" y="59462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5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5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5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5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6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6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5"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6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6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36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37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37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37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37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37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37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37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37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37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37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38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38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38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38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8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39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0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1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12"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413"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14"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What is a…"/>
          <p:cNvSpPr>
            <a:spLocks noGrp="1"/>
          </p:cNvSpPr>
          <p:nvPr>
            <p:ph type="title"/>
          </p:nvPr>
        </p:nvSpPr>
        <p:spPr>
          <a:prstGeom prst="rect">
            <a:avLst/>
          </a:prstGeom>
        </p:spPr>
        <p:txBody>
          <a:bodyPr/>
          <a:lstStyle/>
          <a:p>
            <a:pPr defTabSz="508254">
              <a:defRPr sz="6960" b="1"/>
            </a:pPr>
            <a:r>
              <a:t>What is a </a:t>
            </a:r>
          </a:p>
          <a:p>
            <a:pPr defTabSz="508254">
              <a:defRPr sz="6960" b="1"/>
            </a:pPr>
            <a:r>
              <a:t>Priority Queue?</a:t>
            </a:r>
          </a:p>
        </p:txBody>
      </p:sp>
      <p:sp>
        <p:nvSpPr>
          <p:cNvPr id="190" name="4"/>
          <p:cNvSpPr/>
          <p:nvPr/>
        </p:nvSpPr>
        <p:spPr>
          <a:xfrm>
            <a:off x="8082855" y="25287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1" name="8"/>
          <p:cNvSpPr/>
          <p:nvPr/>
        </p:nvSpPr>
        <p:spPr>
          <a:xfrm>
            <a:off x="9945522" y="2833522"/>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 name="1"/>
          <p:cNvSpPr/>
          <p:nvPr/>
        </p:nvSpPr>
        <p:spPr>
          <a:xfrm>
            <a:off x="412055"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 name="14"/>
          <p:cNvSpPr/>
          <p:nvPr/>
        </p:nvSpPr>
        <p:spPr>
          <a:xfrm>
            <a:off x="6592722" y="4085166"/>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14</a:t>
            </a:r>
          </a:p>
        </p:txBody>
      </p:sp>
      <p:sp>
        <p:nvSpPr>
          <p:cNvPr id="194" name="3"/>
          <p:cNvSpPr/>
          <p:nvPr/>
        </p:nvSpPr>
        <p:spPr>
          <a:xfrm>
            <a:off x="9168705" y="56952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5" name="22"/>
          <p:cNvSpPr/>
          <p:nvPr/>
        </p:nvSpPr>
        <p:spPr>
          <a:xfrm>
            <a:off x="11533022" y="5436311"/>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22</a:t>
            </a:r>
          </a:p>
        </p:txBody>
      </p:sp>
      <p:sp>
        <p:nvSpPr>
          <p:cNvPr id="196" name="Instructions:"/>
          <p:cNvSpPr/>
          <p:nvPr/>
        </p:nvSpPr>
        <p:spPr>
          <a:xfrm>
            <a:off x="897859" y="2752724"/>
            <a:ext cx="4518423" cy="7747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rPr sz="4500" b="1" u="sng"/>
              <a:t>Instructions</a:t>
            </a:r>
            <a:r>
              <a:t>:</a:t>
            </a:r>
          </a:p>
        </p:txBody>
      </p:sp>
      <p:sp>
        <p:nvSpPr>
          <p:cNvPr id="197" name="2"/>
          <p:cNvSpPr/>
          <p:nvPr/>
        </p:nvSpPr>
        <p:spPr>
          <a:xfrm>
            <a:off x="1595272" y="8260655"/>
            <a:ext cx="1097823" cy="1097823"/>
          </a:xfrm>
          <a:prstGeom prst="ellipse">
            <a:avLst/>
          </a:prstGeom>
          <a:solidFill>
            <a:srgbClr val="D35866"/>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8" name="Arrow"/>
          <p:cNvSpPr/>
          <p:nvPr/>
        </p:nvSpPr>
        <p:spPr>
          <a:xfrm>
            <a:off x="736982" y="4756150"/>
            <a:ext cx="1097823" cy="328547"/>
          </a:xfrm>
          <a:prstGeom prst="rightArrow">
            <a:avLst>
              <a:gd name="adj1" fmla="val 32000"/>
              <a:gd name="adj2" fmla="val 152018"/>
            </a:avLst>
          </a:prstGeom>
          <a:blipFill>
            <a:blip r:embed="rId3"/>
          </a:blipFill>
          <a:ln w="12700">
            <a:miter lim="400000"/>
          </a:ln>
        </p:spPr>
        <p:txBody>
          <a:bodyPr lIns="50800" tIns="50800" rIns="50800" bIns="50800" anchor="ctr"/>
          <a:lstStyle/>
          <a:p>
            <a:pPr>
              <a:defRPr sz="2600" b="1">
                <a:latin typeface="Helvetica"/>
                <a:ea typeface="Helvetica"/>
                <a:cs typeface="Helvetica"/>
                <a:sym typeface="Helvetica"/>
              </a:defRPr>
            </a:pPr>
            <a:endParaRPr/>
          </a:p>
        </p:txBody>
      </p:sp>
      <p:sp>
        <p:nvSpPr>
          <p:cNvPr id="199" name="poll()…"/>
          <p:cNvSpPr/>
          <p:nvPr/>
        </p:nvSpPr>
        <p:spPr>
          <a:xfrm>
            <a:off x="1918183" y="3591272"/>
            <a:ext cx="2866877" cy="47879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pPr algn="l"/>
            <a:r>
              <a:t>poll()</a:t>
            </a:r>
          </a:p>
          <a:p>
            <a:pPr algn="l"/>
            <a:r>
              <a:t>add(2)</a:t>
            </a:r>
          </a:p>
          <a:p>
            <a:pPr algn="l">
              <a:defRPr>
                <a:solidFill>
                  <a:schemeClr val="accent4">
                    <a:hueOff val="102361"/>
                    <a:satOff val="14118"/>
                    <a:lumOff val="10675"/>
                  </a:schemeClr>
                </a:solidFill>
              </a:defRPr>
            </a:pPr>
            <a:r>
              <a:t>poll()</a:t>
            </a:r>
          </a:p>
          <a:p>
            <a:pPr algn="l"/>
            <a:r>
              <a:t>add(4)</a:t>
            </a:r>
          </a:p>
          <a:p>
            <a:pPr algn="l"/>
            <a:r>
              <a:t>poll()</a:t>
            </a:r>
          </a:p>
          <a:p>
            <a:pPr algn="l"/>
            <a:r>
              <a:t>add(5)</a:t>
            </a:r>
          </a:p>
          <a:p>
            <a:pPr algn="l"/>
            <a:r>
              <a:t>add(9)</a:t>
            </a:r>
          </a:p>
          <a:p>
            <a:pPr algn="l"/>
            <a:r>
              <a:t>poll rest</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17"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18"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19" name="6"/>
          <p:cNvSpPr/>
          <p:nvPr/>
        </p:nvSpPr>
        <p:spPr>
          <a:xfrm>
            <a:off x="72390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20"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21"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2"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3"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4"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25"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26"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27"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28"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29"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0"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1"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32"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33"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34"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35"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36"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37"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38"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39"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40"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41"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442"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443"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444"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445"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446"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7"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8"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49"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0"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1"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2"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3"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4"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5"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6"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7"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8"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59"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0"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1"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2"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3"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4"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5"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6"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7"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8"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69"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0"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1"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2"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3"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474"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475"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47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47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9"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480"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481"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482"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483" name="5"/>
          <p:cNvSpPr/>
          <p:nvPr/>
        </p:nvSpPr>
        <p:spPr>
          <a:xfrm>
            <a:off x="86614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484"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85"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6"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7"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88"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89"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0"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1"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2"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3"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4"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495"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496"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497"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498"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499"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00"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01"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02"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03"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04"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05"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06"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07"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08"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09"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0"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1"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2"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3"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4"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5"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6"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7"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8"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19"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0"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1"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2"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3"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4"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5"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6"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7"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8"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29"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0"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1"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2"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3"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4"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5"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6"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37"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538"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539"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540"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43"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44"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45"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46"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47" name="1"/>
          <p:cNvSpPr/>
          <p:nvPr/>
        </p:nvSpPr>
        <p:spPr>
          <a:xfrm>
            <a:off x="100838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48"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49"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0"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1"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52"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53"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4"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5"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56"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7"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558"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559"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560"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561"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562"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563"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564"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565"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566"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567"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568"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569"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570"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571"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572"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3"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4"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5"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6"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7"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8"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79"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0"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1"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2"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3"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4"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5"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6"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7"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8"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89"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0"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1"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2"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3"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4"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5"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6"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7"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8"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599"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00"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01"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602"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03"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06"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07"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08"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09"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10"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1" name="2"/>
          <p:cNvSpPr/>
          <p:nvPr/>
        </p:nvSpPr>
        <p:spPr>
          <a:xfrm>
            <a:off x="11506200" y="7004548"/>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2"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3"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4"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15"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16"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17"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18"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19"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0"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21"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22"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23"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24"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25"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26"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27"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28"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29"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30"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31"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32"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33"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34"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35"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6"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7"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8"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39"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0"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1"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2"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3"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4"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5"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6"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7"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8"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49"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0"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1"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2"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3"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4"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5"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6"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7"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8"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59"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0"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1"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2"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63"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664"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665"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666"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69"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70"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71"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72"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73"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74"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5" name="2"/>
          <p:cNvSpPr/>
          <p:nvPr/>
        </p:nvSpPr>
        <p:spPr>
          <a:xfrm>
            <a:off x="6660557"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6"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77"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78"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79"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0"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1"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2"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3"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684"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685"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686"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687"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688"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689"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690"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691"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692"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693"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694"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695"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696"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697"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698"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699"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0"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1"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2"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3"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4"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5"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6"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7"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8"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09"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0"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1"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2"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3"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4"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5"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6"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7"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8"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19"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0"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1"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2"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3"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4"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5"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26"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27"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728"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29"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32"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33"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34"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35"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36"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37"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8"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39" name="2"/>
          <p:cNvSpPr/>
          <p:nvPr/>
        </p:nvSpPr>
        <p:spPr>
          <a:xfrm>
            <a:off x="7435652"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0"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41"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42"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3"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4"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5"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6"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747"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748"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749"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750"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751"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52"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53"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54"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55"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56"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757"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758"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759"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760"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761"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2"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3"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4"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5"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6"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7"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8"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69"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0"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1"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2"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3"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4"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5"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6"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7"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8"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79"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0"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1"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2"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3"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4"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5"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6"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7"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8"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789"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790"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791"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792"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795"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796"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797"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798"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799"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0"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1"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2"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3" name="3"/>
          <p:cNvSpPr/>
          <p:nvPr/>
        </p:nvSpPr>
        <p:spPr>
          <a:xfrm>
            <a:off x="8210748"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04"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05"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06"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7"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08"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09"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10"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11"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12"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13"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14"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15"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16"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17"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18"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19"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20"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21"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22"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23"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24"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5"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6"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7"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8"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29"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0"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1"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2"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3"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4"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5"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6"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7"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8"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39"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0"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1"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2"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3"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4"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5"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6"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7"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8"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49"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0"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1"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52"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853"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854"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855"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58"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59"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60"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61"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62"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63"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4"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5"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66"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67" name="4"/>
          <p:cNvSpPr/>
          <p:nvPr/>
        </p:nvSpPr>
        <p:spPr>
          <a:xfrm>
            <a:off x="8985843"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68"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69"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0"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1"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2"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873"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874"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875"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876"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877"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878"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879"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880"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881"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882"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883"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884"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885"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886"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887"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8"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89"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0"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1"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2"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3"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4"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5"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6"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7"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8"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899"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0"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1"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2"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3"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4"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5"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6"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7"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8"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09"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0"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1"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2"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3"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4"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15"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graphicFrame>
        <p:nvGraphicFramePr>
          <p:cNvPr id="1916"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17"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918" name="Binary Heap Representation"/>
          <p:cNvSpPr/>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lvl1pPr defTabSz="508254">
              <a:defRPr sz="6960" b="1"/>
            </a:lvl1pPr>
          </a:lstStyle>
          <a:p>
            <a:r>
              <a:t>Binary Heap Representation</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0"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21"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22"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23"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24"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25"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26"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7"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8"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29"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0"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31" name="0"/>
          <p:cNvSpPr/>
          <p:nvPr/>
        </p:nvSpPr>
        <p:spPr>
          <a:xfrm>
            <a:off x="9760939" y="8283015"/>
            <a:ext cx="639366"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2" name="1"/>
          <p:cNvSpPr/>
          <p:nvPr/>
        </p:nvSpPr>
        <p:spPr>
          <a:xfrm>
            <a:off x="10536034"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3"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4"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5"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36"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37"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38"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39"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40"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41"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42"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43"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44"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45"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1946"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1947"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1948"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1949"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1950"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1"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2"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3"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4"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5"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6"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7"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8"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59"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0"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1"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2"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3"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4"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5"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6"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7"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8"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69"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0"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1"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2"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3"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4"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5"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6"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7"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1978"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1979"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1980"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1981"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 name="9"/>
          <p:cNvSpPr/>
          <p:nvPr/>
        </p:nvSpPr>
        <p:spPr>
          <a:xfrm>
            <a:off x="9338733" y="50572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1984" name="8"/>
          <p:cNvSpPr/>
          <p:nvPr/>
        </p:nvSpPr>
        <p:spPr>
          <a:xfrm>
            <a:off x="8043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1985" name="7"/>
          <p:cNvSpPr/>
          <p:nvPr/>
        </p:nvSpPr>
        <p:spPr>
          <a:xfrm>
            <a:off x="10710333" y="59462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1986" name="6"/>
          <p:cNvSpPr/>
          <p:nvPr/>
        </p:nvSpPr>
        <p:spPr>
          <a:xfrm>
            <a:off x="72390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1987" name="5"/>
          <p:cNvSpPr/>
          <p:nvPr/>
        </p:nvSpPr>
        <p:spPr>
          <a:xfrm>
            <a:off x="86614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1988" name="1"/>
          <p:cNvSpPr/>
          <p:nvPr/>
        </p:nvSpPr>
        <p:spPr>
          <a:xfrm>
            <a:off x="100838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89" name="2"/>
          <p:cNvSpPr/>
          <p:nvPr/>
        </p:nvSpPr>
        <p:spPr>
          <a:xfrm>
            <a:off x="11506200" y="7004548"/>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0" name="2"/>
          <p:cNvSpPr/>
          <p:nvPr/>
        </p:nvSpPr>
        <p:spPr>
          <a:xfrm>
            <a:off x="6660557"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1" name="2"/>
          <p:cNvSpPr/>
          <p:nvPr/>
        </p:nvSpPr>
        <p:spPr>
          <a:xfrm>
            <a:off x="7435652"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2" name="3"/>
          <p:cNvSpPr/>
          <p:nvPr/>
        </p:nvSpPr>
        <p:spPr>
          <a:xfrm>
            <a:off x="8210748"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1993" name="4"/>
          <p:cNvSpPr/>
          <p:nvPr/>
        </p:nvSpPr>
        <p:spPr>
          <a:xfrm>
            <a:off x="8985843"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1994" name="0"/>
          <p:cNvSpPr/>
          <p:nvPr/>
        </p:nvSpPr>
        <p:spPr>
          <a:xfrm>
            <a:off x="9760939"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5" name="1"/>
          <p:cNvSpPr/>
          <p:nvPr/>
        </p:nvSpPr>
        <p:spPr>
          <a:xfrm>
            <a:off x="10536034" y="8283015"/>
            <a:ext cx="639367" cy="634935"/>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6" name="2"/>
          <p:cNvSpPr/>
          <p:nvPr/>
        </p:nvSpPr>
        <p:spPr>
          <a:xfrm>
            <a:off x="11311129" y="8283015"/>
            <a:ext cx="639367"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1997" name="1"/>
          <p:cNvSpPr/>
          <p:nvPr/>
        </p:nvSpPr>
        <p:spPr>
          <a:xfrm>
            <a:off x="12086225" y="8283015"/>
            <a:ext cx="639366" cy="634935"/>
          </a:xfrm>
          <a:prstGeom prst="ellipse">
            <a:avLst/>
          </a:prstGeom>
          <a:blipFill>
            <a:blip r:embed="rId2"/>
          </a:blip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1998" name="0"/>
          <p:cNvSpPr/>
          <p:nvPr/>
        </p:nvSpPr>
        <p:spPr>
          <a:xfrm>
            <a:off x="3069108" y="5065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0</a:t>
            </a:r>
          </a:p>
        </p:txBody>
      </p:sp>
      <p:sp>
        <p:nvSpPr>
          <p:cNvPr id="1999" name="1"/>
          <p:cNvSpPr/>
          <p:nvPr/>
        </p:nvSpPr>
        <p:spPr>
          <a:xfrm>
            <a:off x="1773708" y="5954681"/>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1</a:t>
            </a:r>
          </a:p>
        </p:txBody>
      </p:sp>
      <p:sp>
        <p:nvSpPr>
          <p:cNvPr id="2000" name="2"/>
          <p:cNvSpPr/>
          <p:nvPr/>
        </p:nvSpPr>
        <p:spPr>
          <a:xfrm>
            <a:off x="4440709" y="5954681"/>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2</a:t>
            </a:r>
          </a:p>
        </p:txBody>
      </p:sp>
      <p:sp>
        <p:nvSpPr>
          <p:cNvPr id="2001" name="3"/>
          <p:cNvSpPr/>
          <p:nvPr/>
        </p:nvSpPr>
        <p:spPr>
          <a:xfrm>
            <a:off x="9693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3</a:t>
            </a:r>
          </a:p>
        </p:txBody>
      </p:sp>
      <p:sp>
        <p:nvSpPr>
          <p:cNvPr id="2002" name="4"/>
          <p:cNvSpPr/>
          <p:nvPr/>
        </p:nvSpPr>
        <p:spPr>
          <a:xfrm>
            <a:off x="23917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4</a:t>
            </a:r>
          </a:p>
        </p:txBody>
      </p:sp>
      <p:sp>
        <p:nvSpPr>
          <p:cNvPr id="2003" name="5"/>
          <p:cNvSpPr/>
          <p:nvPr/>
        </p:nvSpPr>
        <p:spPr>
          <a:xfrm>
            <a:off x="38141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5</a:t>
            </a:r>
          </a:p>
        </p:txBody>
      </p:sp>
      <p:sp>
        <p:nvSpPr>
          <p:cNvPr id="2004" name="6"/>
          <p:cNvSpPr/>
          <p:nvPr/>
        </p:nvSpPr>
        <p:spPr>
          <a:xfrm>
            <a:off x="5236575" y="7013015"/>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6</a:t>
            </a:r>
          </a:p>
        </p:txBody>
      </p:sp>
      <p:sp>
        <p:nvSpPr>
          <p:cNvPr id="2005" name="7"/>
          <p:cNvSpPr/>
          <p:nvPr/>
        </p:nvSpPr>
        <p:spPr>
          <a:xfrm>
            <a:off x="390932"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7</a:t>
            </a:r>
          </a:p>
        </p:txBody>
      </p:sp>
      <p:sp>
        <p:nvSpPr>
          <p:cNvPr id="2006" name="8"/>
          <p:cNvSpPr/>
          <p:nvPr/>
        </p:nvSpPr>
        <p:spPr>
          <a:xfrm>
            <a:off x="1166027"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8</a:t>
            </a:r>
          </a:p>
        </p:txBody>
      </p:sp>
      <p:sp>
        <p:nvSpPr>
          <p:cNvPr id="2007" name="9"/>
          <p:cNvSpPr/>
          <p:nvPr/>
        </p:nvSpPr>
        <p:spPr>
          <a:xfrm>
            <a:off x="1941123"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600" b="1">
                <a:latin typeface="Helvetica"/>
                <a:ea typeface="Helvetica"/>
                <a:cs typeface="Helvetica"/>
                <a:sym typeface="Helvetica"/>
              </a:defRPr>
            </a:lvl1pPr>
          </a:lstStyle>
          <a:p>
            <a:r>
              <a:t>9</a:t>
            </a:r>
          </a:p>
        </p:txBody>
      </p:sp>
      <p:sp>
        <p:nvSpPr>
          <p:cNvPr id="2008" name="10"/>
          <p:cNvSpPr/>
          <p:nvPr/>
        </p:nvSpPr>
        <p:spPr>
          <a:xfrm>
            <a:off x="2716218"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10</a:t>
            </a:r>
          </a:p>
        </p:txBody>
      </p:sp>
      <p:sp>
        <p:nvSpPr>
          <p:cNvPr id="2009" name="11"/>
          <p:cNvSpPr/>
          <p:nvPr/>
        </p:nvSpPr>
        <p:spPr>
          <a:xfrm>
            <a:off x="3491314"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11</a:t>
            </a:r>
          </a:p>
        </p:txBody>
      </p:sp>
      <p:sp>
        <p:nvSpPr>
          <p:cNvPr id="2010" name="12"/>
          <p:cNvSpPr/>
          <p:nvPr/>
        </p:nvSpPr>
        <p:spPr>
          <a:xfrm>
            <a:off x="4266409"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12</a:t>
            </a:r>
          </a:p>
        </p:txBody>
      </p:sp>
      <p:sp>
        <p:nvSpPr>
          <p:cNvPr id="2011" name="13"/>
          <p:cNvSpPr/>
          <p:nvPr/>
        </p:nvSpPr>
        <p:spPr>
          <a:xfrm>
            <a:off x="5041505" y="8291482"/>
            <a:ext cx="639366"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13</a:t>
            </a:r>
          </a:p>
        </p:txBody>
      </p:sp>
      <p:sp>
        <p:nvSpPr>
          <p:cNvPr id="2012" name="14"/>
          <p:cNvSpPr/>
          <p:nvPr/>
        </p:nvSpPr>
        <p:spPr>
          <a:xfrm>
            <a:off x="5816600" y="8291482"/>
            <a:ext cx="639367" cy="634935"/>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50800" tIns="50800" rIns="50800" bIns="50800" anchor="ctr"/>
          <a:lstStyle>
            <a:lvl1pPr>
              <a:defRPr sz="2500" b="1">
                <a:latin typeface="Helvetica"/>
                <a:ea typeface="Helvetica"/>
                <a:cs typeface="Helvetica"/>
                <a:sym typeface="Helvetica"/>
              </a:defRPr>
            </a:lvl1pPr>
          </a:lstStyle>
          <a:p>
            <a:r>
              <a:t>14</a:t>
            </a:r>
          </a:p>
        </p:txBody>
      </p:sp>
      <p:sp>
        <p:nvSpPr>
          <p:cNvPr id="2013" name="Line"/>
          <p:cNvSpPr/>
          <p:nvPr/>
        </p:nvSpPr>
        <p:spPr>
          <a:xfrm flipV="1">
            <a:off x="2368467" y="55623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4" name="Line"/>
          <p:cNvSpPr/>
          <p:nvPr/>
        </p:nvSpPr>
        <p:spPr>
          <a:xfrm flipV="1">
            <a:off x="1471000" y="65326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5" name="Line"/>
          <p:cNvSpPr/>
          <p:nvPr/>
        </p:nvSpPr>
        <p:spPr>
          <a:xfrm flipV="1">
            <a:off x="4303100" y="65684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6" name="Line"/>
          <p:cNvSpPr/>
          <p:nvPr/>
        </p:nvSpPr>
        <p:spPr>
          <a:xfrm flipH="1" flipV="1">
            <a:off x="5048300" y="65091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7" name="Line"/>
          <p:cNvSpPr/>
          <p:nvPr/>
        </p:nvSpPr>
        <p:spPr>
          <a:xfrm flipH="1" flipV="1">
            <a:off x="2279700" y="6572663"/>
            <a:ext cx="250891"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8" name="Line"/>
          <p:cNvSpPr/>
          <p:nvPr/>
        </p:nvSpPr>
        <p:spPr>
          <a:xfrm flipH="1" flipV="1">
            <a:off x="27853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19" name="Line"/>
          <p:cNvSpPr/>
          <p:nvPr/>
        </p:nvSpPr>
        <p:spPr>
          <a:xfrm flipH="1" flipV="1">
            <a:off x="43361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0" name="Line"/>
          <p:cNvSpPr/>
          <p:nvPr/>
        </p:nvSpPr>
        <p:spPr>
          <a:xfrm flipH="1" flipV="1">
            <a:off x="56696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1" name="Line"/>
          <p:cNvSpPr/>
          <p:nvPr/>
        </p:nvSpPr>
        <p:spPr>
          <a:xfrm flipV="1">
            <a:off x="54176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2" name="Line"/>
          <p:cNvSpPr/>
          <p:nvPr/>
        </p:nvSpPr>
        <p:spPr>
          <a:xfrm flipV="1">
            <a:off x="38852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3" name="Line"/>
          <p:cNvSpPr/>
          <p:nvPr/>
        </p:nvSpPr>
        <p:spPr>
          <a:xfrm flipV="1">
            <a:off x="23651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4" name="Line"/>
          <p:cNvSpPr/>
          <p:nvPr/>
        </p:nvSpPr>
        <p:spPr>
          <a:xfrm flipH="1" flipV="1">
            <a:off x="1338188" y="7689867"/>
            <a:ext cx="8858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5" name="Line"/>
          <p:cNvSpPr/>
          <p:nvPr/>
        </p:nvSpPr>
        <p:spPr>
          <a:xfrm flipV="1">
            <a:off x="8143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6" name="Line"/>
          <p:cNvSpPr/>
          <p:nvPr/>
        </p:nvSpPr>
        <p:spPr>
          <a:xfrm flipH="1" flipV="1">
            <a:off x="3739557" y="55468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7" name="Line"/>
          <p:cNvSpPr/>
          <p:nvPr/>
        </p:nvSpPr>
        <p:spPr>
          <a:xfrm flipV="1">
            <a:off x="8629567" y="5549648"/>
            <a:ext cx="692250" cy="458858"/>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8" name="Line"/>
          <p:cNvSpPr/>
          <p:nvPr/>
        </p:nvSpPr>
        <p:spPr>
          <a:xfrm flipH="1" flipV="1">
            <a:off x="10000657" y="5534128"/>
            <a:ext cx="728366" cy="49601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29" name="Line"/>
          <p:cNvSpPr/>
          <p:nvPr/>
        </p:nvSpPr>
        <p:spPr>
          <a:xfrm flipV="1">
            <a:off x="7732100" y="6519978"/>
            <a:ext cx="379877" cy="48336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0" name="Line"/>
          <p:cNvSpPr/>
          <p:nvPr/>
        </p:nvSpPr>
        <p:spPr>
          <a:xfrm flipV="1">
            <a:off x="10564200" y="6555730"/>
            <a:ext cx="258367" cy="46877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1" name="Line"/>
          <p:cNvSpPr/>
          <p:nvPr/>
        </p:nvSpPr>
        <p:spPr>
          <a:xfrm flipH="1" flipV="1">
            <a:off x="11309400" y="6496463"/>
            <a:ext cx="336517" cy="510796"/>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2" name="Line"/>
          <p:cNvSpPr/>
          <p:nvPr/>
        </p:nvSpPr>
        <p:spPr>
          <a:xfrm flipH="1" flipV="1">
            <a:off x="8540799" y="6559963"/>
            <a:ext cx="250892" cy="462824"/>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3" name="Line"/>
          <p:cNvSpPr/>
          <p:nvPr/>
        </p:nvSpPr>
        <p:spPr>
          <a:xfrm flipH="1" flipV="1">
            <a:off x="9046451"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4" name="Line"/>
          <p:cNvSpPr/>
          <p:nvPr/>
        </p:nvSpPr>
        <p:spPr>
          <a:xfrm flipH="1" flipV="1">
            <a:off x="10597265" y="7677249"/>
            <a:ext cx="192237"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5" name="Line"/>
          <p:cNvSpPr/>
          <p:nvPr/>
        </p:nvSpPr>
        <p:spPr>
          <a:xfrm flipH="1" flipV="1">
            <a:off x="11930765" y="7647616"/>
            <a:ext cx="334451" cy="621822"/>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6" name="Line"/>
          <p:cNvSpPr/>
          <p:nvPr/>
        </p:nvSpPr>
        <p:spPr>
          <a:xfrm flipV="1">
            <a:off x="11678799" y="7673016"/>
            <a:ext cx="95334" cy="592651"/>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7" name="Line"/>
          <p:cNvSpPr/>
          <p:nvPr/>
        </p:nvSpPr>
        <p:spPr>
          <a:xfrm flipV="1">
            <a:off x="10146332" y="7671998"/>
            <a:ext cx="125910" cy="5841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8" name="Line"/>
          <p:cNvSpPr/>
          <p:nvPr/>
        </p:nvSpPr>
        <p:spPr>
          <a:xfrm flipV="1">
            <a:off x="8626251" y="7667765"/>
            <a:ext cx="189724" cy="5779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39" name="Line"/>
          <p:cNvSpPr/>
          <p:nvPr/>
        </p:nvSpPr>
        <p:spPr>
          <a:xfrm flipH="1" flipV="1">
            <a:off x="7599288" y="7689867"/>
            <a:ext cx="88586" cy="565217"/>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0" name="Line"/>
          <p:cNvSpPr/>
          <p:nvPr/>
        </p:nvSpPr>
        <p:spPr>
          <a:xfrm flipV="1">
            <a:off x="7075437" y="7671916"/>
            <a:ext cx="286314" cy="586385"/>
          </a:xfrm>
          <a:prstGeom prst="line">
            <a:avLst/>
          </a:prstGeom>
          <a:ln w="25400">
            <a:solidFill>
              <a:srgbClr val="FFFFFF"/>
            </a:solidFill>
            <a:miter lim="400000"/>
          </a:ln>
        </p:spPr>
        <p:txBody>
          <a:bodyPr lIns="50800" tIns="50800" rIns="50800" bIns="50800" anchor="ctr"/>
          <a:lstStyle/>
          <a:p>
            <a:pPr>
              <a:defRPr sz="2600">
                <a:latin typeface="+mn-lt"/>
                <a:ea typeface="+mn-ea"/>
                <a:cs typeface="+mn-cs"/>
                <a:sym typeface="Helvetica Light"/>
              </a:defRPr>
            </a:pPr>
            <a:endParaRPr/>
          </a:p>
        </p:txBody>
      </p:sp>
      <p:sp>
        <p:nvSpPr>
          <p:cNvPr id="2041" name="Index…"/>
          <p:cNvSpPr/>
          <p:nvPr/>
        </p:nvSpPr>
        <p:spPr>
          <a:xfrm>
            <a:off x="2566355" y="5853048"/>
            <a:ext cx="1765847" cy="1143001"/>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p>
            <a:r>
              <a:t>Index</a:t>
            </a:r>
          </a:p>
          <a:p>
            <a:r>
              <a:t>Tree</a:t>
            </a:r>
          </a:p>
        </p:txBody>
      </p:sp>
      <p:sp>
        <p:nvSpPr>
          <p:cNvPr id="2042" name="Binary Heap Representation"/>
          <p:cNvSpPr>
            <a:spLocks noGrp="1"/>
          </p:cNvSpPr>
          <p:nvPr>
            <p:ph type="title"/>
          </p:nvPr>
        </p:nvSpPr>
        <p:spPr>
          <a:prstGeom prst="rect">
            <a:avLst/>
          </a:prstGeom>
        </p:spPr>
        <p:txBody>
          <a:bodyPr/>
          <a:lstStyle>
            <a:lvl1pPr defTabSz="508254">
              <a:defRPr sz="6960" b="1"/>
            </a:lvl1pPr>
          </a:lstStyle>
          <a:p>
            <a:r>
              <a:t>Binary Heap Representation</a:t>
            </a:r>
          </a:p>
        </p:txBody>
      </p:sp>
      <p:graphicFrame>
        <p:nvGraphicFramePr>
          <p:cNvPr id="2043" name="Table"/>
          <p:cNvGraphicFramePr/>
          <p:nvPr/>
        </p:nvGraphicFramePr>
        <p:xfrm>
          <a:off x="368299" y="2707370"/>
          <a:ext cx="12280901" cy="959976"/>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chemeClr val="accent4">
                              <a:hueOff val="102361"/>
                              <a:satOff val="14118"/>
                              <a:lumOff val="10675"/>
                            </a:schemeClr>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graphicFrame>
        <p:nvGraphicFramePr>
          <p:cNvPr id="2044" name="Table"/>
          <p:cNvGraphicFramePr/>
          <p:nvPr/>
        </p:nvGraphicFramePr>
        <p:xfrm>
          <a:off x="368299" y="3815570"/>
          <a:ext cx="12280901" cy="959975"/>
        </p:xfrm>
        <a:graphic>
          <a:graphicData uri="http://schemas.openxmlformats.org/drawingml/2006/table">
            <a:tbl>
              <a:tblPr>
                <a:tableStyleId>{4C3C2611-4C71-4FC5-86AE-919BDF0F9419}</a:tableStyleId>
              </a:tblPr>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7880">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7880">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gridCol w="817880">
                  <a:extLst>
                    <a:ext uri="{9D8B030D-6E8A-4147-A177-3AD203B41FA5}">
                      <a16:colId xmlns:a16="http://schemas.microsoft.com/office/drawing/2014/main" val="20010"/>
                    </a:ext>
                  </a:extLst>
                </a:gridCol>
                <a:gridCol w="817880">
                  <a:extLst>
                    <a:ext uri="{9D8B030D-6E8A-4147-A177-3AD203B41FA5}">
                      <a16:colId xmlns:a16="http://schemas.microsoft.com/office/drawing/2014/main" val="20011"/>
                    </a:ext>
                  </a:extLst>
                </a:gridCol>
                <a:gridCol w="817880">
                  <a:extLst>
                    <a:ext uri="{9D8B030D-6E8A-4147-A177-3AD203B41FA5}">
                      <a16:colId xmlns:a16="http://schemas.microsoft.com/office/drawing/2014/main" val="20012"/>
                    </a:ext>
                  </a:extLst>
                </a:gridCol>
                <a:gridCol w="817880">
                  <a:extLst>
                    <a:ext uri="{9D8B030D-6E8A-4147-A177-3AD203B41FA5}">
                      <a16:colId xmlns:a16="http://schemas.microsoft.com/office/drawing/2014/main" val="20013"/>
                    </a:ext>
                  </a:extLst>
                </a:gridCol>
                <a:gridCol w="817880">
                  <a:extLst>
                    <a:ext uri="{9D8B030D-6E8A-4147-A177-3AD203B41FA5}">
                      <a16:colId xmlns:a16="http://schemas.microsoft.com/office/drawing/2014/main" val="20014"/>
                    </a:ext>
                  </a:extLst>
                </a:gridCol>
              </a:tblGrid>
              <a:tr h="947274">
                <a:tc>
                  <a:txBody>
                    <a:bodyPr/>
                    <a:lstStyle/>
                    <a:p>
                      <a:pPr defTabSz="914400">
                        <a:defRPr>
                          <a:solidFill>
                            <a:srgbClr val="000000"/>
                          </a:solidFill>
                        </a:defRPr>
                      </a:pPr>
                      <a:r>
                        <a:rPr sz="2800" b="1">
                          <a:solidFill>
                            <a:srgbClr val="FFFFFF"/>
                          </a:solidFill>
                          <a:latin typeface="Helvetica"/>
                          <a:ea typeface="Helvetica"/>
                          <a:cs typeface="Helvetica"/>
                          <a:sym typeface="Helvetica"/>
                        </a:rPr>
                        <a:t>0</a:t>
                      </a:r>
                    </a:p>
                  </a:txBody>
                  <a:tcPr marL="50800" marR="50800" marT="50800" marB="50800"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4</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5</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6</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7</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8</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9</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10</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11</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12</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13</a:t>
                      </a:r>
                    </a:p>
                  </a:txBody>
                  <a:tcPr marL="50800" marR="50800" marT="50800" marB="50800" anchor="ctr" horzOverflow="overflow">
                    <a:lnT w="12700">
                      <a:solidFill>
                        <a:srgbClr val="D6D6D6"/>
                      </a:solidFill>
                      <a:miter lim="400000"/>
                    </a:lnT>
                    <a:lnB w="12700">
                      <a:solidFill>
                        <a:srgbClr val="D6D6D6"/>
                      </a:solidFill>
                      <a:miter lim="400000"/>
                    </a:lnB>
                  </a:tcPr>
                </a:tc>
                <a:tc>
                  <a:txBody>
                    <a:bodyPr/>
                    <a:lstStyle/>
                    <a:p>
                      <a:pPr defTabSz="914400">
                        <a:defRPr>
                          <a:solidFill>
                            <a:srgbClr val="000000"/>
                          </a:solidFill>
                        </a:defRPr>
                      </a:pPr>
                      <a:r>
                        <a:rPr sz="2800" b="1">
                          <a:solidFill>
                            <a:srgbClr val="FFFFFF"/>
                          </a:solidFill>
                          <a:latin typeface="Helvetica"/>
                          <a:ea typeface="Helvetica"/>
                          <a:cs typeface="Helvetica"/>
                          <a:sym typeface="Helvetica"/>
                        </a:rPr>
                        <a:t>14</a:t>
                      </a:r>
                    </a:p>
                  </a:txBody>
                  <a:tcPr marL="50800" marR="50800" marT="50800" marB="50800"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Menlo"/>
        <a:ea typeface="Menlo"/>
        <a:cs typeface="Menlo"/>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1" i="0" u="none" strike="noStrike" cap="none" spc="0"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j-lt"/>
            <a:ea typeface="+mj-ea"/>
            <a:cs typeface="+mj-cs"/>
            <a:sym typeface="Menl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13562</Words>
  <Application>Microsoft Office PowerPoint</Application>
  <PresentationFormat>Custom</PresentationFormat>
  <Paragraphs>4800</Paragraphs>
  <Slides>209</Slides>
  <Notes>98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209</vt:i4>
      </vt:variant>
    </vt:vector>
  </HeadingPairs>
  <TitlesOfParts>
    <vt:vector size="214" baseType="lpstr">
      <vt:lpstr>Helvetica</vt:lpstr>
      <vt:lpstr>Helvetica Light</vt:lpstr>
      <vt:lpstr>Helvetica Neue</vt:lpstr>
      <vt:lpstr>Menlo</vt:lpstr>
      <vt:lpstr>Black</vt:lpstr>
      <vt:lpstr>Priority Queues (PQs) with an interlude on heaps</vt:lpstr>
      <vt:lpstr>Outline</vt:lpstr>
      <vt:lpstr>Discussion &amp; Examples</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Priority Queue?</vt:lpstr>
      <vt:lpstr>What is a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Is this a valid heap?</vt:lpstr>
      <vt:lpstr>When and where is  a PQ used?</vt:lpstr>
      <vt:lpstr>Complexity PQ  with binary heap</vt:lpstr>
      <vt:lpstr>Complexity PQ  with binary heap</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Turning Min PQ  into Max PQ</vt:lpstr>
      <vt:lpstr>Adding Elements to Binary Heap</vt:lpstr>
      <vt:lpstr>Ways of Implementing a Priority Queue</vt:lpstr>
      <vt:lpstr>Priority Queue With Binary Heap</vt:lpstr>
      <vt:lpstr>Priority Queue With Binary Heap</vt:lpstr>
      <vt:lpstr>Priority Queue With Binary Heap</vt:lpstr>
      <vt:lpstr>Priority Queue With Binary Heap</vt:lpstr>
      <vt:lpstr>Priority Queue With Binary Heap</vt:lpstr>
      <vt:lpstr>Priority Queue With Binary Heap</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PowerPoint 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Binary Heap Representation</vt:lpstr>
      <vt:lpstr>PowerPoint Presentation</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Adding Elements to Binary Heap</vt:lpstr>
      <vt:lpstr>Removing Elements from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a Binary Heap</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Removing Elements From Binary Heap in O(log(n))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Priority Queues (PQs) with an interlude on heaps</dc:title>
  <cp:lastModifiedBy>Patel, Ratna -</cp:lastModifiedBy>
  <cp:revision>1</cp:revision>
  <dcterms:modified xsi:type="dcterms:W3CDTF">2021-05-03T08:25:15Z</dcterms:modified>
</cp:coreProperties>
</file>