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SSSP - Single Source Shortest Path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DAG - Directed Acyclic Graph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Edge property - Is an edge a tree edge, back edge or forward/cross edge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Sorted the edges: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Already part of the same Union Group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Graph Problems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33352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Traversals and Shortest Paths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21" name="Shape 121"/>
          <p:cNvSpPr/>
          <p:nvPr/>
        </p:nvSpPr>
        <p:spPr>
          <a:xfrm>
            <a:off x="2232201" y="5867275"/>
            <a:ext cx="8540398" cy="1"/>
          </a:xfrm>
          <a:prstGeom prst="line">
            <a:avLst/>
          </a:prstGeom>
          <a:ln w="25400">
            <a:solidFill>
              <a:srgbClr val="FFFFFF">
                <a:alpha val="3417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Find Connected Components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 an undirected graph simply perform a DFS or BFS on a single node</a:t>
            </a:r>
          </a:p>
          <a:p>
            <a:r>
              <a:t>This tells you which nodes are connected to the starting node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Flood Fill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609"/>
            </a:pPr>
            <a:r>
              <a:t>When you have a graph (usually a grid) of different components: want to count number of each component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Iterate through the graph until you find component you wish to count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Use a modified DFS to “colour in” connected components</a:t>
            </a:r>
          </a:p>
          <a:p>
            <a:pPr marL="422275" indent="-422275" defTabSz="554990">
              <a:spcBef>
                <a:spcPts val="3900"/>
              </a:spcBef>
              <a:defRPr sz="3609"/>
            </a:pPr>
            <a:r>
              <a:t>Continue until you’ve gone through the entire graph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Topological Sort (DAG)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Topological Sort: a linear ordering of a graph’s vertices such that for every edge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uv</a:t>
            </a:r>
            <a:r>
              <a:t> from vertex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</a:t>
            </a:r>
            <a:r>
              <a:t> to vertex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v, u </a:t>
            </a:r>
            <a:r>
              <a:t>comes before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v</a:t>
            </a:r>
          </a:p>
          <a:p>
            <a:r>
              <a:rPr i="1">
                <a:latin typeface="Helvetica"/>
                <a:ea typeface="Helvetica"/>
                <a:cs typeface="Helvetica"/>
                <a:sym typeface="Helvetica"/>
              </a:rPr>
              <a:t>Not</a:t>
            </a:r>
            <a:r>
              <a:t> a unique solution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r>
              <a:t>Real world problem: course requirements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Topological Sort (DAG)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a modified DFS</a:t>
            </a:r>
          </a:p>
          <a:p>
            <a:r>
              <a:t>Simply push the vertex being searched back onto the list of explored vertices after visiting all the subtrees below it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Even More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 if a graph is bipartite</a:t>
            </a:r>
          </a:p>
          <a:p>
            <a:r>
              <a:t>Edge property check</a:t>
            </a:r>
          </a:p>
          <a:p>
            <a:r>
              <a:t>Find articulation points and bridges</a:t>
            </a:r>
          </a:p>
          <a:p>
            <a:r>
              <a:t>Find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Strongly</a:t>
            </a:r>
            <a:r>
              <a:t> connected components in a directed graph</a:t>
            </a:r>
          </a:p>
          <a:p>
            <a:r>
              <a:t>Bidirectional Search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Minimum Spanning Trees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MST - Motivation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Given a connected, undirected, weighted graph G, select a subset of edges such that the graph G is still connected and the total weight of the selected edges is minimal.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MST - Kruskal’s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Union-Find to find a minimum spanning tree</a:t>
            </a:r>
          </a:p>
          <a:p>
            <a:r>
              <a:t>O(E logV) complexity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MST - Kruskal’s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Sort edges by ascending weight</a:t>
            </a:r>
          </a:p>
          <a:p>
            <a:r>
              <a:t>Greedily adds each edge into the MST - as long as the addition does not have a cycle</a:t>
            </a:r>
          </a:p>
          <a:p>
            <a:r>
              <a:t>This check is done with a lightweight Union-Find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184" name="Connector 184"/>
          <p:cNvCxnSpPr>
            <a:stCxn id="191" idx="0"/>
            <a:endCxn id="180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5" name="Connector 185"/>
          <p:cNvCxnSpPr>
            <a:stCxn id="182" idx="0"/>
            <a:endCxn id="191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6" name="Connector 186"/>
          <p:cNvCxnSpPr>
            <a:stCxn id="191" idx="0"/>
            <a:endCxn id="181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7" name="Connector 187"/>
          <p:cNvCxnSpPr>
            <a:stCxn id="183" idx="0"/>
            <a:endCxn id="181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8" name="Connector 188"/>
          <p:cNvCxnSpPr>
            <a:stCxn id="181" idx="0"/>
            <a:endCxn id="180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89" name="Connector 189"/>
          <p:cNvCxnSpPr>
            <a:stCxn id="183" idx="0"/>
            <a:endCxn id="191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190" name="Connector 190"/>
          <p:cNvCxnSpPr>
            <a:stCxn id="182" idx="0"/>
            <a:endCxn id="183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191" name="Shape 191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92" name="Shape 192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93" name="Shape 193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94" name="Shape 194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95" name="Shape 195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96" name="Shape 196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97" name="Shape 197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98" name="Shape 198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99" name="Shape 199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00" name="Shape 200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01" name="Shape 201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02" name="Shape 202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Outline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 Traversal</a:t>
            </a:r>
          </a:p>
          <a:p>
            <a:pPr lvl="2"/>
            <a:r>
              <a:t>DFS</a:t>
            </a:r>
          </a:p>
          <a:p>
            <a:pPr lvl="2"/>
            <a:r>
              <a:t>BFS</a:t>
            </a:r>
          </a:p>
          <a:p>
            <a:pPr lvl="2"/>
            <a:r>
              <a:t>Applications of the two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210" name="Connector 210"/>
          <p:cNvCxnSpPr>
            <a:stCxn id="217" idx="0"/>
            <a:endCxn id="206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1" name="Connector 211"/>
          <p:cNvCxnSpPr>
            <a:stCxn id="208" idx="0"/>
            <a:endCxn id="217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2" name="Connector 212"/>
          <p:cNvCxnSpPr>
            <a:stCxn id="217" idx="0"/>
            <a:endCxn id="207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3" name="Connector 213"/>
          <p:cNvCxnSpPr>
            <a:stCxn id="209" idx="0"/>
            <a:endCxn id="207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4" name="Connector 214"/>
          <p:cNvCxnSpPr>
            <a:stCxn id="207" idx="0"/>
            <a:endCxn id="206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15" name="Connector 215"/>
          <p:cNvCxnSpPr>
            <a:stCxn id="209" idx="0"/>
            <a:endCxn id="217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16" name="Connector 216"/>
          <p:cNvCxnSpPr>
            <a:stCxn id="208" idx="0"/>
            <a:endCxn id="209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17" name="Shape 217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18" name="Shape 218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19" name="Shape 219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20" name="Shape 220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21" name="Shape 221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22" name="Shape 222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23" name="Shape 223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24" name="Shape 224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25" name="Shape 225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27" name="Shape 227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28" name="Shape 228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234" name="Connector 234"/>
          <p:cNvCxnSpPr>
            <a:stCxn id="241" idx="0"/>
            <a:endCxn id="230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35" name="Connector 235"/>
          <p:cNvCxnSpPr>
            <a:stCxn id="232" idx="0"/>
            <a:endCxn id="241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36" name="Connector 236"/>
          <p:cNvCxnSpPr>
            <a:stCxn id="241" idx="0"/>
            <a:endCxn id="231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37" name="Connector 237"/>
          <p:cNvCxnSpPr>
            <a:stCxn id="233" idx="0"/>
            <a:endCxn id="231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38" name="Connector 238"/>
          <p:cNvCxnSpPr>
            <a:stCxn id="231" idx="0"/>
            <a:endCxn id="230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39" name="Connector 239"/>
          <p:cNvCxnSpPr>
            <a:stCxn id="233" idx="0"/>
            <a:endCxn id="241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40" name="Connector 240"/>
          <p:cNvCxnSpPr>
            <a:stCxn id="232" idx="0"/>
            <a:endCxn id="233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41" name="Shape 241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42" name="Shape 242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43" name="Shape 243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44" name="Shape 244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45" name="Shape 245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46" name="Shape 246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47" name="Shape 247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48" name="Shape 248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49" name="Shape 249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50" name="Shape 250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51" name="Shape 251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52" name="Shape 252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258" name="Connector 258"/>
          <p:cNvCxnSpPr>
            <a:stCxn id="265" idx="0"/>
            <a:endCxn id="254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59" name="Connector 259"/>
          <p:cNvCxnSpPr>
            <a:stCxn id="256" idx="0"/>
            <a:endCxn id="265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60" name="Connector 260"/>
          <p:cNvCxnSpPr>
            <a:stCxn id="265" idx="0"/>
            <a:endCxn id="255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261" name="Connector 261"/>
          <p:cNvCxnSpPr>
            <a:stCxn id="257" idx="0"/>
            <a:endCxn id="255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62" name="Connector 262"/>
          <p:cNvCxnSpPr>
            <a:stCxn id="255" idx="0"/>
            <a:endCxn id="254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63" name="Connector 263"/>
          <p:cNvCxnSpPr>
            <a:stCxn id="257" idx="0"/>
            <a:endCxn id="265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64" name="Connector 264"/>
          <p:cNvCxnSpPr>
            <a:stCxn id="256" idx="0"/>
            <a:endCxn id="257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65" name="Shape 265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66" name="Shape 266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67" name="Shape 267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68" name="Shape 268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69" name="Shape 269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70" name="Shape 270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71" name="Shape 271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72" name="Shape 272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73" name="Shape 273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274" name="Shape 274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75" name="Shape 275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76" name="Shape 276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284" name="Connector 284"/>
          <p:cNvCxnSpPr>
            <a:stCxn id="291" idx="0"/>
            <a:endCxn id="280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85" name="Connector 285"/>
          <p:cNvCxnSpPr>
            <a:stCxn id="282" idx="0"/>
            <a:endCxn id="291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86" name="Connector 286"/>
          <p:cNvCxnSpPr>
            <a:stCxn id="291" idx="0"/>
            <a:endCxn id="281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287" name="Connector 287"/>
          <p:cNvCxnSpPr>
            <a:stCxn id="283" idx="0"/>
            <a:endCxn id="281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288" name="Connector 288"/>
          <p:cNvCxnSpPr>
            <a:stCxn id="281" idx="0"/>
            <a:endCxn id="280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89" name="Connector 289"/>
          <p:cNvCxnSpPr>
            <a:stCxn id="283" idx="0"/>
            <a:endCxn id="291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290" name="Connector 290"/>
          <p:cNvCxnSpPr>
            <a:stCxn id="282" idx="0"/>
            <a:endCxn id="283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291" name="Shape 291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92" name="Shape 292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93" name="Shape 293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94" name="Shape 294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95" name="Shape 295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96" name="Shape 296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97" name="Shape 297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98" name="Shape 298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99" name="Shape 299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00" name="Shape 300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01" name="Shape 301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02" name="Shape 302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308" name="Connector 308"/>
          <p:cNvCxnSpPr>
            <a:stCxn id="315" idx="0"/>
            <a:endCxn id="304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09" name="Connector 309"/>
          <p:cNvCxnSpPr>
            <a:stCxn id="306" idx="0"/>
            <a:endCxn id="315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10" name="Connector 310"/>
          <p:cNvCxnSpPr>
            <a:stCxn id="315" idx="0"/>
            <a:endCxn id="305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11" name="Connector 311"/>
          <p:cNvCxnSpPr>
            <a:stCxn id="307" idx="0"/>
            <a:endCxn id="305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cxnSp>
        <p:nvCxnSpPr>
          <p:cNvPr id="312" name="Connector 312"/>
          <p:cNvCxnSpPr>
            <a:stCxn id="305" idx="0"/>
            <a:endCxn id="304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13" name="Connector 313"/>
          <p:cNvCxnSpPr>
            <a:stCxn id="307" idx="0"/>
            <a:endCxn id="315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14" name="Connector 314"/>
          <p:cNvCxnSpPr>
            <a:stCxn id="306" idx="0"/>
            <a:endCxn id="307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315" name="Shape 315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16" name="Shape 316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17" name="Shape 317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18" name="Shape 318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19" name="Shape 319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0" name="Shape 320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1" name="Shape 321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2" name="Shape 322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23" name="Shape 323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24" name="Shape 324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25" name="Shape 325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26" name="Shape 326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332" name="Connector 332"/>
          <p:cNvCxnSpPr>
            <a:stCxn id="339" idx="0"/>
            <a:endCxn id="328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3" name="Connector 333"/>
          <p:cNvCxnSpPr>
            <a:stCxn id="330" idx="0"/>
            <a:endCxn id="339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4" name="Connector 334"/>
          <p:cNvCxnSpPr>
            <a:stCxn id="339" idx="0"/>
            <a:endCxn id="329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35" name="Connector 335"/>
          <p:cNvCxnSpPr>
            <a:stCxn id="331" idx="0"/>
            <a:endCxn id="329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36" name="Connector 336"/>
          <p:cNvCxnSpPr>
            <a:stCxn id="329" idx="0"/>
            <a:endCxn id="328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7" name="Connector 337"/>
          <p:cNvCxnSpPr>
            <a:stCxn id="331" idx="0"/>
            <a:endCxn id="339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38" name="Connector 338"/>
          <p:cNvCxnSpPr>
            <a:stCxn id="330" idx="0"/>
            <a:endCxn id="331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</a:ln>
        </p:spPr>
      </p:cxnSp>
      <p:sp>
        <p:nvSpPr>
          <p:cNvPr id="339" name="Shape 339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40" name="Shape 340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41" name="Shape 341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2" name="Shape 342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43" name="Shape 343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44" name="Shape 344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45" name="Shape 345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46" name="Shape 346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7" name="Shape 347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48" name="Shape 348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49" name="Shape 349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50" name="Shape 350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356" name="Connector 356"/>
          <p:cNvCxnSpPr>
            <a:stCxn id="363" idx="0"/>
            <a:endCxn id="352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57" name="Connector 357"/>
          <p:cNvCxnSpPr>
            <a:stCxn id="354" idx="0"/>
            <a:endCxn id="363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58" name="Connector 358"/>
          <p:cNvCxnSpPr>
            <a:stCxn id="363" idx="0"/>
            <a:endCxn id="353" idx="0"/>
          </p:cNvCxnSpPr>
          <p:nvPr/>
        </p:nvCxnSpPr>
        <p:spPr>
          <a:xfrm>
            <a:off x="3646277" y="3842895"/>
            <a:ext cx="5486454" cy="1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59" name="Connector 359"/>
          <p:cNvCxnSpPr>
            <a:stCxn id="355" idx="0"/>
            <a:endCxn id="353" idx="0"/>
          </p:cNvCxnSpPr>
          <p:nvPr/>
        </p:nvCxnSpPr>
        <p:spPr>
          <a:xfrm flipV="1">
            <a:off x="6502400" y="3842895"/>
            <a:ext cx="2630331" cy="2025909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cxnSp>
        <p:nvCxnSpPr>
          <p:cNvPr id="360" name="Connector 360"/>
          <p:cNvCxnSpPr>
            <a:stCxn id="353" idx="0"/>
            <a:endCxn id="352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61" name="Connector 361"/>
          <p:cNvCxnSpPr>
            <a:stCxn id="355" idx="0"/>
            <a:endCxn id="363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62" name="Connector 362"/>
          <p:cNvCxnSpPr>
            <a:stCxn id="354" idx="0"/>
            <a:endCxn id="355" idx="0"/>
          </p:cNvCxnSpPr>
          <p:nvPr/>
        </p:nvCxnSpPr>
        <p:spPr>
          <a:xfrm flipV="1">
            <a:off x="3646277" y="5868803"/>
            <a:ext cx="2856123" cy="2017408"/>
          </a:xfrm>
          <a:prstGeom prst="straightConnector1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</p:cxnSp>
      <p:sp>
        <p:nvSpPr>
          <p:cNvPr id="363" name="Shape 363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64" name="Shape 364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66" name="Shape 366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67" name="Shape 367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68" name="Shape 368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69" name="Shape 369"/>
          <p:cNvSpPr/>
          <p:nvPr/>
        </p:nvSpPr>
        <p:spPr>
          <a:xfrm>
            <a:off x="6240533" y="3287290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70" name="Shape 370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71" name="Shape 371"/>
          <p:cNvSpPr/>
          <p:nvPr/>
        </p:nvSpPr>
        <p:spPr>
          <a:xfrm>
            <a:off x="7731822" y="479463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372" name="Shape 372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73" name="Shape 373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74" name="Shape 374"/>
          <p:cNvSpPr/>
          <p:nvPr/>
        </p:nvSpPr>
        <p:spPr>
          <a:xfrm>
            <a:off x="5016486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5867400" y="991527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497730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011277" y="7251210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867400" y="5233803"/>
            <a:ext cx="1270000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380" name="Connector 380"/>
          <p:cNvCxnSpPr>
            <a:stCxn id="384" idx="0"/>
            <a:endCxn id="376" idx="0"/>
          </p:cNvCxnSpPr>
          <p:nvPr/>
        </p:nvCxnSpPr>
        <p:spPr>
          <a:xfrm flipV="1">
            <a:off x="3646277" y="1626527"/>
            <a:ext cx="2856123" cy="221636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81" name="Connector 381"/>
          <p:cNvCxnSpPr>
            <a:stCxn id="378" idx="0"/>
            <a:endCxn id="384" idx="0"/>
          </p:cNvCxnSpPr>
          <p:nvPr/>
        </p:nvCxnSpPr>
        <p:spPr>
          <a:xfrm flipV="1">
            <a:off x="3646277" y="3842895"/>
            <a:ext cx="1" cy="4043316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82" name="Connector 382"/>
          <p:cNvCxnSpPr>
            <a:stCxn id="377" idx="0"/>
            <a:endCxn id="376" idx="0"/>
          </p:cNvCxnSpPr>
          <p:nvPr/>
        </p:nvCxnSpPr>
        <p:spPr>
          <a:xfrm flipH="1" flipV="1">
            <a:off x="6502400" y="1626527"/>
            <a:ext cx="2630331" cy="2216369"/>
          </a:xfrm>
          <a:prstGeom prst="straightConnector1">
            <a:avLst/>
          </a:prstGeom>
          <a:ln w="508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cxnSp>
        <p:nvCxnSpPr>
          <p:cNvPr id="383" name="Connector 383"/>
          <p:cNvCxnSpPr>
            <a:stCxn id="379" idx="0"/>
            <a:endCxn id="384" idx="0"/>
          </p:cNvCxnSpPr>
          <p:nvPr/>
        </p:nvCxnSpPr>
        <p:spPr>
          <a:xfrm flipH="1" flipV="1">
            <a:off x="3646277" y="3842895"/>
            <a:ext cx="2856123" cy="2025909"/>
          </a:xfrm>
          <a:prstGeom prst="straightConnector1">
            <a:avLst/>
          </a:prstGeom>
          <a:ln w="25400">
            <a:solidFill>
              <a:schemeClr val="accent2">
                <a:satOff val="-13916"/>
                <a:lumOff val="13989"/>
              </a:schemeClr>
            </a:solidFill>
            <a:miter lim="400000"/>
          </a:ln>
        </p:spPr>
      </p:cxnSp>
      <p:sp>
        <p:nvSpPr>
          <p:cNvPr id="384" name="Shape 384"/>
          <p:cNvSpPr/>
          <p:nvPr/>
        </p:nvSpPr>
        <p:spPr>
          <a:xfrm>
            <a:off x="3011277" y="320789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85" name="Shape 385"/>
          <p:cNvSpPr/>
          <p:nvPr/>
        </p:nvSpPr>
        <p:spPr>
          <a:xfrm>
            <a:off x="6353429" y="1378877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86" name="Shape 386"/>
          <p:cNvSpPr/>
          <p:nvPr/>
        </p:nvSpPr>
        <p:spPr>
          <a:xfrm>
            <a:off x="8983759" y="359524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87" name="Shape 387"/>
          <p:cNvSpPr/>
          <p:nvPr/>
        </p:nvSpPr>
        <p:spPr>
          <a:xfrm>
            <a:off x="6353429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88" name="Shape 388"/>
          <p:cNvSpPr/>
          <p:nvPr/>
        </p:nvSpPr>
        <p:spPr>
          <a:xfrm>
            <a:off x="3497306" y="7638560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89" name="Shape 389"/>
          <p:cNvSpPr/>
          <p:nvPr/>
        </p:nvSpPr>
        <p:spPr>
          <a:xfrm>
            <a:off x="4732332" y="220552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90" name="Shape 390"/>
          <p:cNvSpPr/>
          <p:nvPr/>
        </p:nvSpPr>
        <p:spPr>
          <a:xfrm>
            <a:off x="773182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91" name="Shape 391"/>
          <p:cNvSpPr/>
          <p:nvPr/>
        </p:nvSpPr>
        <p:spPr>
          <a:xfrm>
            <a:off x="4890889" y="429706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92" name="Shape 392"/>
          <p:cNvSpPr/>
          <p:nvPr/>
        </p:nvSpPr>
        <p:spPr>
          <a:xfrm>
            <a:off x="3348641" y="5621153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93" name="Shape 393"/>
          <p:cNvSpPr/>
          <p:nvPr/>
        </p:nvSpPr>
        <p:spPr>
          <a:xfrm>
            <a:off x="6076146" y="7289310"/>
            <a:ext cx="469295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We now have a MST of cost 18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MST - Prim’s</a:t>
            </a:r>
          </a:p>
        </p:txBody>
      </p:sp>
      <p:sp>
        <p:nvSpPr>
          <p:cNvPr id="396" name="Shape 3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a priority queue to pick which unvisited edges to the tree</a:t>
            </a:r>
          </a:p>
          <a:p>
            <a:r>
              <a:t>O(V logE)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MST - Prim’s</a:t>
            </a:r>
          </a:p>
        </p:txBody>
      </p:sp>
      <p:sp>
        <p:nvSpPr>
          <p:cNvPr id="399" name="Shape 3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Select a single vertex in the graph chosen arbitrarily and add it to your tree.</a:t>
            </a:r>
          </a:p>
          <a:p>
            <a:r>
              <a:rPr dirty="0"/>
              <a:t>Pick the edge connected to the vertex not yet in the tree with the lowest weight and add it to your tree</a:t>
            </a:r>
          </a:p>
          <a:p>
            <a:r>
              <a:rPr dirty="0"/>
              <a:t>Repeat until all vertices are in the tree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Outline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Minimum Spanning trees</a:t>
            </a:r>
          </a:p>
          <a:p>
            <a:pPr lvl="2"/>
            <a:r>
              <a:t>Motivation</a:t>
            </a:r>
          </a:p>
          <a:p>
            <a:pPr lvl="2"/>
            <a:r>
              <a:t>Kruskal’s algorithm</a:t>
            </a:r>
          </a:p>
          <a:p>
            <a:pPr lvl="2"/>
            <a:r>
              <a:t>Prim’s algorithm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MST Variants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Maximum spanning tree: simply modify Kruskal’s to sort based on descending weight</a:t>
            </a:r>
          </a:p>
          <a:p>
            <a:r>
              <a:t>Subgraph: Rather than starting on a clean graph, you must fix a certain number of edges. Simply take into account the fixed edges before running the algorithm</a:t>
            </a:r>
          </a:p>
          <a:p>
            <a:r>
              <a:t>Spanning Forest: Limit the number of connected components by terminating early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MST Remarks</a:t>
            </a:r>
          </a:p>
        </p:txBody>
      </p:sp>
      <p:sp>
        <p:nvSpPr>
          <p:cNvPr id="405" name="Shape 4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 (probably all) MST problems can be solved by Kruskal’s — relies on union find</a:t>
            </a:r>
          </a:p>
          <a:p>
            <a:r>
              <a:t>The trick is to identify the problem as a MST problem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Shortest Paths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Single Source Shortest Path</a:t>
            </a:r>
          </a:p>
        </p:txBody>
      </p:sp>
      <p:sp>
        <p:nvSpPr>
          <p:cNvPr id="410" name="Shape 4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Motivation: Given a weighted graph and a starting vertex, what are the shortest paths from the starting vertex to every other vertex in the graph</a:t>
            </a:r>
          </a:p>
          <a:p>
            <a:r>
              <a:t>If you have an unweighted graph, just use BFS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Dijkstra’s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weighted graphs</a:t>
            </a:r>
          </a:p>
          <a:p>
            <a:r>
              <a:t>Uses a priority queue</a:t>
            </a:r>
          </a:p>
          <a:p>
            <a:r>
              <a:t>O(E + V logV) time complexity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Dijkstra’s</a:t>
            </a:r>
          </a:p>
        </p:txBody>
      </p:sp>
      <p:sp>
        <p:nvSpPr>
          <p:cNvPr id="416" name="Shape 4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 the distance of all nodes to the initial node to infinity</a:t>
            </a:r>
          </a:p>
          <a:p>
            <a:r>
              <a:t>Add the initial node to the PQ</a:t>
            </a:r>
          </a:p>
          <a:p>
            <a:r>
              <a:t>Compare the top node in the PQ to all nodes connected. Add to PQ if the distance is less</a:t>
            </a:r>
          </a:p>
          <a:p>
            <a:r>
              <a:t>Repeat until PQ is empty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422" name="Connector 422"/>
          <p:cNvCxnSpPr>
            <a:stCxn id="421" idx="0"/>
            <a:endCxn id="418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3" name="Connector 423"/>
          <p:cNvCxnSpPr>
            <a:stCxn id="420" idx="0"/>
            <a:endCxn id="429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4" name="Connector 424"/>
          <p:cNvCxnSpPr>
            <a:stCxn id="429" idx="0"/>
            <a:endCxn id="419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5" name="Connector 425"/>
          <p:cNvCxnSpPr>
            <a:stCxn id="421" idx="0"/>
            <a:endCxn id="419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26" name="Connector 426"/>
          <p:cNvCxnSpPr>
            <a:stCxn id="419" idx="0"/>
            <a:endCxn id="418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27" name="Connector 427"/>
          <p:cNvCxnSpPr>
            <a:stCxn id="421" idx="0"/>
            <a:endCxn id="429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28" name="Connector 428"/>
          <p:cNvCxnSpPr>
            <a:stCxn id="420" idx="0"/>
            <a:endCxn id="418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429" name="Shape 429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30" name="Shape 430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1" name="Shape 431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32" name="Shape 432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33" name="Shape 433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34" name="Shape 434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35" name="Shape 435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36" name="Shape 436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7" name="Shape 437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39" name="Shape 439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40" name="Shape 440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41" name="Shape 441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0</a:t>
            </a:r>
          </a:p>
        </p:txBody>
      </p:sp>
      <p:sp>
        <p:nvSpPr>
          <p:cNvPr id="442" name="Shape 442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MAX</a:t>
            </a:r>
          </a:p>
        </p:txBody>
      </p:sp>
      <p:sp>
        <p:nvSpPr>
          <p:cNvPr id="443" name="Shape 443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MAX</a:t>
            </a:r>
          </a:p>
        </p:txBody>
      </p:sp>
      <p:sp>
        <p:nvSpPr>
          <p:cNvPr id="444" name="Shape 444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MAX</a:t>
            </a:r>
          </a:p>
        </p:txBody>
      </p:sp>
      <p:sp>
        <p:nvSpPr>
          <p:cNvPr id="445" name="Shape 445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MAX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rgbClr val="A6AAA8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451" name="Connector 451"/>
          <p:cNvCxnSpPr>
            <a:stCxn id="450" idx="0"/>
            <a:endCxn id="447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2" name="Connector 452"/>
          <p:cNvCxnSpPr>
            <a:stCxn id="449" idx="0"/>
            <a:endCxn id="458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3" name="Connector 453"/>
          <p:cNvCxnSpPr>
            <a:stCxn id="458" idx="0"/>
            <a:endCxn id="448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4" name="Connector 454"/>
          <p:cNvCxnSpPr>
            <a:stCxn id="450" idx="0"/>
            <a:endCxn id="448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55" name="Connector 455"/>
          <p:cNvCxnSpPr>
            <a:stCxn id="448" idx="0"/>
            <a:endCxn id="447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56" name="Connector 456"/>
          <p:cNvCxnSpPr>
            <a:stCxn id="450" idx="0"/>
            <a:endCxn id="458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57" name="Connector 457"/>
          <p:cNvCxnSpPr>
            <a:stCxn id="449" idx="0"/>
            <a:endCxn id="447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458" name="Shape 458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59" name="Shape 459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60" name="Shape 460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61" name="Shape 461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62" name="Shape 462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63" name="Shape 463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64" name="Shape 464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65" name="Shape 465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66" name="Shape 466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67" name="Shape 467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68" name="Shape 468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69" name="Shape 469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70" name="Shape 470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0</a:t>
            </a:r>
          </a:p>
        </p:txBody>
      </p:sp>
      <p:sp>
        <p:nvSpPr>
          <p:cNvPr id="471" name="Shape 471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MAX</a:t>
            </a:r>
          </a:p>
        </p:txBody>
      </p:sp>
      <p:sp>
        <p:nvSpPr>
          <p:cNvPr id="472" name="Shape 472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6</a:t>
            </a:r>
          </a:p>
        </p:txBody>
      </p:sp>
      <p:sp>
        <p:nvSpPr>
          <p:cNvPr id="473" name="Shape 473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7</a:t>
            </a:r>
          </a:p>
        </p:txBody>
      </p:sp>
      <p:sp>
        <p:nvSpPr>
          <p:cNvPr id="474" name="Shape 474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480" name="Connector 480"/>
          <p:cNvCxnSpPr>
            <a:stCxn id="479" idx="0"/>
            <a:endCxn id="476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81" name="Connector 481"/>
          <p:cNvCxnSpPr>
            <a:stCxn id="478" idx="0"/>
            <a:endCxn id="487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82" name="Connector 482"/>
          <p:cNvCxnSpPr>
            <a:stCxn id="487" idx="0"/>
            <a:endCxn id="477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483" name="Connector 483"/>
          <p:cNvCxnSpPr>
            <a:stCxn id="479" idx="0"/>
            <a:endCxn id="477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484" name="Connector 484"/>
          <p:cNvCxnSpPr>
            <a:stCxn id="477" idx="0"/>
            <a:endCxn id="476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85" name="Connector 485"/>
          <p:cNvCxnSpPr>
            <a:stCxn id="479" idx="0"/>
            <a:endCxn id="487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86" name="Connector 486"/>
          <p:cNvCxnSpPr>
            <a:stCxn id="478" idx="0"/>
            <a:endCxn id="476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487" name="Shape 487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88" name="Shape 488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89" name="Shape 489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90" name="Shape 490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91" name="Shape 491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92" name="Shape 492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93" name="Shape 493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94" name="Shape 494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95" name="Shape 495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96" name="Shape 496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97" name="Shape 497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98" name="Shape 498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99" name="Shape 499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0</a:t>
            </a:r>
          </a:p>
        </p:txBody>
      </p:sp>
      <p:sp>
        <p:nvSpPr>
          <p:cNvPr id="500" name="Shape 500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8</a:t>
            </a:r>
          </a:p>
        </p:txBody>
      </p:sp>
      <p:sp>
        <p:nvSpPr>
          <p:cNvPr id="501" name="Shape 501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6</a:t>
            </a:r>
          </a:p>
        </p:txBody>
      </p:sp>
      <p:sp>
        <p:nvSpPr>
          <p:cNvPr id="502" name="Shape 502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5</a:t>
            </a:r>
          </a:p>
        </p:txBody>
      </p:sp>
      <p:sp>
        <p:nvSpPr>
          <p:cNvPr id="503" name="Shape 503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509" name="Connector 509"/>
          <p:cNvCxnSpPr>
            <a:stCxn id="508" idx="0"/>
            <a:endCxn id="505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10" name="Connector 510"/>
          <p:cNvCxnSpPr>
            <a:stCxn id="507" idx="0"/>
            <a:endCxn id="516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11" name="Connector 511"/>
          <p:cNvCxnSpPr>
            <a:stCxn id="516" idx="0"/>
            <a:endCxn id="506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12" name="Connector 512"/>
          <p:cNvCxnSpPr>
            <a:stCxn id="508" idx="0"/>
            <a:endCxn id="506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513" name="Connector 513"/>
          <p:cNvCxnSpPr>
            <a:stCxn id="506" idx="0"/>
            <a:endCxn id="505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14" name="Connector 514"/>
          <p:cNvCxnSpPr>
            <a:stCxn id="508" idx="0"/>
            <a:endCxn id="516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tailEnd type="triangle"/>
          </a:ln>
        </p:spPr>
      </p:cxnSp>
      <p:cxnSp>
        <p:nvCxnSpPr>
          <p:cNvPr id="515" name="Connector 515"/>
          <p:cNvCxnSpPr>
            <a:stCxn id="507" idx="0"/>
            <a:endCxn id="505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516" name="Shape 516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17" name="Shape 517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18" name="Shape 518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19" name="Shape 519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20" name="Shape 520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21" name="Shape 521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22" name="Shape 522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23" name="Shape 523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24" name="Shape 524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25" name="Shape 525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26" name="Shape 526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27" name="Shape 527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28" name="Shape 528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0</a:t>
            </a:r>
          </a:p>
        </p:txBody>
      </p:sp>
      <p:sp>
        <p:nvSpPr>
          <p:cNvPr id="529" name="Shape 529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8</a:t>
            </a:r>
          </a:p>
        </p:txBody>
      </p:sp>
      <p:sp>
        <p:nvSpPr>
          <p:cNvPr id="530" name="Shape 530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6</a:t>
            </a:r>
          </a:p>
        </p:txBody>
      </p:sp>
      <p:sp>
        <p:nvSpPr>
          <p:cNvPr id="531" name="Shape 531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5</a:t>
            </a:r>
          </a:p>
        </p:txBody>
      </p:sp>
      <p:sp>
        <p:nvSpPr>
          <p:cNvPr id="532" name="Shape 532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Outline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Shortest Path algorithms</a:t>
            </a:r>
          </a:p>
          <a:p>
            <a:pPr lvl="2"/>
            <a:r>
              <a:t>Dijkstra’s</a:t>
            </a:r>
          </a:p>
          <a:p>
            <a:pPr lvl="2"/>
            <a:r>
              <a:t>Bellman Ford</a:t>
            </a:r>
          </a:p>
          <a:p>
            <a:pPr lvl="2"/>
            <a:r>
              <a:t>Floyd-Warshall</a:t>
            </a:r>
          </a:p>
          <a:p>
            <a:pPr lvl="2"/>
            <a:r>
              <a:t>Shortest path variants</a:t>
            </a:r>
          </a:p>
          <a:p>
            <a:pPr lvl="2"/>
            <a:r>
              <a:t>Problem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chemeClr val="accent4">
              <a:hueOff val="102361"/>
              <a:satOff val="14118"/>
              <a:lumOff val="10675"/>
            </a:schemeClr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538" name="Connector 538"/>
          <p:cNvCxnSpPr>
            <a:stCxn id="537" idx="0"/>
            <a:endCxn id="534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39" name="Connector 539"/>
          <p:cNvCxnSpPr>
            <a:stCxn id="536" idx="0"/>
            <a:endCxn id="545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40" name="Connector 540"/>
          <p:cNvCxnSpPr>
            <a:stCxn id="545" idx="0"/>
            <a:endCxn id="535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41" name="Connector 541"/>
          <p:cNvCxnSpPr>
            <a:stCxn id="537" idx="0"/>
            <a:endCxn id="535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542" name="Connector 542"/>
          <p:cNvCxnSpPr>
            <a:stCxn id="535" idx="0"/>
            <a:endCxn id="534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43" name="Connector 543"/>
          <p:cNvCxnSpPr>
            <a:stCxn id="537" idx="0"/>
            <a:endCxn id="545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tailEnd type="triangle"/>
          </a:ln>
        </p:spPr>
      </p:cxnSp>
      <p:cxnSp>
        <p:nvCxnSpPr>
          <p:cNvPr id="544" name="Connector 544"/>
          <p:cNvCxnSpPr>
            <a:stCxn id="536" idx="0"/>
            <a:endCxn id="534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sp>
        <p:nvSpPr>
          <p:cNvPr id="545" name="Shape 545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46" name="Shape 546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47" name="Shape 547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48" name="Shape 548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49" name="Shape 549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50" name="Shape 550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51" name="Shape 551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52" name="Shape 552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53" name="Shape 553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54" name="Shape 554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55" name="Shape 555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56" name="Shape 556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57" name="Shape 557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0</a:t>
            </a:r>
          </a:p>
        </p:txBody>
      </p:sp>
      <p:sp>
        <p:nvSpPr>
          <p:cNvPr id="558" name="Shape 558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7</a:t>
            </a:r>
          </a:p>
        </p:txBody>
      </p:sp>
      <p:sp>
        <p:nvSpPr>
          <p:cNvPr id="559" name="Shape 559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6</a:t>
            </a:r>
          </a:p>
        </p:txBody>
      </p:sp>
      <p:sp>
        <p:nvSpPr>
          <p:cNvPr id="560" name="Shape 560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5</a:t>
            </a:r>
          </a:p>
        </p:txBody>
      </p:sp>
      <p:sp>
        <p:nvSpPr>
          <p:cNvPr id="561" name="Shape 561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1870833" y="181817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263238">
                <a:alpha val="69745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263238">
                    <a:alpha val="21893"/>
                  </a:srgbClr>
                </a:solidFill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5096977" y="3219545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4857081" y="7235159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8082364" y="1494044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cxnSp>
        <p:nvCxnSpPr>
          <p:cNvPr id="567" name="Connector 567"/>
          <p:cNvCxnSpPr>
            <a:stCxn id="566" idx="0"/>
            <a:endCxn id="563" idx="0"/>
          </p:cNvCxnSpPr>
          <p:nvPr/>
        </p:nvCxnSpPr>
        <p:spPr>
          <a:xfrm flipH="1">
            <a:off x="2505833" y="2129044"/>
            <a:ext cx="6211532" cy="324136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68" name="Connector 568"/>
          <p:cNvCxnSpPr>
            <a:stCxn id="565" idx="0"/>
            <a:endCxn id="574" idx="0"/>
          </p:cNvCxnSpPr>
          <p:nvPr/>
        </p:nvCxnSpPr>
        <p:spPr>
          <a:xfrm flipV="1">
            <a:off x="5492081" y="6138112"/>
            <a:ext cx="2792782" cy="173204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69" name="Connector 569"/>
          <p:cNvCxnSpPr>
            <a:stCxn id="574" idx="0"/>
            <a:endCxn id="564" idx="0"/>
          </p:cNvCxnSpPr>
          <p:nvPr/>
        </p:nvCxnSpPr>
        <p:spPr>
          <a:xfrm flipH="1" flipV="1">
            <a:off x="5731977" y="3854545"/>
            <a:ext cx="2552886" cy="2283568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headEnd type="triangle"/>
          </a:ln>
        </p:spPr>
      </p:cxnSp>
      <p:cxnSp>
        <p:nvCxnSpPr>
          <p:cNvPr id="570" name="Connector 570"/>
          <p:cNvCxnSpPr>
            <a:stCxn id="566" idx="0"/>
            <a:endCxn id="564" idx="0"/>
          </p:cNvCxnSpPr>
          <p:nvPr/>
        </p:nvCxnSpPr>
        <p:spPr>
          <a:xfrm flipH="1">
            <a:off x="5731977" y="2129044"/>
            <a:ext cx="2985388" cy="1725502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cxnSp>
        <p:nvCxnSpPr>
          <p:cNvPr id="571" name="Connector 571"/>
          <p:cNvCxnSpPr>
            <a:stCxn id="564" idx="0"/>
            <a:endCxn id="563" idx="0"/>
          </p:cNvCxnSpPr>
          <p:nvPr/>
        </p:nvCxnSpPr>
        <p:spPr>
          <a:xfrm flipH="1" flipV="1">
            <a:off x="2505833" y="2453179"/>
            <a:ext cx="3226145" cy="1401367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72" name="Connector 572"/>
          <p:cNvCxnSpPr>
            <a:stCxn id="566" idx="0"/>
            <a:endCxn id="574" idx="0"/>
          </p:cNvCxnSpPr>
          <p:nvPr/>
        </p:nvCxnSpPr>
        <p:spPr>
          <a:xfrm flipH="1">
            <a:off x="8284862" y="2129044"/>
            <a:ext cx="432503" cy="4009069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tailEnd type="triangle"/>
          </a:ln>
        </p:spPr>
      </p:cxnSp>
      <p:cxnSp>
        <p:nvCxnSpPr>
          <p:cNvPr id="573" name="Connector 573"/>
          <p:cNvCxnSpPr>
            <a:stCxn id="565" idx="0"/>
            <a:endCxn id="563" idx="0"/>
          </p:cNvCxnSpPr>
          <p:nvPr/>
        </p:nvCxnSpPr>
        <p:spPr>
          <a:xfrm flipH="1" flipV="1">
            <a:off x="2505833" y="2453179"/>
            <a:ext cx="2986249" cy="5416981"/>
          </a:xfrm>
          <a:prstGeom prst="straightConnector1">
            <a:avLst/>
          </a:prstGeom>
          <a:ln w="25400">
            <a:solidFill>
              <a:srgbClr val="FFFFFF">
                <a:alpha val="48057"/>
              </a:srgbClr>
            </a:solidFill>
            <a:miter lim="400000"/>
            <a:headEnd type="triangle"/>
          </a:ln>
        </p:spPr>
      </p:cxnSp>
      <p:sp>
        <p:nvSpPr>
          <p:cNvPr id="574" name="Shape 574"/>
          <p:cNvSpPr/>
          <p:nvPr/>
        </p:nvSpPr>
        <p:spPr>
          <a:xfrm>
            <a:off x="7649862" y="5503112"/>
            <a:ext cx="1270001" cy="1270001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5" name="Shape 575"/>
          <p:cNvSpPr/>
          <p:nvPr/>
        </p:nvSpPr>
        <p:spPr>
          <a:xfrm>
            <a:off x="2356862" y="220552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76" name="Shape 576"/>
          <p:cNvSpPr/>
          <p:nvPr/>
        </p:nvSpPr>
        <p:spPr>
          <a:xfrm>
            <a:off x="5583006" y="3606895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77" name="Shape 577"/>
          <p:cNvSpPr/>
          <p:nvPr/>
        </p:nvSpPr>
        <p:spPr>
          <a:xfrm>
            <a:off x="8568394" y="1881394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78" name="Shape 578"/>
          <p:cNvSpPr/>
          <p:nvPr/>
        </p:nvSpPr>
        <p:spPr>
          <a:xfrm>
            <a:off x="5343110" y="7622509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26323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79" name="Shape 579"/>
          <p:cNvSpPr/>
          <p:nvPr/>
        </p:nvSpPr>
        <p:spPr>
          <a:xfrm>
            <a:off x="5462628" y="1770596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80" name="Shape 580"/>
          <p:cNvSpPr/>
          <p:nvPr/>
        </p:nvSpPr>
        <p:spPr>
          <a:xfrm>
            <a:off x="4057669" y="323913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81" name="Shape 581"/>
          <p:cNvSpPr/>
          <p:nvPr/>
        </p:nvSpPr>
        <p:spPr>
          <a:xfrm>
            <a:off x="6784844" y="2670992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82" name="Shape 582"/>
          <p:cNvSpPr/>
          <p:nvPr/>
        </p:nvSpPr>
        <p:spPr>
          <a:xfrm>
            <a:off x="7057703" y="6823535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83" name="Shape 583"/>
          <p:cNvSpPr/>
          <p:nvPr/>
        </p:nvSpPr>
        <p:spPr>
          <a:xfrm>
            <a:off x="6640390" y="5003286"/>
            <a:ext cx="29794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84" name="Shape 584"/>
          <p:cNvSpPr/>
          <p:nvPr/>
        </p:nvSpPr>
        <p:spPr>
          <a:xfrm>
            <a:off x="3672458" y="5123589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85" name="Shape 585"/>
          <p:cNvSpPr/>
          <p:nvPr/>
        </p:nvSpPr>
        <p:spPr>
          <a:xfrm>
            <a:off x="8568394" y="3885928"/>
            <a:ext cx="29794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86" name="Shape 586"/>
          <p:cNvSpPr/>
          <p:nvPr/>
        </p:nvSpPr>
        <p:spPr>
          <a:xfrm>
            <a:off x="4934192" y="4155738"/>
            <a:ext cx="701727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4587780" y="8135598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7</a:t>
            </a:r>
          </a:p>
        </p:txBody>
      </p:sp>
      <p:sp>
        <p:nvSpPr>
          <p:cNvPr id="588" name="Shape 588"/>
          <p:cNvSpPr/>
          <p:nvPr/>
        </p:nvSpPr>
        <p:spPr>
          <a:xfrm>
            <a:off x="8366501" y="6550970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6</a:t>
            </a:r>
          </a:p>
        </p:txBody>
      </p:sp>
      <p:sp>
        <p:nvSpPr>
          <p:cNvPr id="589" name="Shape 589"/>
          <p:cNvSpPr/>
          <p:nvPr/>
        </p:nvSpPr>
        <p:spPr>
          <a:xfrm>
            <a:off x="8985139" y="2435318"/>
            <a:ext cx="701726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5</a:t>
            </a:r>
          </a:p>
        </p:txBody>
      </p:sp>
      <p:sp>
        <p:nvSpPr>
          <p:cNvPr id="590" name="Shape 590"/>
          <p:cNvSpPr/>
          <p:nvPr/>
        </p:nvSpPr>
        <p:spPr>
          <a:xfrm>
            <a:off x="1537275" y="2702742"/>
            <a:ext cx="701727" cy="4318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2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Negative weights</a:t>
            </a:r>
          </a:p>
        </p:txBody>
      </p:sp>
      <p:sp>
        <p:nvSpPr>
          <p:cNvPr id="593" name="Shape 5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there are no negative weight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cycles</a:t>
            </a:r>
            <a:r>
              <a:t> Dijkstra’s will work</a:t>
            </a:r>
          </a:p>
          <a:p>
            <a:r>
              <a:t>SSSP with negative cycles requires Bellman Ford algorithm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Bellman-Ford</a:t>
            </a:r>
          </a:p>
        </p:txBody>
      </p:sp>
      <p:sp>
        <p:nvSpPr>
          <p:cNvPr id="596" name="Shape 5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Simple concept : relax all edges V-1 times in arbitrary order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Simple to code : three for loops and two statements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Complexity: O(VE) complexity (stored as an Adjacency List)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If you have a small graph even without negative cycles much faster to code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All-Pairs Shortest Path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Motivation: Given a connected, weighted graph want to find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all </a:t>
            </a:r>
            <a:r>
              <a:t>possible shortest paths between all vertices in a graph</a:t>
            </a:r>
          </a:p>
          <a:p>
            <a:r>
              <a:t>Use Floyd-Warshall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Floyd-Warshall</a:t>
            </a:r>
          </a:p>
        </p:txBody>
      </p:sp>
      <p:sp>
        <p:nvSpPr>
          <p:cNvPr id="602" name="Shape 6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Uses an Adjacency Matrix</a:t>
            </a:r>
          </a:p>
          <a:p>
            <a:r>
              <a:t>Can only solve graphs with V &lt;= 400</a:t>
            </a:r>
          </a:p>
          <a:p>
            <a:r>
              <a:t>O(V^3) — very bad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Floyd-Warshall</a:t>
            </a:r>
          </a:p>
        </p:txBody>
      </p:sp>
      <p:pic>
        <p:nvPicPr>
          <p:cNvPr id="605" name="Screen Shot 2017-02-03 at 11.56.2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4" y="2667452"/>
            <a:ext cx="12697792" cy="1650957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hape 606"/>
          <p:cNvSpPr/>
          <p:nvPr/>
        </p:nvSpPr>
        <p:spPr>
          <a:xfrm>
            <a:off x="608706" y="4985939"/>
            <a:ext cx="891039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1105" indent="-421105">
              <a:buSzPct val="75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Might want to replace min() with a check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Shortest Path Remarks</a:t>
            </a:r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These algorithms are used for general case graphs</a:t>
            </a:r>
          </a:p>
          <a:p>
            <a:r>
              <a:t>Problems usually require some form of modification</a:t>
            </a:r>
          </a:p>
          <a:p>
            <a:r>
              <a:t>Graph problems may be a sub-problem to a much more complex problem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Shortest Path Remarks</a:t>
            </a:r>
          </a:p>
        </p:txBody>
      </p:sp>
      <p:graphicFrame>
        <p:nvGraphicFramePr>
          <p:cNvPr id="612" name="Table 612"/>
          <p:cNvGraphicFramePr/>
          <p:nvPr/>
        </p:nvGraphicFramePr>
        <p:xfrm>
          <a:off x="973026" y="2634326"/>
          <a:ext cx="11251110" cy="652716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50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0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Graph Critera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BFS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Dijkstra’s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Bellman Ford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Floyd Warshall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Max size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V, E &lt;= 10M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V, E &lt;= 300k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VE &lt; 10M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 &lt;= 400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Unweighted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Weighted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Best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Negative weight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Okay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Bad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Negative cycle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Can detect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Can detect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Small graph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only if unweighted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Overkill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Overkill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Best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Problem - Get Shorty</a:t>
            </a:r>
          </a:p>
        </p:txBody>
      </p:sp>
      <p:sp>
        <p:nvSpPr>
          <p:cNvPr id="615" name="Shape 6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Mikael is trapped in a dungeon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The dungeon is a set of corridors and intersection. Each corridor joins two intersections.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Each corridor has a “factor weapon” which reduces the size of its target to a factor of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t> of it’s original size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Goal: Make it through the dungeon while losing as little size as possible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Depth First Search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Traverse a graph by depth</a:t>
            </a:r>
          </a:p>
          <a:p>
            <a:pPr lvl="1"/>
            <a:r>
              <a:t>Start at a some source node</a:t>
            </a:r>
          </a:p>
          <a:p>
            <a:pPr lvl="1"/>
            <a:r>
              <a:t>When you get to a branching point choose an unvisited neighbour and go to it</a:t>
            </a:r>
          </a:p>
          <a:p>
            <a:pPr lvl="1"/>
            <a:r>
              <a:t>When you reach a dead end return to the previous node(s) until you find a new unvisited node to go to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Problem - Get Shorty</a:t>
            </a:r>
          </a:p>
        </p:txBody>
      </p:sp>
      <p:sp>
        <p:nvSpPr>
          <p:cNvPr id="618" name="Shape 6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 most 20 test cases</a:t>
            </a:r>
          </a:p>
          <a:p>
            <a:r>
              <a:t>n = number of intersections, m= number of corridors</a:t>
            </a:r>
          </a:p>
          <a:p>
            <a:r>
              <a:t>2 &lt;= n &lt;= 10 000, 1 &lt;= m &lt;= 15 000</a:t>
            </a:r>
          </a:p>
          <a:p>
            <a:r>
              <a:t>Time limit = 3 seconds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Problem - Get Shorty</a:t>
            </a:r>
          </a:p>
        </p:txBody>
      </p:sp>
      <p:sp>
        <p:nvSpPr>
          <p:cNvPr id="621" name="Shape 6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each line has x, y, f indicating that corridor x,y has a weapon factor of f</a:t>
            </a:r>
          </a:p>
          <a:p>
            <a:r>
              <a:t>Intersections numbered n to n-1, goal is located at intersection n-1</a:t>
            </a:r>
          </a:p>
          <a:p>
            <a:r>
              <a:t>Output: a single line with four decimals indicating how big of a fraction Mikael will be left when he reaches the exit in the best possible path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Problem - Get Shorty</a:t>
            </a:r>
          </a:p>
        </p:txBody>
      </p:sp>
      <p:sp>
        <p:nvSpPr>
          <p:cNvPr id="624" name="Shape 6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Solution: Modified Dijkstra’s — reverse order, shrinking is multiplicative</a:t>
            </a:r>
          </a:p>
          <a:p>
            <a:r>
              <a:t>Time complexity O((30 000) + (10 000log10 000) = ~ 10^5 times 20 test cases = ~ 10^6  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384953" y="7156973"/>
            <a:ext cx="786478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>
              <a:buSzPct val="75000"/>
              <a:buChar char="•"/>
            </a:pPr>
            <a:r>
              <a:t>adjList = ArrayList&lt;ArrayList&lt;Pair&gt;</a:t>
            </a:r>
          </a:p>
          <a:p>
            <a:pPr marL="421105" indent="-421105" algn="l">
              <a:buSzPct val="75000"/>
              <a:buChar char="•"/>
            </a:pPr>
            <a:r>
              <a:t>Pair = custom int/double class</a:t>
            </a:r>
          </a:p>
          <a:p>
            <a:pPr marL="421105" indent="-421105" algn="l">
              <a:buSzPct val="75000"/>
              <a:buChar char="•"/>
            </a:pPr>
            <a:r>
              <a:t>PQ : has a custom Pair comparator</a:t>
            </a:r>
          </a:p>
        </p:txBody>
      </p:sp>
      <p:pic>
        <p:nvPicPr>
          <p:cNvPr id="627" name="Screen Shot 2017-02-06 at 11.12.1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02" y="235087"/>
            <a:ext cx="8659396" cy="6592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Depth First Search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O(V + E) with adjacency list</a:t>
            </a:r>
          </a:p>
          <a:p>
            <a:r>
              <a:t>O(V</a:t>
            </a:r>
            <a:r>
              <a:rPr baseline="31999"/>
              <a:t>2</a:t>
            </a:r>
            <a:r>
              <a:t>) with adjacency matrix</a:t>
            </a:r>
          </a:p>
          <a:p>
            <a:r>
              <a:t>Simple to code</a:t>
            </a:r>
          </a:p>
          <a:p>
            <a:r>
              <a:t>Limited application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Breadth First Search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Traverse a graph by breadth</a:t>
            </a:r>
          </a:p>
          <a:p>
            <a:pPr lvl="1"/>
            <a:r>
              <a:t>Place starting node into a queue</a:t>
            </a:r>
          </a:p>
          <a:p>
            <a:pPr lvl="1"/>
            <a:r>
              <a:t>For every node, add its neighbours to the queue</a:t>
            </a:r>
          </a:p>
          <a:p>
            <a:pPr lvl="1"/>
            <a:r>
              <a:t>Repeat for every node in the Graph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Breadth First Search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O(V+E) complexity</a:t>
            </a:r>
          </a:p>
          <a:p>
            <a:r>
              <a:t>O(V</a:t>
            </a:r>
            <a:r>
              <a:rPr baseline="31999"/>
              <a:t>2</a:t>
            </a:r>
            <a:r>
              <a:t>) with adjacency matrix</a:t>
            </a:r>
          </a:p>
          <a:p>
            <a:r>
              <a:t>Simple to code</a:t>
            </a:r>
          </a:p>
          <a:p>
            <a:r>
              <a:t>Can solve SSSP on an unweighted graph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BFS and DFS Applications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1405</Words>
  <Application>Microsoft Office PowerPoint</Application>
  <PresentationFormat>Custom</PresentationFormat>
  <Paragraphs>388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Helvetica</vt:lpstr>
      <vt:lpstr>Helvetica Light</vt:lpstr>
      <vt:lpstr>Helvetica Neue</vt:lpstr>
      <vt:lpstr>Black</vt:lpstr>
      <vt:lpstr>Graph Problems</vt:lpstr>
      <vt:lpstr>Outline</vt:lpstr>
      <vt:lpstr>Outline</vt:lpstr>
      <vt:lpstr>Outline</vt:lpstr>
      <vt:lpstr>Depth First Search</vt:lpstr>
      <vt:lpstr>Depth First Search</vt:lpstr>
      <vt:lpstr>Breadth First Search</vt:lpstr>
      <vt:lpstr>Breadth First Search</vt:lpstr>
      <vt:lpstr>BFS and DFS Applications</vt:lpstr>
      <vt:lpstr>Find Connected Components</vt:lpstr>
      <vt:lpstr>Flood Fill</vt:lpstr>
      <vt:lpstr>Topological Sort (DAG)</vt:lpstr>
      <vt:lpstr>Topological Sort (DAG)</vt:lpstr>
      <vt:lpstr>Even More</vt:lpstr>
      <vt:lpstr>Minimum Spanning Trees</vt:lpstr>
      <vt:lpstr>MST - Motivation</vt:lpstr>
      <vt:lpstr>MST - Kruskal’s</vt:lpstr>
      <vt:lpstr>MST - Kruskal’s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MST - Prim’s</vt:lpstr>
      <vt:lpstr>MST - Prim’s</vt:lpstr>
      <vt:lpstr>MST Variants</vt:lpstr>
      <vt:lpstr>MST Remarks</vt:lpstr>
      <vt:lpstr>Shortest Paths</vt:lpstr>
      <vt:lpstr>Single Source Shortest Path</vt:lpstr>
      <vt:lpstr>Dijkstra’s</vt:lpstr>
      <vt:lpstr>Dijkstra’s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weights</vt:lpstr>
      <vt:lpstr>Bellman-Ford</vt:lpstr>
      <vt:lpstr>All-Pairs Shortest Path</vt:lpstr>
      <vt:lpstr>Floyd-Warshall</vt:lpstr>
      <vt:lpstr>Floyd-Warshall</vt:lpstr>
      <vt:lpstr>Shortest Path Remarks</vt:lpstr>
      <vt:lpstr>Shortest Path Remarks</vt:lpstr>
      <vt:lpstr>Problem - Get Shorty</vt:lpstr>
      <vt:lpstr>Problem - Get Shorty</vt:lpstr>
      <vt:lpstr>Problem - Get Shorty</vt:lpstr>
      <vt:lpstr>Problem - Get Shorty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Problems</dc:title>
  <cp:lastModifiedBy>Patel, Ratna -</cp:lastModifiedBy>
  <cp:revision>2</cp:revision>
  <dcterms:modified xsi:type="dcterms:W3CDTF">2021-05-05T15:52:18Z</dcterms:modified>
</cp:coreProperties>
</file>