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089" autoAdjust="0"/>
  </p:normalViewPr>
  <p:slideViewPr>
    <p:cSldViewPr snapToGrid="0">
      <p:cViewPr varScale="1">
        <p:scale>
          <a:sx n="35" d="100"/>
          <a:sy n="35" d="100"/>
        </p:scale>
        <p:origin x="175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txBox="1">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txBox="1">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Balanced Binary Search Trees (BBSTs)"/>
          <p:cNvSpPr txBox="1">
            <a:spLocks noGrp="1"/>
          </p:cNvSpPr>
          <p:nvPr>
            <p:ph type="ctrTitle"/>
          </p:nvPr>
        </p:nvSpPr>
        <p:spPr>
          <a:xfrm>
            <a:off x="598051" y="1993579"/>
            <a:ext cx="11808698" cy="3607121"/>
          </a:xfrm>
          <a:prstGeom prst="rect">
            <a:avLst/>
          </a:prstGeom>
        </p:spPr>
        <p:txBody>
          <a:bodyPr anchor="t"/>
          <a:lstStyle>
            <a:lvl1pPr defTabSz="327152">
              <a:defRPr sz="7840" b="1"/>
            </a:lvl1pPr>
          </a:lstStyle>
          <a:p>
            <a:r>
              <a:t>Balanced Binary Search Trees (BBSTs)</a:t>
            </a:r>
          </a:p>
        </p:txBody>
      </p:sp>
      <p:sp>
        <p:nvSpPr>
          <p:cNvPr id="3" name="Text Placeholder 2">
            <a:extLst>
              <a:ext uri="{FF2B5EF4-FFF2-40B4-BE49-F238E27FC236}">
                <a16:creationId xmlns:a16="http://schemas.microsoft.com/office/drawing/2014/main" id="{2875E882-EBD1-4B8A-9043-E5683EF93520}"/>
              </a:ext>
            </a:extLst>
          </p:cNvPr>
          <p:cNvSpPr>
            <a:spLocks noGrp="1"/>
          </p:cNvSpPr>
          <p:nvPr>
            <p:ph type="body" sz="quarter" idx="1"/>
          </p:nvPr>
        </p:nvSpPr>
        <p:spPr/>
        <p:txBody>
          <a:bodyPr/>
          <a:lstStyle/>
          <a:p>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A"/>
          <p:cNvSpPr/>
          <p:nvPr/>
        </p:nvSpPr>
        <p:spPr>
          <a:xfrm>
            <a:off x="9194800" y="2141560"/>
            <a:ext cx="899195"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83" name="B"/>
          <p:cNvSpPr/>
          <p:nvPr/>
        </p:nvSpPr>
        <p:spPr>
          <a:xfrm>
            <a:off x="8280400" y="3792560"/>
            <a:ext cx="899195"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84" name="C"/>
          <p:cNvSpPr/>
          <p:nvPr/>
        </p:nvSpPr>
        <p:spPr>
          <a:xfrm>
            <a:off x="9994900" y="3660847"/>
            <a:ext cx="1010221"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85" name="D"/>
          <p:cNvSpPr/>
          <p:nvPr/>
        </p:nvSpPr>
        <p:spPr>
          <a:xfrm>
            <a:off x="7512050" y="5459150"/>
            <a:ext cx="1010221"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86" name="Line"/>
          <p:cNvSpPr/>
          <p:nvPr/>
        </p:nvSpPr>
        <p:spPr>
          <a:xfrm>
            <a:off x="9948515" y="2948878"/>
            <a:ext cx="536030" cy="71410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7" name="Line"/>
          <p:cNvSpPr/>
          <p:nvPr/>
        </p:nvSpPr>
        <p:spPr>
          <a:xfrm flipH="1">
            <a:off x="8834412" y="2969813"/>
            <a:ext cx="540942" cy="84410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8" name="Line"/>
          <p:cNvSpPr/>
          <p:nvPr/>
        </p:nvSpPr>
        <p:spPr>
          <a:xfrm flipH="1">
            <a:off x="8034659" y="4633513"/>
            <a:ext cx="464395" cy="81952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9" name="Line"/>
          <p:cNvSpPr/>
          <p:nvPr/>
        </p:nvSpPr>
        <p:spPr>
          <a:xfrm>
            <a:off x="8988003" y="4620814"/>
            <a:ext cx="482353" cy="84427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0"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193" name="P"/>
          <p:cNvGrpSpPr/>
          <p:nvPr/>
        </p:nvGrpSpPr>
        <p:grpSpPr>
          <a:xfrm>
            <a:off x="9169400" y="348126"/>
            <a:ext cx="949995" cy="949996"/>
            <a:chOff x="0" y="0"/>
            <a:chExt cx="949994" cy="949994"/>
          </a:xfrm>
        </p:grpSpPr>
        <p:sp>
          <p:nvSpPr>
            <p:cNvPr id="192"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191" name="P" descr="P"/>
            <p:cNvPicPr>
              <a:picLocks/>
            </p:cNvPicPr>
            <p:nvPr/>
          </p:nvPicPr>
          <p:blipFill>
            <a:blip r:embed="rId3"/>
            <a:stretch>
              <a:fillRect/>
            </a:stretch>
          </p:blipFill>
          <p:spPr>
            <a:xfrm>
              <a:off x="0" y="0"/>
              <a:ext cx="949995" cy="949995"/>
            </a:xfrm>
            <a:prstGeom prst="rect">
              <a:avLst/>
            </a:prstGeom>
            <a:effectLst/>
          </p:spPr>
        </p:pic>
      </p:grpSp>
      <p:sp>
        <p:nvSpPr>
          <p:cNvPr id="194" name="Line"/>
          <p:cNvSpPr/>
          <p:nvPr/>
        </p:nvSpPr>
        <p:spPr>
          <a:xfrm>
            <a:off x="9656415" y="1290431"/>
            <a:ext cx="1" cy="858820"/>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5" name="Line"/>
          <p:cNvSpPr/>
          <p:nvPr/>
        </p:nvSpPr>
        <p:spPr>
          <a:xfrm>
            <a:off x="9168757" y="1417685"/>
            <a:ext cx="236638" cy="759645"/>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6"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A"/>
          <p:cNvSpPr/>
          <p:nvPr/>
        </p:nvSpPr>
        <p:spPr>
          <a:xfrm>
            <a:off x="9194800" y="2141560"/>
            <a:ext cx="899195"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99" name="B"/>
          <p:cNvSpPr/>
          <p:nvPr/>
        </p:nvSpPr>
        <p:spPr>
          <a:xfrm>
            <a:off x="8280400" y="3792560"/>
            <a:ext cx="899195"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00" name="C"/>
          <p:cNvSpPr/>
          <p:nvPr/>
        </p:nvSpPr>
        <p:spPr>
          <a:xfrm>
            <a:off x="9994900" y="3660847"/>
            <a:ext cx="1010221"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01" name="D"/>
          <p:cNvSpPr/>
          <p:nvPr/>
        </p:nvSpPr>
        <p:spPr>
          <a:xfrm>
            <a:off x="7512050" y="5459150"/>
            <a:ext cx="1010221"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02" name="Line"/>
          <p:cNvSpPr/>
          <p:nvPr/>
        </p:nvSpPr>
        <p:spPr>
          <a:xfrm>
            <a:off x="9948515" y="2948878"/>
            <a:ext cx="536030" cy="71410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3" name="Line"/>
          <p:cNvSpPr/>
          <p:nvPr/>
        </p:nvSpPr>
        <p:spPr>
          <a:xfrm flipH="1">
            <a:off x="8834412" y="2969813"/>
            <a:ext cx="540942" cy="84410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4" name="Line"/>
          <p:cNvSpPr/>
          <p:nvPr/>
        </p:nvSpPr>
        <p:spPr>
          <a:xfrm flipH="1">
            <a:off x="8034659" y="4633513"/>
            <a:ext cx="464395" cy="81952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5" name="Line"/>
          <p:cNvSpPr/>
          <p:nvPr/>
        </p:nvSpPr>
        <p:spPr>
          <a:xfrm>
            <a:off x="8988003" y="4620814"/>
            <a:ext cx="482353" cy="84427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6"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09" name="P"/>
          <p:cNvGrpSpPr/>
          <p:nvPr/>
        </p:nvGrpSpPr>
        <p:grpSpPr>
          <a:xfrm>
            <a:off x="9169400" y="348126"/>
            <a:ext cx="949995" cy="949996"/>
            <a:chOff x="0" y="0"/>
            <a:chExt cx="949994" cy="949994"/>
          </a:xfrm>
        </p:grpSpPr>
        <p:sp>
          <p:nvSpPr>
            <p:cNvPr id="208"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207" name="P" descr="P"/>
            <p:cNvPicPr>
              <a:picLocks/>
            </p:cNvPicPr>
            <p:nvPr/>
          </p:nvPicPr>
          <p:blipFill>
            <a:blip r:embed="rId3"/>
            <a:stretch>
              <a:fillRect/>
            </a:stretch>
          </p:blipFill>
          <p:spPr>
            <a:xfrm>
              <a:off x="0" y="0"/>
              <a:ext cx="949995" cy="949995"/>
            </a:xfrm>
            <a:prstGeom prst="rect">
              <a:avLst/>
            </a:prstGeom>
            <a:effectLst/>
          </p:spPr>
        </p:pic>
      </p:grpSp>
      <p:sp>
        <p:nvSpPr>
          <p:cNvPr id="210" name="Line"/>
          <p:cNvSpPr/>
          <p:nvPr/>
        </p:nvSpPr>
        <p:spPr>
          <a:xfrm>
            <a:off x="9656415" y="1290431"/>
            <a:ext cx="1" cy="858820"/>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 name="Line"/>
          <p:cNvSpPr/>
          <p:nvPr/>
        </p:nvSpPr>
        <p:spPr>
          <a:xfrm>
            <a:off x="9168757" y="1417685"/>
            <a:ext cx="236638" cy="759645"/>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 name="Line"/>
          <p:cNvSpPr/>
          <p:nvPr/>
        </p:nvSpPr>
        <p:spPr>
          <a:xfrm>
            <a:off x="8444857" y="3010681"/>
            <a:ext cx="236638" cy="759645"/>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3"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xit" fill="hold" grpId="1" nodeType="clickEffect">
                                  <p:stCondLst>
                                    <p:cond delay="0"/>
                                  </p:stCondLst>
                                  <p:iterate>
                                    <p:tmAbs val="0"/>
                                  </p:iterate>
                                  <p:childTnLst>
                                    <p:animEffect transition="out" filter="dissolve">
                                      <p:cBhvr>
                                        <p:cTn id="6" dur="500" fill="hold"/>
                                        <p:tgtEl>
                                          <p:spTgt spid="203"/>
                                        </p:tgtEl>
                                      </p:cBhvr>
                                    </p:animEffect>
                                    <p:set>
                                      <p:cBhvr>
                                        <p:cTn id="7" fill="hold">
                                          <p:stCondLst>
                                            <p:cond delay="499"/>
                                          </p:stCondLst>
                                        </p:cTn>
                                        <p:tgtEl>
                                          <p:spTgt spid="2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1"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A"/>
          <p:cNvSpPr/>
          <p:nvPr/>
        </p:nvSpPr>
        <p:spPr>
          <a:xfrm>
            <a:off x="9194800" y="2141560"/>
            <a:ext cx="899195"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216" name="B"/>
          <p:cNvSpPr/>
          <p:nvPr/>
        </p:nvSpPr>
        <p:spPr>
          <a:xfrm>
            <a:off x="8280400" y="3792560"/>
            <a:ext cx="899195"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17" name="C"/>
          <p:cNvSpPr/>
          <p:nvPr/>
        </p:nvSpPr>
        <p:spPr>
          <a:xfrm>
            <a:off x="9994900" y="3660847"/>
            <a:ext cx="1010221"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18" name="D"/>
          <p:cNvSpPr/>
          <p:nvPr/>
        </p:nvSpPr>
        <p:spPr>
          <a:xfrm>
            <a:off x="7512050" y="5459150"/>
            <a:ext cx="1010221"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19"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220" name="Line"/>
          <p:cNvSpPr/>
          <p:nvPr/>
        </p:nvSpPr>
        <p:spPr>
          <a:xfrm>
            <a:off x="9948515" y="2948878"/>
            <a:ext cx="536030" cy="71410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 name="Line"/>
          <p:cNvSpPr/>
          <p:nvPr/>
        </p:nvSpPr>
        <p:spPr>
          <a:xfrm flipH="1">
            <a:off x="9548043" y="3060797"/>
            <a:ext cx="37903" cy="239479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 name="Line"/>
          <p:cNvSpPr/>
          <p:nvPr/>
        </p:nvSpPr>
        <p:spPr>
          <a:xfrm flipH="1">
            <a:off x="8034659" y="4633513"/>
            <a:ext cx="464395" cy="81952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 name="Line"/>
          <p:cNvSpPr/>
          <p:nvPr/>
        </p:nvSpPr>
        <p:spPr>
          <a:xfrm>
            <a:off x="8988003" y="4620814"/>
            <a:ext cx="482353" cy="84427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226" name="P"/>
          <p:cNvGrpSpPr/>
          <p:nvPr/>
        </p:nvGrpSpPr>
        <p:grpSpPr>
          <a:xfrm>
            <a:off x="9169400" y="348126"/>
            <a:ext cx="949995" cy="949996"/>
            <a:chOff x="0" y="0"/>
            <a:chExt cx="949994" cy="949994"/>
          </a:xfrm>
        </p:grpSpPr>
        <p:sp>
          <p:nvSpPr>
            <p:cNvPr id="225"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224" name="P" descr="P"/>
            <p:cNvPicPr>
              <a:picLocks/>
            </p:cNvPicPr>
            <p:nvPr/>
          </p:nvPicPr>
          <p:blipFill>
            <a:blip r:embed="rId3"/>
            <a:stretch>
              <a:fillRect/>
            </a:stretch>
          </p:blipFill>
          <p:spPr>
            <a:xfrm>
              <a:off x="0" y="0"/>
              <a:ext cx="949995" cy="949995"/>
            </a:xfrm>
            <a:prstGeom prst="rect">
              <a:avLst/>
            </a:prstGeom>
            <a:effectLst/>
          </p:spPr>
        </p:pic>
      </p:grpSp>
      <p:sp>
        <p:nvSpPr>
          <p:cNvPr id="227" name="Line"/>
          <p:cNvSpPr/>
          <p:nvPr/>
        </p:nvSpPr>
        <p:spPr>
          <a:xfrm>
            <a:off x="9656415" y="1290431"/>
            <a:ext cx="1" cy="858820"/>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8" name="Line"/>
          <p:cNvSpPr/>
          <p:nvPr/>
        </p:nvSpPr>
        <p:spPr>
          <a:xfrm>
            <a:off x="9168757" y="1417685"/>
            <a:ext cx="236638" cy="759645"/>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9" name="Line"/>
          <p:cNvSpPr/>
          <p:nvPr/>
        </p:nvSpPr>
        <p:spPr>
          <a:xfrm>
            <a:off x="8444857" y="3010681"/>
            <a:ext cx="236638" cy="759645"/>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xit" fill="hold" grpId="1" nodeType="clickEffect">
                                  <p:stCondLst>
                                    <p:cond delay="0"/>
                                  </p:stCondLst>
                                  <p:iterate>
                                    <p:tmAbs val="0"/>
                                  </p:iterate>
                                  <p:childTnLst>
                                    <p:animEffect transition="out" filter="dissolve">
                                      <p:cBhvr>
                                        <p:cTn id="6" dur="1000" fill="hold"/>
                                        <p:tgtEl>
                                          <p:spTgt spid="223"/>
                                        </p:tgtEl>
                                      </p:cBhvr>
                                    </p:animEffect>
                                    <p:set>
                                      <p:cBhvr>
                                        <p:cTn id="7" fill="hold">
                                          <p:stCondLst>
                                            <p:cond delay="999"/>
                                          </p:stCondLst>
                                        </p:cTn>
                                        <p:tgtEl>
                                          <p:spTgt spid="2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1"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A"/>
          <p:cNvSpPr/>
          <p:nvPr/>
        </p:nvSpPr>
        <p:spPr>
          <a:xfrm>
            <a:off x="9194800" y="2141560"/>
            <a:ext cx="899195"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233" name="B"/>
          <p:cNvSpPr/>
          <p:nvPr/>
        </p:nvSpPr>
        <p:spPr>
          <a:xfrm>
            <a:off x="8280400" y="3792560"/>
            <a:ext cx="899195"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34" name="C"/>
          <p:cNvSpPr/>
          <p:nvPr/>
        </p:nvSpPr>
        <p:spPr>
          <a:xfrm>
            <a:off x="9994900" y="3660847"/>
            <a:ext cx="1010221"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35" name="D"/>
          <p:cNvSpPr/>
          <p:nvPr/>
        </p:nvSpPr>
        <p:spPr>
          <a:xfrm>
            <a:off x="7512050" y="5459150"/>
            <a:ext cx="1010221"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36" name="Line"/>
          <p:cNvSpPr/>
          <p:nvPr/>
        </p:nvSpPr>
        <p:spPr>
          <a:xfrm>
            <a:off x="9948515" y="2948878"/>
            <a:ext cx="536030" cy="71410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7" name="Line"/>
          <p:cNvSpPr/>
          <p:nvPr/>
        </p:nvSpPr>
        <p:spPr>
          <a:xfrm flipH="1">
            <a:off x="9548043" y="3060797"/>
            <a:ext cx="37903" cy="239479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8" name="Line"/>
          <p:cNvSpPr/>
          <p:nvPr/>
        </p:nvSpPr>
        <p:spPr>
          <a:xfrm flipH="1">
            <a:off x="8034659" y="4633513"/>
            <a:ext cx="464395" cy="81952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9" name="Line"/>
          <p:cNvSpPr/>
          <p:nvPr/>
        </p:nvSpPr>
        <p:spPr>
          <a:xfrm flipV="1">
            <a:off x="8916020" y="2958478"/>
            <a:ext cx="486719" cy="83897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43" name="P"/>
          <p:cNvGrpSpPr/>
          <p:nvPr/>
        </p:nvGrpSpPr>
        <p:grpSpPr>
          <a:xfrm>
            <a:off x="9169400" y="348126"/>
            <a:ext cx="949995" cy="949996"/>
            <a:chOff x="0" y="0"/>
            <a:chExt cx="949994" cy="949994"/>
          </a:xfrm>
        </p:grpSpPr>
        <p:sp>
          <p:nvSpPr>
            <p:cNvPr id="242"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241" name="P" descr="P"/>
            <p:cNvPicPr>
              <a:picLocks/>
            </p:cNvPicPr>
            <p:nvPr/>
          </p:nvPicPr>
          <p:blipFill>
            <a:blip r:embed="rId3"/>
            <a:stretch>
              <a:fillRect/>
            </a:stretch>
          </p:blipFill>
          <p:spPr>
            <a:xfrm>
              <a:off x="0" y="0"/>
              <a:ext cx="949995" cy="949995"/>
            </a:xfrm>
            <a:prstGeom prst="rect">
              <a:avLst/>
            </a:prstGeom>
            <a:effectLst/>
          </p:spPr>
        </p:pic>
      </p:grpSp>
      <p:sp>
        <p:nvSpPr>
          <p:cNvPr id="244" name="Line"/>
          <p:cNvSpPr/>
          <p:nvPr/>
        </p:nvSpPr>
        <p:spPr>
          <a:xfrm>
            <a:off x="9656415" y="1290431"/>
            <a:ext cx="1" cy="858820"/>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5" name="Line"/>
          <p:cNvSpPr/>
          <p:nvPr/>
        </p:nvSpPr>
        <p:spPr>
          <a:xfrm>
            <a:off x="9168757" y="1417685"/>
            <a:ext cx="236638" cy="759645"/>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6" name="Line"/>
          <p:cNvSpPr/>
          <p:nvPr/>
        </p:nvSpPr>
        <p:spPr>
          <a:xfrm>
            <a:off x="8444857" y="3010681"/>
            <a:ext cx="236638" cy="759645"/>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7"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A"/>
          <p:cNvSpPr/>
          <p:nvPr/>
        </p:nvSpPr>
        <p:spPr>
          <a:xfrm>
            <a:off x="9771192" y="3859246"/>
            <a:ext cx="899196" cy="8991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250" name="B"/>
          <p:cNvSpPr/>
          <p:nvPr/>
        </p:nvSpPr>
        <p:spPr>
          <a:xfrm>
            <a:off x="8930143" y="2471760"/>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51" name="C"/>
          <p:cNvSpPr/>
          <p:nvPr/>
        </p:nvSpPr>
        <p:spPr>
          <a:xfrm>
            <a:off x="10464800" y="5459150"/>
            <a:ext cx="1010221"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52" name="D"/>
          <p:cNvSpPr/>
          <p:nvPr/>
        </p:nvSpPr>
        <p:spPr>
          <a:xfrm>
            <a:off x="8108950" y="3884350"/>
            <a:ext cx="1010221"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53" name="Line"/>
          <p:cNvSpPr/>
          <p:nvPr/>
        </p:nvSpPr>
        <p:spPr>
          <a:xfrm>
            <a:off x="10501561" y="4674342"/>
            <a:ext cx="462955" cy="749723"/>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4" name="Line"/>
          <p:cNvSpPr/>
          <p:nvPr/>
        </p:nvSpPr>
        <p:spPr>
          <a:xfrm flipH="1">
            <a:off x="9548043" y="4685107"/>
            <a:ext cx="414686" cy="77048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5" name="Line"/>
          <p:cNvSpPr/>
          <p:nvPr/>
        </p:nvSpPr>
        <p:spPr>
          <a:xfrm flipH="1">
            <a:off x="8631559" y="3291282"/>
            <a:ext cx="462807" cy="58695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6" name="Line"/>
          <p:cNvSpPr/>
          <p:nvPr/>
        </p:nvSpPr>
        <p:spPr>
          <a:xfrm>
            <a:off x="9670681" y="3306943"/>
            <a:ext cx="370484" cy="60803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7"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60" name="P"/>
          <p:cNvGrpSpPr/>
          <p:nvPr/>
        </p:nvGrpSpPr>
        <p:grpSpPr>
          <a:xfrm>
            <a:off x="8866945" y="602126"/>
            <a:ext cx="949996" cy="949996"/>
            <a:chOff x="0" y="0"/>
            <a:chExt cx="949994" cy="949994"/>
          </a:xfrm>
        </p:grpSpPr>
        <p:sp>
          <p:nvSpPr>
            <p:cNvPr id="259"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258" name="P" descr="P"/>
            <p:cNvPicPr>
              <a:picLocks/>
            </p:cNvPicPr>
            <p:nvPr/>
          </p:nvPicPr>
          <p:blipFill>
            <a:blip r:embed="rId3"/>
            <a:stretch>
              <a:fillRect/>
            </a:stretch>
          </p:blipFill>
          <p:spPr>
            <a:xfrm>
              <a:off x="0" y="0"/>
              <a:ext cx="949995" cy="949995"/>
            </a:xfrm>
            <a:prstGeom prst="rect">
              <a:avLst/>
            </a:prstGeom>
            <a:effectLst/>
          </p:spPr>
        </p:pic>
      </p:grpSp>
      <p:sp>
        <p:nvSpPr>
          <p:cNvPr id="261" name="Line"/>
          <p:cNvSpPr/>
          <p:nvPr/>
        </p:nvSpPr>
        <p:spPr>
          <a:xfrm>
            <a:off x="9339728" y="1583623"/>
            <a:ext cx="881063" cy="2254728"/>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2"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NOTE: It’s possible that before the rotation node A had a parent whose left/right pointer referenced it. It’s very important that this link be updated to reference B. This is usually done on the recursive callback using the return value of rotateRight."/>
          <p:cNvSpPr txBox="1"/>
          <p:nvPr/>
        </p:nvSpPr>
        <p:spPr>
          <a:xfrm>
            <a:off x="0" y="6710585"/>
            <a:ext cx="12664440" cy="248786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3100"/>
            </a:pPr>
            <a:r>
              <a:rPr b="1" dirty="0"/>
              <a:t>NOTE:</a:t>
            </a:r>
            <a:r>
              <a:rPr dirty="0"/>
              <a:t> It’s possible that before the rotation node </a:t>
            </a:r>
            <a:endParaRPr lang="en-US" dirty="0"/>
          </a:p>
          <a:p>
            <a:pPr>
              <a:defRPr sz="3100"/>
            </a:pPr>
            <a:r>
              <a:rPr dirty="0"/>
              <a:t>A had a parent whose left/right pointer referenced it. </a:t>
            </a:r>
            <a:endParaRPr lang="en-US" dirty="0"/>
          </a:p>
          <a:p>
            <a:pPr>
              <a:defRPr sz="3100"/>
            </a:pPr>
            <a:r>
              <a:rPr dirty="0"/>
              <a:t>It’s very important that this link be updated to reference B. </a:t>
            </a:r>
            <a:endParaRPr lang="en-US" dirty="0"/>
          </a:p>
          <a:p>
            <a:pPr>
              <a:defRPr sz="3100"/>
            </a:pPr>
            <a:r>
              <a:rPr dirty="0"/>
              <a:t>This is usually done on the recursive callback using the return value of </a:t>
            </a:r>
            <a:r>
              <a:rPr i="1" dirty="0" err="1"/>
              <a:t>rotateRight</a:t>
            </a:r>
            <a:r>
              <a:rPr dirty="0"/>
              <a:t>.</a:t>
            </a:r>
          </a:p>
        </p:txBody>
      </p:sp>
      <p:sp>
        <p:nvSpPr>
          <p:cNvPr id="265" name="A"/>
          <p:cNvSpPr/>
          <p:nvPr/>
        </p:nvSpPr>
        <p:spPr>
          <a:xfrm>
            <a:off x="9771192" y="3859246"/>
            <a:ext cx="899196" cy="8991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266" name="B"/>
          <p:cNvSpPr/>
          <p:nvPr/>
        </p:nvSpPr>
        <p:spPr>
          <a:xfrm>
            <a:off x="8930143" y="2471760"/>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67" name="C"/>
          <p:cNvSpPr/>
          <p:nvPr/>
        </p:nvSpPr>
        <p:spPr>
          <a:xfrm>
            <a:off x="10464800" y="5459150"/>
            <a:ext cx="1010221"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68" name="D"/>
          <p:cNvSpPr/>
          <p:nvPr/>
        </p:nvSpPr>
        <p:spPr>
          <a:xfrm>
            <a:off x="8108950" y="3884350"/>
            <a:ext cx="1010221"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69" name="Line"/>
          <p:cNvSpPr/>
          <p:nvPr/>
        </p:nvSpPr>
        <p:spPr>
          <a:xfrm>
            <a:off x="10501561" y="4674342"/>
            <a:ext cx="462955" cy="749723"/>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0" name="Line"/>
          <p:cNvSpPr/>
          <p:nvPr/>
        </p:nvSpPr>
        <p:spPr>
          <a:xfrm flipH="1">
            <a:off x="9548043" y="4685107"/>
            <a:ext cx="414686" cy="77048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1" name="Line"/>
          <p:cNvSpPr/>
          <p:nvPr/>
        </p:nvSpPr>
        <p:spPr>
          <a:xfrm flipH="1">
            <a:off x="8631559" y="3291282"/>
            <a:ext cx="462807" cy="58695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2" name="Line"/>
          <p:cNvSpPr/>
          <p:nvPr/>
        </p:nvSpPr>
        <p:spPr>
          <a:xfrm>
            <a:off x="9670681" y="3306943"/>
            <a:ext cx="370484" cy="60803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3"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76" name="P"/>
          <p:cNvGrpSpPr/>
          <p:nvPr/>
        </p:nvGrpSpPr>
        <p:grpSpPr>
          <a:xfrm>
            <a:off x="8866945" y="602126"/>
            <a:ext cx="949996" cy="949996"/>
            <a:chOff x="0" y="0"/>
            <a:chExt cx="949994" cy="949994"/>
          </a:xfrm>
        </p:grpSpPr>
        <p:sp>
          <p:nvSpPr>
            <p:cNvPr id="275"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274" name="P" descr="P"/>
            <p:cNvPicPr>
              <a:picLocks/>
            </p:cNvPicPr>
            <p:nvPr/>
          </p:nvPicPr>
          <p:blipFill>
            <a:blip r:embed="rId3"/>
            <a:stretch>
              <a:fillRect/>
            </a:stretch>
          </p:blipFill>
          <p:spPr>
            <a:xfrm>
              <a:off x="0" y="0"/>
              <a:ext cx="949995" cy="949995"/>
            </a:xfrm>
            <a:prstGeom prst="rect">
              <a:avLst/>
            </a:prstGeom>
            <a:effectLst/>
          </p:spPr>
        </p:pic>
      </p:grpSp>
      <p:sp>
        <p:nvSpPr>
          <p:cNvPr id="277" name="Line"/>
          <p:cNvSpPr/>
          <p:nvPr/>
        </p:nvSpPr>
        <p:spPr>
          <a:xfrm>
            <a:off x="9339728" y="1583623"/>
            <a:ext cx="881063" cy="2254728"/>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8"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A"/>
          <p:cNvSpPr/>
          <p:nvPr/>
        </p:nvSpPr>
        <p:spPr>
          <a:xfrm>
            <a:off x="9771192" y="3859246"/>
            <a:ext cx="899196" cy="8991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281" name="B"/>
          <p:cNvSpPr/>
          <p:nvPr/>
        </p:nvSpPr>
        <p:spPr>
          <a:xfrm>
            <a:off x="8930143" y="2471760"/>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82" name="C"/>
          <p:cNvSpPr/>
          <p:nvPr/>
        </p:nvSpPr>
        <p:spPr>
          <a:xfrm>
            <a:off x="10464800" y="5459150"/>
            <a:ext cx="1010221"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83" name="D"/>
          <p:cNvSpPr/>
          <p:nvPr/>
        </p:nvSpPr>
        <p:spPr>
          <a:xfrm>
            <a:off x="8108950" y="3884350"/>
            <a:ext cx="1010221"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84" name="Line"/>
          <p:cNvSpPr/>
          <p:nvPr/>
        </p:nvSpPr>
        <p:spPr>
          <a:xfrm>
            <a:off x="10501561" y="4674342"/>
            <a:ext cx="462955" cy="749723"/>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5" name="Line"/>
          <p:cNvSpPr/>
          <p:nvPr/>
        </p:nvSpPr>
        <p:spPr>
          <a:xfrm flipH="1">
            <a:off x="9548043" y="4685107"/>
            <a:ext cx="414686" cy="77048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6" name="Line"/>
          <p:cNvSpPr/>
          <p:nvPr/>
        </p:nvSpPr>
        <p:spPr>
          <a:xfrm flipH="1">
            <a:off x="8631559" y="3291282"/>
            <a:ext cx="462807" cy="58695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7" name="Line"/>
          <p:cNvSpPr/>
          <p:nvPr/>
        </p:nvSpPr>
        <p:spPr>
          <a:xfrm>
            <a:off x="9670681" y="3306943"/>
            <a:ext cx="370484" cy="60803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8"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91" name="P"/>
          <p:cNvGrpSpPr/>
          <p:nvPr/>
        </p:nvGrpSpPr>
        <p:grpSpPr>
          <a:xfrm>
            <a:off x="8866945" y="602126"/>
            <a:ext cx="949996" cy="949996"/>
            <a:chOff x="0" y="0"/>
            <a:chExt cx="949994" cy="949994"/>
          </a:xfrm>
        </p:grpSpPr>
        <p:sp>
          <p:nvSpPr>
            <p:cNvPr id="290"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289" name="P" descr="P"/>
            <p:cNvPicPr>
              <a:picLocks/>
            </p:cNvPicPr>
            <p:nvPr/>
          </p:nvPicPr>
          <p:blipFill>
            <a:blip r:embed="rId3"/>
            <a:stretch>
              <a:fillRect/>
            </a:stretch>
          </p:blipFill>
          <p:spPr>
            <a:xfrm>
              <a:off x="0" y="0"/>
              <a:ext cx="949995" cy="949995"/>
            </a:xfrm>
            <a:prstGeom prst="rect">
              <a:avLst/>
            </a:prstGeom>
            <a:effectLst/>
          </p:spPr>
        </p:pic>
      </p:grpSp>
      <p:sp>
        <p:nvSpPr>
          <p:cNvPr id="292" name="Line"/>
          <p:cNvSpPr/>
          <p:nvPr/>
        </p:nvSpPr>
        <p:spPr>
          <a:xfrm>
            <a:off x="9339728" y="1583623"/>
            <a:ext cx="1" cy="856636"/>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3"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
        <p:nvSpPr>
          <p:cNvPr id="294" name="NOTE: It’s possible that before the rotation node A had a parent whose left/right pointer referenced it. It’s very important that this link be updated to reference B. This is usually done on the recursive callback using the return value of rotateRight."/>
          <p:cNvSpPr txBox="1"/>
          <p:nvPr/>
        </p:nvSpPr>
        <p:spPr>
          <a:xfrm>
            <a:off x="184145" y="6710585"/>
            <a:ext cx="12526015" cy="248786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3100"/>
            </a:pPr>
            <a:r>
              <a:rPr b="1" dirty="0"/>
              <a:t>NOTE:</a:t>
            </a:r>
            <a:r>
              <a:rPr dirty="0"/>
              <a:t> It’s possible that before the rotation node A had a parent </a:t>
            </a:r>
            <a:endParaRPr lang="en-US" dirty="0"/>
          </a:p>
          <a:p>
            <a:pPr>
              <a:defRPr sz="3100"/>
            </a:pPr>
            <a:r>
              <a:rPr dirty="0"/>
              <a:t>whose left/right pointer referenced it.</a:t>
            </a:r>
            <a:endParaRPr lang="en-US" dirty="0"/>
          </a:p>
          <a:p>
            <a:pPr>
              <a:defRPr sz="3100"/>
            </a:pPr>
            <a:r>
              <a:rPr dirty="0"/>
              <a:t> It’s very important that this link be updated to reference B. </a:t>
            </a:r>
            <a:endParaRPr lang="en-US" dirty="0"/>
          </a:p>
          <a:p>
            <a:pPr>
              <a:defRPr sz="3100"/>
            </a:pPr>
            <a:r>
              <a:rPr dirty="0"/>
              <a:t>This is usually done on the recursive callback using the return value of </a:t>
            </a:r>
            <a:r>
              <a:rPr i="1" dirty="0" err="1"/>
              <a:t>rotateRight</a:t>
            </a:r>
            <a:r>
              <a:rPr dirty="0"/>
              <a: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In some BBST implementations where you often need to access the parent/uncle nodes (such as RB trees), it’s convenient for nodes to not only have a reference to the left and the right child nodes but also the parent node. This can complicate tree rotations because instead of updating three pointers, now you have to update six!"/>
          <p:cNvSpPr txBox="1"/>
          <p:nvPr/>
        </p:nvSpPr>
        <p:spPr>
          <a:xfrm>
            <a:off x="-57382" y="577849"/>
            <a:ext cx="13119563" cy="3568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t>In some BBST implementations where you often need to access the parent/uncle nodes (such as RB trees), it’s convenient for nodes to not only have a reference to the left and the right child nodes but also the parent node. This can complicate tree rotations because instead of updating </a:t>
            </a:r>
            <a:r>
              <a:rPr b="1">
                <a:solidFill>
                  <a:schemeClr val="accent3">
                    <a:hueOff val="-499813"/>
                    <a:satOff val="-5228"/>
                    <a:lumOff val="24899"/>
                  </a:schemeClr>
                </a:solidFill>
              </a:rPr>
              <a:t>three</a:t>
            </a:r>
            <a:r>
              <a:t> pointers, now you have to update </a:t>
            </a:r>
            <a:r>
              <a:rPr b="1">
                <a:solidFill>
                  <a:schemeClr val="accent5">
                    <a:hueOff val="101205"/>
                    <a:satOff val="-13598"/>
                    <a:lumOff val="23877"/>
                  </a:schemeClr>
                </a:solidFill>
              </a:rPr>
              <a:t>six</a:t>
            </a:r>
            <a:r>
              <a:t>!</a:t>
            </a:r>
          </a:p>
        </p:txBody>
      </p:sp>
      <p:sp>
        <p:nvSpPr>
          <p:cNvPr id="297" name="Circle"/>
          <p:cNvSpPr/>
          <p:nvPr/>
        </p:nvSpPr>
        <p:spPr>
          <a:xfrm>
            <a:off x="3744788" y="5878723"/>
            <a:ext cx="1006724" cy="1006724"/>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8" name="Circle"/>
          <p:cNvSpPr/>
          <p:nvPr/>
        </p:nvSpPr>
        <p:spPr>
          <a:xfrm>
            <a:off x="2614488" y="7453523"/>
            <a:ext cx="1006724" cy="1006724"/>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9" name="Circle"/>
          <p:cNvSpPr/>
          <p:nvPr/>
        </p:nvSpPr>
        <p:spPr>
          <a:xfrm>
            <a:off x="4633788" y="7491623"/>
            <a:ext cx="1006724" cy="1006724"/>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00" name="Line"/>
          <p:cNvSpPr/>
          <p:nvPr/>
        </p:nvSpPr>
        <p:spPr>
          <a:xfrm>
            <a:off x="4532188" y="6819900"/>
            <a:ext cx="446634" cy="68738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1" name="Line"/>
          <p:cNvSpPr/>
          <p:nvPr/>
        </p:nvSpPr>
        <p:spPr>
          <a:xfrm flipH="1">
            <a:off x="3387005" y="6783585"/>
            <a:ext cx="529532" cy="73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 name="Circle"/>
          <p:cNvSpPr/>
          <p:nvPr/>
        </p:nvSpPr>
        <p:spPr>
          <a:xfrm>
            <a:off x="8494588" y="5846862"/>
            <a:ext cx="1006724" cy="1006724"/>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03" name="Circle"/>
          <p:cNvSpPr/>
          <p:nvPr/>
        </p:nvSpPr>
        <p:spPr>
          <a:xfrm>
            <a:off x="7364288" y="7421662"/>
            <a:ext cx="1006724" cy="1006724"/>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04" name="Circle"/>
          <p:cNvSpPr/>
          <p:nvPr/>
        </p:nvSpPr>
        <p:spPr>
          <a:xfrm>
            <a:off x="9383588" y="7459762"/>
            <a:ext cx="1006724" cy="1006724"/>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05" name="Line"/>
          <p:cNvSpPr/>
          <p:nvPr/>
        </p:nvSpPr>
        <p:spPr>
          <a:xfrm>
            <a:off x="9281988" y="6788039"/>
            <a:ext cx="446634" cy="68738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6" name="Line"/>
          <p:cNvSpPr/>
          <p:nvPr/>
        </p:nvSpPr>
        <p:spPr>
          <a:xfrm flipH="1">
            <a:off x="8136805" y="6751725"/>
            <a:ext cx="529532" cy="73362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7" name="Line"/>
          <p:cNvSpPr/>
          <p:nvPr/>
        </p:nvSpPr>
        <p:spPr>
          <a:xfrm flipV="1">
            <a:off x="9002588" y="5054247"/>
            <a:ext cx="1" cy="7938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10"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11"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12"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13"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
        <p:nvSpPr>
          <p:cNvPr id="314"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317" name="P"/>
          <p:cNvGrpSpPr/>
          <p:nvPr/>
        </p:nvGrpSpPr>
        <p:grpSpPr>
          <a:xfrm>
            <a:off x="9812866" y="940793"/>
            <a:ext cx="949996" cy="949995"/>
            <a:chOff x="0" y="0"/>
            <a:chExt cx="949994" cy="949994"/>
          </a:xfrm>
        </p:grpSpPr>
        <p:sp>
          <p:nvSpPr>
            <p:cNvPr id="316"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315" name="P" descr="P"/>
            <p:cNvPicPr>
              <a:picLocks/>
            </p:cNvPicPr>
            <p:nvPr/>
          </p:nvPicPr>
          <p:blipFill>
            <a:blip r:embed="rId3"/>
            <a:stretch>
              <a:fillRect/>
            </a:stretch>
          </p:blipFill>
          <p:spPr>
            <a:xfrm>
              <a:off x="0" y="0"/>
              <a:ext cx="949995" cy="949995"/>
            </a:xfrm>
            <a:prstGeom prst="rect">
              <a:avLst/>
            </a:prstGeom>
            <a:effectLst/>
          </p:spPr>
        </p:pic>
      </p:grpSp>
      <p:sp>
        <p:nvSpPr>
          <p:cNvPr id="339"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340"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320"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1" name="Connection Line"/>
          <p:cNvSpPr/>
          <p:nvPr/>
        </p:nvSpPr>
        <p:spPr>
          <a:xfrm>
            <a:off x="9585623" y="3537829"/>
            <a:ext cx="381631" cy="854037"/>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342" name="Connection Line"/>
          <p:cNvSpPr/>
          <p:nvPr/>
        </p:nvSpPr>
        <p:spPr>
          <a:xfrm>
            <a:off x="9674836" y="362610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324" name="Line"/>
          <p:cNvSpPr/>
          <p:nvPr/>
        </p:nvSpPr>
        <p:spPr>
          <a:xfrm flipH="1">
            <a:off x="9587011" y="430868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5" name="Line"/>
          <p:cNvSpPr/>
          <p:nvPr/>
        </p:nvSpPr>
        <p:spPr>
          <a:xfrm flipV="1">
            <a:off x="10044410" y="35800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 name="Connection Line"/>
          <p:cNvSpPr/>
          <p:nvPr/>
        </p:nvSpPr>
        <p:spPr>
          <a:xfrm>
            <a:off x="9640958" y="5264103"/>
            <a:ext cx="483377" cy="78618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7594" y="16025"/>
                  <a:pt x="394" y="8825"/>
                  <a:pt x="0" y="0"/>
                </a:cubicBezTo>
              </a:path>
            </a:pathLst>
          </a:custGeom>
          <a:ln w="38100">
            <a:solidFill>
              <a:srgbClr val="FFFFFF"/>
            </a:solidFill>
            <a:miter lim="400000"/>
          </a:ln>
        </p:spPr>
        <p:txBody>
          <a:bodyPr/>
          <a:lstStyle/>
          <a:p>
            <a:endParaRPr/>
          </a:p>
        </p:txBody>
      </p:sp>
      <p:sp>
        <p:nvSpPr>
          <p:cNvPr id="344" name="Connection Line"/>
          <p:cNvSpPr/>
          <p:nvPr/>
        </p:nvSpPr>
        <p:spPr>
          <a:xfrm>
            <a:off x="9719953" y="5206639"/>
            <a:ext cx="504807" cy="8207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937" y="13348"/>
                  <a:pt x="12737" y="6148"/>
                  <a:pt x="0" y="0"/>
                </a:cubicBezTo>
              </a:path>
            </a:pathLst>
          </a:custGeom>
          <a:ln w="38100">
            <a:solidFill>
              <a:srgbClr val="FFFFFF"/>
            </a:solidFill>
            <a:miter lim="400000"/>
          </a:ln>
        </p:spPr>
        <p:txBody>
          <a:bodyPr/>
          <a:lstStyle/>
          <a:p>
            <a:endParaRPr/>
          </a:p>
        </p:txBody>
      </p:sp>
      <p:sp>
        <p:nvSpPr>
          <p:cNvPr id="328" name="Line"/>
          <p:cNvSpPr/>
          <p:nvPr/>
        </p:nvSpPr>
        <p:spPr>
          <a:xfrm>
            <a:off x="10049705" y="6006204"/>
            <a:ext cx="126587" cy="8984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9" name="Line"/>
          <p:cNvSpPr/>
          <p:nvPr/>
        </p:nvSpPr>
        <p:spPr>
          <a:xfrm flipH="1" flipV="1">
            <a:off x="9697925" y="5173180"/>
            <a:ext cx="107422" cy="10724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5"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263" y="17892"/>
                  <a:pt x="4063" y="10692"/>
                  <a:pt x="0" y="0"/>
                </a:cubicBezTo>
              </a:path>
            </a:pathLst>
          </a:custGeom>
          <a:ln w="38100">
            <a:solidFill>
              <a:srgbClr val="FFFFFF"/>
            </a:solidFill>
            <a:miter lim="400000"/>
          </a:ln>
        </p:spPr>
        <p:txBody>
          <a:bodyPr/>
          <a:lstStyle/>
          <a:p>
            <a:endParaRPr/>
          </a:p>
        </p:txBody>
      </p:sp>
      <p:sp>
        <p:nvSpPr>
          <p:cNvPr id="346"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474" y="13113"/>
                  <a:pt x="13274" y="5913"/>
                  <a:pt x="0" y="0"/>
                </a:cubicBezTo>
              </a:path>
            </a:pathLst>
          </a:custGeom>
          <a:ln w="38100">
            <a:solidFill>
              <a:srgbClr val="FFFFFF"/>
            </a:solidFill>
            <a:miter lim="400000"/>
          </a:ln>
        </p:spPr>
        <p:txBody>
          <a:bodyPr/>
          <a:lstStyle/>
          <a:p>
            <a:endParaRPr/>
          </a:p>
        </p:txBody>
      </p:sp>
      <p:sp>
        <p:nvSpPr>
          <p:cNvPr id="332"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 name="Connection Line"/>
          <p:cNvSpPr/>
          <p:nvPr/>
        </p:nvSpPr>
        <p:spPr>
          <a:xfrm>
            <a:off x="10143886" y="1945639"/>
            <a:ext cx="107658" cy="752007"/>
          </a:xfrm>
          <a:custGeom>
            <a:avLst/>
            <a:gdLst/>
            <a:ahLst/>
            <a:cxnLst>
              <a:cxn ang="0">
                <a:pos x="wd2" y="hd2"/>
              </a:cxn>
              <a:cxn ang="5400000">
                <a:pos x="wd2" y="hd2"/>
              </a:cxn>
              <a:cxn ang="10800000">
                <a:pos x="wd2" y="hd2"/>
              </a:cxn>
              <a:cxn ang="16200000">
                <a:pos x="wd2" y="hd2"/>
              </a:cxn>
            </a:cxnLst>
            <a:rect l="0" t="0" r="r" b="b"/>
            <a:pathLst>
              <a:path w="16222" h="21600" extrusionOk="0">
                <a:moveTo>
                  <a:pt x="13942" y="21600"/>
                </a:moveTo>
                <a:cubicBezTo>
                  <a:pt x="-5378" y="13533"/>
                  <a:pt x="-4618" y="6333"/>
                  <a:pt x="16222" y="0"/>
                </a:cubicBezTo>
              </a:path>
            </a:pathLst>
          </a:custGeom>
          <a:ln w="38100">
            <a:solidFill>
              <a:srgbClr val="FFFFFF"/>
            </a:solidFill>
            <a:prstDash val="sysDot"/>
            <a:miter lim="400000"/>
          </a:ln>
        </p:spPr>
        <p:txBody>
          <a:bodyPr/>
          <a:lstStyle/>
          <a:p>
            <a:endParaRPr/>
          </a:p>
        </p:txBody>
      </p:sp>
      <p:sp>
        <p:nvSpPr>
          <p:cNvPr id="348" name="Connection Line"/>
          <p:cNvSpPr/>
          <p:nvPr/>
        </p:nvSpPr>
        <p:spPr>
          <a:xfrm>
            <a:off x="10332265" y="1946329"/>
            <a:ext cx="102785" cy="752007"/>
          </a:xfrm>
          <a:custGeom>
            <a:avLst/>
            <a:gdLst/>
            <a:ahLst/>
            <a:cxnLst>
              <a:cxn ang="0">
                <a:pos x="wd2" y="hd2"/>
              </a:cxn>
              <a:cxn ang="5400000">
                <a:pos x="wd2" y="hd2"/>
              </a:cxn>
              <a:cxn ang="10800000">
                <a:pos x="wd2" y="hd2"/>
              </a:cxn>
              <a:cxn ang="16200000">
                <a:pos x="wd2" y="hd2"/>
              </a:cxn>
            </a:cxnLst>
            <a:rect l="0" t="0" r="r" b="b"/>
            <a:pathLst>
              <a:path w="16224" h="21600" extrusionOk="0">
                <a:moveTo>
                  <a:pt x="0" y="21600"/>
                </a:moveTo>
                <a:cubicBezTo>
                  <a:pt x="20804" y="13770"/>
                  <a:pt x="21600" y="6570"/>
                  <a:pt x="2389" y="0"/>
                </a:cubicBezTo>
              </a:path>
            </a:pathLst>
          </a:custGeom>
          <a:ln w="38100">
            <a:solidFill>
              <a:srgbClr val="FFFFFF"/>
            </a:solidFill>
            <a:miter lim="400000"/>
          </a:ln>
        </p:spPr>
        <p:txBody>
          <a:bodyPr/>
          <a:lstStyle/>
          <a:p>
            <a:endParaRPr/>
          </a:p>
        </p:txBody>
      </p:sp>
      <p:sp>
        <p:nvSpPr>
          <p:cNvPr id="336" name="Line"/>
          <p:cNvSpPr/>
          <p:nvPr/>
        </p:nvSpPr>
        <p:spPr>
          <a:xfrm flipH="1" flipV="1">
            <a:off x="10330216" y="1895190"/>
            <a:ext cx="58127" cy="15301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 name="Line"/>
          <p:cNvSpPr/>
          <p:nvPr/>
        </p:nvSpPr>
        <p:spPr>
          <a:xfrm>
            <a:off x="10197841" y="2598535"/>
            <a:ext cx="58127" cy="14615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51"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52"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53"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54"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357" name="P"/>
          <p:cNvGrpSpPr/>
          <p:nvPr/>
        </p:nvGrpSpPr>
        <p:grpSpPr>
          <a:xfrm>
            <a:off x="9812866" y="940793"/>
            <a:ext cx="949996" cy="949995"/>
            <a:chOff x="0" y="0"/>
            <a:chExt cx="949994" cy="949994"/>
          </a:xfrm>
        </p:grpSpPr>
        <p:sp>
          <p:nvSpPr>
            <p:cNvPr id="356"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355" name="P" descr="P"/>
            <p:cNvPicPr>
              <a:picLocks/>
            </p:cNvPicPr>
            <p:nvPr/>
          </p:nvPicPr>
          <p:blipFill>
            <a:blip r:embed="rId3"/>
            <a:stretch>
              <a:fillRect/>
            </a:stretch>
          </p:blipFill>
          <p:spPr>
            <a:xfrm>
              <a:off x="0" y="0"/>
              <a:ext cx="949995" cy="949995"/>
            </a:xfrm>
            <a:prstGeom prst="rect">
              <a:avLst/>
            </a:prstGeom>
            <a:effectLst/>
          </p:spPr>
        </p:pic>
      </p:grpSp>
      <p:sp>
        <p:nvSpPr>
          <p:cNvPr id="382"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383"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360"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1"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 name="Connection Line"/>
          <p:cNvSpPr/>
          <p:nvPr/>
        </p:nvSpPr>
        <p:spPr>
          <a:xfrm>
            <a:off x="9585623" y="3537829"/>
            <a:ext cx="381631" cy="854037"/>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385" name="Connection Line"/>
          <p:cNvSpPr/>
          <p:nvPr/>
        </p:nvSpPr>
        <p:spPr>
          <a:xfrm>
            <a:off x="9674836" y="362610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364" name="Line"/>
          <p:cNvSpPr/>
          <p:nvPr/>
        </p:nvSpPr>
        <p:spPr>
          <a:xfrm flipH="1">
            <a:off x="9587011" y="430868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5" name="Line"/>
          <p:cNvSpPr/>
          <p:nvPr/>
        </p:nvSpPr>
        <p:spPr>
          <a:xfrm flipV="1">
            <a:off x="10044410" y="35800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6" name="Connection Line"/>
          <p:cNvSpPr/>
          <p:nvPr/>
        </p:nvSpPr>
        <p:spPr>
          <a:xfrm>
            <a:off x="9640958" y="5264103"/>
            <a:ext cx="483377" cy="78618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7594" y="16025"/>
                  <a:pt x="394" y="8825"/>
                  <a:pt x="0" y="0"/>
                </a:cubicBezTo>
              </a:path>
            </a:pathLst>
          </a:custGeom>
          <a:ln w="38100">
            <a:solidFill>
              <a:srgbClr val="FFFFFF"/>
            </a:solidFill>
            <a:miter lim="400000"/>
          </a:ln>
        </p:spPr>
        <p:txBody>
          <a:bodyPr/>
          <a:lstStyle/>
          <a:p>
            <a:endParaRPr/>
          </a:p>
        </p:txBody>
      </p:sp>
      <p:sp>
        <p:nvSpPr>
          <p:cNvPr id="387" name="Connection Line"/>
          <p:cNvSpPr/>
          <p:nvPr/>
        </p:nvSpPr>
        <p:spPr>
          <a:xfrm>
            <a:off x="9719953" y="5206639"/>
            <a:ext cx="504807" cy="8207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937" y="13348"/>
                  <a:pt x="12737" y="6148"/>
                  <a:pt x="0" y="0"/>
                </a:cubicBezTo>
              </a:path>
            </a:pathLst>
          </a:custGeom>
          <a:ln w="38100">
            <a:solidFill>
              <a:srgbClr val="FFFFFF"/>
            </a:solidFill>
            <a:miter lim="400000"/>
          </a:ln>
        </p:spPr>
        <p:txBody>
          <a:bodyPr/>
          <a:lstStyle/>
          <a:p>
            <a:endParaRPr/>
          </a:p>
        </p:txBody>
      </p:sp>
      <p:sp>
        <p:nvSpPr>
          <p:cNvPr id="368" name="Line"/>
          <p:cNvSpPr/>
          <p:nvPr/>
        </p:nvSpPr>
        <p:spPr>
          <a:xfrm>
            <a:off x="10049705" y="6006204"/>
            <a:ext cx="126587" cy="8984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9" name="Line"/>
          <p:cNvSpPr/>
          <p:nvPr/>
        </p:nvSpPr>
        <p:spPr>
          <a:xfrm flipH="1" flipV="1">
            <a:off x="9697925" y="5173180"/>
            <a:ext cx="107422" cy="10724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263" y="17892"/>
                  <a:pt x="4063" y="10692"/>
                  <a:pt x="0" y="0"/>
                </a:cubicBezTo>
              </a:path>
            </a:pathLst>
          </a:custGeom>
          <a:ln w="38100">
            <a:solidFill>
              <a:srgbClr val="FFFFFF"/>
            </a:solidFill>
            <a:miter lim="400000"/>
          </a:ln>
        </p:spPr>
        <p:txBody>
          <a:bodyPr/>
          <a:lstStyle/>
          <a:p>
            <a:endParaRPr/>
          </a:p>
        </p:txBody>
      </p:sp>
      <p:sp>
        <p:nvSpPr>
          <p:cNvPr id="389"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474" y="13113"/>
                  <a:pt x="13274" y="5913"/>
                  <a:pt x="0" y="0"/>
                </a:cubicBezTo>
              </a:path>
            </a:pathLst>
          </a:custGeom>
          <a:ln w="38100">
            <a:solidFill>
              <a:srgbClr val="FFFFFF"/>
            </a:solidFill>
            <a:miter lim="400000"/>
          </a:ln>
        </p:spPr>
        <p:txBody>
          <a:bodyPr/>
          <a:lstStyle/>
          <a:p>
            <a:endParaRPr/>
          </a:p>
        </p:txBody>
      </p:sp>
      <p:sp>
        <p:nvSpPr>
          <p:cNvPr id="372"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3"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 name="Connection Line"/>
          <p:cNvSpPr/>
          <p:nvPr/>
        </p:nvSpPr>
        <p:spPr>
          <a:xfrm>
            <a:off x="10143886" y="1945639"/>
            <a:ext cx="107658" cy="752007"/>
          </a:xfrm>
          <a:custGeom>
            <a:avLst/>
            <a:gdLst/>
            <a:ahLst/>
            <a:cxnLst>
              <a:cxn ang="0">
                <a:pos x="wd2" y="hd2"/>
              </a:cxn>
              <a:cxn ang="5400000">
                <a:pos x="wd2" y="hd2"/>
              </a:cxn>
              <a:cxn ang="10800000">
                <a:pos x="wd2" y="hd2"/>
              </a:cxn>
              <a:cxn ang="16200000">
                <a:pos x="wd2" y="hd2"/>
              </a:cxn>
            </a:cxnLst>
            <a:rect l="0" t="0" r="r" b="b"/>
            <a:pathLst>
              <a:path w="16222" h="21600" extrusionOk="0">
                <a:moveTo>
                  <a:pt x="13942" y="21600"/>
                </a:moveTo>
                <a:cubicBezTo>
                  <a:pt x="-5378" y="13533"/>
                  <a:pt x="-4618" y="6333"/>
                  <a:pt x="16222" y="0"/>
                </a:cubicBezTo>
              </a:path>
            </a:pathLst>
          </a:custGeom>
          <a:ln w="38100">
            <a:solidFill>
              <a:srgbClr val="FFFFFF"/>
            </a:solidFill>
            <a:prstDash val="sysDot"/>
            <a:miter lim="400000"/>
          </a:ln>
        </p:spPr>
        <p:txBody>
          <a:bodyPr/>
          <a:lstStyle/>
          <a:p>
            <a:endParaRPr/>
          </a:p>
        </p:txBody>
      </p:sp>
      <p:sp>
        <p:nvSpPr>
          <p:cNvPr id="391" name="Connection Line"/>
          <p:cNvSpPr/>
          <p:nvPr/>
        </p:nvSpPr>
        <p:spPr>
          <a:xfrm>
            <a:off x="10332265" y="1946329"/>
            <a:ext cx="102785" cy="752007"/>
          </a:xfrm>
          <a:custGeom>
            <a:avLst/>
            <a:gdLst/>
            <a:ahLst/>
            <a:cxnLst>
              <a:cxn ang="0">
                <a:pos x="wd2" y="hd2"/>
              </a:cxn>
              <a:cxn ang="5400000">
                <a:pos x="wd2" y="hd2"/>
              </a:cxn>
              <a:cxn ang="10800000">
                <a:pos x="wd2" y="hd2"/>
              </a:cxn>
              <a:cxn ang="16200000">
                <a:pos x="wd2" y="hd2"/>
              </a:cxn>
            </a:cxnLst>
            <a:rect l="0" t="0" r="r" b="b"/>
            <a:pathLst>
              <a:path w="16224" h="21600" extrusionOk="0">
                <a:moveTo>
                  <a:pt x="0" y="21600"/>
                </a:moveTo>
                <a:cubicBezTo>
                  <a:pt x="20804" y="13770"/>
                  <a:pt x="21600" y="6570"/>
                  <a:pt x="2389" y="0"/>
                </a:cubicBezTo>
              </a:path>
            </a:pathLst>
          </a:custGeom>
          <a:ln w="38100">
            <a:solidFill>
              <a:srgbClr val="FFFFFF"/>
            </a:solidFill>
            <a:miter lim="400000"/>
          </a:ln>
        </p:spPr>
        <p:txBody>
          <a:bodyPr/>
          <a:lstStyle/>
          <a:p>
            <a:endParaRPr/>
          </a:p>
        </p:txBody>
      </p:sp>
      <p:sp>
        <p:nvSpPr>
          <p:cNvPr id="376" name="Line"/>
          <p:cNvSpPr/>
          <p:nvPr/>
        </p:nvSpPr>
        <p:spPr>
          <a:xfrm flipH="1" flipV="1">
            <a:off x="10330216" y="1895190"/>
            <a:ext cx="58127" cy="15301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 name="Line"/>
          <p:cNvSpPr/>
          <p:nvPr/>
        </p:nvSpPr>
        <p:spPr>
          <a:xfrm>
            <a:off x="10197841" y="2598535"/>
            <a:ext cx="58127" cy="14615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9" name="Line"/>
          <p:cNvSpPr/>
          <p:nvPr/>
        </p:nvSpPr>
        <p:spPr>
          <a:xfrm>
            <a:off x="9850537" y="221088"/>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 name="Line"/>
          <p:cNvSpPr/>
          <p:nvPr/>
        </p:nvSpPr>
        <p:spPr>
          <a:xfrm>
            <a:off x="8982532" y="365539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What is a BBST?"/>
          <p:cNvSpPr txBox="1">
            <a:spLocks noGrp="1"/>
          </p:cNvSpPr>
          <p:nvPr>
            <p:ph type="title"/>
          </p:nvPr>
        </p:nvSpPr>
        <p:spPr>
          <a:xfrm>
            <a:off x="0" y="254000"/>
            <a:ext cx="13004800" cy="2159000"/>
          </a:xfrm>
          <a:prstGeom prst="rect">
            <a:avLst/>
          </a:prstGeom>
        </p:spPr>
        <p:txBody>
          <a:bodyPr/>
          <a:lstStyle>
            <a:lvl1pPr>
              <a:defRPr b="1"/>
            </a:lvl1pPr>
          </a:lstStyle>
          <a:p>
            <a:r>
              <a:t>What is a BBST?</a:t>
            </a:r>
          </a:p>
        </p:txBody>
      </p:sp>
      <p:sp>
        <p:nvSpPr>
          <p:cNvPr id="123" name="A Balanced Binary Search Tree (BBST) is a self-balancing binary search tree. This type of tree will adjust itself in order to maintain a low (logarithmic) height allowing for faster operations such as insertions and deletions."/>
          <p:cNvSpPr txBox="1">
            <a:spLocks noGrp="1"/>
          </p:cNvSpPr>
          <p:nvPr>
            <p:ph type="body" sz="half" idx="1"/>
          </p:nvPr>
        </p:nvSpPr>
        <p:spPr>
          <a:xfrm>
            <a:off x="407524" y="3096222"/>
            <a:ext cx="12189752" cy="3561156"/>
          </a:xfrm>
          <a:prstGeom prst="rect">
            <a:avLst/>
          </a:prstGeom>
        </p:spPr>
        <p:txBody>
          <a:bodyPr anchor="t"/>
          <a:lstStyle/>
          <a:p>
            <a:pPr marL="0" indent="0" algn="ctr" defTabSz="531622">
              <a:spcBef>
                <a:spcPts val="3600"/>
              </a:spcBef>
              <a:buSzTx/>
              <a:buNone/>
              <a:defRPr sz="3913"/>
            </a:pPr>
            <a:r>
              <a:t>A </a:t>
            </a:r>
            <a:r>
              <a:rPr b="1">
                <a:solidFill>
                  <a:schemeClr val="accent2">
                    <a:satOff val="-13916"/>
                    <a:lumOff val="13989"/>
                  </a:schemeClr>
                </a:solidFill>
              </a:rPr>
              <a:t>Balanced Binary Search Tree (BBST)</a:t>
            </a:r>
            <a:r>
              <a:t> is a </a:t>
            </a:r>
            <a:r>
              <a:rPr b="1">
                <a:solidFill>
                  <a:schemeClr val="accent4">
                    <a:hueOff val="102361"/>
                    <a:satOff val="14118"/>
                    <a:lumOff val="10675"/>
                  </a:schemeClr>
                </a:solidFill>
              </a:rPr>
              <a:t>self-balancing</a:t>
            </a:r>
            <a:r>
              <a:rPr b="1">
                <a:solidFill>
                  <a:schemeClr val="accent2">
                    <a:satOff val="-13916"/>
                    <a:lumOff val="13989"/>
                  </a:schemeClr>
                </a:solidFill>
              </a:rPr>
              <a:t> </a:t>
            </a:r>
            <a:r>
              <a:t>binary search tree.</a:t>
            </a:r>
            <a:r>
              <a:rPr b="1">
                <a:solidFill>
                  <a:schemeClr val="accent2">
                    <a:satOff val="-13916"/>
                    <a:lumOff val="13989"/>
                  </a:schemeClr>
                </a:solidFill>
              </a:rPr>
              <a:t> </a:t>
            </a:r>
            <a:r>
              <a:t>This type of tree will adjust itself in order to maintain a low (logarithmic) height allowing for faster operations such as insertions and deletions.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94"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95"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96"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97"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400" name="P"/>
          <p:cNvGrpSpPr/>
          <p:nvPr/>
        </p:nvGrpSpPr>
        <p:grpSpPr>
          <a:xfrm>
            <a:off x="9812866" y="940793"/>
            <a:ext cx="949996" cy="949995"/>
            <a:chOff x="0" y="0"/>
            <a:chExt cx="949994" cy="949994"/>
          </a:xfrm>
        </p:grpSpPr>
        <p:sp>
          <p:nvSpPr>
            <p:cNvPr id="399"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398" name="P" descr="P"/>
            <p:cNvPicPr>
              <a:picLocks/>
            </p:cNvPicPr>
            <p:nvPr/>
          </p:nvPicPr>
          <p:blipFill>
            <a:blip r:embed="rId3"/>
            <a:stretch>
              <a:fillRect/>
            </a:stretch>
          </p:blipFill>
          <p:spPr>
            <a:xfrm>
              <a:off x="0" y="0"/>
              <a:ext cx="949995" cy="949995"/>
            </a:xfrm>
            <a:prstGeom prst="rect">
              <a:avLst/>
            </a:prstGeom>
            <a:effectLst/>
          </p:spPr>
        </p:pic>
      </p:grpSp>
      <p:sp>
        <p:nvSpPr>
          <p:cNvPr id="425"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426"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403"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4"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7" name="Connection Line"/>
          <p:cNvSpPr/>
          <p:nvPr/>
        </p:nvSpPr>
        <p:spPr>
          <a:xfrm>
            <a:off x="9674836" y="362610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406" name="Line"/>
          <p:cNvSpPr/>
          <p:nvPr/>
        </p:nvSpPr>
        <p:spPr>
          <a:xfrm flipV="1">
            <a:off x="10044410" y="35800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8" name="Connection Line"/>
          <p:cNvSpPr/>
          <p:nvPr/>
        </p:nvSpPr>
        <p:spPr>
          <a:xfrm>
            <a:off x="9640958" y="5264103"/>
            <a:ext cx="483377" cy="78618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7594" y="16025"/>
                  <a:pt x="394" y="8825"/>
                  <a:pt x="0" y="0"/>
                </a:cubicBezTo>
              </a:path>
            </a:pathLst>
          </a:custGeom>
          <a:ln w="38100">
            <a:solidFill>
              <a:srgbClr val="FFFFFF"/>
            </a:solidFill>
            <a:miter lim="400000"/>
          </a:ln>
        </p:spPr>
        <p:txBody>
          <a:bodyPr/>
          <a:lstStyle/>
          <a:p>
            <a:endParaRPr/>
          </a:p>
        </p:txBody>
      </p:sp>
      <p:sp>
        <p:nvSpPr>
          <p:cNvPr id="429" name="Connection Line"/>
          <p:cNvSpPr/>
          <p:nvPr/>
        </p:nvSpPr>
        <p:spPr>
          <a:xfrm>
            <a:off x="9719953" y="5206639"/>
            <a:ext cx="504807" cy="8207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937" y="13348"/>
                  <a:pt x="12737" y="6148"/>
                  <a:pt x="0" y="0"/>
                </a:cubicBezTo>
              </a:path>
            </a:pathLst>
          </a:custGeom>
          <a:ln w="38100">
            <a:solidFill>
              <a:srgbClr val="FFFFFF"/>
            </a:solidFill>
            <a:miter lim="400000"/>
          </a:ln>
        </p:spPr>
        <p:txBody>
          <a:bodyPr/>
          <a:lstStyle/>
          <a:p>
            <a:endParaRPr/>
          </a:p>
        </p:txBody>
      </p:sp>
      <p:sp>
        <p:nvSpPr>
          <p:cNvPr id="409" name="Line"/>
          <p:cNvSpPr/>
          <p:nvPr/>
        </p:nvSpPr>
        <p:spPr>
          <a:xfrm>
            <a:off x="10049705" y="6006204"/>
            <a:ext cx="126587" cy="8984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 name="Line"/>
          <p:cNvSpPr/>
          <p:nvPr/>
        </p:nvSpPr>
        <p:spPr>
          <a:xfrm flipH="1" flipV="1">
            <a:off x="9697925" y="5173180"/>
            <a:ext cx="107422" cy="10724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0"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263" y="17892"/>
                  <a:pt x="4063" y="10692"/>
                  <a:pt x="0" y="0"/>
                </a:cubicBezTo>
              </a:path>
            </a:pathLst>
          </a:custGeom>
          <a:ln w="38100">
            <a:solidFill>
              <a:srgbClr val="FFFFFF"/>
            </a:solidFill>
            <a:miter lim="400000"/>
          </a:ln>
        </p:spPr>
        <p:txBody>
          <a:bodyPr/>
          <a:lstStyle/>
          <a:p>
            <a:endParaRPr/>
          </a:p>
        </p:txBody>
      </p:sp>
      <p:sp>
        <p:nvSpPr>
          <p:cNvPr id="431"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474" y="13113"/>
                  <a:pt x="13274" y="5913"/>
                  <a:pt x="0" y="0"/>
                </a:cubicBezTo>
              </a:path>
            </a:pathLst>
          </a:custGeom>
          <a:ln w="38100">
            <a:solidFill>
              <a:srgbClr val="FFFFFF"/>
            </a:solidFill>
            <a:miter lim="400000"/>
          </a:ln>
        </p:spPr>
        <p:txBody>
          <a:bodyPr/>
          <a:lstStyle/>
          <a:p>
            <a:endParaRPr/>
          </a:p>
        </p:txBody>
      </p:sp>
      <p:sp>
        <p:nvSpPr>
          <p:cNvPr id="413"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 name="Connection Line"/>
          <p:cNvSpPr/>
          <p:nvPr/>
        </p:nvSpPr>
        <p:spPr>
          <a:xfrm>
            <a:off x="10143886" y="1945639"/>
            <a:ext cx="107658" cy="752007"/>
          </a:xfrm>
          <a:custGeom>
            <a:avLst/>
            <a:gdLst/>
            <a:ahLst/>
            <a:cxnLst>
              <a:cxn ang="0">
                <a:pos x="wd2" y="hd2"/>
              </a:cxn>
              <a:cxn ang="5400000">
                <a:pos x="wd2" y="hd2"/>
              </a:cxn>
              <a:cxn ang="10800000">
                <a:pos x="wd2" y="hd2"/>
              </a:cxn>
              <a:cxn ang="16200000">
                <a:pos x="wd2" y="hd2"/>
              </a:cxn>
            </a:cxnLst>
            <a:rect l="0" t="0" r="r" b="b"/>
            <a:pathLst>
              <a:path w="16222" h="21600" extrusionOk="0">
                <a:moveTo>
                  <a:pt x="13942" y="21600"/>
                </a:moveTo>
                <a:cubicBezTo>
                  <a:pt x="-5378" y="13533"/>
                  <a:pt x="-4618" y="6333"/>
                  <a:pt x="16222" y="0"/>
                </a:cubicBezTo>
              </a:path>
            </a:pathLst>
          </a:custGeom>
          <a:ln w="38100">
            <a:solidFill>
              <a:srgbClr val="FFFFFF"/>
            </a:solidFill>
            <a:prstDash val="sysDot"/>
            <a:miter lim="400000"/>
          </a:ln>
        </p:spPr>
        <p:txBody>
          <a:bodyPr/>
          <a:lstStyle/>
          <a:p>
            <a:endParaRPr/>
          </a:p>
        </p:txBody>
      </p:sp>
      <p:sp>
        <p:nvSpPr>
          <p:cNvPr id="433" name="Connection Line"/>
          <p:cNvSpPr/>
          <p:nvPr/>
        </p:nvSpPr>
        <p:spPr>
          <a:xfrm>
            <a:off x="10332265" y="1946329"/>
            <a:ext cx="102785" cy="752007"/>
          </a:xfrm>
          <a:custGeom>
            <a:avLst/>
            <a:gdLst/>
            <a:ahLst/>
            <a:cxnLst>
              <a:cxn ang="0">
                <a:pos x="wd2" y="hd2"/>
              </a:cxn>
              <a:cxn ang="5400000">
                <a:pos x="wd2" y="hd2"/>
              </a:cxn>
              <a:cxn ang="10800000">
                <a:pos x="wd2" y="hd2"/>
              </a:cxn>
              <a:cxn ang="16200000">
                <a:pos x="wd2" y="hd2"/>
              </a:cxn>
            </a:cxnLst>
            <a:rect l="0" t="0" r="r" b="b"/>
            <a:pathLst>
              <a:path w="16224" h="21600" extrusionOk="0">
                <a:moveTo>
                  <a:pt x="0" y="21600"/>
                </a:moveTo>
                <a:cubicBezTo>
                  <a:pt x="20804" y="13770"/>
                  <a:pt x="21600" y="6570"/>
                  <a:pt x="2389" y="0"/>
                </a:cubicBezTo>
              </a:path>
            </a:pathLst>
          </a:custGeom>
          <a:ln w="38100">
            <a:solidFill>
              <a:srgbClr val="FFFFFF"/>
            </a:solidFill>
            <a:miter lim="400000"/>
          </a:ln>
        </p:spPr>
        <p:txBody>
          <a:bodyPr/>
          <a:lstStyle/>
          <a:p>
            <a:endParaRPr/>
          </a:p>
        </p:txBody>
      </p:sp>
      <p:sp>
        <p:nvSpPr>
          <p:cNvPr id="417" name="Line"/>
          <p:cNvSpPr/>
          <p:nvPr/>
        </p:nvSpPr>
        <p:spPr>
          <a:xfrm flipH="1" flipV="1">
            <a:off x="10330216" y="1895190"/>
            <a:ext cx="58127" cy="15301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 name="Line"/>
          <p:cNvSpPr/>
          <p:nvPr/>
        </p:nvSpPr>
        <p:spPr>
          <a:xfrm>
            <a:off x="10197841" y="2598535"/>
            <a:ext cx="58127" cy="14615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9"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 name="Line"/>
          <p:cNvSpPr/>
          <p:nvPr/>
        </p:nvSpPr>
        <p:spPr>
          <a:xfrm>
            <a:off x="9850537" y="221088"/>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 name="Line"/>
          <p:cNvSpPr/>
          <p:nvPr/>
        </p:nvSpPr>
        <p:spPr>
          <a:xfrm>
            <a:off x="8982532" y="365539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4" name="Connection Line"/>
          <p:cNvSpPr/>
          <p:nvPr/>
        </p:nvSpPr>
        <p:spPr>
          <a:xfrm>
            <a:off x="10052743" y="3678193"/>
            <a:ext cx="165927" cy="2313801"/>
          </a:xfrm>
          <a:custGeom>
            <a:avLst/>
            <a:gdLst/>
            <a:ahLst/>
            <a:cxnLst>
              <a:cxn ang="0">
                <a:pos x="wd2" y="hd2"/>
              </a:cxn>
              <a:cxn ang="5400000">
                <a:pos x="wd2" y="hd2"/>
              </a:cxn>
              <a:cxn ang="10800000">
                <a:pos x="wd2" y="hd2"/>
              </a:cxn>
              <a:cxn ang="16200000">
                <a:pos x="wd2" y="hd2"/>
              </a:cxn>
            </a:cxnLst>
            <a:rect l="0" t="0" r="r" b="b"/>
            <a:pathLst>
              <a:path w="16370" h="21600" extrusionOk="0">
                <a:moveTo>
                  <a:pt x="10379" y="21600"/>
                </a:moveTo>
                <a:cubicBezTo>
                  <a:pt x="-5230" y="15046"/>
                  <a:pt x="-3233" y="7846"/>
                  <a:pt x="16370" y="0"/>
                </a:cubicBezTo>
              </a:path>
            </a:pathLst>
          </a:custGeom>
          <a:ln w="38100">
            <a:solidFill>
              <a:srgbClr val="FFFFFF"/>
            </a:solidFill>
            <a:miter lim="400000"/>
          </a:ln>
        </p:spPr>
        <p:txBody>
          <a:bodyPr/>
          <a:lstStyle/>
          <a:p>
            <a:endParaRPr/>
          </a:p>
        </p:txBody>
      </p:sp>
      <p:sp>
        <p:nvSpPr>
          <p:cNvPr id="423" name="Line"/>
          <p:cNvSpPr/>
          <p:nvPr/>
        </p:nvSpPr>
        <p:spPr>
          <a:xfrm>
            <a:off x="10137687" y="5908108"/>
            <a:ext cx="30839" cy="13897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37"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38"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39"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40"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443" name="P"/>
          <p:cNvGrpSpPr/>
          <p:nvPr/>
        </p:nvGrpSpPr>
        <p:grpSpPr>
          <a:xfrm>
            <a:off x="9812866" y="940793"/>
            <a:ext cx="949996" cy="949995"/>
            <a:chOff x="0" y="0"/>
            <a:chExt cx="949994" cy="949994"/>
          </a:xfrm>
        </p:grpSpPr>
        <p:sp>
          <p:nvSpPr>
            <p:cNvPr id="442"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441" name="P" descr="P"/>
            <p:cNvPicPr>
              <a:picLocks/>
            </p:cNvPicPr>
            <p:nvPr/>
          </p:nvPicPr>
          <p:blipFill>
            <a:blip r:embed="rId3"/>
            <a:stretch>
              <a:fillRect/>
            </a:stretch>
          </p:blipFill>
          <p:spPr>
            <a:xfrm>
              <a:off x="0" y="0"/>
              <a:ext cx="949995" cy="949995"/>
            </a:xfrm>
            <a:prstGeom prst="rect">
              <a:avLst/>
            </a:prstGeom>
            <a:effectLst/>
          </p:spPr>
        </p:pic>
      </p:grpSp>
      <p:sp>
        <p:nvSpPr>
          <p:cNvPr id="468"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469"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446"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0" name="Connection Line"/>
          <p:cNvSpPr/>
          <p:nvPr/>
        </p:nvSpPr>
        <p:spPr>
          <a:xfrm>
            <a:off x="9674836" y="362610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449" name="Line"/>
          <p:cNvSpPr/>
          <p:nvPr/>
        </p:nvSpPr>
        <p:spPr>
          <a:xfrm flipV="1">
            <a:off x="10044410" y="35800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 name="Connection Line"/>
          <p:cNvSpPr/>
          <p:nvPr/>
        </p:nvSpPr>
        <p:spPr>
          <a:xfrm>
            <a:off x="9640958" y="5264103"/>
            <a:ext cx="483377" cy="78618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7594" y="16025"/>
                  <a:pt x="394" y="8825"/>
                  <a:pt x="0" y="0"/>
                </a:cubicBezTo>
              </a:path>
            </a:pathLst>
          </a:custGeom>
          <a:ln w="38100">
            <a:solidFill>
              <a:srgbClr val="FFFFFF"/>
            </a:solidFill>
            <a:miter lim="400000"/>
          </a:ln>
        </p:spPr>
        <p:txBody>
          <a:bodyPr/>
          <a:lstStyle/>
          <a:p>
            <a:endParaRPr/>
          </a:p>
        </p:txBody>
      </p:sp>
      <p:sp>
        <p:nvSpPr>
          <p:cNvPr id="451" name="Line"/>
          <p:cNvSpPr/>
          <p:nvPr/>
        </p:nvSpPr>
        <p:spPr>
          <a:xfrm>
            <a:off x="10049705" y="6006204"/>
            <a:ext cx="126587" cy="8984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2"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263" y="17892"/>
                  <a:pt x="4063" y="10692"/>
                  <a:pt x="0" y="0"/>
                </a:cubicBezTo>
              </a:path>
            </a:pathLst>
          </a:custGeom>
          <a:ln w="38100">
            <a:solidFill>
              <a:srgbClr val="FFFFFF"/>
            </a:solidFill>
            <a:miter lim="400000"/>
          </a:ln>
        </p:spPr>
        <p:txBody>
          <a:bodyPr/>
          <a:lstStyle/>
          <a:p>
            <a:endParaRPr/>
          </a:p>
        </p:txBody>
      </p:sp>
      <p:sp>
        <p:nvSpPr>
          <p:cNvPr id="473"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474" y="13113"/>
                  <a:pt x="13274" y="5913"/>
                  <a:pt x="0" y="0"/>
                </a:cubicBezTo>
              </a:path>
            </a:pathLst>
          </a:custGeom>
          <a:ln w="38100">
            <a:solidFill>
              <a:srgbClr val="FFFFFF"/>
            </a:solidFill>
            <a:miter lim="400000"/>
          </a:ln>
        </p:spPr>
        <p:txBody>
          <a:bodyPr/>
          <a:lstStyle/>
          <a:p>
            <a:endParaRPr/>
          </a:p>
        </p:txBody>
      </p:sp>
      <p:sp>
        <p:nvSpPr>
          <p:cNvPr id="454"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4" name="Connection Line"/>
          <p:cNvSpPr/>
          <p:nvPr/>
        </p:nvSpPr>
        <p:spPr>
          <a:xfrm>
            <a:off x="10143886" y="1945639"/>
            <a:ext cx="107658" cy="752007"/>
          </a:xfrm>
          <a:custGeom>
            <a:avLst/>
            <a:gdLst/>
            <a:ahLst/>
            <a:cxnLst>
              <a:cxn ang="0">
                <a:pos x="wd2" y="hd2"/>
              </a:cxn>
              <a:cxn ang="5400000">
                <a:pos x="wd2" y="hd2"/>
              </a:cxn>
              <a:cxn ang="10800000">
                <a:pos x="wd2" y="hd2"/>
              </a:cxn>
              <a:cxn ang="16200000">
                <a:pos x="wd2" y="hd2"/>
              </a:cxn>
            </a:cxnLst>
            <a:rect l="0" t="0" r="r" b="b"/>
            <a:pathLst>
              <a:path w="16222" h="21600" extrusionOk="0">
                <a:moveTo>
                  <a:pt x="13942" y="21600"/>
                </a:moveTo>
                <a:cubicBezTo>
                  <a:pt x="-5378" y="13533"/>
                  <a:pt x="-4618" y="6333"/>
                  <a:pt x="16222" y="0"/>
                </a:cubicBezTo>
              </a:path>
            </a:pathLst>
          </a:custGeom>
          <a:ln w="38100">
            <a:solidFill>
              <a:srgbClr val="FFFFFF"/>
            </a:solidFill>
            <a:prstDash val="sysDot"/>
            <a:miter lim="400000"/>
          </a:ln>
        </p:spPr>
        <p:txBody>
          <a:bodyPr/>
          <a:lstStyle/>
          <a:p>
            <a:endParaRPr/>
          </a:p>
        </p:txBody>
      </p:sp>
      <p:sp>
        <p:nvSpPr>
          <p:cNvPr id="475" name="Connection Line"/>
          <p:cNvSpPr/>
          <p:nvPr/>
        </p:nvSpPr>
        <p:spPr>
          <a:xfrm>
            <a:off x="10332265" y="1946329"/>
            <a:ext cx="102785" cy="752007"/>
          </a:xfrm>
          <a:custGeom>
            <a:avLst/>
            <a:gdLst/>
            <a:ahLst/>
            <a:cxnLst>
              <a:cxn ang="0">
                <a:pos x="wd2" y="hd2"/>
              </a:cxn>
              <a:cxn ang="5400000">
                <a:pos x="wd2" y="hd2"/>
              </a:cxn>
              <a:cxn ang="10800000">
                <a:pos x="wd2" y="hd2"/>
              </a:cxn>
              <a:cxn ang="16200000">
                <a:pos x="wd2" y="hd2"/>
              </a:cxn>
            </a:cxnLst>
            <a:rect l="0" t="0" r="r" b="b"/>
            <a:pathLst>
              <a:path w="16224" h="21600" extrusionOk="0">
                <a:moveTo>
                  <a:pt x="0" y="21600"/>
                </a:moveTo>
                <a:cubicBezTo>
                  <a:pt x="20804" y="13770"/>
                  <a:pt x="21600" y="6570"/>
                  <a:pt x="2389" y="0"/>
                </a:cubicBezTo>
              </a:path>
            </a:pathLst>
          </a:custGeom>
          <a:ln w="38100">
            <a:solidFill>
              <a:srgbClr val="FFFFFF"/>
            </a:solidFill>
            <a:miter lim="400000"/>
          </a:ln>
        </p:spPr>
        <p:txBody>
          <a:bodyPr/>
          <a:lstStyle/>
          <a:p>
            <a:endParaRPr/>
          </a:p>
        </p:txBody>
      </p:sp>
      <p:sp>
        <p:nvSpPr>
          <p:cNvPr id="458" name="Line"/>
          <p:cNvSpPr/>
          <p:nvPr/>
        </p:nvSpPr>
        <p:spPr>
          <a:xfrm flipH="1" flipV="1">
            <a:off x="10330216" y="1895190"/>
            <a:ext cx="58127" cy="15301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9" name="Line"/>
          <p:cNvSpPr/>
          <p:nvPr/>
        </p:nvSpPr>
        <p:spPr>
          <a:xfrm>
            <a:off x="10197841" y="2598535"/>
            <a:ext cx="58127" cy="14615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1" name="Line"/>
          <p:cNvSpPr/>
          <p:nvPr/>
        </p:nvSpPr>
        <p:spPr>
          <a:xfrm>
            <a:off x="9850537" y="221088"/>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2" name="Line"/>
          <p:cNvSpPr/>
          <p:nvPr/>
        </p:nvSpPr>
        <p:spPr>
          <a:xfrm>
            <a:off x="8982532" y="365539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6" name="Connection Line"/>
          <p:cNvSpPr/>
          <p:nvPr/>
        </p:nvSpPr>
        <p:spPr>
          <a:xfrm>
            <a:off x="10227945" y="3745536"/>
            <a:ext cx="167292" cy="2275064"/>
          </a:xfrm>
          <a:custGeom>
            <a:avLst/>
            <a:gdLst/>
            <a:ahLst/>
            <a:cxnLst>
              <a:cxn ang="0">
                <a:pos x="wd2" y="hd2"/>
              </a:cxn>
              <a:cxn ang="5400000">
                <a:pos x="wd2" y="hd2"/>
              </a:cxn>
              <a:cxn ang="10800000">
                <a:pos x="wd2" y="hd2"/>
              </a:cxn>
              <a:cxn ang="16200000">
                <a:pos x="wd2" y="hd2"/>
              </a:cxn>
            </a:cxnLst>
            <a:rect l="0" t="0" r="r" b="b"/>
            <a:pathLst>
              <a:path w="17559" h="21600" extrusionOk="0">
                <a:moveTo>
                  <a:pt x="0" y="21600"/>
                </a:moveTo>
                <a:cubicBezTo>
                  <a:pt x="16899" y="14259"/>
                  <a:pt x="21600" y="7059"/>
                  <a:pt x="14102" y="0"/>
                </a:cubicBezTo>
              </a:path>
            </a:pathLst>
          </a:custGeom>
          <a:ln w="38100">
            <a:solidFill>
              <a:srgbClr val="FFFFFF"/>
            </a:solidFill>
            <a:miter lim="400000"/>
          </a:ln>
        </p:spPr>
        <p:txBody>
          <a:bodyPr/>
          <a:lstStyle/>
          <a:p>
            <a:endParaRPr/>
          </a:p>
        </p:txBody>
      </p:sp>
      <p:sp>
        <p:nvSpPr>
          <p:cNvPr id="477" name="Connection Line"/>
          <p:cNvSpPr/>
          <p:nvPr/>
        </p:nvSpPr>
        <p:spPr>
          <a:xfrm>
            <a:off x="10052743" y="3678193"/>
            <a:ext cx="165927" cy="2313801"/>
          </a:xfrm>
          <a:custGeom>
            <a:avLst/>
            <a:gdLst/>
            <a:ahLst/>
            <a:cxnLst>
              <a:cxn ang="0">
                <a:pos x="wd2" y="hd2"/>
              </a:cxn>
              <a:cxn ang="5400000">
                <a:pos x="wd2" y="hd2"/>
              </a:cxn>
              <a:cxn ang="10800000">
                <a:pos x="wd2" y="hd2"/>
              </a:cxn>
              <a:cxn ang="16200000">
                <a:pos x="wd2" y="hd2"/>
              </a:cxn>
            </a:cxnLst>
            <a:rect l="0" t="0" r="r" b="b"/>
            <a:pathLst>
              <a:path w="16370" h="21600" extrusionOk="0">
                <a:moveTo>
                  <a:pt x="10379" y="21600"/>
                </a:moveTo>
                <a:cubicBezTo>
                  <a:pt x="-5230" y="15046"/>
                  <a:pt x="-3233" y="7846"/>
                  <a:pt x="16370" y="0"/>
                </a:cubicBezTo>
              </a:path>
            </a:pathLst>
          </a:custGeom>
          <a:ln w="38100">
            <a:solidFill>
              <a:srgbClr val="FFFFFF"/>
            </a:solidFill>
            <a:miter lim="400000"/>
          </a:ln>
        </p:spPr>
        <p:txBody>
          <a:bodyPr/>
          <a:lstStyle/>
          <a:p>
            <a:endParaRPr/>
          </a:p>
        </p:txBody>
      </p:sp>
      <p:sp>
        <p:nvSpPr>
          <p:cNvPr id="465" name="Line"/>
          <p:cNvSpPr/>
          <p:nvPr/>
        </p:nvSpPr>
        <p:spPr>
          <a:xfrm flipH="1" flipV="1">
            <a:off x="10353764" y="3691047"/>
            <a:ext cx="21862" cy="154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6" name="Line"/>
          <p:cNvSpPr/>
          <p:nvPr/>
        </p:nvSpPr>
        <p:spPr>
          <a:xfrm>
            <a:off x="10137687" y="5908108"/>
            <a:ext cx="30839" cy="13897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0"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1"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2"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3"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486" name="P"/>
          <p:cNvGrpSpPr/>
          <p:nvPr/>
        </p:nvGrpSpPr>
        <p:grpSpPr>
          <a:xfrm>
            <a:off x="9812866" y="940793"/>
            <a:ext cx="949996" cy="949995"/>
            <a:chOff x="0" y="0"/>
            <a:chExt cx="949994" cy="949994"/>
          </a:xfrm>
        </p:grpSpPr>
        <p:sp>
          <p:nvSpPr>
            <p:cNvPr id="485"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484" name="P" descr="P"/>
            <p:cNvPicPr>
              <a:picLocks/>
            </p:cNvPicPr>
            <p:nvPr/>
          </p:nvPicPr>
          <p:blipFill>
            <a:blip r:embed="rId3"/>
            <a:stretch>
              <a:fillRect/>
            </a:stretch>
          </p:blipFill>
          <p:spPr>
            <a:xfrm>
              <a:off x="0" y="0"/>
              <a:ext cx="949995" cy="949995"/>
            </a:xfrm>
            <a:prstGeom prst="rect">
              <a:avLst/>
            </a:prstGeom>
            <a:effectLst/>
          </p:spPr>
        </p:pic>
      </p:grpSp>
      <p:sp>
        <p:nvSpPr>
          <p:cNvPr id="511"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512"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489"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3" name="Connection Line"/>
          <p:cNvSpPr/>
          <p:nvPr/>
        </p:nvSpPr>
        <p:spPr>
          <a:xfrm>
            <a:off x="9674836" y="362610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492" name="Line"/>
          <p:cNvSpPr/>
          <p:nvPr/>
        </p:nvSpPr>
        <p:spPr>
          <a:xfrm flipV="1">
            <a:off x="10044410" y="35800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4"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263" y="17892"/>
                  <a:pt x="4063" y="10692"/>
                  <a:pt x="0" y="0"/>
                </a:cubicBezTo>
              </a:path>
            </a:pathLst>
          </a:custGeom>
          <a:ln w="38100">
            <a:solidFill>
              <a:srgbClr val="FFFFFF"/>
            </a:solidFill>
            <a:miter lim="400000"/>
          </a:ln>
        </p:spPr>
        <p:txBody>
          <a:bodyPr/>
          <a:lstStyle/>
          <a:p>
            <a:endParaRPr/>
          </a:p>
        </p:txBody>
      </p:sp>
      <p:sp>
        <p:nvSpPr>
          <p:cNvPr id="515"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474" y="13113"/>
                  <a:pt x="13274" y="5913"/>
                  <a:pt x="0" y="0"/>
                </a:cubicBezTo>
              </a:path>
            </a:pathLst>
          </a:custGeom>
          <a:ln w="38100">
            <a:solidFill>
              <a:srgbClr val="FFFFFF"/>
            </a:solidFill>
            <a:miter lim="400000"/>
          </a:ln>
        </p:spPr>
        <p:txBody>
          <a:bodyPr/>
          <a:lstStyle/>
          <a:p>
            <a:endParaRPr/>
          </a:p>
        </p:txBody>
      </p:sp>
      <p:sp>
        <p:nvSpPr>
          <p:cNvPr id="495"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6"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6" name="Connection Line"/>
          <p:cNvSpPr/>
          <p:nvPr/>
        </p:nvSpPr>
        <p:spPr>
          <a:xfrm>
            <a:off x="10143886" y="1945639"/>
            <a:ext cx="107658" cy="752007"/>
          </a:xfrm>
          <a:custGeom>
            <a:avLst/>
            <a:gdLst/>
            <a:ahLst/>
            <a:cxnLst>
              <a:cxn ang="0">
                <a:pos x="wd2" y="hd2"/>
              </a:cxn>
              <a:cxn ang="5400000">
                <a:pos x="wd2" y="hd2"/>
              </a:cxn>
              <a:cxn ang="10800000">
                <a:pos x="wd2" y="hd2"/>
              </a:cxn>
              <a:cxn ang="16200000">
                <a:pos x="wd2" y="hd2"/>
              </a:cxn>
            </a:cxnLst>
            <a:rect l="0" t="0" r="r" b="b"/>
            <a:pathLst>
              <a:path w="16222" h="21600" extrusionOk="0">
                <a:moveTo>
                  <a:pt x="13942" y="21600"/>
                </a:moveTo>
                <a:cubicBezTo>
                  <a:pt x="-5378" y="13533"/>
                  <a:pt x="-4618" y="6333"/>
                  <a:pt x="16222" y="0"/>
                </a:cubicBezTo>
              </a:path>
            </a:pathLst>
          </a:custGeom>
          <a:ln w="38100">
            <a:solidFill>
              <a:srgbClr val="FFFFFF"/>
            </a:solidFill>
            <a:prstDash val="sysDot"/>
            <a:miter lim="400000"/>
          </a:ln>
        </p:spPr>
        <p:txBody>
          <a:bodyPr/>
          <a:lstStyle/>
          <a:p>
            <a:endParaRPr/>
          </a:p>
        </p:txBody>
      </p:sp>
      <p:sp>
        <p:nvSpPr>
          <p:cNvPr id="517" name="Connection Line"/>
          <p:cNvSpPr/>
          <p:nvPr/>
        </p:nvSpPr>
        <p:spPr>
          <a:xfrm>
            <a:off x="10332265" y="1946329"/>
            <a:ext cx="102785" cy="752007"/>
          </a:xfrm>
          <a:custGeom>
            <a:avLst/>
            <a:gdLst/>
            <a:ahLst/>
            <a:cxnLst>
              <a:cxn ang="0">
                <a:pos x="wd2" y="hd2"/>
              </a:cxn>
              <a:cxn ang="5400000">
                <a:pos x="wd2" y="hd2"/>
              </a:cxn>
              <a:cxn ang="10800000">
                <a:pos x="wd2" y="hd2"/>
              </a:cxn>
              <a:cxn ang="16200000">
                <a:pos x="wd2" y="hd2"/>
              </a:cxn>
            </a:cxnLst>
            <a:rect l="0" t="0" r="r" b="b"/>
            <a:pathLst>
              <a:path w="16224" h="21600" extrusionOk="0">
                <a:moveTo>
                  <a:pt x="0" y="21600"/>
                </a:moveTo>
                <a:cubicBezTo>
                  <a:pt x="20804" y="13770"/>
                  <a:pt x="21600" y="6570"/>
                  <a:pt x="2389" y="0"/>
                </a:cubicBezTo>
              </a:path>
            </a:pathLst>
          </a:custGeom>
          <a:ln w="38100">
            <a:solidFill>
              <a:srgbClr val="FFFFFF"/>
            </a:solidFill>
            <a:miter lim="400000"/>
          </a:ln>
        </p:spPr>
        <p:txBody>
          <a:bodyPr/>
          <a:lstStyle/>
          <a:p>
            <a:endParaRPr/>
          </a:p>
        </p:txBody>
      </p:sp>
      <p:sp>
        <p:nvSpPr>
          <p:cNvPr id="499" name="Line"/>
          <p:cNvSpPr/>
          <p:nvPr/>
        </p:nvSpPr>
        <p:spPr>
          <a:xfrm flipH="1" flipV="1">
            <a:off x="10330216" y="1895190"/>
            <a:ext cx="58127" cy="15301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0" name="Line"/>
          <p:cNvSpPr/>
          <p:nvPr/>
        </p:nvSpPr>
        <p:spPr>
          <a:xfrm>
            <a:off x="10197841" y="2598535"/>
            <a:ext cx="58127" cy="14615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1"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2" name="Line"/>
          <p:cNvSpPr/>
          <p:nvPr/>
        </p:nvSpPr>
        <p:spPr>
          <a:xfrm>
            <a:off x="9850537" y="221088"/>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3" name="Line"/>
          <p:cNvSpPr/>
          <p:nvPr/>
        </p:nvSpPr>
        <p:spPr>
          <a:xfrm>
            <a:off x="8982532" y="365539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8" name="Connection Line"/>
          <p:cNvSpPr/>
          <p:nvPr/>
        </p:nvSpPr>
        <p:spPr>
          <a:xfrm>
            <a:off x="10227945" y="3745536"/>
            <a:ext cx="167292" cy="2275064"/>
          </a:xfrm>
          <a:custGeom>
            <a:avLst/>
            <a:gdLst/>
            <a:ahLst/>
            <a:cxnLst>
              <a:cxn ang="0">
                <a:pos x="wd2" y="hd2"/>
              </a:cxn>
              <a:cxn ang="5400000">
                <a:pos x="wd2" y="hd2"/>
              </a:cxn>
              <a:cxn ang="10800000">
                <a:pos x="wd2" y="hd2"/>
              </a:cxn>
              <a:cxn ang="16200000">
                <a:pos x="wd2" y="hd2"/>
              </a:cxn>
            </a:cxnLst>
            <a:rect l="0" t="0" r="r" b="b"/>
            <a:pathLst>
              <a:path w="17559" h="21600" extrusionOk="0">
                <a:moveTo>
                  <a:pt x="0" y="21600"/>
                </a:moveTo>
                <a:cubicBezTo>
                  <a:pt x="16899" y="14259"/>
                  <a:pt x="21600" y="7059"/>
                  <a:pt x="14102" y="0"/>
                </a:cubicBezTo>
              </a:path>
            </a:pathLst>
          </a:custGeom>
          <a:ln w="38100">
            <a:solidFill>
              <a:srgbClr val="FFFFFF"/>
            </a:solidFill>
            <a:miter lim="400000"/>
          </a:ln>
        </p:spPr>
        <p:txBody>
          <a:bodyPr/>
          <a:lstStyle/>
          <a:p>
            <a:endParaRPr/>
          </a:p>
        </p:txBody>
      </p:sp>
      <p:sp>
        <p:nvSpPr>
          <p:cNvPr id="519" name="Connection Line"/>
          <p:cNvSpPr/>
          <p:nvPr/>
        </p:nvSpPr>
        <p:spPr>
          <a:xfrm>
            <a:off x="10052743" y="3678193"/>
            <a:ext cx="165927" cy="2313801"/>
          </a:xfrm>
          <a:custGeom>
            <a:avLst/>
            <a:gdLst/>
            <a:ahLst/>
            <a:cxnLst>
              <a:cxn ang="0">
                <a:pos x="wd2" y="hd2"/>
              </a:cxn>
              <a:cxn ang="5400000">
                <a:pos x="wd2" y="hd2"/>
              </a:cxn>
              <a:cxn ang="10800000">
                <a:pos x="wd2" y="hd2"/>
              </a:cxn>
              <a:cxn ang="16200000">
                <a:pos x="wd2" y="hd2"/>
              </a:cxn>
            </a:cxnLst>
            <a:rect l="0" t="0" r="r" b="b"/>
            <a:pathLst>
              <a:path w="16370" h="21600" extrusionOk="0">
                <a:moveTo>
                  <a:pt x="10379" y="21600"/>
                </a:moveTo>
                <a:cubicBezTo>
                  <a:pt x="-5230" y="15046"/>
                  <a:pt x="-3233" y="7846"/>
                  <a:pt x="16370" y="0"/>
                </a:cubicBezTo>
              </a:path>
            </a:pathLst>
          </a:custGeom>
          <a:ln w="38100">
            <a:solidFill>
              <a:srgbClr val="FFFFFF"/>
            </a:solidFill>
            <a:miter lim="400000"/>
          </a:ln>
        </p:spPr>
        <p:txBody>
          <a:bodyPr/>
          <a:lstStyle/>
          <a:p>
            <a:endParaRPr/>
          </a:p>
        </p:txBody>
      </p:sp>
      <p:sp>
        <p:nvSpPr>
          <p:cNvPr id="506" name="Line"/>
          <p:cNvSpPr/>
          <p:nvPr/>
        </p:nvSpPr>
        <p:spPr>
          <a:xfrm flipH="1" flipV="1">
            <a:off x="10353764" y="3691047"/>
            <a:ext cx="21862" cy="154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7" name="Line"/>
          <p:cNvSpPr/>
          <p:nvPr/>
        </p:nvSpPr>
        <p:spPr>
          <a:xfrm>
            <a:off x="10137687" y="5908108"/>
            <a:ext cx="30839" cy="13897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 name="Connection Line"/>
          <p:cNvSpPr/>
          <p:nvPr/>
        </p:nvSpPr>
        <p:spPr>
          <a:xfrm>
            <a:off x="9582145" y="3569860"/>
            <a:ext cx="338955" cy="822006"/>
          </a:xfrm>
          <a:custGeom>
            <a:avLst/>
            <a:gdLst/>
            <a:ahLst/>
            <a:cxnLst>
              <a:cxn ang="0">
                <a:pos x="wd2" y="hd2"/>
              </a:cxn>
              <a:cxn ang="5400000">
                <a:pos x="wd2" y="hd2"/>
              </a:cxn>
              <a:cxn ang="10800000">
                <a:pos x="wd2" y="hd2"/>
              </a:cxn>
              <a:cxn ang="16200000">
                <a:pos x="wd2" y="hd2"/>
              </a:cxn>
            </a:cxnLst>
            <a:rect l="0" t="0" r="r" b="b"/>
            <a:pathLst>
              <a:path w="20248" h="21600" extrusionOk="0">
                <a:moveTo>
                  <a:pt x="227" y="21600"/>
                </a:moveTo>
                <a:cubicBezTo>
                  <a:pt x="-1352" y="12117"/>
                  <a:pt x="5322" y="4917"/>
                  <a:pt x="20248" y="0"/>
                </a:cubicBezTo>
              </a:path>
            </a:pathLst>
          </a:custGeom>
          <a:ln w="38100">
            <a:solidFill>
              <a:srgbClr val="FFFFFF"/>
            </a:solidFill>
            <a:miter lim="400000"/>
          </a:ln>
        </p:spPr>
        <p:txBody>
          <a:bodyPr/>
          <a:lstStyle/>
          <a:p>
            <a:endParaRPr/>
          </a:p>
        </p:txBody>
      </p:sp>
      <p:sp>
        <p:nvSpPr>
          <p:cNvPr id="509" name="Line"/>
          <p:cNvSpPr/>
          <p:nvPr/>
        </p:nvSpPr>
        <p:spPr>
          <a:xfrm flipV="1">
            <a:off x="9854803" y="3520790"/>
            <a:ext cx="108976" cy="9536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0"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3"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4"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5"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6"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529" name="P"/>
          <p:cNvGrpSpPr/>
          <p:nvPr/>
        </p:nvGrpSpPr>
        <p:grpSpPr>
          <a:xfrm>
            <a:off x="9812866" y="940793"/>
            <a:ext cx="949996" cy="949995"/>
            <a:chOff x="0" y="0"/>
            <a:chExt cx="949994" cy="949994"/>
          </a:xfrm>
        </p:grpSpPr>
        <p:sp>
          <p:nvSpPr>
            <p:cNvPr id="528"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527" name="P" descr="P"/>
            <p:cNvPicPr>
              <a:picLocks/>
            </p:cNvPicPr>
            <p:nvPr/>
          </p:nvPicPr>
          <p:blipFill>
            <a:blip r:embed="rId3"/>
            <a:stretch>
              <a:fillRect/>
            </a:stretch>
          </p:blipFill>
          <p:spPr>
            <a:xfrm>
              <a:off x="0" y="0"/>
              <a:ext cx="949995" cy="949995"/>
            </a:xfrm>
            <a:prstGeom prst="rect">
              <a:avLst/>
            </a:prstGeom>
            <a:effectLst/>
          </p:spPr>
        </p:pic>
      </p:grpSp>
      <p:sp>
        <p:nvSpPr>
          <p:cNvPr id="554"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555"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532"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3"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6" name="Connection Line"/>
          <p:cNvSpPr/>
          <p:nvPr/>
        </p:nvSpPr>
        <p:spPr>
          <a:xfrm>
            <a:off x="9674836" y="362610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535" name="Line"/>
          <p:cNvSpPr/>
          <p:nvPr/>
        </p:nvSpPr>
        <p:spPr>
          <a:xfrm flipV="1">
            <a:off x="10044410" y="35800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7"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263" y="17892"/>
                  <a:pt x="4063" y="10692"/>
                  <a:pt x="0" y="0"/>
                </a:cubicBezTo>
              </a:path>
            </a:pathLst>
          </a:custGeom>
          <a:ln w="38100">
            <a:solidFill>
              <a:srgbClr val="FFFFFF"/>
            </a:solidFill>
            <a:miter lim="400000"/>
          </a:ln>
        </p:spPr>
        <p:txBody>
          <a:bodyPr/>
          <a:lstStyle/>
          <a:p>
            <a:endParaRPr/>
          </a:p>
        </p:txBody>
      </p:sp>
      <p:sp>
        <p:nvSpPr>
          <p:cNvPr id="558"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474" y="13113"/>
                  <a:pt x="13274" y="5913"/>
                  <a:pt x="0" y="0"/>
                </a:cubicBezTo>
              </a:path>
            </a:pathLst>
          </a:custGeom>
          <a:ln w="38100">
            <a:solidFill>
              <a:srgbClr val="FFFFFF"/>
            </a:solidFill>
            <a:miter lim="400000"/>
          </a:ln>
        </p:spPr>
        <p:txBody>
          <a:bodyPr/>
          <a:lstStyle/>
          <a:p>
            <a:endParaRPr/>
          </a:p>
        </p:txBody>
      </p:sp>
      <p:sp>
        <p:nvSpPr>
          <p:cNvPr id="538"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9"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9" name="Connection Line"/>
          <p:cNvSpPr/>
          <p:nvPr/>
        </p:nvSpPr>
        <p:spPr>
          <a:xfrm>
            <a:off x="10143886" y="1945639"/>
            <a:ext cx="107658" cy="752007"/>
          </a:xfrm>
          <a:custGeom>
            <a:avLst/>
            <a:gdLst/>
            <a:ahLst/>
            <a:cxnLst>
              <a:cxn ang="0">
                <a:pos x="wd2" y="hd2"/>
              </a:cxn>
              <a:cxn ang="5400000">
                <a:pos x="wd2" y="hd2"/>
              </a:cxn>
              <a:cxn ang="10800000">
                <a:pos x="wd2" y="hd2"/>
              </a:cxn>
              <a:cxn ang="16200000">
                <a:pos x="wd2" y="hd2"/>
              </a:cxn>
            </a:cxnLst>
            <a:rect l="0" t="0" r="r" b="b"/>
            <a:pathLst>
              <a:path w="16222" h="21600" extrusionOk="0">
                <a:moveTo>
                  <a:pt x="13942" y="21600"/>
                </a:moveTo>
                <a:cubicBezTo>
                  <a:pt x="-5378" y="13533"/>
                  <a:pt x="-4618" y="6333"/>
                  <a:pt x="16222" y="0"/>
                </a:cubicBezTo>
              </a:path>
            </a:pathLst>
          </a:custGeom>
          <a:ln w="38100">
            <a:solidFill>
              <a:srgbClr val="FFFFFF"/>
            </a:solidFill>
            <a:prstDash val="sysDot"/>
            <a:miter lim="400000"/>
          </a:ln>
        </p:spPr>
        <p:txBody>
          <a:bodyPr/>
          <a:lstStyle/>
          <a:p>
            <a:endParaRPr/>
          </a:p>
        </p:txBody>
      </p:sp>
      <p:sp>
        <p:nvSpPr>
          <p:cNvPr id="560" name="Connection Line"/>
          <p:cNvSpPr/>
          <p:nvPr/>
        </p:nvSpPr>
        <p:spPr>
          <a:xfrm>
            <a:off x="9413919" y="3427506"/>
            <a:ext cx="429283" cy="911551"/>
          </a:xfrm>
          <a:custGeom>
            <a:avLst/>
            <a:gdLst/>
            <a:ahLst/>
            <a:cxnLst>
              <a:cxn ang="0">
                <a:pos x="wd2" y="hd2"/>
              </a:cxn>
              <a:cxn ang="5400000">
                <a:pos x="wd2" y="hd2"/>
              </a:cxn>
              <a:cxn ang="10800000">
                <a:pos x="wd2" y="hd2"/>
              </a:cxn>
              <a:cxn ang="16200000">
                <a:pos x="wd2" y="hd2"/>
              </a:cxn>
            </a:cxnLst>
            <a:rect l="0" t="0" r="r" b="b"/>
            <a:pathLst>
              <a:path w="20529" h="21600" extrusionOk="0">
                <a:moveTo>
                  <a:pt x="136" y="21600"/>
                </a:moveTo>
                <a:cubicBezTo>
                  <a:pt x="-1071" y="11957"/>
                  <a:pt x="5727" y="4757"/>
                  <a:pt x="20529" y="0"/>
                </a:cubicBezTo>
              </a:path>
            </a:pathLst>
          </a:custGeom>
          <a:ln w="38100">
            <a:solidFill>
              <a:srgbClr val="FFFFFF"/>
            </a:solidFill>
            <a:miter lim="400000"/>
          </a:ln>
        </p:spPr>
        <p:txBody>
          <a:bodyPr/>
          <a:lstStyle/>
          <a:p>
            <a:endParaRPr/>
          </a:p>
        </p:txBody>
      </p:sp>
      <p:sp>
        <p:nvSpPr>
          <p:cNvPr id="542" name="Line"/>
          <p:cNvSpPr/>
          <p:nvPr/>
        </p:nvSpPr>
        <p:spPr>
          <a:xfrm>
            <a:off x="10197841" y="2598535"/>
            <a:ext cx="58127" cy="14615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 name="Line"/>
          <p:cNvSpPr/>
          <p:nvPr/>
        </p:nvSpPr>
        <p:spPr>
          <a:xfrm>
            <a:off x="9850537" y="221088"/>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5" name="Line"/>
          <p:cNvSpPr/>
          <p:nvPr/>
        </p:nvSpPr>
        <p:spPr>
          <a:xfrm>
            <a:off x="8982532" y="365539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1" name="Connection Line"/>
          <p:cNvSpPr/>
          <p:nvPr/>
        </p:nvSpPr>
        <p:spPr>
          <a:xfrm>
            <a:off x="10227945" y="3745536"/>
            <a:ext cx="167292" cy="2275064"/>
          </a:xfrm>
          <a:custGeom>
            <a:avLst/>
            <a:gdLst/>
            <a:ahLst/>
            <a:cxnLst>
              <a:cxn ang="0">
                <a:pos x="wd2" y="hd2"/>
              </a:cxn>
              <a:cxn ang="5400000">
                <a:pos x="wd2" y="hd2"/>
              </a:cxn>
              <a:cxn ang="10800000">
                <a:pos x="wd2" y="hd2"/>
              </a:cxn>
              <a:cxn ang="16200000">
                <a:pos x="wd2" y="hd2"/>
              </a:cxn>
            </a:cxnLst>
            <a:rect l="0" t="0" r="r" b="b"/>
            <a:pathLst>
              <a:path w="17559" h="21600" extrusionOk="0">
                <a:moveTo>
                  <a:pt x="0" y="21600"/>
                </a:moveTo>
                <a:cubicBezTo>
                  <a:pt x="16899" y="14259"/>
                  <a:pt x="21600" y="7059"/>
                  <a:pt x="14102" y="0"/>
                </a:cubicBezTo>
              </a:path>
            </a:pathLst>
          </a:custGeom>
          <a:ln w="38100">
            <a:solidFill>
              <a:srgbClr val="FFFFFF"/>
            </a:solidFill>
            <a:miter lim="400000"/>
          </a:ln>
        </p:spPr>
        <p:txBody>
          <a:bodyPr/>
          <a:lstStyle/>
          <a:p>
            <a:endParaRPr/>
          </a:p>
        </p:txBody>
      </p:sp>
      <p:sp>
        <p:nvSpPr>
          <p:cNvPr id="562" name="Connection Line"/>
          <p:cNvSpPr/>
          <p:nvPr/>
        </p:nvSpPr>
        <p:spPr>
          <a:xfrm>
            <a:off x="10052743" y="3678193"/>
            <a:ext cx="165927" cy="2313801"/>
          </a:xfrm>
          <a:custGeom>
            <a:avLst/>
            <a:gdLst/>
            <a:ahLst/>
            <a:cxnLst>
              <a:cxn ang="0">
                <a:pos x="wd2" y="hd2"/>
              </a:cxn>
              <a:cxn ang="5400000">
                <a:pos x="wd2" y="hd2"/>
              </a:cxn>
              <a:cxn ang="10800000">
                <a:pos x="wd2" y="hd2"/>
              </a:cxn>
              <a:cxn ang="16200000">
                <a:pos x="wd2" y="hd2"/>
              </a:cxn>
            </a:cxnLst>
            <a:rect l="0" t="0" r="r" b="b"/>
            <a:pathLst>
              <a:path w="16370" h="21600" extrusionOk="0">
                <a:moveTo>
                  <a:pt x="10379" y="21600"/>
                </a:moveTo>
                <a:cubicBezTo>
                  <a:pt x="-5230" y="15046"/>
                  <a:pt x="-3233" y="7846"/>
                  <a:pt x="16370" y="0"/>
                </a:cubicBezTo>
              </a:path>
            </a:pathLst>
          </a:custGeom>
          <a:ln w="38100">
            <a:solidFill>
              <a:srgbClr val="FFFFFF"/>
            </a:solidFill>
            <a:miter lim="400000"/>
          </a:ln>
        </p:spPr>
        <p:txBody>
          <a:bodyPr/>
          <a:lstStyle/>
          <a:p>
            <a:endParaRPr/>
          </a:p>
        </p:txBody>
      </p:sp>
      <p:sp>
        <p:nvSpPr>
          <p:cNvPr id="548" name="Line"/>
          <p:cNvSpPr/>
          <p:nvPr/>
        </p:nvSpPr>
        <p:spPr>
          <a:xfrm flipH="1" flipV="1">
            <a:off x="10353764" y="3691047"/>
            <a:ext cx="21862" cy="154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9" name="Line"/>
          <p:cNvSpPr/>
          <p:nvPr/>
        </p:nvSpPr>
        <p:spPr>
          <a:xfrm>
            <a:off x="10137687" y="5908108"/>
            <a:ext cx="30839" cy="13897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 name="Connection Line"/>
          <p:cNvSpPr/>
          <p:nvPr/>
        </p:nvSpPr>
        <p:spPr>
          <a:xfrm>
            <a:off x="9582145" y="3569860"/>
            <a:ext cx="338955" cy="822006"/>
          </a:xfrm>
          <a:custGeom>
            <a:avLst/>
            <a:gdLst/>
            <a:ahLst/>
            <a:cxnLst>
              <a:cxn ang="0">
                <a:pos x="wd2" y="hd2"/>
              </a:cxn>
              <a:cxn ang="5400000">
                <a:pos x="wd2" y="hd2"/>
              </a:cxn>
              <a:cxn ang="10800000">
                <a:pos x="wd2" y="hd2"/>
              </a:cxn>
              <a:cxn ang="16200000">
                <a:pos x="wd2" y="hd2"/>
              </a:cxn>
            </a:cxnLst>
            <a:rect l="0" t="0" r="r" b="b"/>
            <a:pathLst>
              <a:path w="20248" h="21600" extrusionOk="0">
                <a:moveTo>
                  <a:pt x="227" y="21600"/>
                </a:moveTo>
                <a:cubicBezTo>
                  <a:pt x="-1352" y="12117"/>
                  <a:pt x="5322" y="4917"/>
                  <a:pt x="20248" y="0"/>
                </a:cubicBezTo>
              </a:path>
            </a:pathLst>
          </a:custGeom>
          <a:ln w="38100">
            <a:solidFill>
              <a:srgbClr val="FFFFFF"/>
            </a:solidFill>
            <a:miter lim="400000"/>
          </a:ln>
        </p:spPr>
        <p:txBody>
          <a:bodyPr/>
          <a:lstStyle/>
          <a:p>
            <a:endParaRPr/>
          </a:p>
        </p:txBody>
      </p:sp>
      <p:sp>
        <p:nvSpPr>
          <p:cNvPr id="551" name="Line"/>
          <p:cNvSpPr/>
          <p:nvPr/>
        </p:nvSpPr>
        <p:spPr>
          <a:xfrm flipV="1">
            <a:off x="9854803" y="3520790"/>
            <a:ext cx="108976" cy="9536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2" name="Line"/>
          <p:cNvSpPr/>
          <p:nvPr/>
        </p:nvSpPr>
        <p:spPr>
          <a:xfrm>
            <a:off x="9414139" y="4245824"/>
            <a:ext cx="3540" cy="13032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3"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66"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67"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68"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69"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572" name="P"/>
          <p:cNvGrpSpPr/>
          <p:nvPr/>
        </p:nvGrpSpPr>
        <p:grpSpPr>
          <a:xfrm>
            <a:off x="9812866" y="940793"/>
            <a:ext cx="949996" cy="949995"/>
            <a:chOff x="0" y="0"/>
            <a:chExt cx="949994" cy="949994"/>
          </a:xfrm>
        </p:grpSpPr>
        <p:sp>
          <p:nvSpPr>
            <p:cNvPr id="571"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570" name="P" descr="P"/>
            <p:cNvPicPr>
              <a:picLocks/>
            </p:cNvPicPr>
            <p:nvPr/>
          </p:nvPicPr>
          <p:blipFill>
            <a:blip r:embed="rId3"/>
            <a:stretch>
              <a:fillRect/>
            </a:stretch>
          </p:blipFill>
          <p:spPr>
            <a:xfrm>
              <a:off x="0" y="0"/>
              <a:ext cx="949995" cy="949995"/>
            </a:xfrm>
            <a:prstGeom prst="rect">
              <a:avLst/>
            </a:prstGeom>
            <a:effectLst/>
          </p:spPr>
        </p:pic>
      </p:grpSp>
      <p:sp>
        <p:nvSpPr>
          <p:cNvPr id="597"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598"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575"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6"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9" name="Connection Line"/>
          <p:cNvSpPr/>
          <p:nvPr/>
        </p:nvSpPr>
        <p:spPr>
          <a:xfrm>
            <a:off x="8704443" y="1560691"/>
            <a:ext cx="1079882" cy="2898451"/>
          </a:xfrm>
          <a:custGeom>
            <a:avLst/>
            <a:gdLst/>
            <a:ahLst/>
            <a:cxnLst>
              <a:cxn ang="0">
                <a:pos x="wd2" y="hd2"/>
              </a:cxn>
              <a:cxn ang="5400000">
                <a:pos x="wd2" y="hd2"/>
              </a:cxn>
              <a:cxn ang="10800000">
                <a:pos x="wd2" y="hd2"/>
              </a:cxn>
              <a:cxn ang="16200000">
                <a:pos x="wd2" y="hd2"/>
              </a:cxn>
            </a:cxnLst>
            <a:rect l="0" t="0" r="r" b="b"/>
            <a:pathLst>
              <a:path w="17065" h="21600" extrusionOk="0">
                <a:moveTo>
                  <a:pt x="17065" y="0"/>
                </a:moveTo>
                <a:cubicBezTo>
                  <a:pt x="-566" y="4549"/>
                  <a:pt x="-4535" y="11749"/>
                  <a:pt x="5158" y="21600"/>
                </a:cubicBezTo>
              </a:path>
            </a:pathLst>
          </a:custGeom>
          <a:ln w="38100">
            <a:solidFill>
              <a:srgbClr val="FFFFFF"/>
            </a:solidFill>
            <a:miter lim="400000"/>
          </a:ln>
        </p:spPr>
        <p:txBody>
          <a:bodyPr/>
          <a:lstStyle/>
          <a:p>
            <a:endParaRPr/>
          </a:p>
        </p:txBody>
      </p:sp>
      <p:sp>
        <p:nvSpPr>
          <p:cNvPr id="578" name="Line"/>
          <p:cNvSpPr/>
          <p:nvPr/>
        </p:nvSpPr>
        <p:spPr>
          <a:xfrm flipV="1">
            <a:off x="9701956" y="1537968"/>
            <a:ext cx="122123" cy="6611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263" y="17892"/>
                  <a:pt x="4063" y="10692"/>
                  <a:pt x="0" y="0"/>
                </a:cubicBezTo>
              </a:path>
            </a:pathLst>
          </a:custGeom>
          <a:ln w="38100">
            <a:solidFill>
              <a:srgbClr val="FFFFFF"/>
            </a:solidFill>
            <a:miter lim="400000"/>
          </a:ln>
        </p:spPr>
        <p:txBody>
          <a:bodyPr/>
          <a:lstStyle/>
          <a:p>
            <a:endParaRPr/>
          </a:p>
        </p:txBody>
      </p:sp>
      <p:sp>
        <p:nvSpPr>
          <p:cNvPr id="601"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474" y="13113"/>
                  <a:pt x="13274" y="5913"/>
                  <a:pt x="0" y="0"/>
                </a:cubicBezTo>
              </a:path>
            </a:pathLst>
          </a:custGeom>
          <a:ln w="38100">
            <a:solidFill>
              <a:srgbClr val="FFFFFF"/>
            </a:solidFill>
            <a:miter lim="400000"/>
          </a:ln>
        </p:spPr>
        <p:txBody>
          <a:bodyPr/>
          <a:lstStyle/>
          <a:p>
            <a:endParaRPr/>
          </a:p>
        </p:txBody>
      </p:sp>
      <p:sp>
        <p:nvSpPr>
          <p:cNvPr id="581"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2" name="Connection Line"/>
          <p:cNvSpPr/>
          <p:nvPr/>
        </p:nvSpPr>
        <p:spPr>
          <a:xfrm>
            <a:off x="10143886" y="1945639"/>
            <a:ext cx="107658" cy="752007"/>
          </a:xfrm>
          <a:custGeom>
            <a:avLst/>
            <a:gdLst/>
            <a:ahLst/>
            <a:cxnLst>
              <a:cxn ang="0">
                <a:pos x="wd2" y="hd2"/>
              </a:cxn>
              <a:cxn ang="5400000">
                <a:pos x="wd2" y="hd2"/>
              </a:cxn>
              <a:cxn ang="10800000">
                <a:pos x="wd2" y="hd2"/>
              </a:cxn>
              <a:cxn ang="16200000">
                <a:pos x="wd2" y="hd2"/>
              </a:cxn>
            </a:cxnLst>
            <a:rect l="0" t="0" r="r" b="b"/>
            <a:pathLst>
              <a:path w="16222" h="21600" extrusionOk="0">
                <a:moveTo>
                  <a:pt x="13942" y="21600"/>
                </a:moveTo>
                <a:cubicBezTo>
                  <a:pt x="-5378" y="13533"/>
                  <a:pt x="-4618" y="6333"/>
                  <a:pt x="16222" y="0"/>
                </a:cubicBezTo>
              </a:path>
            </a:pathLst>
          </a:custGeom>
          <a:ln w="38100">
            <a:solidFill>
              <a:srgbClr val="FFFFFF"/>
            </a:solidFill>
            <a:prstDash val="sysDot"/>
            <a:miter lim="400000"/>
          </a:ln>
        </p:spPr>
        <p:txBody>
          <a:bodyPr/>
          <a:lstStyle/>
          <a:p>
            <a:endParaRPr/>
          </a:p>
        </p:txBody>
      </p:sp>
      <p:sp>
        <p:nvSpPr>
          <p:cNvPr id="603" name="Connection Line"/>
          <p:cNvSpPr/>
          <p:nvPr/>
        </p:nvSpPr>
        <p:spPr>
          <a:xfrm>
            <a:off x="9413919" y="3427506"/>
            <a:ext cx="429283" cy="911551"/>
          </a:xfrm>
          <a:custGeom>
            <a:avLst/>
            <a:gdLst/>
            <a:ahLst/>
            <a:cxnLst>
              <a:cxn ang="0">
                <a:pos x="wd2" y="hd2"/>
              </a:cxn>
              <a:cxn ang="5400000">
                <a:pos x="wd2" y="hd2"/>
              </a:cxn>
              <a:cxn ang="10800000">
                <a:pos x="wd2" y="hd2"/>
              </a:cxn>
              <a:cxn ang="16200000">
                <a:pos x="wd2" y="hd2"/>
              </a:cxn>
            </a:cxnLst>
            <a:rect l="0" t="0" r="r" b="b"/>
            <a:pathLst>
              <a:path w="20529" h="21600" extrusionOk="0">
                <a:moveTo>
                  <a:pt x="136" y="21600"/>
                </a:moveTo>
                <a:cubicBezTo>
                  <a:pt x="-1071" y="11957"/>
                  <a:pt x="5727" y="4757"/>
                  <a:pt x="20529" y="0"/>
                </a:cubicBezTo>
              </a:path>
            </a:pathLst>
          </a:custGeom>
          <a:ln w="38100">
            <a:solidFill>
              <a:srgbClr val="FFFFFF"/>
            </a:solidFill>
            <a:miter lim="400000"/>
          </a:ln>
        </p:spPr>
        <p:txBody>
          <a:bodyPr/>
          <a:lstStyle/>
          <a:p>
            <a:endParaRPr/>
          </a:p>
        </p:txBody>
      </p:sp>
      <p:sp>
        <p:nvSpPr>
          <p:cNvPr id="585" name="Line"/>
          <p:cNvSpPr/>
          <p:nvPr/>
        </p:nvSpPr>
        <p:spPr>
          <a:xfrm>
            <a:off x="10197841" y="2598535"/>
            <a:ext cx="58127" cy="14615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6"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7" name="Line"/>
          <p:cNvSpPr/>
          <p:nvPr/>
        </p:nvSpPr>
        <p:spPr>
          <a:xfrm>
            <a:off x="9850537" y="221088"/>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8" name="Line"/>
          <p:cNvSpPr/>
          <p:nvPr/>
        </p:nvSpPr>
        <p:spPr>
          <a:xfrm>
            <a:off x="8982532" y="365539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4" name="Connection Line"/>
          <p:cNvSpPr/>
          <p:nvPr/>
        </p:nvSpPr>
        <p:spPr>
          <a:xfrm>
            <a:off x="10227945" y="3745536"/>
            <a:ext cx="167292" cy="2275064"/>
          </a:xfrm>
          <a:custGeom>
            <a:avLst/>
            <a:gdLst/>
            <a:ahLst/>
            <a:cxnLst>
              <a:cxn ang="0">
                <a:pos x="wd2" y="hd2"/>
              </a:cxn>
              <a:cxn ang="5400000">
                <a:pos x="wd2" y="hd2"/>
              </a:cxn>
              <a:cxn ang="10800000">
                <a:pos x="wd2" y="hd2"/>
              </a:cxn>
              <a:cxn ang="16200000">
                <a:pos x="wd2" y="hd2"/>
              </a:cxn>
            </a:cxnLst>
            <a:rect l="0" t="0" r="r" b="b"/>
            <a:pathLst>
              <a:path w="17559" h="21600" extrusionOk="0">
                <a:moveTo>
                  <a:pt x="0" y="21600"/>
                </a:moveTo>
                <a:cubicBezTo>
                  <a:pt x="16899" y="14259"/>
                  <a:pt x="21600" y="7059"/>
                  <a:pt x="14102" y="0"/>
                </a:cubicBezTo>
              </a:path>
            </a:pathLst>
          </a:custGeom>
          <a:ln w="38100">
            <a:solidFill>
              <a:srgbClr val="FFFFFF"/>
            </a:solidFill>
            <a:miter lim="400000"/>
          </a:ln>
        </p:spPr>
        <p:txBody>
          <a:bodyPr/>
          <a:lstStyle/>
          <a:p>
            <a:endParaRPr/>
          </a:p>
        </p:txBody>
      </p:sp>
      <p:sp>
        <p:nvSpPr>
          <p:cNvPr id="605" name="Connection Line"/>
          <p:cNvSpPr/>
          <p:nvPr/>
        </p:nvSpPr>
        <p:spPr>
          <a:xfrm>
            <a:off x="10052743" y="3678193"/>
            <a:ext cx="165927" cy="2313801"/>
          </a:xfrm>
          <a:custGeom>
            <a:avLst/>
            <a:gdLst/>
            <a:ahLst/>
            <a:cxnLst>
              <a:cxn ang="0">
                <a:pos x="wd2" y="hd2"/>
              </a:cxn>
              <a:cxn ang="5400000">
                <a:pos x="wd2" y="hd2"/>
              </a:cxn>
              <a:cxn ang="10800000">
                <a:pos x="wd2" y="hd2"/>
              </a:cxn>
              <a:cxn ang="16200000">
                <a:pos x="wd2" y="hd2"/>
              </a:cxn>
            </a:cxnLst>
            <a:rect l="0" t="0" r="r" b="b"/>
            <a:pathLst>
              <a:path w="16370" h="21600" extrusionOk="0">
                <a:moveTo>
                  <a:pt x="10379" y="21600"/>
                </a:moveTo>
                <a:cubicBezTo>
                  <a:pt x="-5230" y="15046"/>
                  <a:pt x="-3233" y="7846"/>
                  <a:pt x="16370" y="0"/>
                </a:cubicBezTo>
              </a:path>
            </a:pathLst>
          </a:custGeom>
          <a:ln w="38100">
            <a:solidFill>
              <a:srgbClr val="FFFFFF"/>
            </a:solidFill>
            <a:miter lim="400000"/>
          </a:ln>
        </p:spPr>
        <p:txBody>
          <a:bodyPr/>
          <a:lstStyle/>
          <a:p>
            <a:endParaRPr/>
          </a:p>
        </p:txBody>
      </p:sp>
      <p:sp>
        <p:nvSpPr>
          <p:cNvPr id="591" name="Line"/>
          <p:cNvSpPr/>
          <p:nvPr/>
        </p:nvSpPr>
        <p:spPr>
          <a:xfrm flipH="1" flipV="1">
            <a:off x="10353764" y="3691047"/>
            <a:ext cx="21862" cy="154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2" name="Line"/>
          <p:cNvSpPr/>
          <p:nvPr/>
        </p:nvSpPr>
        <p:spPr>
          <a:xfrm>
            <a:off x="10137687" y="5908108"/>
            <a:ext cx="30839" cy="13897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 name="Connection Line"/>
          <p:cNvSpPr/>
          <p:nvPr/>
        </p:nvSpPr>
        <p:spPr>
          <a:xfrm>
            <a:off x="9582145" y="3569860"/>
            <a:ext cx="338955" cy="822006"/>
          </a:xfrm>
          <a:custGeom>
            <a:avLst/>
            <a:gdLst/>
            <a:ahLst/>
            <a:cxnLst>
              <a:cxn ang="0">
                <a:pos x="wd2" y="hd2"/>
              </a:cxn>
              <a:cxn ang="5400000">
                <a:pos x="wd2" y="hd2"/>
              </a:cxn>
              <a:cxn ang="10800000">
                <a:pos x="wd2" y="hd2"/>
              </a:cxn>
              <a:cxn ang="16200000">
                <a:pos x="wd2" y="hd2"/>
              </a:cxn>
            </a:cxnLst>
            <a:rect l="0" t="0" r="r" b="b"/>
            <a:pathLst>
              <a:path w="20248" h="21600" extrusionOk="0">
                <a:moveTo>
                  <a:pt x="227" y="21600"/>
                </a:moveTo>
                <a:cubicBezTo>
                  <a:pt x="-1352" y="12117"/>
                  <a:pt x="5322" y="4917"/>
                  <a:pt x="20248" y="0"/>
                </a:cubicBezTo>
              </a:path>
            </a:pathLst>
          </a:custGeom>
          <a:ln w="38100">
            <a:solidFill>
              <a:srgbClr val="FFFFFF"/>
            </a:solidFill>
            <a:miter lim="400000"/>
          </a:ln>
        </p:spPr>
        <p:txBody>
          <a:bodyPr/>
          <a:lstStyle/>
          <a:p>
            <a:endParaRPr/>
          </a:p>
        </p:txBody>
      </p:sp>
      <p:sp>
        <p:nvSpPr>
          <p:cNvPr id="594" name="Line"/>
          <p:cNvSpPr/>
          <p:nvPr/>
        </p:nvSpPr>
        <p:spPr>
          <a:xfrm flipV="1">
            <a:off x="9854803" y="3520790"/>
            <a:ext cx="108976" cy="9536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5" name="Line"/>
          <p:cNvSpPr/>
          <p:nvPr/>
        </p:nvSpPr>
        <p:spPr>
          <a:xfrm>
            <a:off x="9414139" y="4245824"/>
            <a:ext cx="3540" cy="13032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9"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10"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11"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12"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615" name="P"/>
          <p:cNvGrpSpPr/>
          <p:nvPr/>
        </p:nvGrpSpPr>
        <p:grpSpPr>
          <a:xfrm>
            <a:off x="9812866" y="940793"/>
            <a:ext cx="949996" cy="949995"/>
            <a:chOff x="0" y="0"/>
            <a:chExt cx="949994" cy="949994"/>
          </a:xfrm>
        </p:grpSpPr>
        <p:sp>
          <p:nvSpPr>
            <p:cNvPr id="614"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613" name="P" descr="P"/>
            <p:cNvPicPr>
              <a:picLocks/>
            </p:cNvPicPr>
            <p:nvPr/>
          </p:nvPicPr>
          <p:blipFill>
            <a:blip r:embed="rId3"/>
            <a:stretch>
              <a:fillRect/>
            </a:stretch>
          </p:blipFill>
          <p:spPr>
            <a:xfrm>
              <a:off x="0" y="0"/>
              <a:ext cx="949995" cy="949995"/>
            </a:xfrm>
            <a:prstGeom prst="rect">
              <a:avLst/>
            </a:prstGeom>
            <a:effectLst/>
          </p:spPr>
        </p:pic>
      </p:grpSp>
      <p:sp>
        <p:nvSpPr>
          <p:cNvPr id="640"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641"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618"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19"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2" name="Connection Line"/>
          <p:cNvSpPr/>
          <p:nvPr/>
        </p:nvSpPr>
        <p:spPr>
          <a:xfrm>
            <a:off x="8704443" y="1560691"/>
            <a:ext cx="1079882" cy="2898451"/>
          </a:xfrm>
          <a:custGeom>
            <a:avLst/>
            <a:gdLst/>
            <a:ahLst/>
            <a:cxnLst>
              <a:cxn ang="0">
                <a:pos x="wd2" y="hd2"/>
              </a:cxn>
              <a:cxn ang="5400000">
                <a:pos x="wd2" y="hd2"/>
              </a:cxn>
              <a:cxn ang="10800000">
                <a:pos x="wd2" y="hd2"/>
              </a:cxn>
              <a:cxn ang="16200000">
                <a:pos x="wd2" y="hd2"/>
              </a:cxn>
            </a:cxnLst>
            <a:rect l="0" t="0" r="r" b="b"/>
            <a:pathLst>
              <a:path w="17065" h="21600" extrusionOk="0">
                <a:moveTo>
                  <a:pt x="17065" y="0"/>
                </a:moveTo>
                <a:cubicBezTo>
                  <a:pt x="-566" y="4549"/>
                  <a:pt x="-4535" y="11749"/>
                  <a:pt x="5158" y="21600"/>
                </a:cubicBezTo>
              </a:path>
            </a:pathLst>
          </a:custGeom>
          <a:ln w="38100">
            <a:solidFill>
              <a:srgbClr val="FFFFFF"/>
            </a:solidFill>
            <a:miter lim="400000"/>
          </a:ln>
        </p:spPr>
        <p:txBody>
          <a:bodyPr/>
          <a:lstStyle/>
          <a:p>
            <a:endParaRPr/>
          </a:p>
        </p:txBody>
      </p:sp>
      <p:sp>
        <p:nvSpPr>
          <p:cNvPr id="621" name="Line"/>
          <p:cNvSpPr/>
          <p:nvPr/>
        </p:nvSpPr>
        <p:spPr>
          <a:xfrm flipV="1">
            <a:off x="9701956" y="1537968"/>
            <a:ext cx="122123" cy="6611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3"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263" y="17892"/>
                  <a:pt x="4063" y="10692"/>
                  <a:pt x="0" y="0"/>
                </a:cubicBezTo>
              </a:path>
            </a:pathLst>
          </a:custGeom>
          <a:ln w="38100">
            <a:solidFill>
              <a:srgbClr val="FFFFFF"/>
            </a:solidFill>
            <a:miter lim="400000"/>
          </a:ln>
        </p:spPr>
        <p:txBody>
          <a:bodyPr/>
          <a:lstStyle/>
          <a:p>
            <a:endParaRPr/>
          </a:p>
        </p:txBody>
      </p:sp>
      <p:sp>
        <p:nvSpPr>
          <p:cNvPr id="644"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474" y="13113"/>
                  <a:pt x="13274" y="5913"/>
                  <a:pt x="0" y="0"/>
                </a:cubicBezTo>
              </a:path>
            </a:pathLst>
          </a:custGeom>
          <a:ln w="38100">
            <a:solidFill>
              <a:srgbClr val="FFFFFF"/>
            </a:solidFill>
            <a:miter lim="400000"/>
          </a:ln>
        </p:spPr>
        <p:txBody>
          <a:bodyPr/>
          <a:lstStyle/>
          <a:p>
            <a:endParaRPr/>
          </a:p>
        </p:txBody>
      </p:sp>
      <p:sp>
        <p:nvSpPr>
          <p:cNvPr id="624"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5"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5" name="Connection Line"/>
          <p:cNvSpPr/>
          <p:nvPr/>
        </p:nvSpPr>
        <p:spPr>
          <a:xfrm>
            <a:off x="9413919" y="3427506"/>
            <a:ext cx="429283" cy="911551"/>
          </a:xfrm>
          <a:custGeom>
            <a:avLst/>
            <a:gdLst/>
            <a:ahLst/>
            <a:cxnLst>
              <a:cxn ang="0">
                <a:pos x="wd2" y="hd2"/>
              </a:cxn>
              <a:cxn ang="5400000">
                <a:pos x="wd2" y="hd2"/>
              </a:cxn>
              <a:cxn ang="10800000">
                <a:pos x="wd2" y="hd2"/>
              </a:cxn>
              <a:cxn ang="16200000">
                <a:pos x="wd2" y="hd2"/>
              </a:cxn>
            </a:cxnLst>
            <a:rect l="0" t="0" r="r" b="b"/>
            <a:pathLst>
              <a:path w="20529" h="21600" extrusionOk="0">
                <a:moveTo>
                  <a:pt x="136" y="21600"/>
                </a:moveTo>
                <a:cubicBezTo>
                  <a:pt x="-1071" y="11957"/>
                  <a:pt x="5727" y="4757"/>
                  <a:pt x="20529" y="0"/>
                </a:cubicBezTo>
              </a:path>
            </a:pathLst>
          </a:custGeom>
          <a:ln w="38100">
            <a:solidFill>
              <a:srgbClr val="FFFFFF"/>
            </a:solidFill>
            <a:miter lim="400000"/>
          </a:ln>
        </p:spPr>
        <p:txBody>
          <a:bodyPr/>
          <a:lstStyle/>
          <a:p>
            <a:endParaRPr/>
          </a:p>
        </p:txBody>
      </p:sp>
      <p:sp>
        <p:nvSpPr>
          <p:cNvPr id="627" name="Line"/>
          <p:cNvSpPr/>
          <p:nvPr/>
        </p:nvSpPr>
        <p:spPr>
          <a:xfrm>
            <a:off x="8882452" y="4430090"/>
            <a:ext cx="91663" cy="1459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8"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9" name="Line"/>
          <p:cNvSpPr/>
          <p:nvPr/>
        </p:nvSpPr>
        <p:spPr>
          <a:xfrm>
            <a:off x="9850537" y="221088"/>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30" name="Line"/>
          <p:cNvSpPr/>
          <p:nvPr/>
        </p:nvSpPr>
        <p:spPr>
          <a:xfrm>
            <a:off x="8982532" y="365539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6" name="Connection Line"/>
          <p:cNvSpPr/>
          <p:nvPr/>
        </p:nvSpPr>
        <p:spPr>
          <a:xfrm>
            <a:off x="10227945" y="3745536"/>
            <a:ext cx="167292" cy="2275064"/>
          </a:xfrm>
          <a:custGeom>
            <a:avLst/>
            <a:gdLst/>
            <a:ahLst/>
            <a:cxnLst>
              <a:cxn ang="0">
                <a:pos x="wd2" y="hd2"/>
              </a:cxn>
              <a:cxn ang="5400000">
                <a:pos x="wd2" y="hd2"/>
              </a:cxn>
              <a:cxn ang="10800000">
                <a:pos x="wd2" y="hd2"/>
              </a:cxn>
              <a:cxn ang="16200000">
                <a:pos x="wd2" y="hd2"/>
              </a:cxn>
            </a:cxnLst>
            <a:rect l="0" t="0" r="r" b="b"/>
            <a:pathLst>
              <a:path w="17559" h="21600" extrusionOk="0">
                <a:moveTo>
                  <a:pt x="0" y="21600"/>
                </a:moveTo>
                <a:cubicBezTo>
                  <a:pt x="16899" y="14259"/>
                  <a:pt x="21600" y="7059"/>
                  <a:pt x="14102" y="0"/>
                </a:cubicBezTo>
              </a:path>
            </a:pathLst>
          </a:custGeom>
          <a:ln w="38100">
            <a:solidFill>
              <a:srgbClr val="FFFFFF"/>
            </a:solidFill>
            <a:miter lim="400000"/>
          </a:ln>
        </p:spPr>
        <p:txBody>
          <a:bodyPr/>
          <a:lstStyle/>
          <a:p>
            <a:endParaRPr/>
          </a:p>
        </p:txBody>
      </p:sp>
      <p:sp>
        <p:nvSpPr>
          <p:cNvPr id="647" name="Connection Line"/>
          <p:cNvSpPr/>
          <p:nvPr/>
        </p:nvSpPr>
        <p:spPr>
          <a:xfrm>
            <a:off x="10052743" y="3678193"/>
            <a:ext cx="165927" cy="2313801"/>
          </a:xfrm>
          <a:custGeom>
            <a:avLst/>
            <a:gdLst/>
            <a:ahLst/>
            <a:cxnLst>
              <a:cxn ang="0">
                <a:pos x="wd2" y="hd2"/>
              </a:cxn>
              <a:cxn ang="5400000">
                <a:pos x="wd2" y="hd2"/>
              </a:cxn>
              <a:cxn ang="10800000">
                <a:pos x="wd2" y="hd2"/>
              </a:cxn>
              <a:cxn ang="16200000">
                <a:pos x="wd2" y="hd2"/>
              </a:cxn>
            </a:cxnLst>
            <a:rect l="0" t="0" r="r" b="b"/>
            <a:pathLst>
              <a:path w="16370" h="21600" extrusionOk="0">
                <a:moveTo>
                  <a:pt x="10379" y="21600"/>
                </a:moveTo>
                <a:cubicBezTo>
                  <a:pt x="-5230" y="15046"/>
                  <a:pt x="-3233" y="7846"/>
                  <a:pt x="16370" y="0"/>
                </a:cubicBezTo>
              </a:path>
            </a:pathLst>
          </a:custGeom>
          <a:ln w="38100">
            <a:solidFill>
              <a:srgbClr val="FFFFFF"/>
            </a:solidFill>
            <a:miter lim="400000"/>
          </a:ln>
        </p:spPr>
        <p:txBody>
          <a:bodyPr/>
          <a:lstStyle/>
          <a:p>
            <a:endParaRPr/>
          </a:p>
        </p:txBody>
      </p:sp>
      <p:sp>
        <p:nvSpPr>
          <p:cNvPr id="633" name="Line"/>
          <p:cNvSpPr/>
          <p:nvPr/>
        </p:nvSpPr>
        <p:spPr>
          <a:xfrm flipH="1" flipV="1">
            <a:off x="10353764" y="3691047"/>
            <a:ext cx="21862" cy="154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34" name="Line"/>
          <p:cNvSpPr/>
          <p:nvPr/>
        </p:nvSpPr>
        <p:spPr>
          <a:xfrm>
            <a:off x="10137687" y="5908108"/>
            <a:ext cx="30839" cy="13897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8" name="Connection Line"/>
          <p:cNvSpPr/>
          <p:nvPr/>
        </p:nvSpPr>
        <p:spPr>
          <a:xfrm>
            <a:off x="9582145" y="3569860"/>
            <a:ext cx="338955" cy="822006"/>
          </a:xfrm>
          <a:custGeom>
            <a:avLst/>
            <a:gdLst/>
            <a:ahLst/>
            <a:cxnLst>
              <a:cxn ang="0">
                <a:pos x="wd2" y="hd2"/>
              </a:cxn>
              <a:cxn ang="5400000">
                <a:pos x="wd2" y="hd2"/>
              </a:cxn>
              <a:cxn ang="10800000">
                <a:pos x="wd2" y="hd2"/>
              </a:cxn>
              <a:cxn ang="16200000">
                <a:pos x="wd2" y="hd2"/>
              </a:cxn>
            </a:cxnLst>
            <a:rect l="0" t="0" r="r" b="b"/>
            <a:pathLst>
              <a:path w="20248" h="21600" extrusionOk="0">
                <a:moveTo>
                  <a:pt x="227" y="21600"/>
                </a:moveTo>
                <a:cubicBezTo>
                  <a:pt x="-1352" y="12117"/>
                  <a:pt x="5322" y="4917"/>
                  <a:pt x="20248" y="0"/>
                </a:cubicBezTo>
              </a:path>
            </a:pathLst>
          </a:custGeom>
          <a:ln w="38100">
            <a:solidFill>
              <a:srgbClr val="FFFFFF"/>
            </a:solidFill>
            <a:miter lim="400000"/>
          </a:ln>
        </p:spPr>
        <p:txBody>
          <a:bodyPr/>
          <a:lstStyle/>
          <a:p>
            <a:endParaRPr/>
          </a:p>
        </p:txBody>
      </p:sp>
      <p:sp>
        <p:nvSpPr>
          <p:cNvPr id="636" name="Line"/>
          <p:cNvSpPr/>
          <p:nvPr/>
        </p:nvSpPr>
        <p:spPr>
          <a:xfrm flipV="1">
            <a:off x="9854803" y="3520790"/>
            <a:ext cx="108976" cy="9536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37" name="Line"/>
          <p:cNvSpPr/>
          <p:nvPr/>
        </p:nvSpPr>
        <p:spPr>
          <a:xfrm>
            <a:off x="9414139" y="4245824"/>
            <a:ext cx="3540" cy="13032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9" name="Connection Line"/>
          <p:cNvSpPr/>
          <p:nvPr/>
        </p:nvSpPr>
        <p:spPr>
          <a:xfrm>
            <a:off x="8510691" y="1437360"/>
            <a:ext cx="1220879" cy="3110184"/>
          </a:xfrm>
          <a:custGeom>
            <a:avLst/>
            <a:gdLst/>
            <a:ahLst/>
            <a:cxnLst>
              <a:cxn ang="0">
                <a:pos x="wd2" y="hd2"/>
              </a:cxn>
              <a:cxn ang="5400000">
                <a:pos x="wd2" y="hd2"/>
              </a:cxn>
              <a:cxn ang="10800000">
                <a:pos x="wd2" y="hd2"/>
              </a:cxn>
              <a:cxn ang="16200000">
                <a:pos x="wd2" y="hd2"/>
              </a:cxn>
            </a:cxnLst>
            <a:rect l="0" t="0" r="r" b="b"/>
            <a:pathLst>
              <a:path w="16880" h="21600" extrusionOk="0">
                <a:moveTo>
                  <a:pt x="16880" y="0"/>
                </a:moveTo>
                <a:cubicBezTo>
                  <a:pt x="-1109" y="4283"/>
                  <a:pt x="-4720" y="11483"/>
                  <a:pt x="6047" y="21600"/>
                </a:cubicBezTo>
              </a:path>
            </a:pathLst>
          </a:custGeom>
          <a:ln w="38100">
            <a:solidFill>
              <a:srgbClr val="FFFFFF"/>
            </a:solidFill>
            <a:prstDash val="sysDot"/>
            <a:miter lim="400000"/>
          </a:ln>
        </p:spPr>
        <p:txBody>
          <a:bodyPr/>
          <a:lstStyle/>
          <a:p>
            <a:endParaRPr/>
          </a:p>
        </p:txBody>
      </p:sp>
      <p:sp>
        <p:nvSpPr>
          <p:cNvPr id="639"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D"/>
          <p:cNvSpPr/>
          <p:nvPr/>
        </p:nvSpPr>
        <p:spPr>
          <a:xfrm>
            <a:off x="9115354" y="4337470"/>
            <a:ext cx="869777" cy="8697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52" name="B"/>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53" name="A"/>
          <p:cNvSpPr/>
          <p:nvPr/>
        </p:nvSpPr>
        <p:spPr>
          <a:xfrm>
            <a:off x="10795841" y="4296327"/>
            <a:ext cx="899195"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656" name="P"/>
          <p:cNvGrpSpPr/>
          <p:nvPr/>
        </p:nvGrpSpPr>
        <p:grpSpPr>
          <a:xfrm>
            <a:off x="9812866" y="940793"/>
            <a:ext cx="949996" cy="949995"/>
            <a:chOff x="0" y="0"/>
            <a:chExt cx="949994" cy="949994"/>
          </a:xfrm>
        </p:grpSpPr>
        <p:sp>
          <p:nvSpPr>
            <p:cNvPr id="655"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654" name="P" descr="P"/>
            <p:cNvPicPr>
              <a:picLocks/>
            </p:cNvPicPr>
            <p:nvPr/>
          </p:nvPicPr>
          <p:blipFill>
            <a:blip r:embed="rId3"/>
            <a:stretch>
              <a:fillRect/>
            </a:stretch>
          </p:blipFill>
          <p:spPr>
            <a:xfrm>
              <a:off x="0" y="0"/>
              <a:ext cx="949995" cy="949995"/>
            </a:xfrm>
            <a:prstGeom prst="rect">
              <a:avLst/>
            </a:prstGeom>
            <a:effectLst/>
          </p:spPr>
        </p:pic>
      </p:grpSp>
      <p:sp>
        <p:nvSpPr>
          <p:cNvPr id="681"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263" y="17892"/>
                  <a:pt x="4063" y="10692"/>
                  <a:pt x="0" y="0"/>
                </a:cubicBezTo>
              </a:path>
            </a:pathLst>
          </a:custGeom>
          <a:ln w="38100">
            <a:solidFill>
              <a:srgbClr val="FFFFFF"/>
            </a:solidFill>
            <a:miter lim="400000"/>
          </a:ln>
        </p:spPr>
        <p:txBody>
          <a:bodyPr/>
          <a:lstStyle/>
          <a:p>
            <a:endParaRPr/>
          </a:p>
        </p:txBody>
      </p:sp>
      <p:sp>
        <p:nvSpPr>
          <p:cNvPr id="682"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474" y="13113"/>
                  <a:pt x="13274" y="5913"/>
                  <a:pt x="0" y="0"/>
                </a:cubicBezTo>
              </a:path>
            </a:pathLst>
          </a:custGeom>
          <a:ln w="38100">
            <a:solidFill>
              <a:srgbClr val="FFFFFF"/>
            </a:solidFill>
            <a:miter lim="400000"/>
          </a:ln>
        </p:spPr>
        <p:txBody>
          <a:bodyPr/>
          <a:lstStyle/>
          <a:p>
            <a:endParaRPr/>
          </a:p>
        </p:txBody>
      </p:sp>
      <p:sp>
        <p:nvSpPr>
          <p:cNvPr id="659"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0"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83" name="Connection Line"/>
          <p:cNvSpPr/>
          <p:nvPr/>
        </p:nvSpPr>
        <p:spPr>
          <a:xfrm>
            <a:off x="9496723" y="3461629"/>
            <a:ext cx="381631" cy="854037"/>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684" name="Connection Line"/>
          <p:cNvSpPr/>
          <p:nvPr/>
        </p:nvSpPr>
        <p:spPr>
          <a:xfrm>
            <a:off x="9585936" y="354990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663" name="Line"/>
          <p:cNvSpPr/>
          <p:nvPr/>
        </p:nvSpPr>
        <p:spPr>
          <a:xfrm flipH="1">
            <a:off x="9498111" y="423248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4" name="Line"/>
          <p:cNvSpPr/>
          <p:nvPr/>
        </p:nvSpPr>
        <p:spPr>
          <a:xfrm flipV="1">
            <a:off x="9955510" y="35038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5" name="E"/>
          <p:cNvSpPr/>
          <p:nvPr/>
        </p:nvSpPr>
        <p:spPr>
          <a:xfrm>
            <a:off x="10176061" y="5935585"/>
            <a:ext cx="869777" cy="86977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66" name="C"/>
          <p:cNvSpPr/>
          <p:nvPr/>
        </p:nvSpPr>
        <p:spPr>
          <a:xfrm>
            <a:off x="11622839" y="5859385"/>
            <a:ext cx="869777" cy="86977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85" name="Connection Line"/>
          <p:cNvSpPr/>
          <p:nvPr/>
        </p:nvSpPr>
        <p:spPr>
          <a:xfrm>
            <a:off x="10576223" y="5074529"/>
            <a:ext cx="381631" cy="854037"/>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ln w="38100">
            <a:solidFill>
              <a:srgbClr val="FFFFFF"/>
            </a:solidFill>
            <a:miter lim="400000"/>
          </a:ln>
        </p:spPr>
        <p:txBody>
          <a:bodyPr/>
          <a:lstStyle/>
          <a:p>
            <a:endParaRPr/>
          </a:p>
        </p:txBody>
      </p:sp>
      <p:sp>
        <p:nvSpPr>
          <p:cNvPr id="686" name="Connection Line"/>
          <p:cNvSpPr/>
          <p:nvPr/>
        </p:nvSpPr>
        <p:spPr>
          <a:xfrm>
            <a:off x="10665436" y="5162800"/>
            <a:ext cx="381631" cy="7996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ln w="38100">
            <a:solidFill>
              <a:srgbClr val="FFFFFF"/>
            </a:solidFill>
            <a:miter lim="400000"/>
          </a:ln>
        </p:spPr>
        <p:txBody>
          <a:bodyPr/>
          <a:lstStyle/>
          <a:p>
            <a:endParaRPr/>
          </a:p>
        </p:txBody>
      </p:sp>
      <p:sp>
        <p:nvSpPr>
          <p:cNvPr id="669" name="Line"/>
          <p:cNvSpPr/>
          <p:nvPr/>
        </p:nvSpPr>
        <p:spPr>
          <a:xfrm flipH="1">
            <a:off x="10577611" y="584538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70" name="Line"/>
          <p:cNvSpPr/>
          <p:nvPr/>
        </p:nvSpPr>
        <p:spPr>
          <a:xfrm flipV="1">
            <a:off x="11035010" y="51167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87" name="Connection Line"/>
          <p:cNvSpPr/>
          <p:nvPr/>
        </p:nvSpPr>
        <p:spPr>
          <a:xfrm>
            <a:off x="11488626" y="5178643"/>
            <a:ext cx="456042" cy="6980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1263" y="17892"/>
                  <a:pt x="4063" y="10692"/>
                  <a:pt x="0" y="0"/>
                </a:cubicBezTo>
              </a:path>
            </a:pathLst>
          </a:custGeom>
          <a:ln w="38100">
            <a:solidFill>
              <a:srgbClr val="FFFFFF"/>
            </a:solidFill>
            <a:miter lim="400000"/>
          </a:ln>
        </p:spPr>
        <p:txBody>
          <a:bodyPr/>
          <a:lstStyle/>
          <a:p>
            <a:endParaRPr/>
          </a:p>
        </p:txBody>
      </p:sp>
      <p:sp>
        <p:nvSpPr>
          <p:cNvPr id="688" name="Connection Line"/>
          <p:cNvSpPr/>
          <p:nvPr/>
        </p:nvSpPr>
        <p:spPr>
          <a:xfrm>
            <a:off x="11592244" y="5123395"/>
            <a:ext cx="452850" cy="73039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474" y="13113"/>
                  <a:pt x="13274" y="5913"/>
                  <a:pt x="0" y="0"/>
                </a:cubicBezTo>
              </a:path>
            </a:pathLst>
          </a:custGeom>
          <a:ln w="38100">
            <a:solidFill>
              <a:srgbClr val="FFFFFF"/>
            </a:solidFill>
            <a:miter lim="400000"/>
          </a:ln>
        </p:spPr>
        <p:txBody>
          <a:bodyPr/>
          <a:lstStyle/>
          <a:p>
            <a:endParaRPr/>
          </a:p>
        </p:txBody>
      </p:sp>
      <p:sp>
        <p:nvSpPr>
          <p:cNvPr id="673" name="Line"/>
          <p:cNvSpPr/>
          <p:nvPr/>
        </p:nvSpPr>
        <p:spPr>
          <a:xfrm>
            <a:off x="11870038" y="58326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74" name="Line"/>
          <p:cNvSpPr/>
          <p:nvPr/>
        </p:nvSpPr>
        <p:spPr>
          <a:xfrm flipH="1" flipV="1">
            <a:off x="11540234" y="50985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679" name="Group"/>
          <p:cNvGrpSpPr/>
          <p:nvPr/>
        </p:nvGrpSpPr>
        <p:grpSpPr>
          <a:xfrm rot="19797178">
            <a:off x="10064301" y="1947561"/>
            <a:ext cx="479757" cy="702730"/>
            <a:chOff x="0" y="0"/>
            <a:chExt cx="479755" cy="702728"/>
          </a:xfrm>
        </p:grpSpPr>
        <p:sp>
          <p:nvSpPr>
            <p:cNvPr id="689" name="Connection Line"/>
            <p:cNvSpPr/>
            <p:nvPr/>
          </p:nvSpPr>
          <p:spPr>
            <a:xfrm>
              <a:off x="0" y="0"/>
              <a:ext cx="381630" cy="671971"/>
            </a:xfrm>
            <a:custGeom>
              <a:avLst/>
              <a:gdLst/>
              <a:ahLst/>
              <a:cxnLst>
                <a:cxn ang="0">
                  <a:pos x="wd2" y="hd2"/>
                </a:cxn>
                <a:cxn ang="5400000">
                  <a:pos x="wd2" y="hd2"/>
                </a:cxn>
                <a:cxn ang="10800000">
                  <a:pos x="wd2" y="hd2"/>
                </a:cxn>
                <a:cxn ang="16200000">
                  <a:pos x="wd2" y="hd2"/>
                </a:cxn>
              </a:cxnLst>
              <a:rect l="0" t="0" r="r" b="b"/>
              <a:pathLst>
                <a:path w="21201" h="21600" extrusionOk="0">
                  <a:moveTo>
                    <a:pt x="18" y="21600"/>
                  </a:moveTo>
                  <a:cubicBezTo>
                    <a:pt x="-399" y="12055"/>
                    <a:pt x="6662" y="4855"/>
                    <a:pt x="21201" y="0"/>
                  </a:cubicBezTo>
                </a:path>
              </a:pathLst>
            </a:custGeom>
            <a:noFill/>
            <a:ln w="38100" cap="flat">
              <a:solidFill>
                <a:srgbClr val="FFFFFF"/>
              </a:solidFill>
              <a:prstDash val="sysDot"/>
              <a:miter lim="400000"/>
            </a:ln>
            <a:effectLst/>
          </p:spPr>
          <p:txBody>
            <a:bodyPr/>
            <a:lstStyle/>
            <a:p>
              <a:endParaRPr/>
            </a:p>
          </p:txBody>
        </p:sp>
        <p:sp>
          <p:nvSpPr>
            <p:cNvPr id="690" name="Connection Line"/>
            <p:cNvSpPr/>
            <p:nvPr/>
          </p:nvSpPr>
          <p:spPr>
            <a:xfrm>
              <a:off x="89213" y="69453"/>
              <a:ext cx="381631" cy="6291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837" y="16090"/>
                    <a:pt x="19037" y="8890"/>
                    <a:pt x="21600" y="0"/>
                  </a:cubicBezTo>
                </a:path>
              </a:pathLst>
            </a:custGeom>
            <a:noFill/>
            <a:ln w="38100" cap="flat">
              <a:solidFill>
                <a:srgbClr val="FFFFFF"/>
              </a:solidFill>
              <a:prstDash val="solid"/>
              <a:miter lim="400000"/>
            </a:ln>
            <a:effectLst/>
          </p:spPr>
          <p:txBody>
            <a:bodyPr/>
            <a:lstStyle/>
            <a:p>
              <a:endParaRPr/>
            </a:p>
          </p:txBody>
        </p:sp>
        <p:sp>
          <p:nvSpPr>
            <p:cNvPr id="677" name="Line"/>
            <p:cNvSpPr/>
            <p:nvPr/>
          </p:nvSpPr>
          <p:spPr>
            <a:xfrm flipH="1">
              <a:off x="1388" y="606523"/>
              <a:ext cx="5722" cy="96206"/>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78" name="Line"/>
            <p:cNvSpPr/>
            <p:nvPr/>
          </p:nvSpPr>
          <p:spPr>
            <a:xfrm flipV="1">
              <a:off x="458786" y="33225"/>
              <a:ext cx="20970" cy="112730"/>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680"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Next Video:…"/>
          <p:cNvSpPr txBox="1">
            <a:spLocks noGrp="1"/>
          </p:cNvSpPr>
          <p:nvPr>
            <p:ph type="title"/>
          </p:nvPr>
        </p:nvSpPr>
        <p:spPr>
          <a:xfrm>
            <a:off x="-1" y="-1"/>
            <a:ext cx="13004801" cy="1864619"/>
          </a:xfrm>
          <a:prstGeom prst="rect">
            <a:avLst/>
          </a:prstGeom>
        </p:spPr>
        <p:txBody>
          <a:bodyPr/>
          <a:lstStyle/>
          <a:p>
            <a:pPr defTabSz="432308">
              <a:defRPr sz="5920" b="1"/>
            </a:pPr>
            <a:r>
              <a:t>Next Video:</a:t>
            </a:r>
          </a:p>
          <a:p>
            <a:pPr defTabSz="432308">
              <a:defRPr sz="5920" b="1"/>
            </a:pPr>
            <a:r>
              <a:t>AVL Tree Insertion</a:t>
            </a:r>
          </a:p>
        </p:txBody>
      </p:sp>
      <p:sp>
        <p:nvSpPr>
          <p:cNvPr id="693" name="Summary: BBSTs remain balanced by performing a series of left/right tree rotations when their invariant is not satisfied."/>
          <p:cNvSpPr txBox="1"/>
          <p:nvPr/>
        </p:nvSpPr>
        <p:spPr>
          <a:xfrm>
            <a:off x="461838" y="1841500"/>
            <a:ext cx="12081124" cy="186461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257047">
              <a:defRPr sz="3520"/>
            </a:pPr>
            <a:r>
              <a:rPr b="1"/>
              <a:t>Summary:</a:t>
            </a:r>
            <a:r>
              <a:t> BBSTs remain balanced by performing a series of left/right tree rotations when their invariant is not satisfied.</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Inserting Elements into an AVL Tree"/>
          <p:cNvSpPr txBox="1">
            <a:spLocks noGrp="1"/>
          </p:cNvSpPr>
          <p:nvPr>
            <p:ph type="title"/>
          </p:nvPr>
        </p:nvSpPr>
        <p:spPr>
          <a:xfrm>
            <a:off x="385696" y="1691311"/>
            <a:ext cx="12233408" cy="4120656"/>
          </a:xfrm>
          <a:prstGeom prst="rect">
            <a:avLst/>
          </a:prstGeom>
        </p:spPr>
        <p:txBody>
          <a:bodyPr/>
          <a:lstStyle>
            <a:lvl1pPr defTabSz="479044">
              <a:defRPr sz="9020" b="1"/>
            </a:lvl1pPr>
          </a:lstStyle>
          <a:p>
            <a:r>
              <a:t>Inserting Elements into an AVL Tree</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AVL Tree Introduction"/>
          <p:cNvSpPr txBox="1">
            <a:spLocks noGrp="1"/>
          </p:cNvSpPr>
          <p:nvPr>
            <p:ph type="title"/>
          </p:nvPr>
        </p:nvSpPr>
        <p:spPr>
          <a:xfrm>
            <a:off x="0" y="307011"/>
            <a:ext cx="13004800" cy="1024238"/>
          </a:xfrm>
          <a:prstGeom prst="rect">
            <a:avLst/>
          </a:prstGeom>
        </p:spPr>
        <p:txBody>
          <a:bodyPr/>
          <a:lstStyle>
            <a:lvl1pPr defTabSz="332993">
              <a:defRPr sz="6270" b="1"/>
            </a:lvl1pPr>
          </a:lstStyle>
          <a:p>
            <a:r>
              <a:t>AVL Tree Introduction</a:t>
            </a:r>
          </a:p>
        </p:txBody>
      </p:sp>
      <p:sp>
        <p:nvSpPr>
          <p:cNvPr id="699" name="An AVL tree is one of many types of Balanced Binary Search Trees (BBSTs) which allow for logarithmic O(log(n)) insertion, deletion and search operations.…"/>
          <p:cNvSpPr txBox="1"/>
          <p:nvPr/>
        </p:nvSpPr>
        <p:spPr>
          <a:xfrm>
            <a:off x="195771" y="2222500"/>
            <a:ext cx="12613259" cy="530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t>
            </a:r>
            <a:r>
              <a:rPr b="1">
                <a:solidFill>
                  <a:schemeClr val="accent4">
                    <a:hueOff val="102361"/>
                    <a:satOff val="14118"/>
                    <a:lumOff val="10675"/>
                  </a:schemeClr>
                </a:solidFill>
              </a:rPr>
              <a:t>AVL tree</a:t>
            </a:r>
            <a:r>
              <a:t> is one of many types of </a:t>
            </a:r>
            <a:r>
              <a:rPr b="1">
                <a:solidFill>
                  <a:schemeClr val="accent6">
                    <a:hueOff val="-241736"/>
                    <a:satOff val="29413"/>
                    <a:lumOff val="20727"/>
                  </a:schemeClr>
                </a:solidFill>
              </a:rPr>
              <a:t>Balanced Binary Search Trees (BBSTs)</a:t>
            </a:r>
            <a:r>
              <a:t> which allow for logarithmic </a:t>
            </a:r>
            <a:r>
              <a:rPr b="1">
                <a:solidFill>
                  <a:schemeClr val="accent3">
                    <a:hueOff val="-499813"/>
                    <a:satOff val="-5228"/>
                    <a:lumOff val="24899"/>
                  </a:schemeClr>
                </a:solidFill>
              </a:rPr>
              <a:t>O(log(n))</a:t>
            </a:r>
            <a:r>
              <a:t> insertion, deletion and search operations.</a:t>
            </a:r>
          </a:p>
          <a:p>
            <a:endParaRPr/>
          </a:p>
          <a:p>
            <a:r>
              <a:t>In fact, it was the first type of BBST to be discovered. Soon after, many other types of BBSTs started to emerge including the 2-3 tree, the AA tree, the scapegoat tree, and its main rival, the red-black tree.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omplexity of Binary Search Trees"/>
          <p:cNvSpPr txBox="1">
            <a:spLocks noGrp="1"/>
          </p:cNvSpPr>
          <p:nvPr>
            <p:ph type="title"/>
          </p:nvPr>
        </p:nvSpPr>
        <p:spPr>
          <a:xfrm>
            <a:off x="952500" y="101600"/>
            <a:ext cx="11099800" cy="2159000"/>
          </a:xfrm>
          <a:prstGeom prst="rect">
            <a:avLst/>
          </a:prstGeom>
        </p:spPr>
        <p:txBody>
          <a:bodyPr/>
          <a:lstStyle>
            <a:lvl1pPr defTabSz="449833">
              <a:defRPr sz="6929" b="1"/>
            </a:lvl1pPr>
          </a:lstStyle>
          <a:p>
            <a:r>
              <a:t>Complexity of Binary Search Trees</a:t>
            </a:r>
          </a:p>
        </p:txBody>
      </p:sp>
      <p:graphicFrame>
        <p:nvGraphicFramePr>
          <p:cNvPr id="126" name="Table"/>
          <p:cNvGraphicFramePr/>
          <p:nvPr/>
        </p:nvGraphicFramePr>
        <p:xfrm>
          <a:off x="1384300" y="2397397"/>
          <a:ext cx="10587633" cy="6101800"/>
        </p:xfrm>
        <a:graphic>
          <a:graphicData uri="http://schemas.openxmlformats.org/drawingml/2006/table">
            <a:tbl>
              <a:tblPr>
                <a:tableStyleId>{4C3C2611-4C71-4FC5-86AE-919BDF0F9419}</a:tableStyleId>
              </a:tblPr>
              <a:tblGrid>
                <a:gridCol w="3529211">
                  <a:extLst>
                    <a:ext uri="{9D8B030D-6E8A-4147-A177-3AD203B41FA5}">
                      <a16:colId xmlns:a16="http://schemas.microsoft.com/office/drawing/2014/main" val="20000"/>
                    </a:ext>
                  </a:extLst>
                </a:gridCol>
                <a:gridCol w="3529211">
                  <a:extLst>
                    <a:ext uri="{9D8B030D-6E8A-4147-A177-3AD203B41FA5}">
                      <a16:colId xmlns:a16="http://schemas.microsoft.com/office/drawing/2014/main" val="20001"/>
                    </a:ext>
                  </a:extLst>
                </a:gridCol>
                <a:gridCol w="3529211">
                  <a:extLst>
                    <a:ext uri="{9D8B030D-6E8A-4147-A177-3AD203B41FA5}">
                      <a16:colId xmlns:a16="http://schemas.microsoft.com/office/drawing/2014/main" val="20002"/>
                    </a:ext>
                  </a:extLst>
                </a:gridCol>
              </a:tblGrid>
              <a:tr h="1220360">
                <a:tc>
                  <a:txBody>
                    <a:bodyPr/>
                    <a:lstStyle/>
                    <a:p>
                      <a:pPr defTabSz="914400">
                        <a:defRPr>
                          <a:solidFill>
                            <a:srgbClr val="000000"/>
                          </a:solidFill>
                        </a:defRPr>
                      </a:pPr>
                      <a:r>
                        <a:rPr sz="3800" b="1">
                          <a:solidFill>
                            <a:srgbClr val="FFFFFF"/>
                          </a:solidFill>
                          <a:latin typeface="Helvetica"/>
                          <a:ea typeface="Helvetica"/>
                          <a:cs typeface="Helvetica"/>
                          <a:sym typeface="Helvetica"/>
                        </a:rPr>
                        <a:t>Operation</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800" b="1">
                          <a:solidFill>
                            <a:srgbClr val="FFFFFF"/>
                          </a:solidFill>
                          <a:latin typeface="Helvetica"/>
                          <a:ea typeface="Helvetica"/>
                          <a:cs typeface="Helvetica"/>
                          <a:sym typeface="Helvetica"/>
                        </a:rPr>
                        <a:t>Average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800" b="1">
                          <a:solidFill>
                            <a:srgbClr val="FFFFFF"/>
                          </a:solidFill>
                          <a:latin typeface="Helvetica"/>
                          <a:ea typeface="Helvetica"/>
                          <a:cs typeface="Helvetica"/>
                          <a:sym typeface="Helvetica"/>
                        </a:rPr>
                        <a:t>Worst</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Insert</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rgbClr val="FF6B66"/>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Delete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rgbClr val="FF6B66"/>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Remove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rgbClr val="FF6B66"/>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Search</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2800" b="1">
                          <a:solidFill>
                            <a:srgbClr val="FF6B66"/>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AVL Tree Invariant"/>
          <p:cNvSpPr txBox="1">
            <a:spLocks noGrp="1"/>
          </p:cNvSpPr>
          <p:nvPr>
            <p:ph type="title"/>
          </p:nvPr>
        </p:nvSpPr>
        <p:spPr>
          <a:xfrm>
            <a:off x="0" y="251978"/>
            <a:ext cx="13004800" cy="1024237"/>
          </a:xfrm>
          <a:prstGeom prst="rect">
            <a:avLst/>
          </a:prstGeom>
        </p:spPr>
        <p:txBody>
          <a:bodyPr/>
          <a:lstStyle>
            <a:lvl1pPr defTabSz="332993">
              <a:defRPr sz="6270" b="1"/>
            </a:lvl1pPr>
          </a:lstStyle>
          <a:p>
            <a:r>
              <a:t>AVL Tree Invariant</a:t>
            </a:r>
          </a:p>
        </p:txBody>
      </p:sp>
      <p:sp>
        <p:nvSpPr>
          <p:cNvPr id="702" name="The property which keeps an AVL tree balanced is called the Balanced Factor (BF)."/>
          <p:cNvSpPr txBox="1"/>
          <p:nvPr/>
        </p:nvSpPr>
        <p:spPr>
          <a:xfrm>
            <a:off x="243073" y="1816032"/>
            <a:ext cx="12518654"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The property which keeps an AVL tree balanced is called the </a:t>
            </a:r>
            <a:r>
              <a:rPr b="1">
                <a:solidFill>
                  <a:schemeClr val="accent4">
                    <a:hueOff val="102361"/>
                    <a:satOff val="14118"/>
                    <a:lumOff val="10675"/>
                  </a:schemeClr>
                </a:solidFill>
              </a:rPr>
              <a:t>Balanced Factor (BF)</a:t>
            </a:r>
            <a:r>
              <a:t>.</a:t>
            </a:r>
          </a:p>
        </p:txBody>
      </p:sp>
      <p:sp>
        <p:nvSpPr>
          <p:cNvPr id="703" name="BF(node) = H(node.right) - H(node.left)"/>
          <p:cNvSpPr txBox="1"/>
          <p:nvPr/>
        </p:nvSpPr>
        <p:spPr>
          <a:xfrm>
            <a:off x="1077726" y="3498849"/>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BF(node) = </a:t>
            </a:r>
            <a:r>
              <a:rPr b="1">
                <a:solidFill>
                  <a:schemeClr val="accent5">
                    <a:hueOff val="101205"/>
                    <a:satOff val="-13598"/>
                    <a:lumOff val="23877"/>
                  </a:schemeClr>
                </a:solidFill>
              </a:rPr>
              <a:t>H</a:t>
            </a:r>
            <a:r>
              <a:t>(node.right) - </a:t>
            </a:r>
            <a:r>
              <a:rPr b="1">
                <a:solidFill>
                  <a:schemeClr val="accent5">
                    <a:hueOff val="101205"/>
                    <a:satOff val="-13598"/>
                    <a:lumOff val="23877"/>
                  </a:schemeClr>
                </a:solidFill>
              </a:rPr>
              <a:t>H</a:t>
            </a:r>
            <a:r>
              <a:t>(node.left)</a:t>
            </a:r>
          </a:p>
        </p:txBody>
      </p:sp>
      <p:sp>
        <p:nvSpPr>
          <p:cNvPr id="704" name="Where H(x) is the height of node x. Recall that H(x) is calculated as the number of edges between x and the furthest leaf."/>
          <p:cNvSpPr txBox="1"/>
          <p:nvPr/>
        </p:nvSpPr>
        <p:spPr>
          <a:xfrm>
            <a:off x="164132" y="4660967"/>
            <a:ext cx="12676536"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Where </a:t>
            </a:r>
            <a:r>
              <a:rPr b="1">
                <a:solidFill>
                  <a:schemeClr val="accent5">
                    <a:hueOff val="101205"/>
                    <a:satOff val="-13598"/>
                    <a:lumOff val="23877"/>
                  </a:schemeClr>
                </a:solidFill>
              </a:rPr>
              <a:t>H</a:t>
            </a:r>
            <a:r>
              <a:t>(x) is the height of node x. Recall that </a:t>
            </a:r>
            <a:r>
              <a:rPr b="1">
                <a:solidFill>
                  <a:schemeClr val="accent5">
                    <a:hueOff val="101205"/>
                    <a:satOff val="-13598"/>
                    <a:lumOff val="23877"/>
                  </a:schemeClr>
                </a:solidFill>
              </a:rPr>
              <a:t>H</a:t>
            </a:r>
            <a:r>
              <a:t>(x) is calculated as the </a:t>
            </a:r>
            <a:r>
              <a:rPr b="1">
                <a:solidFill>
                  <a:schemeClr val="accent2">
                    <a:satOff val="-13916"/>
                    <a:lumOff val="13989"/>
                  </a:schemeClr>
                </a:solidFill>
              </a:rPr>
              <a:t>number of edges</a:t>
            </a:r>
            <a:r>
              <a:t> between x and the furthest leaf.</a:t>
            </a:r>
          </a:p>
        </p:txBody>
      </p:sp>
      <p:sp>
        <p:nvSpPr>
          <p:cNvPr id="705" name="The invariant in the AVL which forces it to remain balanced is the requirement that the balance factor is always either -1, 0 or +1."/>
          <p:cNvSpPr txBox="1"/>
          <p:nvPr/>
        </p:nvSpPr>
        <p:spPr>
          <a:xfrm>
            <a:off x="-92354" y="7091040"/>
            <a:ext cx="13189508"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The invariant in the AVL which forces it to remain balanced</a:t>
            </a:r>
            <a:endParaRPr lang="en-US" dirty="0"/>
          </a:p>
          <a:p>
            <a:r>
              <a:rPr dirty="0"/>
              <a:t> is the requirement that the balance factor is always either -1, 0 or +1.</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The actual value we’re storing in the node. NOTE: This value must be comparable so we know how to insert it.…"/>
          <p:cNvSpPr txBox="1"/>
          <p:nvPr/>
        </p:nvSpPr>
        <p:spPr>
          <a:xfrm>
            <a:off x="493997" y="2362200"/>
            <a:ext cx="12016806" cy="5689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444500" indent="-444500" algn="l">
              <a:buSzPct val="75000"/>
              <a:buChar char="•"/>
              <a:defRPr sz="3800"/>
            </a:pPr>
            <a:r>
              <a:t>The actual value we’re storing in the node. </a:t>
            </a:r>
            <a:r>
              <a:rPr b="1"/>
              <a:t>NOTE:</a:t>
            </a:r>
            <a:r>
              <a:t> This value must be comparable so we know how to insert it.</a:t>
            </a:r>
          </a:p>
          <a:p>
            <a:pPr marL="444500" indent="-444500" algn="l">
              <a:buSzPct val="75000"/>
              <a:buChar char="•"/>
              <a:defRPr sz="3800"/>
            </a:pPr>
            <a:endParaRPr/>
          </a:p>
          <a:p>
            <a:pPr marL="444500" indent="-444500" algn="l">
              <a:buSzPct val="75000"/>
              <a:buChar char="•"/>
              <a:defRPr sz="3800"/>
            </a:pPr>
            <a:r>
              <a:t>A value storing this node’s </a:t>
            </a:r>
            <a:r>
              <a:rPr b="1">
                <a:solidFill>
                  <a:schemeClr val="accent4">
                    <a:hueOff val="102361"/>
                    <a:satOff val="14118"/>
                    <a:lumOff val="10675"/>
                  </a:schemeClr>
                </a:solidFill>
              </a:rPr>
              <a:t>balance factor</a:t>
            </a:r>
            <a:r>
              <a:t>.</a:t>
            </a:r>
          </a:p>
          <a:p>
            <a:pPr marL="444500" indent="-444500" algn="l">
              <a:buSzPct val="75000"/>
              <a:buChar char="•"/>
              <a:defRPr sz="3800"/>
            </a:pPr>
            <a:endParaRPr/>
          </a:p>
          <a:p>
            <a:pPr marL="444500" indent="-444500" algn="l">
              <a:buSzPct val="75000"/>
              <a:buChar char="•"/>
              <a:defRPr sz="3800"/>
            </a:pPr>
            <a:r>
              <a:t>The </a:t>
            </a:r>
            <a:r>
              <a:rPr b="1">
                <a:solidFill>
                  <a:schemeClr val="accent4">
                    <a:hueOff val="102361"/>
                    <a:satOff val="14118"/>
                    <a:lumOff val="10675"/>
                  </a:schemeClr>
                </a:solidFill>
              </a:rPr>
              <a:t>height</a:t>
            </a:r>
            <a:r>
              <a:t> of this node in the tree.</a:t>
            </a:r>
          </a:p>
          <a:p>
            <a:pPr marL="444500" indent="-444500" algn="l">
              <a:buSzPct val="75000"/>
              <a:buChar char="•"/>
              <a:defRPr sz="3800"/>
            </a:pPr>
            <a:endParaRPr/>
          </a:p>
          <a:p>
            <a:pPr marL="444500" indent="-444500" algn="l">
              <a:buSzPct val="75000"/>
              <a:buChar char="•"/>
              <a:defRPr sz="3800"/>
            </a:pPr>
            <a:r>
              <a:t>Pointers to the </a:t>
            </a:r>
            <a:r>
              <a:rPr b="1">
                <a:solidFill>
                  <a:schemeClr val="accent4">
                    <a:hueOff val="102361"/>
                    <a:satOff val="14118"/>
                    <a:lumOff val="10675"/>
                  </a:schemeClr>
                </a:solidFill>
              </a:rPr>
              <a:t>left/right child nodes</a:t>
            </a:r>
            <a:r>
              <a:t>.</a:t>
            </a:r>
          </a:p>
        </p:txBody>
      </p:sp>
      <p:sp>
        <p:nvSpPr>
          <p:cNvPr id="708" name="Node Information to Store"/>
          <p:cNvSpPr txBox="1">
            <a:spLocks noGrp="1"/>
          </p:cNvSpPr>
          <p:nvPr>
            <p:ph type="title"/>
          </p:nvPr>
        </p:nvSpPr>
        <p:spPr>
          <a:xfrm>
            <a:off x="0" y="171545"/>
            <a:ext cx="13004801" cy="1024237"/>
          </a:xfrm>
          <a:prstGeom prst="rect">
            <a:avLst/>
          </a:prstGeom>
        </p:spPr>
        <p:txBody>
          <a:bodyPr/>
          <a:lstStyle>
            <a:lvl1pPr defTabSz="332993">
              <a:defRPr sz="6270" b="1"/>
            </a:lvl1pPr>
          </a:lstStyle>
          <a:p>
            <a:r>
              <a:t>Node Information to Store</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Line"/>
          <p:cNvSpPr/>
          <p:nvPr/>
        </p:nvSpPr>
        <p:spPr>
          <a:xfrm>
            <a:off x="5909270" y="6321034"/>
            <a:ext cx="142240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11" name="Right rotation"/>
          <p:cNvSpPr txBox="1"/>
          <p:nvPr/>
        </p:nvSpPr>
        <p:spPr>
          <a:xfrm>
            <a:off x="4839580" y="5431727"/>
            <a:ext cx="3325640"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t>Right rotation</a:t>
            </a:r>
          </a:p>
        </p:txBody>
      </p:sp>
      <p:pic>
        <p:nvPicPr>
          <p:cNvPr id="712" name="LL.png" descr="LL.png"/>
          <p:cNvPicPr>
            <a:picLocks noChangeAspect="1"/>
          </p:cNvPicPr>
          <p:nvPr/>
        </p:nvPicPr>
        <p:blipFill>
          <a:blip r:embed="rId2"/>
          <a:stretch>
            <a:fillRect/>
          </a:stretch>
        </p:blipFill>
        <p:spPr>
          <a:xfrm>
            <a:off x="2061467" y="4219030"/>
            <a:ext cx="2514601" cy="3467101"/>
          </a:xfrm>
          <a:prstGeom prst="rect">
            <a:avLst/>
          </a:prstGeom>
          <a:ln w="12700">
            <a:miter lim="400000"/>
          </a:ln>
        </p:spPr>
      </p:pic>
      <p:pic>
        <p:nvPicPr>
          <p:cNvPr id="713" name="Screen Shot 2017-11-07 at 9.49.15 PM.png" descr="Screen Shot 2017-11-07 at 9.49.15 PM.png"/>
          <p:cNvPicPr>
            <a:picLocks noChangeAspect="1"/>
          </p:cNvPicPr>
          <p:nvPr/>
        </p:nvPicPr>
        <p:blipFill>
          <a:blip r:embed="rId3"/>
          <a:stretch>
            <a:fillRect/>
          </a:stretch>
        </p:blipFill>
        <p:spPr>
          <a:xfrm>
            <a:off x="8448972" y="4644480"/>
            <a:ext cx="2400301" cy="2616201"/>
          </a:xfrm>
          <a:prstGeom prst="rect">
            <a:avLst/>
          </a:prstGeom>
          <a:ln w="12700">
            <a:miter lim="400000"/>
          </a:ln>
        </p:spPr>
      </p:pic>
      <p:sp>
        <p:nvSpPr>
          <p:cNvPr id="714" name="-2"/>
          <p:cNvSpPr txBox="1"/>
          <p:nvPr/>
        </p:nvSpPr>
        <p:spPr>
          <a:xfrm>
            <a:off x="2954821" y="4627367"/>
            <a:ext cx="389558"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-2</a:t>
            </a:r>
          </a:p>
        </p:txBody>
      </p:sp>
      <p:sp>
        <p:nvSpPr>
          <p:cNvPr id="715" name="-1"/>
          <p:cNvSpPr txBox="1"/>
          <p:nvPr/>
        </p:nvSpPr>
        <p:spPr>
          <a:xfrm>
            <a:off x="2531487" y="5520627"/>
            <a:ext cx="389559"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-1</a:t>
            </a:r>
          </a:p>
        </p:txBody>
      </p:sp>
      <p:sp>
        <p:nvSpPr>
          <p:cNvPr id="716" name="0 (+1)"/>
          <p:cNvSpPr txBox="1"/>
          <p:nvPr/>
        </p:nvSpPr>
        <p:spPr>
          <a:xfrm>
            <a:off x="8428732" y="5194633"/>
            <a:ext cx="940073"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0 (+1)</a:t>
            </a:r>
          </a:p>
        </p:txBody>
      </p:sp>
      <p:sp>
        <p:nvSpPr>
          <p:cNvPr id="717" name="Q: What if the BF of a node is ∉ {-1, 0, +1}? How do we restore the AVL tree invariant?"/>
          <p:cNvSpPr txBox="1"/>
          <p:nvPr/>
        </p:nvSpPr>
        <p:spPr>
          <a:xfrm>
            <a:off x="2650702" y="284252"/>
            <a:ext cx="7997382" cy="11798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500"/>
            </a:pPr>
            <a:r>
              <a:rPr b="1" dirty="0"/>
              <a:t>Q:</a:t>
            </a:r>
            <a:r>
              <a:rPr dirty="0"/>
              <a:t> What if the </a:t>
            </a:r>
            <a:r>
              <a:rPr b="1" dirty="0"/>
              <a:t>BF </a:t>
            </a:r>
            <a:r>
              <a:rPr dirty="0"/>
              <a:t>of a node is ∉ {-1, 0, +1}? </a:t>
            </a:r>
            <a:endParaRPr lang="en-US" dirty="0"/>
          </a:p>
          <a:p>
            <a:pPr>
              <a:defRPr sz="3500"/>
            </a:pPr>
            <a:r>
              <a:rPr dirty="0"/>
              <a:t>How do we restore the AVL tree invariant?</a:t>
            </a:r>
          </a:p>
        </p:txBody>
      </p:sp>
      <p:sp>
        <p:nvSpPr>
          <p:cNvPr id="718" name="A: If a node’s BF ∉ {-1, 0, +1} then the BF of that node is ±2 which can be adjusted using tree rotations."/>
          <p:cNvSpPr txBox="1"/>
          <p:nvPr/>
        </p:nvSpPr>
        <p:spPr>
          <a:xfrm>
            <a:off x="908409" y="1529626"/>
            <a:ext cx="11187982" cy="162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500"/>
            </a:pPr>
            <a:r>
              <a:rPr b="1"/>
              <a:t>A:</a:t>
            </a:r>
            <a:r>
              <a:t> If a node’s </a:t>
            </a:r>
            <a:r>
              <a:rPr b="1"/>
              <a:t>BF</a:t>
            </a:r>
            <a:r>
              <a:t> ∉ {-1, 0, +1} then the </a:t>
            </a:r>
            <a:r>
              <a:rPr b="1"/>
              <a:t>BF</a:t>
            </a:r>
            <a:r>
              <a:t> of that node is ±2 which can be adjusted using </a:t>
            </a:r>
            <a:r>
              <a:rPr b="1">
                <a:solidFill>
                  <a:schemeClr val="accent4">
                    <a:hueOff val="102361"/>
                    <a:satOff val="14118"/>
                    <a:lumOff val="10675"/>
                  </a:schemeClr>
                </a:solidFill>
              </a:rPr>
              <a:t>tree rotations</a:t>
            </a:r>
            <a:r>
              <a:t>.</a:t>
            </a:r>
          </a:p>
        </p:txBody>
      </p:sp>
      <p:sp>
        <p:nvSpPr>
          <p:cNvPr id="719" name="Recall: BF(node) = H(node.right) - H(node.left)"/>
          <p:cNvSpPr txBox="1"/>
          <p:nvPr/>
        </p:nvSpPr>
        <p:spPr>
          <a:xfrm>
            <a:off x="-49449" y="3251896"/>
            <a:ext cx="13103698" cy="60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500"/>
            </a:pPr>
            <a:r>
              <a:rPr b="1"/>
              <a:t>Recall:</a:t>
            </a:r>
            <a:r>
              <a:t> BF(node) = </a:t>
            </a:r>
            <a:r>
              <a:rPr b="1">
                <a:solidFill>
                  <a:schemeClr val="accent5">
                    <a:hueOff val="101205"/>
                    <a:satOff val="-13598"/>
                    <a:lumOff val="23877"/>
                  </a:schemeClr>
                </a:solidFill>
              </a:rPr>
              <a:t>H</a:t>
            </a:r>
            <a:r>
              <a:t>(node.right) - </a:t>
            </a:r>
            <a:r>
              <a:rPr b="1">
                <a:solidFill>
                  <a:schemeClr val="accent5">
                    <a:hueOff val="101205"/>
                    <a:satOff val="-13598"/>
                    <a:lumOff val="23877"/>
                  </a:schemeClr>
                </a:solidFill>
              </a:rPr>
              <a:t>H</a:t>
            </a:r>
            <a:r>
              <a:t>(node.left)</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1" name="Screen Shot 2017-11-07 at 9.49.15 PM.png" descr="Screen Shot 2017-11-07 at 9.49.15 PM.png"/>
          <p:cNvPicPr>
            <a:picLocks noChangeAspect="1"/>
          </p:cNvPicPr>
          <p:nvPr/>
        </p:nvPicPr>
        <p:blipFill>
          <a:blip r:embed="rId2"/>
          <a:stretch>
            <a:fillRect/>
          </a:stretch>
        </p:blipFill>
        <p:spPr>
          <a:xfrm>
            <a:off x="10440342" y="4644480"/>
            <a:ext cx="2400301" cy="2616201"/>
          </a:xfrm>
          <a:prstGeom prst="rect">
            <a:avLst/>
          </a:prstGeom>
          <a:ln w="12700">
            <a:miter lim="400000"/>
          </a:ln>
        </p:spPr>
      </p:pic>
      <p:pic>
        <p:nvPicPr>
          <p:cNvPr id="722" name="LL.png" descr="LL.png"/>
          <p:cNvPicPr>
            <a:picLocks noChangeAspect="1"/>
          </p:cNvPicPr>
          <p:nvPr/>
        </p:nvPicPr>
        <p:blipFill>
          <a:blip r:embed="rId3"/>
          <a:stretch>
            <a:fillRect/>
          </a:stretch>
        </p:blipFill>
        <p:spPr>
          <a:xfrm>
            <a:off x="5410380" y="4219030"/>
            <a:ext cx="2514601" cy="3467101"/>
          </a:xfrm>
          <a:prstGeom prst="rect">
            <a:avLst/>
          </a:prstGeom>
          <a:ln w="12700">
            <a:miter lim="400000"/>
          </a:ln>
        </p:spPr>
      </p:pic>
      <p:sp>
        <p:nvSpPr>
          <p:cNvPr id="723" name="Q: What if the BF of a node is ∉ {-1, 0, +1}? How do we restore the AVL tree invariant?"/>
          <p:cNvSpPr txBox="1"/>
          <p:nvPr/>
        </p:nvSpPr>
        <p:spPr>
          <a:xfrm>
            <a:off x="2650702" y="284252"/>
            <a:ext cx="7997382" cy="11798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500"/>
            </a:pPr>
            <a:r>
              <a:rPr b="1" dirty="0"/>
              <a:t>Q:</a:t>
            </a:r>
            <a:r>
              <a:rPr dirty="0"/>
              <a:t> What if the </a:t>
            </a:r>
            <a:r>
              <a:rPr b="1" dirty="0"/>
              <a:t>BF </a:t>
            </a:r>
            <a:r>
              <a:rPr dirty="0"/>
              <a:t>of a node is ∉ {-1, 0, +1}? </a:t>
            </a:r>
            <a:endParaRPr lang="en-US" dirty="0"/>
          </a:p>
          <a:p>
            <a:pPr>
              <a:defRPr sz="3500"/>
            </a:pPr>
            <a:r>
              <a:rPr dirty="0"/>
              <a:t>How do we restore the AVL tree invariant?</a:t>
            </a:r>
          </a:p>
        </p:txBody>
      </p:sp>
      <p:sp>
        <p:nvSpPr>
          <p:cNvPr id="724" name="Line"/>
          <p:cNvSpPr/>
          <p:nvPr/>
        </p:nvSpPr>
        <p:spPr>
          <a:xfrm>
            <a:off x="8842970" y="6321034"/>
            <a:ext cx="142240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25" name="Right rotation"/>
          <p:cNvSpPr txBox="1"/>
          <p:nvPr/>
        </p:nvSpPr>
        <p:spPr>
          <a:xfrm>
            <a:off x="7773280" y="5431727"/>
            <a:ext cx="3325640"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t>Right rotation</a:t>
            </a:r>
          </a:p>
        </p:txBody>
      </p:sp>
      <p:sp>
        <p:nvSpPr>
          <p:cNvPr id="726" name="Line"/>
          <p:cNvSpPr/>
          <p:nvPr/>
        </p:nvSpPr>
        <p:spPr>
          <a:xfrm>
            <a:off x="3369270" y="6321034"/>
            <a:ext cx="142240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27" name="Left rotation"/>
          <p:cNvSpPr txBox="1"/>
          <p:nvPr/>
        </p:nvSpPr>
        <p:spPr>
          <a:xfrm>
            <a:off x="2414271" y="5431727"/>
            <a:ext cx="3096258"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t>Left rotation</a:t>
            </a:r>
          </a:p>
        </p:txBody>
      </p:sp>
      <p:pic>
        <p:nvPicPr>
          <p:cNvPr id="728" name="LR.png" descr="LR.png"/>
          <p:cNvPicPr>
            <a:picLocks noChangeAspect="1"/>
          </p:cNvPicPr>
          <p:nvPr/>
        </p:nvPicPr>
        <p:blipFill>
          <a:blip r:embed="rId4"/>
          <a:stretch>
            <a:fillRect/>
          </a:stretch>
        </p:blipFill>
        <p:spPr>
          <a:xfrm>
            <a:off x="271660" y="4130130"/>
            <a:ext cx="2197101" cy="3644901"/>
          </a:xfrm>
          <a:prstGeom prst="rect">
            <a:avLst/>
          </a:prstGeom>
          <a:ln w="12700">
            <a:miter lim="400000"/>
          </a:ln>
        </p:spPr>
      </p:pic>
      <p:sp>
        <p:nvSpPr>
          <p:cNvPr id="729" name="-2"/>
          <p:cNvSpPr txBox="1"/>
          <p:nvPr/>
        </p:nvSpPr>
        <p:spPr>
          <a:xfrm>
            <a:off x="6260674" y="4694042"/>
            <a:ext cx="389559"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-2</a:t>
            </a:r>
          </a:p>
        </p:txBody>
      </p:sp>
      <p:sp>
        <p:nvSpPr>
          <p:cNvPr id="730" name="-1"/>
          <p:cNvSpPr txBox="1"/>
          <p:nvPr/>
        </p:nvSpPr>
        <p:spPr>
          <a:xfrm>
            <a:off x="5837341" y="5587302"/>
            <a:ext cx="389558"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-1</a:t>
            </a:r>
          </a:p>
        </p:txBody>
      </p:sp>
      <p:sp>
        <p:nvSpPr>
          <p:cNvPr id="731" name="0 (+1)"/>
          <p:cNvSpPr txBox="1"/>
          <p:nvPr/>
        </p:nvSpPr>
        <p:spPr>
          <a:xfrm>
            <a:off x="10469198" y="5126900"/>
            <a:ext cx="940074"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0 (+1)</a:t>
            </a:r>
          </a:p>
        </p:txBody>
      </p:sp>
      <p:sp>
        <p:nvSpPr>
          <p:cNvPr id="732" name="+1"/>
          <p:cNvSpPr txBox="1"/>
          <p:nvPr/>
        </p:nvSpPr>
        <p:spPr>
          <a:xfrm>
            <a:off x="342474" y="5680435"/>
            <a:ext cx="389559"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+1</a:t>
            </a:r>
          </a:p>
        </p:txBody>
      </p:sp>
      <p:sp>
        <p:nvSpPr>
          <p:cNvPr id="733" name="-2"/>
          <p:cNvSpPr txBox="1"/>
          <p:nvPr/>
        </p:nvSpPr>
        <p:spPr>
          <a:xfrm>
            <a:off x="842007" y="4694042"/>
            <a:ext cx="389559"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-2</a:t>
            </a:r>
          </a:p>
        </p:txBody>
      </p:sp>
      <p:sp>
        <p:nvSpPr>
          <p:cNvPr id="734" name="A: If a node’s BF ∉ {-1, 0, +1} then the BF of that node is ±2 which can be adjusted using tree rotations."/>
          <p:cNvSpPr txBox="1"/>
          <p:nvPr/>
        </p:nvSpPr>
        <p:spPr>
          <a:xfrm>
            <a:off x="908409" y="1529626"/>
            <a:ext cx="11187982" cy="162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500"/>
            </a:pPr>
            <a:r>
              <a:rPr b="1"/>
              <a:t>A:</a:t>
            </a:r>
            <a:r>
              <a:t> If a node’s </a:t>
            </a:r>
            <a:r>
              <a:rPr b="1"/>
              <a:t>BF</a:t>
            </a:r>
            <a:r>
              <a:t> ∉ {-1, 0, +1} then the </a:t>
            </a:r>
            <a:r>
              <a:rPr b="1"/>
              <a:t>BF</a:t>
            </a:r>
            <a:r>
              <a:t> of that node is ±2 which can be adjusted using </a:t>
            </a:r>
            <a:r>
              <a:rPr b="1">
                <a:solidFill>
                  <a:schemeClr val="accent4">
                    <a:hueOff val="102361"/>
                    <a:satOff val="14118"/>
                    <a:lumOff val="10675"/>
                  </a:schemeClr>
                </a:solidFill>
              </a:rPr>
              <a:t>tree rotations</a:t>
            </a:r>
            <a:r>
              <a:t>.</a:t>
            </a:r>
          </a:p>
        </p:txBody>
      </p:sp>
      <p:sp>
        <p:nvSpPr>
          <p:cNvPr id="735" name="Recall: BF(node) = H(node.right) - H(node.left)"/>
          <p:cNvSpPr txBox="1"/>
          <p:nvPr/>
        </p:nvSpPr>
        <p:spPr>
          <a:xfrm>
            <a:off x="-49449" y="3251896"/>
            <a:ext cx="13103698" cy="60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500"/>
            </a:pPr>
            <a:r>
              <a:rPr b="1"/>
              <a:t>Recall:</a:t>
            </a:r>
            <a:r>
              <a:t> BF(node) = </a:t>
            </a:r>
            <a:r>
              <a:rPr b="1">
                <a:solidFill>
                  <a:schemeClr val="accent5">
                    <a:hueOff val="101205"/>
                    <a:satOff val="-13598"/>
                    <a:lumOff val="23877"/>
                  </a:schemeClr>
                </a:solidFill>
              </a:rPr>
              <a:t>H</a:t>
            </a:r>
            <a:r>
              <a:t>(node.right) - </a:t>
            </a:r>
            <a:r>
              <a:rPr b="1">
                <a:solidFill>
                  <a:schemeClr val="accent5">
                    <a:hueOff val="101205"/>
                    <a:satOff val="-13598"/>
                    <a:lumOff val="23877"/>
                  </a:schemeClr>
                </a:solidFill>
              </a:rPr>
              <a:t>H</a:t>
            </a:r>
            <a:r>
              <a:t>(node.left)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Line"/>
          <p:cNvSpPr/>
          <p:nvPr/>
        </p:nvSpPr>
        <p:spPr>
          <a:xfrm>
            <a:off x="5920134" y="6422634"/>
            <a:ext cx="142240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38" name="Left rotation"/>
          <p:cNvSpPr txBox="1"/>
          <p:nvPr/>
        </p:nvSpPr>
        <p:spPr>
          <a:xfrm>
            <a:off x="4965135" y="5533327"/>
            <a:ext cx="3096259"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t>Left rotation</a:t>
            </a:r>
          </a:p>
        </p:txBody>
      </p:sp>
      <p:pic>
        <p:nvPicPr>
          <p:cNvPr id="739" name="RR.png" descr="RR.png"/>
          <p:cNvPicPr>
            <a:picLocks noChangeAspect="1"/>
          </p:cNvPicPr>
          <p:nvPr/>
        </p:nvPicPr>
        <p:blipFill>
          <a:blip r:embed="rId2"/>
          <a:stretch>
            <a:fillRect/>
          </a:stretch>
        </p:blipFill>
        <p:spPr>
          <a:xfrm>
            <a:off x="1994247" y="4331841"/>
            <a:ext cx="2438401" cy="3479801"/>
          </a:xfrm>
          <a:prstGeom prst="rect">
            <a:avLst/>
          </a:prstGeom>
          <a:ln w="12700">
            <a:miter lim="400000"/>
          </a:ln>
        </p:spPr>
      </p:pic>
      <p:pic>
        <p:nvPicPr>
          <p:cNvPr id="740" name="Screen Shot 2017-11-07 at 9.49.15 PM.png" descr="Screen Shot 2017-11-07 at 9.49.15 PM.png"/>
          <p:cNvPicPr>
            <a:picLocks noChangeAspect="1"/>
          </p:cNvPicPr>
          <p:nvPr/>
        </p:nvPicPr>
        <p:blipFill>
          <a:blip r:embed="rId3"/>
          <a:stretch>
            <a:fillRect/>
          </a:stretch>
        </p:blipFill>
        <p:spPr>
          <a:xfrm>
            <a:off x="8499822" y="4705350"/>
            <a:ext cx="2400301" cy="2616200"/>
          </a:xfrm>
          <a:prstGeom prst="rect">
            <a:avLst/>
          </a:prstGeom>
          <a:ln w="12700">
            <a:miter lim="400000"/>
          </a:ln>
        </p:spPr>
      </p:pic>
      <p:sp>
        <p:nvSpPr>
          <p:cNvPr id="741" name="+2"/>
          <p:cNvSpPr txBox="1"/>
          <p:nvPr/>
        </p:nvSpPr>
        <p:spPr>
          <a:xfrm>
            <a:off x="3068740" y="4719442"/>
            <a:ext cx="389559"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+2</a:t>
            </a:r>
          </a:p>
        </p:txBody>
      </p:sp>
      <p:sp>
        <p:nvSpPr>
          <p:cNvPr id="742" name="+1"/>
          <p:cNvSpPr txBox="1"/>
          <p:nvPr/>
        </p:nvSpPr>
        <p:spPr>
          <a:xfrm>
            <a:off x="3559807" y="5743908"/>
            <a:ext cx="389559"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+1</a:t>
            </a:r>
          </a:p>
        </p:txBody>
      </p:sp>
      <p:sp>
        <p:nvSpPr>
          <p:cNvPr id="743" name="0 (-1)"/>
          <p:cNvSpPr txBox="1"/>
          <p:nvPr/>
        </p:nvSpPr>
        <p:spPr>
          <a:xfrm>
            <a:off x="8487998" y="5270833"/>
            <a:ext cx="940074"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0 (-1)</a:t>
            </a:r>
          </a:p>
        </p:txBody>
      </p:sp>
      <p:sp>
        <p:nvSpPr>
          <p:cNvPr id="744" name="Q: What if the BF of a node is ∉ {-1, 0, +1}? How do we restore the AVL tree invariant?"/>
          <p:cNvSpPr txBox="1"/>
          <p:nvPr/>
        </p:nvSpPr>
        <p:spPr>
          <a:xfrm>
            <a:off x="2660320" y="284252"/>
            <a:ext cx="7978146" cy="11798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500"/>
            </a:pPr>
            <a:r>
              <a:rPr b="1" dirty="0"/>
              <a:t>Q:</a:t>
            </a:r>
            <a:r>
              <a:rPr dirty="0"/>
              <a:t> What if the </a:t>
            </a:r>
            <a:r>
              <a:rPr b="1" dirty="0"/>
              <a:t>BF </a:t>
            </a:r>
            <a:r>
              <a:rPr dirty="0"/>
              <a:t>of a node is ∉ {-1, 0, +1}?</a:t>
            </a:r>
            <a:endParaRPr lang="en-US" dirty="0"/>
          </a:p>
          <a:p>
            <a:pPr>
              <a:defRPr sz="3500"/>
            </a:pPr>
            <a:r>
              <a:rPr dirty="0"/>
              <a:t> How do we restore the AVL tree invariant?</a:t>
            </a:r>
          </a:p>
        </p:txBody>
      </p:sp>
      <p:sp>
        <p:nvSpPr>
          <p:cNvPr id="745" name="A: If a node’s BF ∉ {-1, 0, +1} then the BF of that node is ±2 which can be adjusted using tree rotations."/>
          <p:cNvSpPr txBox="1"/>
          <p:nvPr/>
        </p:nvSpPr>
        <p:spPr>
          <a:xfrm>
            <a:off x="908409" y="1529626"/>
            <a:ext cx="11187982" cy="162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500"/>
            </a:pPr>
            <a:r>
              <a:rPr b="1"/>
              <a:t>A:</a:t>
            </a:r>
            <a:r>
              <a:t> If a node’s </a:t>
            </a:r>
            <a:r>
              <a:rPr b="1"/>
              <a:t>BF</a:t>
            </a:r>
            <a:r>
              <a:t> ∉ {-1, 0, +1} then the </a:t>
            </a:r>
            <a:r>
              <a:rPr b="1"/>
              <a:t>BF</a:t>
            </a:r>
            <a:r>
              <a:t> of that node is ±2 which can be adjusted using </a:t>
            </a:r>
            <a:r>
              <a:rPr b="1">
                <a:solidFill>
                  <a:schemeClr val="accent4">
                    <a:hueOff val="102361"/>
                    <a:satOff val="14118"/>
                    <a:lumOff val="10675"/>
                  </a:schemeClr>
                </a:solidFill>
              </a:rPr>
              <a:t>tree rotations</a:t>
            </a:r>
            <a:r>
              <a:t>.</a:t>
            </a:r>
          </a:p>
        </p:txBody>
      </p:sp>
      <p:sp>
        <p:nvSpPr>
          <p:cNvPr id="746" name="Recall: BF(node) = H(node.right) - H(node.left)"/>
          <p:cNvSpPr txBox="1"/>
          <p:nvPr/>
        </p:nvSpPr>
        <p:spPr>
          <a:xfrm>
            <a:off x="-49449" y="3251896"/>
            <a:ext cx="13103698" cy="60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500"/>
            </a:pPr>
            <a:r>
              <a:rPr b="1"/>
              <a:t>Recall:</a:t>
            </a:r>
            <a:r>
              <a:t> BF(node) = </a:t>
            </a:r>
            <a:r>
              <a:rPr b="1">
                <a:solidFill>
                  <a:schemeClr val="accent5">
                    <a:hueOff val="101205"/>
                    <a:satOff val="-13598"/>
                    <a:lumOff val="23877"/>
                  </a:schemeClr>
                </a:solidFill>
              </a:rPr>
              <a:t>H</a:t>
            </a:r>
            <a:r>
              <a:t>(node.right) - </a:t>
            </a:r>
            <a:r>
              <a:rPr b="1">
                <a:solidFill>
                  <a:schemeClr val="accent5">
                    <a:hueOff val="101205"/>
                    <a:satOff val="-13598"/>
                    <a:lumOff val="23877"/>
                  </a:schemeClr>
                </a:solidFill>
              </a:rPr>
              <a:t>H</a:t>
            </a:r>
            <a:r>
              <a:t>(node.left)</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8" name="Screen Shot 2017-11-07 at 9.49.15 PM.png" descr="Screen Shot 2017-11-07 at 9.49.15 PM.png"/>
          <p:cNvPicPr>
            <a:picLocks noChangeAspect="1"/>
          </p:cNvPicPr>
          <p:nvPr/>
        </p:nvPicPr>
        <p:blipFill>
          <a:blip r:embed="rId2"/>
          <a:stretch>
            <a:fillRect/>
          </a:stretch>
        </p:blipFill>
        <p:spPr>
          <a:xfrm>
            <a:off x="10546159" y="4702822"/>
            <a:ext cx="2400301" cy="2616201"/>
          </a:xfrm>
          <a:prstGeom prst="rect">
            <a:avLst/>
          </a:prstGeom>
          <a:ln w="12700">
            <a:miter lim="400000"/>
          </a:ln>
        </p:spPr>
      </p:pic>
      <p:pic>
        <p:nvPicPr>
          <p:cNvPr id="749" name="RL.png" descr="RL.png"/>
          <p:cNvPicPr>
            <a:picLocks noChangeAspect="1"/>
          </p:cNvPicPr>
          <p:nvPr/>
        </p:nvPicPr>
        <p:blipFill>
          <a:blip r:embed="rId3"/>
          <a:stretch>
            <a:fillRect/>
          </a:stretch>
        </p:blipFill>
        <p:spPr>
          <a:xfrm>
            <a:off x="122783" y="4134991"/>
            <a:ext cx="2032001" cy="3670301"/>
          </a:xfrm>
          <a:prstGeom prst="rect">
            <a:avLst/>
          </a:prstGeom>
          <a:ln w="12700">
            <a:miter lim="400000"/>
          </a:ln>
        </p:spPr>
      </p:pic>
      <p:sp>
        <p:nvSpPr>
          <p:cNvPr id="750" name="Line"/>
          <p:cNvSpPr/>
          <p:nvPr/>
        </p:nvSpPr>
        <p:spPr>
          <a:xfrm>
            <a:off x="8525470" y="6338594"/>
            <a:ext cx="142240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51" name="Left rotation"/>
          <p:cNvSpPr txBox="1"/>
          <p:nvPr/>
        </p:nvSpPr>
        <p:spPr>
          <a:xfrm>
            <a:off x="7570471" y="5449287"/>
            <a:ext cx="3096258"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t>Left rotation</a:t>
            </a:r>
          </a:p>
        </p:txBody>
      </p:sp>
      <p:sp>
        <p:nvSpPr>
          <p:cNvPr id="752" name="Line"/>
          <p:cNvSpPr/>
          <p:nvPr/>
        </p:nvSpPr>
        <p:spPr>
          <a:xfrm>
            <a:off x="3136437" y="6248789"/>
            <a:ext cx="142240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pic>
        <p:nvPicPr>
          <p:cNvPr id="753" name="RR.png" descr="RR.png"/>
          <p:cNvPicPr>
            <a:picLocks noChangeAspect="1"/>
          </p:cNvPicPr>
          <p:nvPr/>
        </p:nvPicPr>
        <p:blipFill>
          <a:blip r:embed="rId4"/>
          <a:stretch>
            <a:fillRect/>
          </a:stretch>
        </p:blipFill>
        <p:spPr>
          <a:xfrm>
            <a:off x="5214838" y="4225061"/>
            <a:ext cx="2438401" cy="3479801"/>
          </a:xfrm>
          <a:prstGeom prst="rect">
            <a:avLst/>
          </a:prstGeom>
          <a:ln w="12700">
            <a:miter lim="400000"/>
          </a:ln>
        </p:spPr>
      </p:pic>
      <p:sp>
        <p:nvSpPr>
          <p:cNvPr id="754" name="+2"/>
          <p:cNvSpPr txBox="1"/>
          <p:nvPr/>
        </p:nvSpPr>
        <p:spPr>
          <a:xfrm>
            <a:off x="1307674" y="4694042"/>
            <a:ext cx="389558"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+2</a:t>
            </a:r>
          </a:p>
        </p:txBody>
      </p:sp>
      <p:sp>
        <p:nvSpPr>
          <p:cNvPr id="755" name="-1"/>
          <p:cNvSpPr txBox="1"/>
          <p:nvPr/>
        </p:nvSpPr>
        <p:spPr>
          <a:xfrm>
            <a:off x="1773341" y="5701575"/>
            <a:ext cx="389558"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-1</a:t>
            </a:r>
          </a:p>
        </p:txBody>
      </p:sp>
      <p:sp>
        <p:nvSpPr>
          <p:cNvPr id="756" name="Right rotation"/>
          <p:cNvSpPr txBox="1"/>
          <p:nvPr/>
        </p:nvSpPr>
        <p:spPr>
          <a:xfrm>
            <a:off x="2184817" y="5449287"/>
            <a:ext cx="3325640"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t>Right rotation</a:t>
            </a:r>
          </a:p>
        </p:txBody>
      </p:sp>
      <p:sp>
        <p:nvSpPr>
          <p:cNvPr id="757" name="+2"/>
          <p:cNvSpPr txBox="1"/>
          <p:nvPr/>
        </p:nvSpPr>
        <p:spPr>
          <a:xfrm>
            <a:off x="6371121" y="4660175"/>
            <a:ext cx="389558"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+2</a:t>
            </a:r>
          </a:p>
        </p:txBody>
      </p:sp>
      <p:sp>
        <p:nvSpPr>
          <p:cNvPr id="758" name="+1"/>
          <p:cNvSpPr txBox="1"/>
          <p:nvPr/>
        </p:nvSpPr>
        <p:spPr>
          <a:xfrm>
            <a:off x="6743274" y="5650775"/>
            <a:ext cx="389559"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+1</a:t>
            </a:r>
          </a:p>
        </p:txBody>
      </p:sp>
      <p:sp>
        <p:nvSpPr>
          <p:cNvPr id="759" name="0 (-1)"/>
          <p:cNvSpPr txBox="1"/>
          <p:nvPr/>
        </p:nvSpPr>
        <p:spPr>
          <a:xfrm>
            <a:off x="10545398" y="5262367"/>
            <a:ext cx="940074" cy="368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800" b="1"/>
            </a:lvl1pPr>
          </a:lstStyle>
          <a:p>
            <a:r>
              <a:t>0 (-1)</a:t>
            </a:r>
          </a:p>
        </p:txBody>
      </p:sp>
      <p:sp>
        <p:nvSpPr>
          <p:cNvPr id="760" name="Q: What if the BF of a node is ∉ {-1, 0, +1}? How do we restore the AVL tree invariant?"/>
          <p:cNvSpPr txBox="1"/>
          <p:nvPr/>
        </p:nvSpPr>
        <p:spPr>
          <a:xfrm>
            <a:off x="2650702" y="284252"/>
            <a:ext cx="7997382" cy="117981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500"/>
            </a:pPr>
            <a:r>
              <a:rPr b="1" dirty="0"/>
              <a:t>Q:</a:t>
            </a:r>
            <a:r>
              <a:rPr dirty="0"/>
              <a:t> What if the </a:t>
            </a:r>
            <a:r>
              <a:rPr b="1" dirty="0"/>
              <a:t>BF </a:t>
            </a:r>
            <a:r>
              <a:rPr dirty="0"/>
              <a:t>of a node is ∉ {-1, 0, +1}? </a:t>
            </a:r>
            <a:endParaRPr lang="en-US" dirty="0"/>
          </a:p>
          <a:p>
            <a:pPr>
              <a:defRPr sz="3500"/>
            </a:pPr>
            <a:r>
              <a:rPr dirty="0"/>
              <a:t>How do we restore the AVL tree invariant?</a:t>
            </a:r>
          </a:p>
        </p:txBody>
      </p:sp>
      <p:sp>
        <p:nvSpPr>
          <p:cNvPr id="761" name="A: If a node’s BF ∉ {-1, 0, +1} then the BF of that node is ±2 which can be adjusted using tree rotations."/>
          <p:cNvSpPr txBox="1"/>
          <p:nvPr/>
        </p:nvSpPr>
        <p:spPr>
          <a:xfrm>
            <a:off x="908409" y="1529626"/>
            <a:ext cx="11187982" cy="162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500"/>
            </a:pPr>
            <a:r>
              <a:rPr b="1"/>
              <a:t>A:</a:t>
            </a:r>
            <a:r>
              <a:t> If a node’s </a:t>
            </a:r>
            <a:r>
              <a:rPr b="1"/>
              <a:t>BF</a:t>
            </a:r>
            <a:r>
              <a:t> ∉ {-1, 0, +1} then the </a:t>
            </a:r>
            <a:r>
              <a:rPr b="1"/>
              <a:t>BF</a:t>
            </a:r>
            <a:r>
              <a:t> of that node is ±2 which can be adjusted using </a:t>
            </a:r>
            <a:r>
              <a:rPr b="1">
                <a:solidFill>
                  <a:schemeClr val="accent4">
                    <a:hueOff val="102361"/>
                    <a:satOff val="14118"/>
                    <a:lumOff val="10675"/>
                  </a:schemeClr>
                </a:solidFill>
              </a:rPr>
              <a:t>tree rotations</a:t>
            </a:r>
            <a:r>
              <a:t>.</a:t>
            </a:r>
          </a:p>
        </p:txBody>
      </p:sp>
      <p:sp>
        <p:nvSpPr>
          <p:cNvPr id="762" name="Recall: BF(node) = H(node.right) - H(node.left)"/>
          <p:cNvSpPr txBox="1"/>
          <p:nvPr/>
        </p:nvSpPr>
        <p:spPr>
          <a:xfrm>
            <a:off x="-49449" y="3251896"/>
            <a:ext cx="13103698" cy="60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500"/>
            </a:pPr>
            <a:r>
              <a:rPr b="1"/>
              <a:t>Recall:</a:t>
            </a:r>
            <a:r>
              <a:t> BF(node) = </a:t>
            </a:r>
            <a:r>
              <a:rPr b="1">
                <a:solidFill>
                  <a:schemeClr val="accent5">
                    <a:hueOff val="101205"/>
                    <a:satOff val="-13598"/>
                    <a:lumOff val="23877"/>
                  </a:schemeClr>
                </a:solidFill>
              </a:rPr>
              <a:t>H</a:t>
            </a:r>
            <a:r>
              <a:t>(node.right) - </a:t>
            </a:r>
            <a:r>
              <a:rPr b="1">
                <a:solidFill>
                  <a:schemeClr val="accent5">
                    <a:hueOff val="101205"/>
                    <a:satOff val="-13598"/>
                    <a:lumOff val="23877"/>
                  </a:schemeClr>
                </a:solidFill>
              </a:rPr>
              <a:t>H</a:t>
            </a:r>
            <a:r>
              <a:t>(node.left)</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 name="# Public facing insert method. Returns true # on successful insert and false otherwise.…"/>
          <p:cNvSpPr txBox="1"/>
          <p:nvPr/>
        </p:nvSpPr>
        <p:spPr>
          <a:xfrm>
            <a:off x="478502" y="768350"/>
            <a:ext cx="12047795" cy="79121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a:solidFill>
                  <a:schemeClr val="accent1">
                    <a:hueOff val="-136794"/>
                    <a:satOff val="-2150"/>
                    <a:lumOff val="15693"/>
                  </a:schemeClr>
                </a:solidFill>
              </a:defRPr>
            </a:pPr>
            <a:r>
              <a:t># Public facing insert method. Returns true # on successful insert and false otherwise.</a:t>
            </a:r>
          </a:p>
          <a:p>
            <a:pPr algn="l"/>
            <a:r>
              <a:rPr b="1">
                <a:solidFill>
                  <a:schemeClr val="accent5">
                    <a:hueOff val="101205"/>
                    <a:satOff val="-13598"/>
                    <a:lumOff val="23877"/>
                  </a:schemeClr>
                </a:solidFill>
              </a:rPr>
              <a:t>function</a:t>
            </a:r>
            <a:r>
              <a:t> insert(value):</a:t>
            </a:r>
          </a:p>
          <a:p>
            <a:pPr lvl="4" algn="l"/>
            <a:endParaRPr/>
          </a:p>
          <a:p>
            <a:pPr lvl="4" algn="l"/>
            <a:r>
              <a:rPr b="1">
                <a:solidFill>
                  <a:schemeClr val="accent5">
                    <a:hueOff val="101205"/>
                    <a:satOff val="-13598"/>
                    <a:lumOff val="23877"/>
                  </a:schemeClr>
                </a:solidFill>
              </a:rPr>
              <a:t>if</a:t>
            </a:r>
            <a:r>
              <a:t> value == </a:t>
            </a:r>
            <a:r>
              <a:rPr b="1">
                <a:solidFill>
                  <a:schemeClr val="accent5">
                    <a:hueOff val="101205"/>
                    <a:satOff val="-13598"/>
                    <a:lumOff val="23877"/>
                  </a:schemeClr>
                </a:solidFill>
              </a:rPr>
              <a:t>null</a:t>
            </a:r>
            <a:r>
              <a:t>:</a:t>
            </a:r>
          </a:p>
          <a:p>
            <a:pPr lvl="8" algn="l"/>
            <a:r>
              <a:rPr b="1">
                <a:solidFill>
                  <a:schemeClr val="accent5">
                    <a:hueOff val="101205"/>
                    <a:satOff val="-13598"/>
                    <a:lumOff val="23877"/>
                  </a:schemeClr>
                </a:solidFill>
              </a:rPr>
              <a:t>return</a:t>
            </a:r>
            <a:r>
              <a:t> </a:t>
            </a:r>
            <a:r>
              <a:rPr b="1">
                <a:solidFill>
                  <a:schemeClr val="accent5">
                    <a:hueOff val="101205"/>
                    <a:satOff val="-13598"/>
                    <a:lumOff val="23877"/>
                  </a:schemeClr>
                </a:solidFill>
              </a:rPr>
              <a:t>false</a:t>
            </a:r>
          </a:p>
          <a:p>
            <a:pPr lvl="5" algn="l"/>
            <a:endParaRPr b="1">
              <a:solidFill>
                <a:schemeClr val="accent5">
                  <a:hueOff val="101205"/>
                  <a:satOff val="-13598"/>
                  <a:lumOff val="23877"/>
                </a:schemeClr>
              </a:solidFill>
            </a:endParaRPr>
          </a:p>
          <a:p>
            <a:pPr lvl="4" algn="l">
              <a:defRPr>
                <a:solidFill>
                  <a:schemeClr val="accent1">
                    <a:hueOff val="-136794"/>
                    <a:satOff val="-2150"/>
                    <a:lumOff val="15693"/>
                  </a:schemeClr>
                </a:solidFill>
              </a:defRPr>
            </a:pPr>
            <a:r>
              <a:t># Only insert unique values</a:t>
            </a:r>
          </a:p>
          <a:p>
            <a:pPr lvl="4" algn="l"/>
            <a:r>
              <a:rPr b="1">
                <a:solidFill>
                  <a:schemeClr val="accent5">
                    <a:hueOff val="101205"/>
                    <a:satOff val="-13598"/>
                    <a:lumOff val="23877"/>
                  </a:schemeClr>
                </a:solidFill>
              </a:rPr>
              <a:t>if</a:t>
            </a:r>
            <a:r>
              <a:t> !contains(root, value):</a:t>
            </a:r>
          </a:p>
          <a:p>
            <a:pPr lvl="8" algn="l"/>
            <a:r>
              <a:t>root = insert(root, value)</a:t>
            </a:r>
          </a:p>
          <a:p>
            <a:pPr lvl="8" algn="l"/>
            <a:r>
              <a:t>nodeCount = nodeCount + 1</a:t>
            </a:r>
          </a:p>
          <a:p>
            <a:pPr lvl="8" algn="l">
              <a:defRPr b="1">
                <a:solidFill>
                  <a:schemeClr val="accent5">
                    <a:hueOff val="101205"/>
                    <a:satOff val="-13598"/>
                    <a:lumOff val="23877"/>
                  </a:schemeClr>
                </a:solidFill>
              </a:defRPr>
            </a:pPr>
            <a:r>
              <a:t>return true</a:t>
            </a:r>
          </a:p>
          <a:p>
            <a:pPr lvl="4" algn="l"/>
            <a:endParaRPr/>
          </a:p>
          <a:p>
            <a:pPr lvl="4" algn="l">
              <a:defRPr>
                <a:solidFill>
                  <a:schemeClr val="accent1">
                    <a:hueOff val="-136794"/>
                    <a:satOff val="-2150"/>
                    <a:lumOff val="15693"/>
                  </a:schemeClr>
                </a:solidFill>
              </a:defRPr>
            </a:pPr>
            <a:r>
              <a:t># Value already exists in tree.</a:t>
            </a:r>
          </a:p>
          <a:p>
            <a:pPr lvl="4" algn="l">
              <a:defRPr b="1">
                <a:solidFill>
                  <a:schemeClr val="accent5">
                    <a:hueOff val="101205"/>
                    <a:satOff val="-13598"/>
                    <a:lumOff val="23877"/>
                  </a:schemeClr>
                </a:solidFill>
              </a:defRPr>
            </a:pPr>
            <a:r>
              <a:t>return false</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 name="function insert(node, value):…"/>
          <p:cNvSpPr txBox="1"/>
          <p:nvPr/>
        </p:nvSpPr>
        <p:spPr>
          <a:xfrm>
            <a:off x="553479" y="520700"/>
            <a:ext cx="13625042" cy="8305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3200"/>
            </a:pPr>
            <a:r>
              <a:rPr b="1">
                <a:solidFill>
                  <a:schemeClr val="accent5">
                    <a:hueOff val="101205"/>
                    <a:satOff val="-13598"/>
                    <a:lumOff val="23877"/>
                  </a:schemeClr>
                </a:solidFill>
              </a:rPr>
              <a:t>function</a:t>
            </a:r>
            <a:r>
              <a:t> insert(node, value):</a:t>
            </a:r>
          </a:p>
          <a:p>
            <a:pPr lvl="4" algn="l">
              <a:defRPr sz="3200"/>
            </a:pPr>
            <a:r>
              <a:rPr b="1">
                <a:solidFill>
                  <a:schemeClr val="accent5">
                    <a:hueOff val="101205"/>
                    <a:satOff val="-13598"/>
                    <a:lumOff val="23877"/>
                  </a:schemeClr>
                </a:solidFill>
              </a:rPr>
              <a:t>if</a:t>
            </a:r>
            <a:r>
              <a:t> node == </a:t>
            </a:r>
            <a:r>
              <a:rPr b="1">
                <a:solidFill>
                  <a:schemeClr val="accent5">
                    <a:hueOff val="101205"/>
                    <a:satOff val="-13598"/>
                    <a:lumOff val="23877"/>
                  </a:schemeClr>
                </a:solidFill>
              </a:rPr>
              <a:t>null</a:t>
            </a:r>
            <a:r>
              <a:t>: </a:t>
            </a:r>
            <a:r>
              <a:rPr b="1">
                <a:solidFill>
                  <a:schemeClr val="accent5">
                    <a:hueOff val="101205"/>
                    <a:satOff val="-13598"/>
                    <a:lumOff val="23877"/>
                  </a:schemeClr>
                </a:solidFill>
              </a:rPr>
              <a:t>return</a:t>
            </a:r>
            <a:r>
              <a:t> Node(value)</a:t>
            </a:r>
          </a:p>
          <a:p>
            <a:pPr lvl="4" algn="l">
              <a:defRPr sz="3200">
                <a:solidFill>
                  <a:schemeClr val="accent1">
                    <a:hueOff val="-136794"/>
                    <a:satOff val="-2150"/>
                    <a:lumOff val="15693"/>
                  </a:schemeClr>
                </a:solidFill>
              </a:defRPr>
            </a:pPr>
            <a:endParaRPr/>
          </a:p>
          <a:p>
            <a:pPr lvl="4" algn="l">
              <a:defRPr sz="3200">
                <a:solidFill>
                  <a:schemeClr val="accent1">
                    <a:hueOff val="-136794"/>
                    <a:satOff val="-2150"/>
                    <a:lumOff val="15693"/>
                  </a:schemeClr>
                </a:solidFill>
              </a:defRPr>
            </a:pPr>
            <a:r>
              <a:t># Invoke the comparator function in whatever </a:t>
            </a:r>
          </a:p>
          <a:p>
            <a:pPr lvl="4" algn="l">
              <a:defRPr sz="3200">
                <a:solidFill>
                  <a:schemeClr val="accent1">
                    <a:hueOff val="-136794"/>
                    <a:satOff val="-2150"/>
                    <a:lumOff val="15693"/>
                  </a:schemeClr>
                </a:solidFill>
              </a:defRPr>
            </a:pPr>
            <a:r>
              <a:t># programming language you’re using.</a:t>
            </a:r>
          </a:p>
          <a:p>
            <a:pPr lvl="4" algn="l">
              <a:defRPr sz="3200"/>
            </a:pPr>
            <a:r>
              <a:t>cmp := compare(value, node.value)</a:t>
            </a:r>
          </a:p>
          <a:p>
            <a:pPr lvl="4" algn="l">
              <a:defRPr sz="3200"/>
            </a:pPr>
            <a:endParaRPr/>
          </a:p>
          <a:p>
            <a:pPr lvl="4" algn="l">
              <a:defRPr sz="3200"/>
            </a:pPr>
            <a:r>
              <a:rPr b="1">
                <a:solidFill>
                  <a:schemeClr val="accent5">
                    <a:hueOff val="101205"/>
                    <a:satOff val="-13598"/>
                    <a:lumOff val="23877"/>
                  </a:schemeClr>
                </a:solidFill>
              </a:rPr>
              <a:t>if</a:t>
            </a:r>
            <a:r>
              <a:t> cmp &lt; 0: </a:t>
            </a:r>
          </a:p>
          <a:p>
            <a:pPr lvl="7" algn="l">
              <a:defRPr sz="3200"/>
            </a:pPr>
            <a:r>
              <a:t>node.left = insert(node.left, value)</a:t>
            </a:r>
          </a:p>
          <a:p>
            <a:pPr lvl="4" algn="l">
              <a:defRPr sz="3200"/>
            </a:pPr>
            <a:r>
              <a:rPr b="1">
                <a:solidFill>
                  <a:schemeClr val="accent5">
                    <a:hueOff val="101205"/>
                    <a:satOff val="-13598"/>
                    <a:lumOff val="23877"/>
                  </a:schemeClr>
                </a:solidFill>
              </a:rPr>
              <a:t>else</a:t>
            </a:r>
            <a:r>
              <a:t>:</a:t>
            </a:r>
          </a:p>
          <a:p>
            <a:pPr lvl="7" algn="l">
              <a:defRPr sz="3200"/>
            </a:pPr>
            <a:r>
              <a:t>node.right = insert(node.right, value)</a:t>
            </a:r>
          </a:p>
          <a:p>
            <a:pPr lvl="4" algn="l">
              <a:defRPr sz="3200"/>
            </a:pPr>
            <a:endParaRPr/>
          </a:p>
          <a:p>
            <a:pPr lvl="4" algn="l">
              <a:defRPr sz="3200">
                <a:solidFill>
                  <a:schemeClr val="accent1">
                    <a:hueOff val="-136794"/>
                    <a:satOff val="-2150"/>
                    <a:lumOff val="15693"/>
                  </a:schemeClr>
                </a:solidFill>
              </a:defRPr>
            </a:pPr>
            <a:r>
              <a:t># Update balance factor and height values.</a:t>
            </a:r>
          </a:p>
          <a:p>
            <a:pPr lvl="4" algn="l">
              <a:defRPr sz="3200"/>
            </a:pPr>
            <a:r>
              <a:t>update(node)</a:t>
            </a:r>
          </a:p>
          <a:p>
            <a:pPr lvl="4" algn="l">
              <a:defRPr sz="3200"/>
            </a:pPr>
            <a:endParaRPr/>
          </a:p>
          <a:p>
            <a:pPr lvl="4" algn="l">
              <a:defRPr sz="3200">
                <a:solidFill>
                  <a:schemeClr val="accent1">
                    <a:hueOff val="-136794"/>
                    <a:satOff val="-2150"/>
                    <a:lumOff val="15693"/>
                  </a:schemeClr>
                </a:solidFill>
              </a:defRPr>
            </a:pPr>
            <a:r>
              <a:t># Rebalance tree</a:t>
            </a:r>
          </a:p>
          <a:p>
            <a:pPr lvl="4" algn="l">
              <a:defRPr sz="3200"/>
            </a:pPr>
            <a:r>
              <a:rPr b="1">
                <a:solidFill>
                  <a:schemeClr val="accent5">
                    <a:hueOff val="101205"/>
                    <a:satOff val="-13598"/>
                    <a:lumOff val="23877"/>
                  </a:schemeClr>
                </a:solidFill>
              </a:rPr>
              <a:t>return</a:t>
            </a:r>
            <a:r>
              <a:t> balance(node)</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 name="function update(node):…"/>
          <p:cNvSpPr txBox="1"/>
          <p:nvPr/>
        </p:nvSpPr>
        <p:spPr>
          <a:xfrm>
            <a:off x="300798" y="1270000"/>
            <a:ext cx="12403204" cy="7213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defRPr sz="3400"/>
            </a:pPr>
            <a:r>
              <a:rPr b="1">
                <a:solidFill>
                  <a:schemeClr val="accent5">
                    <a:hueOff val="101205"/>
                    <a:satOff val="-13598"/>
                    <a:lumOff val="23877"/>
                  </a:schemeClr>
                </a:solidFill>
              </a:rPr>
              <a:t>function</a:t>
            </a:r>
            <a:r>
              <a:t> update(node):</a:t>
            </a:r>
          </a:p>
          <a:p>
            <a:pPr lvl="2" algn="l">
              <a:defRPr sz="3400"/>
            </a:pPr>
            <a:endParaRPr/>
          </a:p>
          <a:p>
            <a:pPr lvl="2" algn="l">
              <a:defRPr sz="3400">
                <a:solidFill>
                  <a:schemeClr val="accent1">
                    <a:hueOff val="-136794"/>
                    <a:satOff val="-2150"/>
                    <a:lumOff val="15693"/>
                  </a:schemeClr>
                </a:solidFill>
              </a:defRPr>
            </a:pPr>
            <a:r>
              <a:t># Variables for left/right subtree heights</a:t>
            </a:r>
          </a:p>
          <a:p>
            <a:pPr lvl="2" algn="l">
              <a:defRPr sz="3400"/>
            </a:pPr>
            <a:r>
              <a:t>lh := -1</a:t>
            </a:r>
          </a:p>
          <a:p>
            <a:pPr lvl="2" algn="l">
              <a:defRPr sz="3400"/>
            </a:pPr>
            <a:r>
              <a:t>rh := -1</a:t>
            </a:r>
          </a:p>
          <a:p>
            <a:pPr lvl="2" algn="l">
              <a:defRPr sz="3400"/>
            </a:pPr>
            <a:r>
              <a:rPr b="1">
                <a:solidFill>
                  <a:schemeClr val="accent5">
                    <a:hueOff val="101205"/>
                    <a:satOff val="-13598"/>
                    <a:lumOff val="23877"/>
                  </a:schemeClr>
                </a:solidFill>
              </a:rPr>
              <a:t>if</a:t>
            </a:r>
            <a:r>
              <a:t> node.left  != </a:t>
            </a:r>
            <a:r>
              <a:rPr b="1">
                <a:solidFill>
                  <a:schemeClr val="accent5">
                    <a:hueOff val="101205"/>
                    <a:satOff val="-13598"/>
                    <a:lumOff val="23877"/>
                  </a:schemeClr>
                </a:solidFill>
              </a:rPr>
              <a:t>null</a:t>
            </a:r>
            <a:r>
              <a:t>: lh = node.left.height</a:t>
            </a:r>
          </a:p>
          <a:p>
            <a:pPr lvl="2" algn="l">
              <a:defRPr sz="3400"/>
            </a:pPr>
            <a:r>
              <a:rPr b="1">
                <a:solidFill>
                  <a:schemeClr val="accent5">
                    <a:hueOff val="101205"/>
                    <a:satOff val="-13598"/>
                    <a:lumOff val="23877"/>
                  </a:schemeClr>
                </a:solidFill>
              </a:rPr>
              <a:t>if</a:t>
            </a:r>
            <a:r>
              <a:t> node.right != </a:t>
            </a:r>
            <a:r>
              <a:rPr b="1">
                <a:solidFill>
                  <a:schemeClr val="accent5">
                    <a:hueOff val="101205"/>
                    <a:satOff val="-13598"/>
                    <a:lumOff val="23877"/>
                  </a:schemeClr>
                </a:solidFill>
              </a:rPr>
              <a:t>null</a:t>
            </a:r>
            <a:r>
              <a:t>: rh = node.right.height</a:t>
            </a:r>
          </a:p>
          <a:p>
            <a:pPr lvl="2" algn="l">
              <a:defRPr sz="3400"/>
            </a:pPr>
            <a:endParaRPr/>
          </a:p>
          <a:p>
            <a:pPr lvl="2" algn="l">
              <a:defRPr sz="3400">
                <a:solidFill>
                  <a:schemeClr val="accent1">
                    <a:hueOff val="-136794"/>
                    <a:satOff val="-2150"/>
                    <a:lumOff val="15693"/>
                  </a:schemeClr>
                </a:solidFill>
              </a:defRPr>
            </a:pPr>
            <a:r>
              <a:t># Update this node’s height.</a:t>
            </a:r>
          </a:p>
          <a:p>
            <a:pPr lvl="2" algn="l">
              <a:defRPr sz="3400"/>
            </a:pPr>
            <a:r>
              <a:t>node.height = 1 + max(lh, rh)</a:t>
            </a:r>
          </a:p>
          <a:p>
            <a:pPr lvl="2" algn="l">
              <a:defRPr sz="3400"/>
            </a:pPr>
            <a:endParaRPr/>
          </a:p>
          <a:p>
            <a:pPr lvl="2" algn="l">
              <a:defRPr sz="3400">
                <a:solidFill>
                  <a:schemeClr val="accent1">
                    <a:hueOff val="-136794"/>
                    <a:satOff val="-2150"/>
                    <a:lumOff val="15693"/>
                  </a:schemeClr>
                </a:solidFill>
              </a:defRPr>
            </a:pPr>
            <a:r>
              <a:t># Update balance factor.</a:t>
            </a:r>
          </a:p>
          <a:p>
            <a:pPr lvl="2" algn="l">
              <a:defRPr sz="3400"/>
            </a:pPr>
            <a:r>
              <a:t>node.bf = rh - lh</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function balance(node):…"/>
          <p:cNvSpPr txBox="1"/>
          <p:nvPr/>
        </p:nvSpPr>
        <p:spPr>
          <a:xfrm>
            <a:off x="542400" y="139699"/>
            <a:ext cx="12868267" cy="9474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r>
              <a:rPr b="1">
                <a:solidFill>
                  <a:schemeClr val="accent5">
                    <a:hueOff val="101205"/>
                    <a:satOff val="-13598"/>
                    <a:lumOff val="23877"/>
                  </a:schemeClr>
                </a:solidFill>
              </a:rPr>
              <a:t>function</a:t>
            </a:r>
            <a:r>
              <a:t> balance(node):</a:t>
            </a:r>
          </a:p>
          <a:p>
            <a:pPr lvl="2" algn="l">
              <a:defRPr>
                <a:solidFill>
                  <a:schemeClr val="accent1">
                    <a:hueOff val="-136794"/>
                    <a:satOff val="-2150"/>
                    <a:lumOff val="15693"/>
                  </a:schemeClr>
                </a:solidFill>
              </a:defRPr>
            </a:pPr>
            <a:r>
              <a:t># Left heavy subtree.</a:t>
            </a:r>
          </a:p>
          <a:p>
            <a:pPr lvl="2" algn="l"/>
            <a:r>
              <a:rPr b="1">
                <a:solidFill>
                  <a:schemeClr val="accent5">
                    <a:hueOff val="101205"/>
                    <a:satOff val="-13598"/>
                    <a:lumOff val="23877"/>
                  </a:schemeClr>
                </a:solidFill>
              </a:rPr>
              <a:t>if</a:t>
            </a:r>
            <a:r>
              <a:t> node.bf == -2:</a:t>
            </a:r>
          </a:p>
          <a:p>
            <a:pPr lvl="4" algn="l"/>
            <a:r>
              <a:rPr b="1">
                <a:solidFill>
                  <a:schemeClr val="accent5">
                    <a:hueOff val="101205"/>
                    <a:satOff val="-13598"/>
                    <a:lumOff val="23877"/>
                  </a:schemeClr>
                </a:solidFill>
              </a:rPr>
              <a:t>if</a:t>
            </a:r>
            <a:r>
              <a:t> node.left.bf &lt;= 0:</a:t>
            </a:r>
          </a:p>
          <a:p>
            <a:pPr lvl="6" algn="l"/>
            <a:r>
              <a:rPr b="1">
                <a:solidFill>
                  <a:schemeClr val="accent5">
                    <a:hueOff val="101205"/>
                    <a:satOff val="-13598"/>
                    <a:lumOff val="23877"/>
                  </a:schemeClr>
                </a:solidFill>
              </a:rPr>
              <a:t>return</a:t>
            </a:r>
            <a:r>
              <a:t> leftLeftCase(node)</a:t>
            </a:r>
          </a:p>
          <a:p>
            <a:pPr lvl="4" algn="l"/>
            <a:r>
              <a:rPr b="1">
                <a:solidFill>
                  <a:schemeClr val="accent5">
                    <a:hueOff val="101205"/>
                    <a:satOff val="-13598"/>
                    <a:lumOff val="23877"/>
                  </a:schemeClr>
                </a:solidFill>
              </a:rPr>
              <a:t>else</a:t>
            </a:r>
            <a:r>
              <a:t>:</a:t>
            </a:r>
          </a:p>
          <a:p>
            <a:pPr lvl="6" algn="l"/>
            <a:r>
              <a:rPr b="1">
                <a:solidFill>
                  <a:schemeClr val="accent5">
                    <a:hueOff val="101205"/>
                    <a:satOff val="-13598"/>
                    <a:lumOff val="23877"/>
                  </a:schemeClr>
                </a:solidFill>
              </a:rPr>
              <a:t>return</a:t>
            </a:r>
            <a:r>
              <a:t> leftRightCase(node)</a:t>
            </a:r>
          </a:p>
          <a:p>
            <a:pPr lvl="6" algn="l"/>
            <a:endParaRPr/>
          </a:p>
          <a:p>
            <a:pPr lvl="2" algn="l">
              <a:defRPr>
                <a:solidFill>
                  <a:schemeClr val="accent1">
                    <a:hueOff val="-136794"/>
                    <a:satOff val="-2150"/>
                    <a:lumOff val="15693"/>
                  </a:schemeClr>
                </a:solidFill>
              </a:defRPr>
            </a:pPr>
            <a:r>
              <a:t># Right heavy subtree.</a:t>
            </a:r>
          </a:p>
          <a:p>
            <a:pPr lvl="2" algn="l"/>
            <a:r>
              <a:rPr b="1">
                <a:solidFill>
                  <a:schemeClr val="accent5">
                    <a:hueOff val="101205"/>
                    <a:satOff val="-13598"/>
                    <a:lumOff val="23877"/>
                  </a:schemeClr>
                </a:solidFill>
              </a:rPr>
              <a:t>else</a:t>
            </a:r>
            <a:r>
              <a:t> </a:t>
            </a:r>
            <a:r>
              <a:rPr b="1">
                <a:solidFill>
                  <a:schemeClr val="accent5">
                    <a:hueOff val="101205"/>
                    <a:satOff val="-13598"/>
                    <a:lumOff val="23877"/>
                  </a:schemeClr>
                </a:solidFill>
              </a:rPr>
              <a:t>if</a:t>
            </a:r>
            <a:r>
              <a:t> node.bf == +2:</a:t>
            </a:r>
          </a:p>
          <a:p>
            <a:pPr lvl="4" algn="l"/>
            <a:r>
              <a:rPr b="1">
                <a:solidFill>
                  <a:schemeClr val="accent5">
                    <a:hueOff val="101205"/>
                    <a:satOff val="-13598"/>
                    <a:lumOff val="23877"/>
                  </a:schemeClr>
                </a:solidFill>
              </a:rPr>
              <a:t>if</a:t>
            </a:r>
            <a:r>
              <a:t> node.right.bf &gt;= 0:</a:t>
            </a:r>
          </a:p>
          <a:p>
            <a:pPr lvl="6" algn="l"/>
            <a:r>
              <a:rPr b="1">
                <a:solidFill>
                  <a:schemeClr val="accent5">
                    <a:hueOff val="101205"/>
                    <a:satOff val="-13598"/>
                    <a:lumOff val="23877"/>
                  </a:schemeClr>
                </a:solidFill>
              </a:rPr>
              <a:t>return</a:t>
            </a:r>
            <a:r>
              <a:t> rightRightCase(node)</a:t>
            </a:r>
          </a:p>
          <a:p>
            <a:pPr lvl="4" algn="l"/>
            <a:r>
              <a:rPr b="1">
                <a:solidFill>
                  <a:schemeClr val="accent5">
                    <a:hueOff val="101205"/>
                    <a:satOff val="-13598"/>
                    <a:lumOff val="23877"/>
                  </a:schemeClr>
                </a:solidFill>
              </a:rPr>
              <a:t>else</a:t>
            </a:r>
            <a:r>
              <a:t>:</a:t>
            </a:r>
          </a:p>
          <a:p>
            <a:pPr lvl="6" algn="l"/>
            <a:r>
              <a:rPr b="1">
                <a:solidFill>
                  <a:schemeClr val="accent5">
                    <a:hueOff val="101205"/>
                    <a:satOff val="-13598"/>
                    <a:lumOff val="23877"/>
                  </a:schemeClr>
                </a:solidFill>
              </a:rPr>
              <a:t>return</a:t>
            </a:r>
            <a:r>
              <a:t> rightLeftCase(node)</a:t>
            </a:r>
          </a:p>
          <a:p>
            <a:pPr lvl="6" algn="l"/>
            <a:endParaRPr/>
          </a:p>
          <a:p>
            <a:pPr lvl="2" algn="l">
              <a:defRPr>
                <a:solidFill>
                  <a:schemeClr val="accent1">
                    <a:hueOff val="-136794"/>
                    <a:satOff val="-2150"/>
                    <a:lumOff val="15693"/>
                  </a:schemeClr>
                </a:solidFill>
              </a:defRPr>
            </a:pPr>
            <a:r>
              <a:t># Node has balance factor of -1, 0 or +1 </a:t>
            </a:r>
          </a:p>
          <a:p>
            <a:pPr lvl="2" algn="l">
              <a:defRPr>
                <a:solidFill>
                  <a:schemeClr val="accent1">
                    <a:hueOff val="-136794"/>
                    <a:satOff val="-2150"/>
                    <a:lumOff val="15693"/>
                  </a:schemeClr>
                </a:solidFill>
              </a:defRPr>
            </a:pPr>
            <a:r>
              <a:t># which we do not need to balance.</a:t>
            </a:r>
          </a:p>
          <a:p>
            <a:pPr lvl="2" algn="l"/>
            <a:r>
              <a:rPr b="1">
                <a:solidFill>
                  <a:schemeClr val="accent5">
                    <a:hueOff val="101205"/>
                    <a:satOff val="-13598"/>
                    <a:lumOff val="23877"/>
                  </a:schemeClr>
                </a:solidFill>
              </a:rPr>
              <a:t>return</a:t>
            </a:r>
            <a:r>
              <a:t> node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8" name="Table"/>
          <p:cNvGraphicFramePr/>
          <p:nvPr/>
        </p:nvGraphicFramePr>
        <p:xfrm>
          <a:off x="1384300" y="2397397"/>
          <a:ext cx="10587633" cy="6101800"/>
        </p:xfrm>
        <a:graphic>
          <a:graphicData uri="http://schemas.openxmlformats.org/drawingml/2006/table">
            <a:tbl>
              <a:tblPr>
                <a:tableStyleId>{4C3C2611-4C71-4FC5-86AE-919BDF0F9419}</a:tableStyleId>
              </a:tblPr>
              <a:tblGrid>
                <a:gridCol w="3529211">
                  <a:extLst>
                    <a:ext uri="{9D8B030D-6E8A-4147-A177-3AD203B41FA5}">
                      <a16:colId xmlns:a16="http://schemas.microsoft.com/office/drawing/2014/main" val="20000"/>
                    </a:ext>
                  </a:extLst>
                </a:gridCol>
                <a:gridCol w="3529211">
                  <a:extLst>
                    <a:ext uri="{9D8B030D-6E8A-4147-A177-3AD203B41FA5}">
                      <a16:colId xmlns:a16="http://schemas.microsoft.com/office/drawing/2014/main" val="20001"/>
                    </a:ext>
                  </a:extLst>
                </a:gridCol>
                <a:gridCol w="3529211">
                  <a:extLst>
                    <a:ext uri="{9D8B030D-6E8A-4147-A177-3AD203B41FA5}">
                      <a16:colId xmlns:a16="http://schemas.microsoft.com/office/drawing/2014/main" val="20002"/>
                    </a:ext>
                  </a:extLst>
                </a:gridCol>
              </a:tblGrid>
              <a:tr h="1220360">
                <a:tc>
                  <a:txBody>
                    <a:bodyPr/>
                    <a:lstStyle/>
                    <a:p>
                      <a:pPr defTabSz="914400">
                        <a:defRPr>
                          <a:solidFill>
                            <a:srgbClr val="000000"/>
                          </a:solidFill>
                        </a:defRPr>
                      </a:pPr>
                      <a:r>
                        <a:rPr sz="3800" b="1">
                          <a:solidFill>
                            <a:srgbClr val="FFFFFF"/>
                          </a:solidFill>
                          <a:latin typeface="Helvetica"/>
                          <a:ea typeface="Helvetica"/>
                          <a:cs typeface="Helvetica"/>
                          <a:sym typeface="Helvetica"/>
                        </a:rPr>
                        <a:t>Operation</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800" b="1">
                          <a:solidFill>
                            <a:srgbClr val="FFFFFF"/>
                          </a:solidFill>
                          <a:latin typeface="Helvetica"/>
                          <a:ea typeface="Helvetica"/>
                          <a:cs typeface="Helvetica"/>
                          <a:sym typeface="Helvetica"/>
                        </a:rPr>
                        <a:t>Average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800" b="1">
                          <a:solidFill>
                            <a:srgbClr val="FFFFFF"/>
                          </a:solidFill>
                          <a:latin typeface="Helvetica"/>
                          <a:ea typeface="Helvetica"/>
                          <a:cs typeface="Helvetica"/>
                          <a:sym typeface="Helvetica"/>
                        </a:rPr>
                        <a:t>Worst</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Insert</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Delete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Remove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Search</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2800" b="1">
                          <a:solidFill>
                            <a:srgbClr val="FFFB00"/>
                          </a:solidFill>
                          <a:latin typeface="Helvetica"/>
                          <a:ea typeface="Helvetica"/>
                          <a:cs typeface="Helvetica"/>
                          <a:sym typeface="Helvetica"/>
                        </a:rPr>
                        <a:t>O(log(n))</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129" name="Complexity of Balanced Binary Search Trees"/>
          <p:cNvSpPr txBox="1">
            <a:spLocks noGrp="1"/>
          </p:cNvSpPr>
          <p:nvPr>
            <p:ph type="title"/>
          </p:nvPr>
        </p:nvSpPr>
        <p:spPr>
          <a:xfrm>
            <a:off x="-14660" y="76200"/>
            <a:ext cx="12944873" cy="2159000"/>
          </a:xfrm>
          <a:prstGeom prst="rect">
            <a:avLst/>
          </a:prstGeom>
        </p:spPr>
        <p:txBody>
          <a:bodyPr/>
          <a:lstStyle/>
          <a:p>
            <a:pPr defTabSz="449833">
              <a:defRPr sz="6929" b="1"/>
            </a:pPr>
            <a:r>
              <a:t>Complexity of </a:t>
            </a:r>
            <a:r>
              <a:rPr u="sng"/>
              <a:t>Balanced</a:t>
            </a:r>
            <a:r>
              <a:t> Binary Search Trees</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function leftLeftCase(node):…"/>
          <p:cNvSpPr txBox="1"/>
          <p:nvPr/>
        </p:nvSpPr>
        <p:spPr>
          <a:xfrm>
            <a:off x="1152000" y="518583"/>
            <a:ext cx="12031919" cy="8432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r>
              <a:rPr b="1">
                <a:solidFill>
                  <a:schemeClr val="accent5">
                    <a:hueOff val="101205"/>
                    <a:satOff val="-13598"/>
                    <a:lumOff val="23877"/>
                  </a:schemeClr>
                </a:solidFill>
              </a:rPr>
              <a:t>function</a:t>
            </a:r>
            <a:r>
              <a:t> leftLeftCase(node):</a:t>
            </a:r>
          </a:p>
          <a:p>
            <a:pPr lvl="2" algn="l"/>
            <a:r>
              <a:rPr b="1">
                <a:solidFill>
                  <a:schemeClr val="accent5">
                    <a:hueOff val="101205"/>
                    <a:satOff val="-13598"/>
                    <a:lumOff val="23877"/>
                  </a:schemeClr>
                </a:solidFill>
              </a:rPr>
              <a:t>return</a:t>
            </a:r>
            <a:r>
              <a:t> rightRotation(node)</a:t>
            </a:r>
          </a:p>
          <a:p>
            <a:pPr algn="l"/>
            <a:endParaRPr/>
          </a:p>
          <a:p>
            <a:pPr algn="l"/>
            <a:endParaRPr/>
          </a:p>
          <a:p>
            <a:pPr algn="l"/>
            <a:r>
              <a:rPr b="1">
                <a:solidFill>
                  <a:schemeClr val="accent5">
                    <a:hueOff val="101205"/>
                    <a:satOff val="-13598"/>
                    <a:lumOff val="23877"/>
                  </a:schemeClr>
                </a:solidFill>
              </a:rPr>
              <a:t>function</a:t>
            </a:r>
            <a:r>
              <a:t> leftRightCase(node):</a:t>
            </a:r>
          </a:p>
          <a:p>
            <a:pPr lvl="2" algn="l"/>
            <a:r>
              <a:t>node.left = leftRotation(node.left)</a:t>
            </a:r>
          </a:p>
          <a:p>
            <a:pPr lvl="2" algn="l"/>
            <a:r>
              <a:rPr b="1">
                <a:solidFill>
                  <a:schemeClr val="accent5">
                    <a:hueOff val="101205"/>
                    <a:satOff val="-13598"/>
                    <a:lumOff val="23877"/>
                  </a:schemeClr>
                </a:solidFill>
              </a:rPr>
              <a:t>return </a:t>
            </a:r>
            <a:r>
              <a:t>leftLeftCase(node)</a:t>
            </a:r>
          </a:p>
          <a:p>
            <a:pPr algn="l"/>
            <a:endParaRPr/>
          </a:p>
          <a:p>
            <a:pPr algn="l"/>
            <a:endParaRPr/>
          </a:p>
          <a:p>
            <a:pPr algn="l"/>
            <a:r>
              <a:rPr b="1">
                <a:solidFill>
                  <a:schemeClr val="accent5">
                    <a:hueOff val="101205"/>
                    <a:satOff val="-13598"/>
                    <a:lumOff val="23877"/>
                  </a:schemeClr>
                </a:solidFill>
              </a:rPr>
              <a:t>function</a:t>
            </a:r>
            <a:r>
              <a:t> rightRightCase(node):</a:t>
            </a:r>
          </a:p>
          <a:p>
            <a:pPr lvl="2" algn="l"/>
            <a:r>
              <a:rPr b="1">
                <a:solidFill>
                  <a:schemeClr val="accent5">
                    <a:hueOff val="101205"/>
                    <a:satOff val="-13598"/>
                    <a:lumOff val="23877"/>
                  </a:schemeClr>
                </a:solidFill>
              </a:rPr>
              <a:t>return</a:t>
            </a:r>
            <a:r>
              <a:t> leftRotation(node)</a:t>
            </a:r>
          </a:p>
          <a:p>
            <a:pPr algn="l"/>
            <a:endParaRPr/>
          </a:p>
          <a:p>
            <a:pPr algn="l"/>
            <a:endParaRPr/>
          </a:p>
          <a:p>
            <a:pPr algn="l"/>
            <a:r>
              <a:rPr b="1">
                <a:solidFill>
                  <a:schemeClr val="accent5">
                    <a:hueOff val="101205"/>
                    <a:satOff val="-13598"/>
                    <a:lumOff val="23877"/>
                  </a:schemeClr>
                </a:solidFill>
              </a:rPr>
              <a:t>function</a:t>
            </a:r>
            <a:r>
              <a:t> rightLeftCase(node):</a:t>
            </a:r>
          </a:p>
          <a:p>
            <a:pPr lvl="2" algn="l"/>
            <a:r>
              <a:t>node.right = rightRotation(node.right)</a:t>
            </a:r>
          </a:p>
          <a:p>
            <a:pPr lvl="2" algn="l"/>
            <a:r>
              <a:rPr b="1">
                <a:solidFill>
                  <a:schemeClr val="accent5">
                    <a:hueOff val="101205"/>
                    <a:satOff val="-13598"/>
                    <a:lumOff val="23877"/>
                  </a:schemeClr>
                </a:solidFill>
              </a:rPr>
              <a:t>return</a:t>
            </a:r>
            <a:r>
              <a:t> rightRightCase(node)</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 name="function rightRotate(A):…"/>
          <p:cNvSpPr txBox="1"/>
          <p:nvPr/>
        </p:nvSpPr>
        <p:spPr>
          <a:xfrm>
            <a:off x="1054591" y="1805584"/>
            <a:ext cx="11673559" cy="593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4400"/>
            </a:pPr>
            <a:r>
              <a:rPr b="1">
                <a:solidFill>
                  <a:schemeClr val="accent5">
                    <a:hueOff val="101205"/>
                    <a:satOff val="-13598"/>
                    <a:lumOff val="23877"/>
                  </a:schemeClr>
                </a:solidFill>
              </a:rPr>
              <a:t>function</a:t>
            </a:r>
            <a:r>
              <a:t> rightRotate(A):</a:t>
            </a:r>
          </a:p>
          <a:p>
            <a:pPr lvl="2" algn="l">
              <a:defRPr sz="4400"/>
            </a:pPr>
            <a:r>
              <a:t>B := A.left</a:t>
            </a:r>
          </a:p>
          <a:p>
            <a:pPr lvl="2" algn="l">
              <a:defRPr sz="4400"/>
            </a:pPr>
            <a:r>
              <a:t>A.left = B.right</a:t>
            </a:r>
          </a:p>
          <a:p>
            <a:pPr lvl="2" algn="l">
              <a:defRPr sz="4400"/>
            </a:pPr>
            <a:r>
              <a:t>B.right = A</a:t>
            </a:r>
          </a:p>
          <a:p>
            <a:pPr lvl="2" algn="l">
              <a:defRPr sz="4400">
                <a:solidFill>
                  <a:schemeClr val="accent1">
                    <a:hueOff val="-136794"/>
                    <a:satOff val="-2150"/>
                    <a:lumOff val="15693"/>
                  </a:schemeClr>
                </a:solidFill>
              </a:defRPr>
            </a:pPr>
            <a:r>
              <a:t># After rotation update balance </a:t>
            </a:r>
          </a:p>
          <a:p>
            <a:pPr lvl="2" algn="l">
              <a:defRPr sz="4400">
                <a:solidFill>
                  <a:schemeClr val="accent1">
                    <a:hueOff val="-136794"/>
                    <a:satOff val="-2150"/>
                    <a:lumOff val="15693"/>
                  </a:schemeClr>
                </a:solidFill>
              </a:defRPr>
            </a:pPr>
            <a:r>
              <a:t># factor and height values.</a:t>
            </a:r>
          </a:p>
          <a:p>
            <a:pPr lvl="2" algn="l">
              <a:defRPr sz="4400"/>
            </a:pPr>
            <a:r>
              <a:t>update(A)</a:t>
            </a:r>
          </a:p>
          <a:p>
            <a:pPr lvl="2" algn="l">
              <a:defRPr sz="4400"/>
            </a:pPr>
            <a:r>
              <a:t>update(B)</a:t>
            </a:r>
          </a:p>
          <a:p>
            <a:pPr lvl="2" algn="l">
              <a:defRPr sz="4400"/>
            </a:pPr>
            <a:r>
              <a:rPr b="1">
                <a:solidFill>
                  <a:schemeClr val="accent5">
                    <a:hueOff val="101205"/>
                    <a:satOff val="-13598"/>
                    <a:lumOff val="23877"/>
                  </a:schemeClr>
                </a:solidFill>
              </a:rPr>
              <a:t>return</a:t>
            </a:r>
            <a:r>
              <a:t> B</a:t>
            </a:r>
          </a:p>
        </p:txBody>
      </p:sp>
      <p:sp>
        <p:nvSpPr>
          <p:cNvPr id="775" name="Rectangle"/>
          <p:cNvSpPr/>
          <p:nvPr/>
        </p:nvSpPr>
        <p:spPr>
          <a:xfrm>
            <a:off x="1413119" y="5706533"/>
            <a:ext cx="3312981" cy="1371336"/>
          </a:xfrm>
          <a:prstGeom prst="rect">
            <a:avLst/>
          </a:prstGeom>
          <a:ln w="50800">
            <a:solidFill>
              <a:srgbClr val="FF2600"/>
            </a:solidFill>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76" name="AVL Tree Rotation Method"/>
          <p:cNvSpPr txBox="1">
            <a:spLocks noGrp="1"/>
          </p:cNvSpPr>
          <p:nvPr>
            <p:ph type="title"/>
          </p:nvPr>
        </p:nvSpPr>
        <p:spPr>
          <a:xfrm>
            <a:off x="0" y="214013"/>
            <a:ext cx="13004800" cy="1024237"/>
          </a:xfrm>
          <a:prstGeom prst="rect">
            <a:avLst/>
          </a:prstGeom>
        </p:spPr>
        <p:txBody>
          <a:bodyPr/>
          <a:lstStyle>
            <a:lvl1pPr defTabSz="332993">
              <a:defRPr sz="6270" b="1"/>
            </a:lvl1pPr>
          </a:lstStyle>
          <a:p>
            <a:r>
              <a:t>AVL Tree Rotation Method</a:t>
            </a:r>
          </a:p>
        </p:txBody>
      </p:sp>
      <p:sp>
        <p:nvSpPr>
          <p:cNvPr id="777" name="AVL tree rotations require you to call the update method! The left rotation is symmetric."/>
          <p:cNvSpPr txBox="1"/>
          <p:nvPr/>
        </p:nvSpPr>
        <p:spPr>
          <a:xfrm>
            <a:off x="114324" y="8303818"/>
            <a:ext cx="12776151"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AVL tree rotations require you to call the </a:t>
            </a:r>
            <a:r>
              <a:rPr b="1">
                <a:solidFill>
                  <a:schemeClr val="accent6">
                    <a:hueOff val="-241736"/>
                    <a:satOff val="29413"/>
                    <a:lumOff val="20727"/>
                  </a:schemeClr>
                </a:solidFill>
              </a:rPr>
              <a:t>update</a:t>
            </a:r>
            <a:r>
              <a:t> </a:t>
            </a:r>
            <a:r>
              <a:rPr b="1">
                <a:solidFill>
                  <a:schemeClr val="accent6">
                    <a:hueOff val="-241736"/>
                    <a:satOff val="29413"/>
                    <a:lumOff val="20727"/>
                  </a:schemeClr>
                </a:solidFill>
              </a:rPr>
              <a:t>method</a:t>
            </a:r>
            <a:r>
              <a:t>! The left rotation is symmetric.</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Removing Elements from an AVL Tree"/>
          <p:cNvSpPr txBox="1">
            <a:spLocks noGrp="1"/>
          </p:cNvSpPr>
          <p:nvPr>
            <p:ph type="title"/>
          </p:nvPr>
        </p:nvSpPr>
        <p:spPr>
          <a:xfrm>
            <a:off x="295636" y="1200245"/>
            <a:ext cx="12413528" cy="4281638"/>
          </a:xfrm>
          <a:prstGeom prst="rect">
            <a:avLst/>
          </a:prstGeom>
        </p:spPr>
        <p:txBody>
          <a:bodyPr/>
          <a:lstStyle>
            <a:lvl1pPr defTabSz="502412">
              <a:defRPr sz="9460" b="1"/>
            </a:lvl1pPr>
          </a:lstStyle>
          <a:p>
            <a:r>
              <a:t>Removing Elements from an AVL Tree</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Removing elements from a Binary Search Tree (BST) can be seen as a two-step process:"/>
          <p:cNvSpPr txBox="1"/>
          <p:nvPr/>
        </p:nvSpPr>
        <p:spPr>
          <a:xfrm>
            <a:off x="827943" y="1200993"/>
            <a:ext cx="12005568"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Removing elements from a Binary Search Tree (BST) can be seen as a two-step process:</a:t>
            </a:r>
          </a:p>
        </p:txBody>
      </p:sp>
      <p:sp>
        <p:nvSpPr>
          <p:cNvPr id="787" name="Removing Elements from a BST"/>
          <p:cNvSpPr txBox="1">
            <a:spLocks noGrp="1"/>
          </p:cNvSpPr>
          <p:nvPr>
            <p:ph type="title"/>
          </p:nvPr>
        </p:nvSpPr>
        <p:spPr>
          <a:xfrm>
            <a:off x="210864" y="111720"/>
            <a:ext cx="12583072" cy="1221780"/>
          </a:xfrm>
          <a:prstGeom prst="rect">
            <a:avLst/>
          </a:prstGeom>
        </p:spPr>
        <p:txBody>
          <a:bodyPr/>
          <a:lstStyle>
            <a:lvl1pPr defTabSz="420624">
              <a:defRPr sz="5760" b="1"/>
            </a:lvl1pPr>
          </a:lstStyle>
          <a:p>
            <a:r>
              <a:t>Removing Elements from a BST</a:t>
            </a:r>
          </a:p>
        </p:txBody>
      </p:sp>
      <p:sp>
        <p:nvSpPr>
          <p:cNvPr id="788" name="1) Find the element we wish to remove (if it exists)."/>
          <p:cNvSpPr txBox="1"/>
          <p:nvPr/>
        </p:nvSpPr>
        <p:spPr>
          <a:xfrm>
            <a:off x="976920" y="3289275"/>
            <a:ext cx="10565408" cy="142800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1) </a:t>
            </a:r>
            <a:r>
              <a:rPr b="1">
                <a:solidFill>
                  <a:schemeClr val="accent4">
                    <a:hueOff val="102361"/>
                    <a:satOff val="14118"/>
                    <a:lumOff val="10675"/>
                  </a:schemeClr>
                </a:solidFill>
              </a:rPr>
              <a:t>Find</a:t>
            </a:r>
            <a:r>
              <a:t> the element we wish to remove (if it exists).</a:t>
            </a:r>
          </a:p>
        </p:txBody>
      </p:sp>
      <p:sp>
        <p:nvSpPr>
          <p:cNvPr id="789" name="2) Replace the node we want to remove with its successor (if any) to maintain the BST invariant."/>
          <p:cNvSpPr txBox="1"/>
          <p:nvPr/>
        </p:nvSpPr>
        <p:spPr>
          <a:xfrm>
            <a:off x="663662" y="4660900"/>
            <a:ext cx="11191924"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2) </a:t>
            </a:r>
            <a:r>
              <a:rPr b="1">
                <a:solidFill>
                  <a:schemeClr val="accent4">
                    <a:hueOff val="102361"/>
                    <a:satOff val="14118"/>
                    <a:lumOff val="10675"/>
                  </a:schemeClr>
                </a:solidFill>
              </a:rPr>
              <a:t>Replace</a:t>
            </a:r>
            <a:r>
              <a:t> the node we want to remove with its successor (if any) to maintain the BST invariant. </a:t>
            </a:r>
          </a:p>
        </p:txBody>
      </p:sp>
      <p:sp>
        <p:nvSpPr>
          <p:cNvPr id="790" name="Recall the BST invariant: left subtree has smaller elements and right subtree has larger elements."/>
          <p:cNvSpPr txBox="1"/>
          <p:nvPr/>
        </p:nvSpPr>
        <p:spPr>
          <a:xfrm>
            <a:off x="741313" y="7228895"/>
            <a:ext cx="11522174" cy="186134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i="1"/>
            </a:pPr>
            <a:r>
              <a:t>Recall the </a:t>
            </a:r>
            <a:r>
              <a:rPr b="1">
                <a:solidFill>
                  <a:schemeClr val="accent2">
                    <a:satOff val="-13916"/>
                    <a:lumOff val="13989"/>
                  </a:schemeClr>
                </a:solidFill>
              </a:rPr>
              <a:t>BST invariant</a:t>
            </a:r>
            <a:r>
              <a:t>: left subtree has smaller elements and right subtree has larger elements.</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793" name="When searching our BST for a node with a particular value, one of four things will happen:"/>
          <p:cNvSpPr txBox="1"/>
          <p:nvPr/>
        </p:nvSpPr>
        <p:spPr>
          <a:xfrm>
            <a:off x="1145517" y="1473199"/>
            <a:ext cx="10713766"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When searching our BST for a node with a particular value, one of four things will happen:</a:t>
            </a:r>
          </a:p>
        </p:txBody>
      </p:sp>
      <p:sp>
        <p:nvSpPr>
          <p:cNvPr id="794" name="We hit a null node at which point we know the value does not exist within our BST…"/>
          <p:cNvSpPr txBox="1"/>
          <p:nvPr/>
        </p:nvSpPr>
        <p:spPr>
          <a:xfrm>
            <a:off x="348492" y="3378200"/>
            <a:ext cx="12583073" cy="5308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625642" indent="-625642" algn="l">
              <a:buSzPct val="100000"/>
              <a:buAutoNum type="arabicParenR"/>
            </a:pPr>
            <a:r>
              <a:t>We hit a </a:t>
            </a:r>
            <a:r>
              <a:rPr b="1">
                <a:solidFill>
                  <a:schemeClr val="accent2">
                    <a:satOff val="-13916"/>
                    <a:lumOff val="13989"/>
                  </a:schemeClr>
                </a:solidFill>
              </a:rPr>
              <a:t>null node</a:t>
            </a:r>
            <a:r>
              <a:t> at which point we know the value does not exist within our BST</a:t>
            </a:r>
          </a:p>
          <a:p>
            <a:pPr algn="l"/>
            <a:endParaRPr/>
          </a:p>
          <a:p>
            <a:pPr algn="l"/>
            <a:r>
              <a:t>2) Comparator value </a:t>
            </a:r>
            <a:r>
              <a:rPr b="1">
                <a:solidFill>
                  <a:schemeClr val="accent2">
                    <a:satOff val="-13916"/>
                    <a:lumOff val="13989"/>
                  </a:schemeClr>
                </a:solidFill>
              </a:rPr>
              <a:t>equal to 0</a:t>
            </a:r>
            <a:r>
              <a:t> (found it!)</a:t>
            </a:r>
          </a:p>
          <a:p>
            <a:pPr algn="l"/>
            <a:endParaRPr/>
          </a:p>
          <a:p>
            <a:pPr algn="l"/>
            <a:r>
              <a:t>3) Comparator value </a:t>
            </a:r>
            <a:r>
              <a:rPr b="1">
                <a:solidFill>
                  <a:schemeClr val="accent2">
                    <a:satOff val="-13916"/>
                    <a:lumOff val="13989"/>
                  </a:schemeClr>
                </a:solidFill>
              </a:rPr>
              <a:t>less than 0</a:t>
            </a:r>
            <a:r>
              <a:t> (the value, if it exists, is in the left subtree)</a:t>
            </a:r>
          </a:p>
          <a:p>
            <a:pPr algn="l"/>
            <a:endParaRPr/>
          </a:p>
          <a:p>
            <a:pPr algn="l"/>
            <a:r>
              <a:t>4) Comparator value </a:t>
            </a:r>
            <a:r>
              <a:rPr b="1">
                <a:solidFill>
                  <a:schemeClr val="accent2">
                    <a:satOff val="-13916"/>
                    <a:lumOff val="13989"/>
                  </a:schemeClr>
                </a:solidFill>
              </a:rPr>
              <a:t>greater than 0</a:t>
            </a:r>
            <a:r>
              <a:t> (the value, if it exists, is in the right subtree)</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9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79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79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0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0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0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80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80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81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1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81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81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82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82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82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2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2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82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2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27"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828"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29"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find(26)</a:t>
            </a:r>
          </a:p>
        </p:txBody>
      </p:sp>
      <p:sp>
        <p:nvSpPr>
          <p:cNvPr id="830"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33"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834"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835"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36"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37"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38"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839"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84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7"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848"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49"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85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2"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85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5"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856"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857"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85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0"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86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3"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864"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65"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find(26)</a:t>
            </a:r>
          </a:p>
        </p:txBody>
      </p:sp>
      <p:sp>
        <p:nvSpPr>
          <p:cNvPr id="866"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6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870"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871"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72"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73"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74"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875"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87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3"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884"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85"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88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8"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88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1"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892"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893"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89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6"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89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9"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900"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01"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find(26)</a:t>
            </a:r>
          </a:p>
        </p:txBody>
      </p:sp>
      <p:sp>
        <p:nvSpPr>
          <p:cNvPr id="902"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0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06"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90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0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909"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1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91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91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92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92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92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92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92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92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93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93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5"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936"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37"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find(26)</a:t>
            </a:r>
          </a:p>
        </p:txBody>
      </p:sp>
      <p:sp>
        <p:nvSpPr>
          <p:cNvPr id="938"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41"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4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94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4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94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46"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947"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94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5"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95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95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95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0"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96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96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96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96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96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1"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972"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73"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find(26)</a:t>
            </a:r>
          </a:p>
        </p:txBody>
      </p:sp>
      <p:sp>
        <p:nvSpPr>
          <p:cNvPr id="974"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ree Rotations!"/>
          <p:cNvSpPr txBox="1">
            <a:spLocks noGrp="1"/>
          </p:cNvSpPr>
          <p:nvPr>
            <p:ph type="title"/>
          </p:nvPr>
        </p:nvSpPr>
        <p:spPr>
          <a:xfrm>
            <a:off x="616346" y="3103487"/>
            <a:ext cx="11772108" cy="3546626"/>
          </a:xfrm>
          <a:prstGeom prst="rect">
            <a:avLst/>
          </a:prstGeom>
        </p:spPr>
        <p:txBody>
          <a:bodyPr/>
          <a:lstStyle>
            <a:lvl1pPr>
              <a:defRPr sz="11000" b="1"/>
            </a:lvl1pPr>
          </a:lstStyle>
          <a:p>
            <a:r>
              <a:t>Tree Rotations!</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7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7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97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8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98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8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98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98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8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8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8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8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8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99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993" name="14"/>
          <p:cNvSpPr/>
          <p:nvPr/>
        </p:nvSpPr>
        <p:spPr>
          <a:xfrm>
            <a:off x="6985070" y="7022107"/>
            <a:ext cx="699325" cy="699325"/>
          </a:xfrm>
          <a:prstGeom prst="ellipse">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99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99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00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00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00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00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7"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1008"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09"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find(26)</a:t>
            </a:r>
          </a:p>
        </p:txBody>
      </p:sp>
      <p:sp>
        <p:nvSpPr>
          <p:cNvPr id="1010"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1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1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01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1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017"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1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01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02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02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02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03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3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3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03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3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3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03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037"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03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3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04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3"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1044" name="Arrow"/>
          <p:cNvSpPr/>
          <p:nvPr/>
        </p:nvSpPr>
        <p:spPr>
          <a:xfrm>
            <a:off x="3323780" y="4271459"/>
            <a:ext cx="699325" cy="281830"/>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45"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find(26)</a:t>
            </a:r>
          </a:p>
        </p:txBody>
      </p:sp>
      <p:sp>
        <p:nvSpPr>
          <p:cNvPr id="1046"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4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50"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051"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52"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053"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54"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055"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05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3"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064"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065"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06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8"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06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1"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072"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073"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07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6"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07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9"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1080" name="Arrow"/>
          <p:cNvSpPr/>
          <p:nvPr/>
        </p:nvSpPr>
        <p:spPr>
          <a:xfrm>
            <a:off x="3323780" y="4271459"/>
            <a:ext cx="699325" cy="281830"/>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81"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find(26)</a:t>
            </a:r>
          </a:p>
        </p:txBody>
      </p:sp>
      <p:sp>
        <p:nvSpPr>
          <p:cNvPr id="1082"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8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86"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08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8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08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9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09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09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0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10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10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10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10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0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11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11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5"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1116" name="Arrow"/>
          <p:cNvSpPr/>
          <p:nvPr/>
        </p:nvSpPr>
        <p:spPr>
          <a:xfrm>
            <a:off x="3323780" y="4271459"/>
            <a:ext cx="699325" cy="281830"/>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17"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find(26)</a:t>
            </a:r>
          </a:p>
        </p:txBody>
      </p:sp>
      <p:sp>
        <p:nvSpPr>
          <p:cNvPr id="1118"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21"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2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12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2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2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26"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127"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12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5"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3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13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13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0"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14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14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4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14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14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1"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1152"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find(26)</a:t>
            </a:r>
          </a:p>
        </p:txBody>
      </p:sp>
      <p:sp>
        <p:nvSpPr>
          <p:cNvPr id="1153" name="Arrow"/>
          <p:cNvSpPr/>
          <p:nvPr/>
        </p:nvSpPr>
        <p:spPr>
          <a:xfrm>
            <a:off x="3323780" y="4271459"/>
            <a:ext cx="699325" cy="281830"/>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54"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5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5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15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6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6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6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16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16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6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6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6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6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6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7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17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17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17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18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8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18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18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7"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Find queries:</a:t>
            </a:r>
          </a:p>
        </p:txBody>
      </p:sp>
      <p:sp>
        <p:nvSpPr>
          <p:cNvPr id="1188"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find(14)</a:t>
            </a:r>
          </a:p>
          <a:p>
            <a:pPr algn="l"/>
            <a:r>
              <a:t>find(26)</a:t>
            </a:r>
          </a:p>
        </p:txBody>
      </p:sp>
      <p:sp>
        <p:nvSpPr>
          <p:cNvPr id="1189" name="Arrow"/>
          <p:cNvSpPr/>
          <p:nvPr/>
        </p:nvSpPr>
        <p:spPr>
          <a:xfrm>
            <a:off x="3323780" y="4271459"/>
            <a:ext cx="699325" cy="281830"/>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90" name="26 was not found :/"/>
          <p:cNvSpPr txBox="1"/>
          <p:nvPr/>
        </p:nvSpPr>
        <p:spPr>
          <a:xfrm>
            <a:off x="4310283" y="8409516"/>
            <a:ext cx="534419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26 was not found :/</a:t>
            </a:r>
          </a:p>
        </p:txBody>
      </p:sp>
      <p:sp>
        <p:nvSpPr>
          <p:cNvPr id="1191" name="Find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194" name="Four Cases"/>
          <p:cNvSpPr txBox="1"/>
          <p:nvPr/>
        </p:nvSpPr>
        <p:spPr>
          <a:xfrm>
            <a:off x="5068961" y="1423618"/>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u="sng"/>
            </a:lvl1pPr>
          </a:lstStyle>
          <a:p>
            <a:r>
              <a:t>Four Cases</a:t>
            </a:r>
          </a:p>
        </p:txBody>
      </p:sp>
      <p:sp>
        <p:nvSpPr>
          <p:cNvPr id="1195" name="Triangle"/>
          <p:cNvSpPr/>
          <p:nvPr/>
        </p:nvSpPr>
        <p:spPr>
          <a:xfrm>
            <a:off x="8326283" y="65182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96" name="Triangle"/>
          <p:cNvSpPr/>
          <p:nvPr/>
        </p:nvSpPr>
        <p:spPr>
          <a:xfrm>
            <a:off x="10180483" y="65182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97" name="Line"/>
          <p:cNvSpPr/>
          <p:nvPr/>
        </p:nvSpPr>
        <p:spPr>
          <a:xfrm>
            <a:off x="10047054" y="58893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8" name="Line"/>
          <p:cNvSpPr/>
          <p:nvPr/>
        </p:nvSpPr>
        <p:spPr>
          <a:xfrm flipH="1">
            <a:off x="8812697" y="58932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9" name="Triangle"/>
          <p:cNvSpPr/>
          <p:nvPr/>
        </p:nvSpPr>
        <p:spPr>
          <a:xfrm>
            <a:off x="8326283" y="2807218"/>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00" name="Triangle"/>
          <p:cNvSpPr/>
          <p:nvPr/>
        </p:nvSpPr>
        <p:spPr>
          <a:xfrm>
            <a:off x="10180483" y="2807218"/>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01" name="Line"/>
          <p:cNvSpPr/>
          <p:nvPr/>
        </p:nvSpPr>
        <p:spPr>
          <a:xfrm>
            <a:off x="10047054" y="2178349"/>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2" name="Line"/>
          <p:cNvSpPr/>
          <p:nvPr/>
        </p:nvSpPr>
        <p:spPr>
          <a:xfrm flipH="1">
            <a:off x="8812697" y="2182263"/>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3" name="Triangle"/>
          <p:cNvSpPr/>
          <p:nvPr/>
        </p:nvSpPr>
        <p:spPr>
          <a:xfrm>
            <a:off x="1987880" y="6564689"/>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04" name="Triangle"/>
          <p:cNvSpPr/>
          <p:nvPr/>
        </p:nvSpPr>
        <p:spPr>
          <a:xfrm>
            <a:off x="3842080" y="6564689"/>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05" name="Line"/>
          <p:cNvSpPr/>
          <p:nvPr/>
        </p:nvSpPr>
        <p:spPr>
          <a:xfrm>
            <a:off x="3708652" y="5935820"/>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6" name="Line"/>
          <p:cNvSpPr/>
          <p:nvPr/>
        </p:nvSpPr>
        <p:spPr>
          <a:xfrm flipH="1">
            <a:off x="2474295" y="5939734"/>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7" name="Triangle"/>
          <p:cNvSpPr/>
          <p:nvPr/>
        </p:nvSpPr>
        <p:spPr>
          <a:xfrm>
            <a:off x="1987880" y="2923132"/>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08" name="Triangle"/>
          <p:cNvSpPr/>
          <p:nvPr/>
        </p:nvSpPr>
        <p:spPr>
          <a:xfrm>
            <a:off x="3842080" y="2923132"/>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09" name="Line"/>
          <p:cNvSpPr/>
          <p:nvPr/>
        </p:nvSpPr>
        <p:spPr>
          <a:xfrm>
            <a:off x="3708652" y="2294263"/>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0" name="Line"/>
          <p:cNvSpPr/>
          <p:nvPr/>
        </p:nvSpPr>
        <p:spPr>
          <a:xfrm flipH="1">
            <a:off x="2474295" y="2298177"/>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1" name="Node to remove is a…"/>
          <p:cNvSpPr txBox="1"/>
          <p:nvPr/>
        </p:nvSpPr>
        <p:spPr>
          <a:xfrm>
            <a:off x="948263" y="3844559"/>
            <a:ext cx="4701928" cy="990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000"/>
            </a:pPr>
            <a:r>
              <a:t>Node to remove is a</a:t>
            </a:r>
          </a:p>
          <a:p>
            <a:pPr>
              <a:defRPr sz="3000"/>
            </a:pPr>
            <a:r>
              <a:t>leaf node</a:t>
            </a:r>
          </a:p>
        </p:txBody>
      </p:sp>
      <p:sp>
        <p:nvSpPr>
          <p:cNvPr id="1212" name="Node to remove has a right subtree but no left subtree"/>
          <p:cNvSpPr txBox="1"/>
          <p:nvPr/>
        </p:nvSpPr>
        <p:spPr>
          <a:xfrm>
            <a:off x="6354334" y="3786777"/>
            <a:ext cx="6509186" cy="990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Node to remove has a right subtree but no left subtree </a:t>
            </a:r>
          </a:p>
        </p:txBody>
      </p:sp>
      <p:sp>
        <p:nvSpPr>
          <p:cNvPr id="1213" name="Node to remove has a left subtree but no right subtree"/>
          <p:cNvSpPr txBox="1"/>
          <p:nvPr/>
        </p:nvSpPr>
        <p:spPr>
          <a:xfrm>
            <a:off x="845031" y="7544011"/>
            <a:ext cx="5083867"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Node to remove has a left subtree but no right subtree </a:t>
            </a:r>
          </a:p>
        </p:txBody>
      </p:sp>
      <p:sp>
        <p:nvSpPr>
          <p:cNvPr id="1214" name="Node to remove has a both a left subtree and a right subtree"/>
          <p:cNvSpPr txBox="1"/>
          <p:nvPr/>
        </p:nvSpPr>
        <p:spPr>
          <a:xfrm>
            <a:off x="7029250" y="7555689"/>
            <a:ext cx="5392233"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Node to remove has a both a left subtree and a right subtree </a:t>
            </a:r>
          </a:p>
        </p:txBody>
      </p:sp>
      <p:sp>
        <p:nvSpPr>
          <p:cNvPr id="1215" name="Circle"/>
          <p:cNvSpPr/>
          <p:nvPr/>
        </p:nvSpPr>
        <p:spPr>
          <a:xfrm>
            <a:off x="9253383" y="50577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16" name="Line"/>
          <p:cNvSpPr/>
          <p:nvPr/>
        </p:nvSpPr>
        <p:spPr>
          <a:xfrm flipH="1" flipV="1">
            <a:off x="9718173" y="4727842"/>
            <a:ext cx="7194"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7" name="Circle"/>
          <p:cNvSpPr/>
          <p:nvPr/>
        </p:nvSpPr>
        <p:spPr>
          <a:xfrm>
            <a:off x="9257741" y="13493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18" name="Line"/>
          <p:cNvSpPr/>
          <p:nvPr/>
        </p:nvSpPr>
        <p:spPr>
          <a:xfrm flipH="1" flipV="1">
            <a:off x="9723258" y="1108673"/>
            <a:ext cx="6467" cy="2375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9" name="Circle"/>
          <p:cNvSpPr/>
          <p:nvPr/>
        </p:nvSpPr>
        <p:spPr>
          <a:xfrm>
            <a:off x="2907741" y="14509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20" name="Line"/>
          <p:cNvSpPr/>
          <p:nvPr/>
        </p:nvSpPr>
        <p:spPr>
          <a:xfrm flipH="1" flipV="1">
            <a:off x="3372530" y="11210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1" name="Circle"/>
          <p:cNvSpPr/>
          <p:nvPr/>
        </p:nvSpPr>
        <p:spPr>
          <a:xfrm>
            <a:off x="2895041" y="50958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22" name="Line"/>
          <p:cNvSpPr/>
          <p:nvPr/>
        </p:nvSpPr>
        <p:spPr>
          <a:xfrm flipH="1" flipV="1">
            <a:off x="3359830" y="47659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225"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1226"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227"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28"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29"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0"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1"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32"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3"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34"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5"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36"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7"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238"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9"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240"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1"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42"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43"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4"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5"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46"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7"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250"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1251"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252"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53"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54"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5"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6"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57"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8"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59"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0"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61"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2"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263"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4"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265"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6" name="Suppose we want to remove 8 from the BST on the right. First we would find 8 then remove it immediately since it’s a leaf node"/>
          <p:cNvSpPr txBox="1"/>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1267"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68"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69"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0"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1"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72"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3"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276"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1277"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278"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79"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80"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1"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2"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83"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4"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85"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6"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87"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8"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289"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0"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291"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2" name="Suppose we want to remove 8 from the BST on the right. First we would find 8 then remove it immediately since it’s a leaf node"/>
          <p:cNvSpPr txBox="1"/>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1293"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94"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95"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6"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7"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98"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9"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he secret ingredient to most BBST algorithms is the clever usage of a tree invariant and tree rotations."/>
          <p:cNvSpPr txBox="1"/>
          <p:nvPr/>
        </p:nvSpPr>
        <p:spPr>
          <a:xfrm>
            <a:off x="631204" y="2057573"/>
            <a:ext cx="11742392" cy="182537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The secret ingredient to most BBST algorithms is the clever usage of a </a:t>
            </a:r>
            <a:r>
              <a:rPr b="1">
                <a:solidFill>
                  <a:schemeClr val="accent6">
                    <a:hueOff val="-241736"/>
                    <a:satOff val="29413"/>
                    <a:lumOff val="20727"/>
                  </a:schemeClr>
                </a:solidFill>
              </a:rPr>
              <a:t>tree invariant</a:t>
            </a:r>
            <a:r>
              <a:t> and </a:t>
            </a:r>
            <a:r>
              <a:rPr b="1">
                <a:solidFill>
                  <a:schemeClr val="accent6">
                    <a:hueOff val="-241736"/>
                    <a:satOff val="29413"/>
                    <a:lumOff val="20727"/>
                  </a:schemeClr>
                </a:solidFill>
              </a:rPr>
              <a:t>tree rotations</a:t>
            </a:r>
            <a:r>
              <a:t>.</a:t>
            </a:r>
          </a:p>
        </p:txBody>
      </p:sp>
      <p:sp>
        <p:nvSpPr>
          <p:cNvPr id="134" name="Tree rotations"/>
          <p:cNvSpPr txBox="1">
            <a:spLocks noGrp="1"/>
          </p:cNvSpPr>
          <p:nvPr>
            <p:ph type="title"/>
          </p:nvPr>
        </p:nvSpPr>
        <p:spPr>
          <a:xfrm>
            <a:off x="1078607" y="-1"/>
            <a:ext cx="10847587" cy="1319660"/>
          </a:xfrm>
          <a:prstGeom prst="rect">
            <a:avLst/>
          </a:prstGeom>
        </p:spPr>
        <p:txBody>
          <a:bodyPr/>
          <a:lstStyle>
            <a:lvl1pPr>
              <a:defRPr b="1"/>
            </a:lvl1pPr>
          </a:lstStyle>
          <a:p>
            <a:r>
              <a:t>Tree rotations</a:t>
            </a:r>
          </a:p>
        </p:txBody>
      </p:sp>
      <p:sp>
        <p:nvSpPr>
          <p:cNvPr id="135" name="A tree invariant is a property/rule you impose on your tree that it must meet after every operation. To ensure that the invariant is always satisfied a series of tree rotations are normally applied."/>
          <p:cNvSpPr txBox="1"/>
          <p:nvPr/>
        </p:nvSpPr>
        <p:spPr>
          <a:xfrm>
            <a:off x="631204" y="4965700"/>
            <a:ext cx="11742392" cy="370815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pPr defTabSz="566674">
              <a:defRPr sz="3492"/>
            </a:pPr>
            <a:r>
              <a:t>A tree invariant is a property/rule you impose on your tree that it must meet after every operation. To ensure that the invariant is always satisfied a series of tree rotations are normally applied.</a:t>
            </a:r>
          </a:p>
          <a:p>
            <a:pPr defTabSz="566674">
              <a:defRPr sz="3492"/>
            </a:pPr>
            <a:endParaRP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302"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1303"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04" name="4"/>
          <p:cNvSpPr/>
          <p:nvPr/>
        </p:nvSpPr>
        <p:spPr>
          <a:xfrm>
            <a:off x="8190160" y="61071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05"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06"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7"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8" name="1"/>
          <p:cNvSpPr/>
          <p:nvPr/>
        </p:nvSpPr>
        <p:spPr>
          <a:xfrm>
            <a:off x="7193210" y="719930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09"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0" name="10"/>
          <p:cNvSpPr/>
          <p:nvPr/>
        </p:nvSpPr>
        <p:spPr>
          <a:xfrm>
            <a:off x="11468877" y="7171104"/>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11"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2"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13"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4"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315"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6" name="6"/>
          <p:cNvSpPr/>
          <p:nvPr/>
        </p:nvSpPr>
        <p:spPr>
          <a:xfrm>
            <a:off x="8304460" y="8214083"/>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317"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8" name="Suppose we want to remove 8 from the BST on the right. First we would find 8 then remove it immediately since it’s a leaf node"/>
          <p:cNvSpPr txBox="1"/>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1319"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20"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21"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2"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3" name="Circle"/>
          <p:cNvSpPr/>
          <p:nvPr/>
        </p:nvSpPr>
        <p:spPr>
          <a:xfrm>
            <a:off x="9130741" y="19462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24"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5"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328"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1329"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30"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31"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32"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3"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4"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35"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6"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37"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8"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39"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0"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341"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2"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343"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4" name="Suppose we want to remove 8 from the BST on the right. First we would find 8 then remove it immediately since it’s a leaf node"/>
          <p:cNvSpPr txBox="1"/>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1345"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46"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47"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8"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9"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0"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1"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354"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1355"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56"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57"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58"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9"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0"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61"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2"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63"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4"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65"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6"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367"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8"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369"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0" name="Suppose we want to remove 8 from the BST on the right. First we would find 8 then remove it immediately since it’s a leaf node"/>
          <p:cNvSpPr txBox="1"/>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1371"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72"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73"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4"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5"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76"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7"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380"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1381"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82"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83"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84"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5"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6"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87"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8"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89"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0"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91"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2"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393"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4"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395"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6" name="Suppose we want to remove 8 from the BST on the right. First we would find 8 then remove it immediately since it’s a leaf node"/>
          <p:cNvSpPr txBox="1"/>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1397"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98"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99"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0"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1"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02"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3"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406"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407"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408"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9"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0"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11"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12"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13"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4"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5"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16"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7"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418"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9"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20"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1"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22"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3"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24"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5"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pPr>
            <a:r>
              <a:t>Case I: </a:t>
            </a:r>
            <a:r>
              <a:rPr b="0"/>
              <a:t>Leaf node</a:t>
            </a:r>
          </a:p>
        </p:txBody>
      </p:sp>
      <p:sp>
        <p:nvSpPr>
          <p:cNvPr id="1426"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1427" name="Suppose we want to remove 8 from the BST on the right. First we would find 8 then remove it immediately since it’s a leaf node"/>
          <p:cNvSpPr txBox="1"/>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430" name="Cases II &amp; III: either the left/right child node is a subtree"/>
          <p:cNvSpPr txBox="1"/>
          <p:nvPr/>
        </p:nvSpPr>
        <p:spPr>
          <a:xfrm>
            <a:off x="232928" y="1944054"/>
            <a:ext cx="6443970"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000" b="1"/>
            </a:pPr>
            <a:r>
              <a:t>Cases II &amp; III:</a:t>
            </a:r>
            <a:r>
              <a:rPr b="0"/>
              <a:t> either the left/right child node is a subtree</a:t>
            </a:r>
          </a:p>
        </p:txBody>
      </p:sp>
      <p:sp>
        <p:nvSpPr>
          <p:cNvPr id="1431" name="Circle"/>
          <p:cNvSpPr/>
          <p:nvPr/>
        </p:nvSpPr>
        <p:spPr>
          <a:xfrm>
            <a:off x="7603997" y="1717637"/>
            <a:ext cx="943969"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32" name="Triangle"/>
          <p:cNvSpPr/>
          <p:nvPr/>
        </p:nvSpPr>
        <p:spPr>
          <a:xfrm>
            <a:off x="6676897" y="3165437"/>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433" name="Triangle"/>
          <p:cNvSpPr/>
          <p:nvPr/>
        </p:nvSpPr>
        <p:spPr>
          <a:xfrm>
            <a:off x="8531097" y="3165437"/>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34" name="Line"/>
          <p:cNvSpPr/>
          <p:nvPr/>
        </p:nvSpPr>
        <p:spPr>
          <a:xfrm>
            <a:off x="8397669" y="2536568"/>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5" name="Line"/>
          <p:cNvSpPr/>
          <p:nvPr/>
        </p:nvSpPr>
        <p:spPr>
          <a:xfrm flipH="1">
            <a:off x="7163312" y="2540482"/>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6" name="Triangle"/>
          <p:cNvSpPr/>
          <p:nvPr/>
        </p:nvSpPr>
        <p:spPr>
          <a:xfrm>
            <a:off x="9765598" y="3165437"/>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37" name="Triangle"/>
          <p:cNvSpPr/>
          <p:nvPr/>
        </p:nvSpPr>
        <p:spPr>
          <a:xfrm>
            <a:off x="11619798" y="3165437"/>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438" name="Line"/>
          <p:cNvSpPr/>
          <p:nvPr/>
        </p:nvSpPr>
        <p:spPr>
          <a:xfrm>
            <a:off x="11486369" y="2536568"/>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9" name="Line"/>
          <p:cNvSpPr/>
          <p:nvPr/>
        </p:nvSpPr>
        <p:spPr>
          <a:xfrm flipH="1">
            <a:off x="10252012" y="2540482"/>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0" name="The successor of the node we are trying to remove in these cases will be the immediate node down from the left/right subtree."/>
          <p:cNvSpPr txBox="1"/>
          <p:nvPr/>
        </p:nvSpPr>
        <p:spPr>
          <a:xfrm>
            <a:off x="1159341" y="4816717"/>
            <a:ext cx="10686118" cy="1549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200"/>
            </a:pPr>
            <a:r>
              <a:t>The successor of the node we are trying to remove in these cases will be the </a:t>
            </a:r>
            <a:r>
              <a:rPr b="1">
                <a:solidFill>
                  <a:schemeClr val="accent4">
                    <a:hueOff val="102361"/>
                    <a:satOff val="14118"/>
                    <a:lumOff val="10675"/>
                  </a:schemeClr>
                </a:solidFill>
              </a:rPr>
              <a:t>immediate node down from the left/right subtree</a:t>
            </a:r>
            <a:r>
              <a:t>.</a:t>
            </a:r>
          </a:p>
        </p:txBody>
      </p:sp>
      <p:sp>
        <p:nvSpPr>
          <p:cNvPr id="1441" name="Line"/>
          <p:cNvSpPr/>
          <p:nvPr/>
        </p:nvSpPr>
        <p:spPr>
          <a:xfrm flipH="1" flipV="1">
            <a:off x="8068787" y="13877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2" name="Circle"/>
          <p:cNvSpPr/>
          <p:nvPr/>
        </p:nvSpPr>
        <p:spPr>
          <a:xfrm>
            <a:off x="10690097" y="1704937"/>
            <a:ext cx="943969"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43" name="Line"/>
          <p:cNvSpPr/>
          <p:nvPr/>
        </p:nvSpPr>
        <p:spPr>
          <a:xfrm flipH="1" flipV="1">
            <a:off x="11154887" y="13750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4" name="It may be the case that we are removing the root node of the BST, in which case its immediate child becomes the new root, as you would expect."/>
          <p:cNvSpPr txBox="1"/>
          <p:nvPr/>
        </p:nvSpPr>
        <p:spPr>
          <a:xfrm>
            <a:off x="-78729" y="7091239"/>
            <a:ext cx="13162258" cy="108747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rPr dirty="0"/>
              <a:t>It may be the case that we are removing the root node of the BST, </a:t>
            </a:r>
            <a:endParaRPr lang="en-US" dirty="0"/>
          </a:p>
          <a:p>
            <a:r>
              <a:rPr dirty="0"/>
              <a:t>in which case its immediate child becomes the new root, as you would expect.</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447"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48"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49"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50"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1"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2"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53"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4" name="7"/>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55"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6"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57"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8"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59"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0"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463"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64"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65"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66"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7"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8"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69"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0" name="7"/>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71"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2"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73"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4"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75"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6"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479"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80"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81"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82"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3"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4"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85"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6"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87"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8"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89"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0"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91"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2"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495"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96"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97"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98"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9"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00"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01"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02" name="7"/>
          <p:cNvSpPr/>
          <p:nvPr/>
        </p:nvSpPr>
        <p:spPr>
          <a:xfrm>
            <a:off x="6257894" y="6188817"/>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03"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04"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05"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06"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07"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08"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Line"/>
          <p:cNvSpPr/>
          <p:nvPr/>
        </p:nvSpPr>
        <p:spPr>
          <a:xfrm>
            <a:off x="3924845" y="1892051"/>
            <a:ext cx="682378" cy="68252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 name="A"/>
          <p:cNvSpPr/>
          <p:nvPr/>
        </p:nvSpPr>
        <p:spPr>
          <a:xfrm>
            <a:off x="3276600" y="1219200"/>
            <a:ext cx="765126" cy="7651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39" name="B"/>
          <p:cNvSpPr/>
          <p:nvPr/>
        </p:nvSpPr>
        <p:spPr>
          <a:xfrm>
            <a:off x="2197100" y="2565400"/>
            <a:ext cx="765126" cy="76512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40" name="C"/>
          <p:cNvSpPr/>
          <p:nvPr/>
        </p:nvSpPr>
        <p:spPr>
          <a:xfrm>
            <a:off x="4165600" y="2520081"/>
            <a:ext cx="855762" cy="8557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41" name="Line"/>
          <p:cNvSpPr/>
          <p:nvPr/>
        </p:nvSpPr>
        <p:spPr>
          <a:xfrm flipH="1">
            <a:off x="2792908" y="1896591"/>
            <a:ext cx="594892" cy="73181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 name="Line"/>
          <p:cNvSpPr/>
          <p:nvPr/>
        </p:nvSpPr>
        <p:spPr>
          <a:xfrm flipH="1">
            <a:off x="1808658" y="3265909"/>
            <a:ext cx="534195" cy="6959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 name="Line"/>
          <p:cNvSpPr/>
          <p:nvPr/>
        </p:nvSpPr>
        <p:spPr>
          <a:xfrm>
            <a:off x="2745209" y="3314030"/>
            <a:ext cx="406574" cy="642690"/>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 name="D"/>
          <p:cNvSpPr/>
          <p:nvPr/>
        </p:nvSpPr>
        <p:spPr>
          <a:xfrm>
            <a:off x="1384300" y="3891681"/>
            <a:ext cx="855762" cy="8557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45" name="E"/>
          <p:cNvSpPr/>
          <p:nvPr/>
        </p:nvSpPr>
        <p:spPr>
          <a:xfrm>
            <a:off x="2713273" y="3891681"/>
            <a:ext cx="855763" cy="8557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46" name="Line"/>
          <p:cNvSpPr/>
          <p:nvPr/>
        </p:nvSpPr>
        <p:spPr>
          <a:xfrm>
            <a:off x="10097045" y="1863042"/>
            <a:ext cx="682378" cy="68252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 name="B"/>
          <p:cNvSpPr/>
          <p:nvPr/>
        </p:nvSpPr>
        <p:spPr>
          <a:xfrm>
            <a:off x="9448800" y="1190190"/>
            <a:ext cx="765126" cy="76512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48" name="D"/>
          <p:cNvSpPr/>
          <p:nvPr/>
        </p:nvSpPr>
        <p:spPr>
          <a:xfrm>
            <a:off x="8518574" y="2554572"/>
            <a:ext cx="855763" cy="8557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49" name="Line"/>
          <p:cNvSpPr/>
          <p:nvPr/>
        </p:nvSpPr>
        <p:spPr>
          <a:xfrm flipH="1">
            <a:off x="8965108" y="1867582"/>
            <a:ext cx="594892" cy="73181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0" name="Line"/>
          <p:cNvSpPr/>
          <p:nvPr/>
        </p:nvSpPr>
        <p:spPr>
          <a:xfrm flipH="1">
            <a:off x="10101758" y="3224200"/>
            <a:ext cx="534195" cy="6959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 name="Line"/>
          <p:cNvSpPr/>
          <p:nvPr/>
        </p:nvSpPr>
        <p:spPr>
          <a:xfrm>
            <a:off x="11063709" y="3234221"/>
            <a:ext cx="406575" cy="642690"/>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 name="E"/>
          <p:cNvSpPr/>
          <p:nvPr/>
        </p:nvSpPr>
        <p:spPr>
          <a:xfrm>
            <a:off x="9677400" y="3849972"/>
            <a:ext cx="855762" cy="8557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53" name="C"/>
          <p:cNvSpPr/>
          <p:nvPr/>
        </p:nvSpPr>
        <p:spPr>
          <a:xfrm>
            <a:off x="11031773" y="3811872"/>
            <a:ext cx="855762" cy="8557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54" name="A"/>
          <p:cNvSpPr/>
          <p:nvPr/>
        </p:nvSpPr>
        <p:spPr>
          <a:xfrm>
            <a:off x="10452100" y="2536390"/>
            <a:ext cx="765126" cy="765127"/>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55" name="Line"/>
          <p:cNvSpPr/>
          <p:nvPr/>
        </p:nvSpPr>
        <p:spPr>
          <a:xfrm>
            <a:off x="5569842" y="2679700"/>
            <a:ext cx="250316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6" name="Line"/>
          <p:cNvSpPr/>
          <p:nvPr/>
        </p:nvSpPr>
        <p:spPr>
          <a:xfrm flipH="1" flipV="1">
            <a:off x="5518385" y="3124199"/>
            <a:ext cx="25031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7" name="Right rotation"/>
          <p:cNvSpPr txBox="1"/>
          <p:nvPr/>
        </p:nvSpPr>
        <p:spPr>
          <a:xfrm>
            <a:off x="4837472" y="1951347"/>
            <a:ext cx="396790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Right rotation</a:t>
            </a:r>
          </a:p>
        </p:txBody>
      </p:sp>
      <p:sp>
        <p:nvSpPr>
          <p:cNvPr id="158" name="Left rotation"/>
          <p:cNvSpPr txBox="1"/>
          <p:nvPr/>
        </p:nvSpPr>
        <p:spPr>
          <a:xfrm>
            <a:off x="4981516" y="3324224"/>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Left rotation</a:t>
            </a:r>
          </a:p>
        </p:txBody>
      </p:sp>
      <p:sp>
        <p:nvSpPr>
          <p:cNvPr id="159" name="Q: Why does this work? Why are you allowed to change the structure of a tree like this?"/>
          <p:cNvSpPr txBox="1"/>
          <p:nvPr/>
        </p:nvSpPr>
        <p:spPr>
          <a:xfrm>
            <a:off x="496749" y="5274807"/>
            <a:ext cx="12011300"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dirty="0"/>
              <a:t>Q:</a:t>
            </a:r>
            <a:r>
              <a:rPr dirty="0"/>
              <a:t> Why does this work? </a:t>
            </a:r>
            <a:endParaRPr lang="en-US" dirty="0"/>
          </a:p>
          <a:p>
            <a:r>
              <a:rPr dirty="0"/>
              <a:t>Why are you allowed to change the structure of a tree like this?</a:t>
            </a:r>
          </a:p>
        </p:txBody>
      </p:sp>
      <p:sp>
        <p:nvSpPr>
          <p:cNvPr id="160" name="Short answer: In the left tree we know that  D &lt; B &lt; E &lt; A &lt; C and this remains true for the right subtree, so we didn’t break the BST invariant and, therefore, this is a valid transformation."/>
          <p:cNvSpPr txBox="1"/>
          <p:nvPr/>
        </p:nvSpPr>
        <p:spPr>
          <a:xfrm>
            <a:off x="114324" y="6654799"/>
            <a:ext cx="12641040"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dirty="0"/>
              <a:t>Short answer:</a:t>
            </a:r>
            <a:r>
              <a:rPr dirty="0"/>
              <a:t> In the left tree we know that  D &lt; B &lt; E &lt; A &lt; C and this remains true for the right subtree, so we didn’t break the BST invariant and, therefore, this is a valid transformation.</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0"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511"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12"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13"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4"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15"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6"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17"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8"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19"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0"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21"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2"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4"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525"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26"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27"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8"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29"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0"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31" name="Line"/>
          <p:cNvSpPr/>
          <p:nvPr/>
        </p:nvSpPr>
        <p:spPr>
          <a:xfrm flipH="1" flipV="1">
            <a:off x="6627699" y="4843397"/>
            <a:ext cx="28956" cy="13384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2"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33"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4"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35"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6"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539"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
        <p:nvSpPr>
          <p:cNvPr id="1540"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41"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42"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43"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5"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46"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7"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48"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9"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50"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2"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553"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800"/>
            </a:lvl1pPr>
          </a:lstStyle>
          <a:p>
            <a:r>
              <a:t>Suppose we wish to remove 9, then we encounter case II with a left subtree</a:t>
            </a:r>
          </a:p>
        </p:txBody>
      </p:sp>
      <p:sp>
        <p:nvSpPr>
          <p:cNvPr id="1554"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55"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56"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57"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58"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59"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60"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1"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62"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3"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64"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567" name="Triangle"/>
          <p:cNvSpPr/>
          <p:nvPr/>
        </p:nvSpPr>
        <p:spPr>
          <a:xfrm>
            <a:off x="88596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68" name="Triangle"/>
          <p:cNvSpPr/>
          <p:nvPr/>
        </p:nvSpPr>
        <p:spPr>
          <a:xfrm>
            <a:off x="107138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69" name="Line"/>
          <p:cNvSpPr/>
          <p:nvPr/>
        </p:nvSpPr>
        <p:spPr>
          <a:xfrm>
            <a:off x="10580454" y="27016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0" name="Line"/>
          <p:cNvSpPr/>
          <p:nvPr/>
        </p:nvSpPr>
        <p:spPr>
          <a:xfrm flipH="1">
            <a:off x="9346097" y="27055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1" name="Q: In which subtree will the successor of the node we are trying to remove be?"/>
          <p:cNvSpPr txBox="1"/>
          <p:nvPr/>
        </p:nvSpPr>
        <p:spPr>
          <a:xfrm>
            <a:off x="114324" y="4714554"/>
            <a:ext cx="12776151"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rPr b="1"/>
              <a:t>Q:</a:t>
            </a:r>
            <a:r>
              <a:t> In which subtree will the successor of the node we are trying to remove be?</a:t>
            </a:r>
          </a:p>
        </p:txBody>
      </p:sp>
      <p:sp>
        <p:nvSpPr>
          <p:cNvPr id="1572" name="Circle"/>
          <p:cNvSpPr/>
          <p:nvPr/>
        </p:nvSpPr>
        <p:spPr>
          <a:xfrm>
            <a:off x="9791141" y="18700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73" name="Line"/>
          <p:cNvSpPr/>
          <p:nvPr/>
        </p:nvSpPr>
        <p:spPr>
          <a:xfrm flipH="1" flipV="1">
            <a:off x="10255930" y="15401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4" name="Case IV: Node to remove has both a left subtree and a right subtree"/>
          <p:cNvSpPr txBox="1"/>
          <p:nvPr/>
        </p:nvSpPr>
        <p:spPr>
          <a:xfrm>
            <a:off x="567711" y="2188636"/>
            <a:ext cx="8020389"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Case IV:</a:t>
            </a:r>
            <a:r>
              <a:t> Node to remove has both a left subtree and a right subtree </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577" name="Triangle"/>
          <p:cNvSpPr/>
          <p:nvPr/>
        </p:nvSpPr>
        <p:spPr>
          <a:xfrm>
            <a:off x="88596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78" name="Triangle"/>
          <p:cNvSpPr/>
          <p:nvPr/>
        </p:nvSpPr>
        <p:spPr>
          <a:xfrm>
            <a:off x="107138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79" name="Line"/>
          <p:cNvSpPr/>
          <p:nvPr/>
        </p:nvSpPr>
        <p:spPr>
          <a:xfrm>
            <a:off x="10580454" y="27016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0" name="Line"/>
          <p:cNvSpPr/>
          <p:nvPr/>
        </p:nvSpPr>
        <p:spPr>
          <a:xfrm flipH="1">
            <a:off x="9346097" y="27055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1" name="Q: In which subtree will the successor of the node we are trying to remove be?"/>
          <p:cNvSpPr txBox="1"/>
          <p:nvPr/>
        </p:nvSpPr>
        <p:spPr>
          <a:xfrm>
            <a:off x="114324" y="4714554"/>
            <a:ext cx="12776151"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rPr b="1"/>
              <a:t>Q:</a:t>
            </a:r>
            <a:r>
              <a:t> In which subtree will the successor of the node we are trying to remove be?</a:t>
            </a:r>
          </a:p>
        </p:txBody>
      </p:sp>
      <p:sp>
        <p:nvSpPr>
          <p:cNvPr id="1582" name="Circle"/>
          <p:cNvSpPr/>
          <p:nvPr/>
        </p:nvSpPr>
        <p:spPr>
          <a:xfrm>
            <a:off x="9791141" y="18700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83" name="Line"/>
          <p:cNvSpPr/>
          <p:nvPr/>
        </p:nvSpPr>
        <p:spPr>
          <a:xfrm flipH="1" flipV="1">
            <a:off x="10255930" y="15401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4" name="A: The answer is both! The successor can either be the largest value in the left subtree OR the smallest value in the right subtree."/>
          <p:cNvSpPr txBox="1"/>
          <p:nvPr/>
        </p:nvSpPr>
        <p:spPr>
          <a:xfrm>
            <a:off x="957075" y="6297607"/>
            <a:ext cx="11365907"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rPr b="1"/>
              <a:t>A:</a:t>
            </a:r>
            <a:r>
              <a:t> The answer is both! The successor can either be the </a:t>
            </a:r>
            <a:r>
              <a:rPr b="1">
                <a:solidFill>
                  <a:schemeClr val="accent4">
                    <a:hueOff val="102361"/>
                    <a:satOff val="14118"/>
                    <a:lumOff val="10675"/>
                  </a:schemeClr>
                </a:solidFill>
              </a:rPr>
              <a:t>largest value</a:t>
            </a:r>
            <a:r>
              <a:t> in the </a:t>
            </a:r>
            <a:r>
              <a:rPr b="1">
                <a:solidFill>
                  <a:schemeClr val="accent4">
                    <a:hueOff val="102361"/>
                    <a:satOff val="14118"/>
                    <a:lumOff val="10675"/>
                  </a:schemeClr>
                </a:solidFill>
              </a:rPr>
              <a:t>left subtree</a:t>
            </a:r>
            <a:r>
              <a:t> OR the </a:t>
            </a:r>
            <a:r>
              <a:rPr b="1">
                <a:solidFill>
                  <a:schemeClr val="accent6">
                    <a:hueOff val="-241736"/>
                    <a:satOff val="29413"/>
                    <a:lumOff val="20727"/>
                  </a:schemeClr>
                </a:solidFill>
              </a:rPr>
              <a:t>smallest value</a:t>
            </a:r>
            <a:r>
              <a:t> in the </a:t>
            </a:r>
            <a:r>
              <a:rPr b="1">
                <a:solidFill>
                  <a:schemeClr val="accent6">
                    <a:hueOff val="-241736"/>
                    <a:satOff val="29413"/>
                    <a:lumOff val="20727"/>
                  </a:schemeClr>
                </a:solidFill>
              </a:rPr>
              <a:t>right subtree</a:t>
            </a:r>
            <a:r>
              <a:t>.</a:t>
            </a:r>
          </a:p>
        </p:txBody>
      </p:sp>
      <p:sp>
        <p:nvSpPr>
          <p:cNvPr id="1585" name="Case IV: Node to remove has both a left subtree and a right subtree"/>
          <p:cNvSpPr txBox="1"/>
          <p:nvPr/>
        </p:nvSpPr>
        <p:spPr>
          <a:xfrm>
            <a:off x="567711" y="2188636"/>
            <a:ext cx="8020389"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Case IV:</a:t>
            </a:r>
            <a:r>
              <a:t> Node to remove has both a left subtree and a right subtree </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 name="Remove phase"/>
          <p:cNvSpPr txBox="1">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1588" name="Once the successor node has been identified (if it exists), replace the value of the node to remove with the value in the successor node.…"/>
          <p:cNvSpPr txBox="1"/>
          <p:nvPr/>
        </p:nvSpPr>
        <p:spPr>
          <a:xfrm>
            <a:off x="304237" y="2565400"/>
            <a:ext cx="12396326" cy="6350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Once the successor node has been identified (if it exists), replace the value of the node to remove with the value in the successor node. </a:t>
            </a:r>
          </a:p>
          <a:p>
            <a:endParaRPr/>
          </a:p>
          <a:p>
            <a:r>
              <a:rPr b="1"/>
              <a:t>NOTE:</a:t>
            </a:r>
            <a:r>
              <a:t> Don’t forget to remove the duplicate value of the successor node that still exists in the tree at this point! One strategy to resolve this is by calling the function again recursively but with the value to remove as the value in the successor node. </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1"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592"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93" name="7"/>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94"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5"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6"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97"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8"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599"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0"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601"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2"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603"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4"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605"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6"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607"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8"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609"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0"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611"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2"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3"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4"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15"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6"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17"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8"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619"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0"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621"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2"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623" name="Let’s remove node 7. This is a case IV removal."/>
          <p:cNvSpPr txBox="1"/>
          <p:nvPr/>
        </p:nvSpPr>
        <p:spPr>
          <a:xfrm>
            <a:off x="-273553" y="227678"/>
            <a:ext cx="13490799" cy="60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t>Let’s remove node 7. This is a case IV removal.</a:t>
            </a:r>
          </a:p>
        </p:txBody>
      </p:sp>
      <p:sp>
        <p:nvSpPr>
          <p:cNvPr id="1624" name="NOTE: This is a removal example for BSTs in general, not an AVL tree per se."/>
          <p:cNvSpPr txBox="1"/>
          <p:nvPr/>
        </p:nvSpPr>
        <p:spPr>
          <a:xfrm>
            <a:off x="2593528" y="1067120"/>
            <a:ext cx="7535717"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dirty="0"/>
              <a:t>NOTE:</a:t>
            </a:r>
            <a:r>
              <a:rPr dirty="0"/>
              <a:t> This is a removal example for</a:t>
            </a:r>
            <a:endParaRPr lang="en-US" dirty="0"/>
          </a:p>
          <a:p>
            <a:r>
              <a:rPr dirty="0"/>
              <a:t> BSTs in general, not an AVL tree per se.</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7"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628"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29"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30"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1"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2"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33"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4"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635"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6"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637"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8"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639"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0"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641"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2"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643"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4"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645"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6"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647"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8"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49"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0"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51"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2"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53"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4"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655"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6"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657"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8"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659" name="Let’s remove node 7. This is a case IV removal."/>
          <p:cNvSpPr txBox="1"/>
          <p:nvPr/>
        </p:nvSpPr>
        <p:spPr>
          <a:xfrm>
            <a:off x="-273553" y="227678"/>
            <a:ext cx="13490799" cy="60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t>Let’s remove node 7. This is a case IV removal.</a:t>
            </a:r>
          </a:p>
        </p:txBody>
      </p:sp>
      <p:sp>
        <p:nvSpPr>
          <p:cNvPr id="1660" name="NOTE: This is a removal example for BSTs in general, not an AVL tree per se."/>
          <p:cNvSpPr txBox="1"/>
          <p:nvPr/>
        </p:nvSpPr>
        <p:spPr>
          <a:xfrm>
            <a:off x="2645626" y="1067120"/>
            <a:ext cx="7431522"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dirty="0"/>
              <a:t>NOTE:</a:t>
            </a:r>
            <a:r>
              <a:rPr dirty="0"/>
              <a:t> This is a removal example for </a:t>
            </a:r>
            <a:endParaRPr lang="en-US" dirty="0"/>
          </a:p>
          <a:p>
            <a:r>
              <a:rPr dirty="0"/>
              <a:t>BSTs in general, not an AVL tree per se.</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66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65"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6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6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67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67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67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6"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67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67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68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68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8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8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8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69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69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695" name="Now choose the successor to be either the smallest value in the right subtree or the largest in the left subtree. Let’s do the former. To do this, dig as far left as possible in the right subtree."/>
          <p:cNvSpPr txBox="1"/>
          <p:nvPr/>
        </p:nvSpPr>
        <p:spPr>
          <a:xfrm>
            <a:off x="111734" y="182033"/>
            <a:ext cx="12720224" cy="2032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200"/>
            </a:lvl1pPr>
          </a:lstStyle>
          <a:p>
            <a:r>
              <a:t>Now choose the successor to be either the smallest value in the right subtree or the largest in the left subtree. Let’s do the former. To do this, dig as far left as possible in the right subtree.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all that all BBSTs are BSTs so the BST invariant holds. This means that for every node n, n.left &lt; n and n &lt; n.right."/>
          <p:cNvSpPr txBox="1"/>
          <p:nvPr/>
        </p:nvSpPr>
        <p:spPr>
          <a:xfrm>
            <a:off x="979314" y="1819422"/>
            <a:ext cx="11092780"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Recall that all BBSTs are BSTs so the BST invariant holds. </a:t>
            </a:r>
            <a:endParaRPr lang="en-US" dirty="0"/>
          </a:p>
          <a:p>
            <a:r>
              <a:rPr dirty="0"/>
              <a:t>This means that for every node </a:t>
            </a:r>
            <a:r>
              <a:rPr i="1" dirty="0"/>
              <a:t>n,</a:t>
            </a:r>
            <a:r>
              <a:rPr dirty="0"/>
              <a:t> </a:t>
            </a:r>
            <a:r>
              <a:rPr i="1" dirty="0" err="1">
                <a:solidFill>
                  <a:schemeClr val="accent4">
                    <a:hueOff val="102361"/>
                    <a:satOff val="14118"/>
                    <a:lumOff val="10675"/>
                  </a:schemeClr>
                </a:solidFill>
              </a:rPr>
              <a:t>n.left</a:t>
            </a:r>
            <a:r>
              <a:rPr i="1" dirty="0">
                <a:solidFill>
                  <a:schemeClr val="accent4">
                    <a:hueOff val="102361"/>
                    <a:satOff val="14118"/>
                    <a:lumOff val="10675"/>
                  </a:schemeClr>
                </a:solidFill>
              </a:rPr>
              <a:t> &lt; n </a:t>
            </a:r>
            <a:r>
              <a:rPr dirty="0"/>
              <a:t>and</a:t>
            </a:r>
            <a:r>
              <a:rPr i="1" dirty="0">
                <a:solidFill>
                  <a:schemeClr val="accent4">
                    <a:hueOff val="102361"/>
                    <a:satOff val="14118"/>
                    <a:lumOff val="10675"/>
                  </a:schemeClr>
                </a:solidFill>
              </a:rPr>
              <a:t> n &lt; </a:t>
            </a:r>
            <a:r>
              <a:rPr i="1" dirty="0" err="1">
                <a:solidFill>
                  <a:schemeClr val="accent4">
                    <a:hueOff val="102361"/>
                    <a:satOff val="14118"/>
                    <a:lumOff val="10675"/>
                  </a:schemeClr>
                </a:solidFill>
              </a:rPr>
              <a:t>n.right</a:t>
            </a:r>
            <a:r>
              <a:rPr i="1" dirty="0">
                <a:solidFill>
                  <a:schemeClr val="accent4">
                    <a:hueOff val="102361"/>
                    <a:satOff val="14118"/>
                    <a:lumOff val="10675"/>
                  </a:schemeClr>
                </a:solidFill>
              </a:rPr>
              <a:t>.</a:t>
            </a:r>
          </a:p>
        </p:txBody>
      </p:sp>
      <p:sp>
        <p:nvSpPr>
          <p:cNvPr id="163" name="Long answer"/>
          <p:cNvSpPr txBox="1">
            <a:spLocks noGrp="1"/>
          </p:cNvSpPr>
          <p:nvPr>
            <p:ph type="title"/>
          </p:nvPr>
        </p:nvSpPr>
        <p:spPr>
          <a:xfrm>
            <a:off x="1078607" y="-1"/>
            <a:ext cx="10847587" cy="831951"/>
          </a:xfrm>
          <a:prstGeom prst="rect">
            <a:avLst/>
          </a:prstGeom>
        </p:spPr>
        <p:txBody>
          <a:bodyPr/>
          <a:lstStyle>
            <a:lvl1pPr>
              <a:defRPr sz="4500" b="1"/>
            </a:lvl1pPr>
          </a:lstStyle>
          <a:p>
            <a:r>
              <a:t>Long answer</a:t>
            </a:r>
          </a:p>
        </p:txBody>
      </p:sp>
      <p:sp>
        <p:nvSpPr>
          <p:cNvPr id="164" name="It does not matter what the structure of the tree looks; all we care about is that the BST invariant holds. This means we can shuffle/transform/rotate the values and nodes in the tree as we please as long as the BST invariant remains satisfied!"/>
          <p:cNvSpPr txBox="1"/>
          <p:nvPr/>
        </p:nvSpPr>
        <p:spPr>
          <a:xfrm>
            <a:off x="855082" y="5450546"/>
            <a:ext cx="11341245" cy="287258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It does not matter what the structure of the tree looks; </a:t>
            </a:r>
            <a:endParaRPr lang="en-US" dirty="0"/>
          </a:p>
          <a:p>
            <a:r>
              <a:rPr dirty="0"/>
              <a:t>all we care about is that the BST invariant holds. </a:t>
            </a:r>
            <a:endParaRPr lang="en-US" dirty="0"/>
          </a:p>
          <a:p>
            <a:r>
              <a:rPr dirty="0"/>
              <a:t>This means we can shuffle/transform/rotate the values and </a:t>
            </a:r>
            <a:endParaRPr lang="en-US" dirty="0"/>
          </a:p>
          <a:p>
            <a:r>
              <a:rPr dirty="0"/>
              <a:t>nodes in the tree as we please as long as </a:t>
            </a:r>
            <a:endParaRPr lang="en-US" dirty="0"/>
          </a:p>
          <a:p>
            <a:r>
              <a:rPr dirty="0"/>
              <a:t>the BST invariant remains satisfied!</a:t>
            </a:r>
          </a:p>
        </p:txBody>
      </p:sp>
      <p:sp>
        <p:nvSpPr>
          <p:cNvPr id="165" name="NOTE: The above assumes we only have unique values, otherwise we’d have to consider the case where n.left ≤ n and n ≤ n.right"/>
          <p:cNvSpPr txBox="1"/>
          <p:nvPr/>
        </p:nvSpPr>
        <p:spPr>
          <a:xfrm>
            <a:off x="550515" y="3578299"/>
            <a:ext cx="11821320" cy="93472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nSpc>
                <a:spcPct val="60000"/>
              </a:lnSpc>
            </a:pPr>
            <a:r>
              <a:rPr b="1" baseline="31999"/>
              <a:t>NOTE:</a:t>
            </a:r>
            <a:r>
              <a:rPr baseline="31999"/>
              <a:t> The above assumes we only have unique values, otherwise we’d have to consider the case where n.left ≤ n and n ≤ n.right</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699"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00" name="7"/>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70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3"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0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5"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70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7"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70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9"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71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71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3"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71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5"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71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7"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71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9"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2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1"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2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3"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2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5"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72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7"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72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9"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730" name="Now choose the successor to be either the smallest value in the right subtree or the largest in the left subtree. Let’s do the former. To do this, dig as far left as possible in the right subtree."/>
          <p:cNvSpPr txBox="1"/>
          <p:nvPr/>
        </p:nvSpPr>
        <p:spPr>
          <a:xfrm>
            <a:off x="111734" y="182033"/>
            <a:ext cx="12720224" cy="2032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200"/>
            </a:lvl1pPr>
          </a:lstStyle>
          <a:p>
            <a:r>
              <a:t>Now choose the successor to be either the smallest value in the right subtree or the largest in the left subtree. Let’s do the former. To do this, dig as far left as possible in the right subtree.</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73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35"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73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3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74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2"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74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74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6"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74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74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75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75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5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5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5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76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76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765" name="Now choose the successor to be either the smallest value in the right subtree or the largest in the left subtree. Let’s do the former. To do this, dig as far left as possible in the right subtree."/>
          <p:cNvSpPr txBox="1"/>
          <p:nvPr/>
        </p:nvSpPr>
        <p:spPr>
          <a:xfrm>
            <a:off x="111734" y="182033"/>
            <a:ext cx="12720224" cy="2032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200"/>
            </a:lvl1pPr>
          </a:lstStyle>
          <a:p>
            <a:r>
              <a:t>Now choose the successor to be either the smallest value in the right subtree or the largest in the left subtree. Let’s do the former. To do this, dig as far left as possible in the right subtree.</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76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70"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77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7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77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77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78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78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78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78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78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9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9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9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79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79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00" name="Now choose the successor to be either the smallest value in the right subtree or the largest in the left subtree. Let’s do the former. To do this, dig as far left as possible in the right subtree."/>
          <p:cNvSpPr txBox="1"/>
          <p:nvPr/>
        </p:nvSpPr>
        <p:spPr>
          <a:xfrm>
            <a:off x="111734" y="182033"/>
            <a:ext cx="12720224" cy="2032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200"/>
            </a:lvl1pPr>
          </a:lstStyle>
          <a:p>
            <a:r>
              <a:t>Now choose the successor to be either the smallest value in the right subtree or the largest in the left subtree. Let’s do the former. To do this, dig as far left as possible in the right subtree.</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0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05"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0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0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1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81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1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1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1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82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82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2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2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2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83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83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35" name="Copy the value from the node found in right subtree (11) to the node we want to remove."/>
          <p:cNvSpPr txBox="1"/>
          <p:nvPr/>
        </p:nvSpPr>
        <p:spPr>
          <a:xfrm>
            <a:off x="389582" y="407024"/>
            <a:ext cx="12225636"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Copy the value from the node found in right subtree (11) to the node we want to remove.</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3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40"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4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4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4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84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5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5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5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85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85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6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6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6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86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86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70" name="Copy the value from the node found in right subtree (11) to the node we want to remove."/>
          <p:cNvSpPr txBox="1"/>
          <p:nvPr/>
        </p:nvSpPr>
        <p:spPr>
          <a:xfrm>
            <a:off x="2221580" y="373231"/>
            <a:ext cx="8561639"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Copy the value from the node found in right </a:t>
            </a:r>
            <a:endParaRPr lang="en-US" dirty="0"/>
          </a:p>
          <a:p>
            <a:r>
              <a:rPr dirty="0"/>
              <a:t>subtree (11) to the node we want to remove.</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7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75"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7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7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8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88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8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8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8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89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89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9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9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9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0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0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905" name="Now we have to remove the 11 we found in the right subtree. Luckily, the node we find will always be either a Case I, II, III removal."/>
          <p:cNvSpPr txBox="1"/>
          <p:nvPr/>
        </p:nvSpPr>
        <p:spPr>
          <a:xfrm>
            <a:off x="-182" y="464786"/>
            <a:ext cx="13005163"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Now we have to remove the 11 we found in the right subtree. </a:t>
            </a:r>
            <a:endParaRPr lang="en-US" dirty="0"/>
          </a:p>
          <a:p>
            <a:r>
              <a:rPr dirty="0"/>
              <a:t>Luckily, the node we find will always be either a Case I, II, III removal.</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0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10"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1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1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91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91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2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2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2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2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2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2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92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27" name="14"/>
          <p:cNvSpPr/>
          <p:nvPr/>
        </p:nvSpPr>
        <p:spPr>
          <a:xfrm>
            <a:off x="6565681" y="6911446"/>
            <a:ext cx="814296" cy="814296"/>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2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2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3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3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3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3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3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940" name="Now we have to remove the 11 we found in the right subtree. Luckily, the node we find will always be either a Case I, II, III removal."/>
          <p:cNvSpPr txBox="1"/>
          <p:nvPr/>
        </p:nvSpPr>
        <p:spPr>
          <a:xfrm>
            <a:off x="-182" y="464786"/>
            <a:ext cx="13005163"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Now we have to remove the 11 we found in the right subtree. </a:t>
            </a:r>
            <a:endParaRPr lang="en-US" dirty="0"/>
          </a:p>
          <a:p>
            <a:r>
              <a:rPr dirty="0"/>
              <a:t>Luckily, the node we find will always be either a Case I, II, III removal.</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4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45"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4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4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95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95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5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6"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57"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8"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959"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0"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61"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2"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63"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4"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65"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6"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67"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8"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69"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0"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71"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2"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973" name="Now we have to remove the 11 we found in the right subtree. Luckily, the node we find will always be either a Case I, II, III removal."/>
          <p:cNvSpPr txBox="1"/>
          <p:nvPr/>
        </p:nvSpPr>
        <p:spPr>
          <a:xfrm>
            <a:off x="-52280" y="464786"/>
            <a:ext cx="13109359"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Now we have to remove the 11 we found in the right subtree.</a:t>
            </a:r>
            <a:endParaRPr lang="en-US" dirty="0"/>
          </a:p>
          <a:p>
            <a:r>
              <a:rPr dirty="0"/>
              <a:t> Luckily, the node we find will always be either a Case I, II, III removal.</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5"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6"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77"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78"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79"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0"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1"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82"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3"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984"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5"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1986"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7"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88"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9"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90"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91"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1992"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93"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94" name="Line"/>
          <p:cNvSpPr/>
          <p:nvPr/>
        </p:nvSpPr>
        <p:spPr>
          <a:xfrm flipH="1" flipV="1">
            <a:off x="6802622" y="5650852"/>
            <a:ext cx="84188" cy="124844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95"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96"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97"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98"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99"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00"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1"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002"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3"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04"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5"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06" name="Now we have to remove the 11 we found in the right subtree. Luckily, the node we find will always be either a Case I, II, III removal."/>
          <p:cNvSpPr txBox="1"/>
          <p:nvPr/>
        </p:nvSpPr>
        <p:spPr>
          <a:xfrm>
            <a:off x="-182" y="464786"/>
            <a:ext cx="13005163"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Now we have to remove the 11 we found in the right subtree. </a:t>
            </a:r>
            <a:endParaRPr lang="en-US" dirty="0"/>
          </a:p>
          <a:p>
            <a:r>
              <a:rPr dirty="0"/>
              <a:t>Luckily, the node we find will always be either a Case I, II, III removal.</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8"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9"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010"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11"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012"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3"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4"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15"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6"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017"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8"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2019"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0"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021"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2"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023"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4"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2025"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6"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27" name="Line"/>
          <p:cNvSpPr/>
          <p:nvPr/>
        </p:nvSpPr>
        <p:spPr>
          <a:xfrm flipH="1" flipV="1">
            <a:off x="6802622" y="5650852"/>
            <a:ext cx="84188" cy="124844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8"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29"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0"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31"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2"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33"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4"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035"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6"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37"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8"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39" name="Now we have to remove the 11 we found in the right subtree. Luckily, the node we find will always be either a Case I, II, III removal."/>
          <p:cNvSpPr txBox="1"/>
          <p:nvPr/>
        </p:nvSpPr>
        <p:spPr>
          <a:xfrm>
            <a:off x="-52280" y="464786"/>
            <a:ext cx="13109359"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Now we have to remove the 11 we found in the right subtree.</a:t>
            </a:r>
            <a:endParaRPr lang="en-US" dirty="0"/>
          </a:p>
          <a:p>
            <a:r>
              <a:rPr dirty="0"/>
              <a:t> Luckily, the node we find will always be either a Case I, II, III removal.</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A"/>
          <p:cNvSpPr/>
          <p:nvPr/>
        </p:nvSpPr>
        <p:spPr>
          <a:xfrm>
            <a:off x="9194800" y="2141560"/>
            <a:ext cx="899195"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68" name="B"/>
          <p:cNvSpPr/>
          <p:nvPr/>
        </p:nvSpPr>
        <p:spPr>
          <a:xfrm>
            <a:off x="8280400" y="3792560"/>
            <a:ext cx="899195" cy="8991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69" name="C"/>
          <p:cNvSpPr/>
          <p:nvPr/>
        </p:nvSpPr>
        <p:spPr>
          <a:xfrm>
            <a:off x="9994900" y="3660847"/>
            <a:ext cx="1010221"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70" name="D"/>
          <p:cNvSpPr/>
          <p:nvPr/>
        </p:nvSpPr>
        <p:spPr>
          <a:xfrm>
            <a:off x="7512050" y="5459150"/>
            <a:ext cx="1010221" cy="10102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71" name="Line"/>
          <p:cNvSpPr/>
          <p:nvPr/>
        </p:nvSpPr>
        <p:spPr>
          <a:xfrm>
            <a:off x="9948515" y="2948878"/>
            <a:ext cx="536030" cy="71410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 name="Line"/>
          <p:cNvSpPr/>
          <p:nvPr/>
        </p:nvSpPr>
        <p:spPr>
          <a:xfrm flipH="1">
            <a:off x="8834412" y="2969813"/>
            <a:ext cx="540942" cy="84410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3" name="Line"/>
          <p:cNvSpPr/>
          <p:nvPr/>
        </p:nvSpPr>
        <p:spPr>
          <a:xfrm flipH="1">
            <a:off x="8034659" y="4633513"/>
            <a:ext cx="464395" cy="81952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4" name="Line"/>
          <p:cNvSpPr/>
          <p:nvPr/>
        </p:nvSpPr>
        <p:spPr>
          <a:xfrm>
            <a:off x="8988003" y="4620814"/>
            <a:ext cx="482353" cy="84427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5"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
        <p:nvSpPr>
          <p:cNvPr id="176"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179" name="P"/>
          <p:cNvGrpSpPr/>
          <p:nvPr/>
        </p:nvGrpSpPr>
        <p:grpSpPr>
          <a:xfrm>
            <a:off x="9169400" y="348126"/>
            <a:ext cx="949995" cy="949996"/>
            <a:chOff x="0" y="0"/>
            <a:chExt cx="949994" cy="949994"/>
          </a:xfrm>
        </p:grpSpPr>
        <p:sp>
          <p:nvSpPr>
            <p:cNvPr id="178"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P</a:t>
              </a:r>
            </a:p>
          </p:txBody>
        </p:sp>
        <p:pic>
          <p:nvPicPr>
            <p:cNvPr id="177" name="P" descr="P"/>
            <p:cNvPicPr>
              <a:picLocks/>
            </p:cNvPicPr>
            <p:nvPr/>
          </p:nvPicPr>
          <p:blipFill>
            <a:blip r:embed="rId3"/>
            <a:stretch>
              <a:fillRect/>
            </a:stretch>
          </p:blipFill>
          <p:spPr>
            <a:xfrm>
              <a:off x="0" y="0"/>
              <a:ext cx="949995" cy="949995"/>
            </a:xfrm>
            <a:prstGeom prst="rect">
              <a:avLst/>
            </a:prstGeom>
            <a:effectLst/>
          </p:spPr>
        </p:pic>
      </p:grpSp>
      <p:sp>
        <p:nvSpPr>
          <p:cNvPr id="180" name="Line"/>
          <p:cNvSpPr/>
          <p:nvPr/>
        </p:nvSpPr>
        <p:spPr>
          <a:xfrm>
            <a:off x="9656415" y="1290431"/>
            <a:ext cx="1" cy="858820"/>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1" name="Line"/>
          <p:cNvSpPr/>
          <p:nvPr/>
        </p:nvSpPr>
        <p:spPr>
          <a:xfrm flipH="1" flipV="1">
            <a:off x="7311265" y="6673511"/>
            <a:ext cx="380476" cy="45061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2" name="20"/>
          <p:cNvSpPr/>
          <p:nvPr/>
        </p:nvSpPr>
        <p:spPr>
          <a:xfrm>
            <a:off x="8754237" y="384122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043"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44"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045" name="Line"/>
          <p:cNvSpPr/>
          <p:nvPr/>
        </p:nvSpPr>
        <p:spPr>
          <a:xfrm flipH="1" flipV="1">
            <a:off x="7048024" y="3264629"/>
            <a:ext cx="1706249" cy="81554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6"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7"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48"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9" name="25"/>
          <p:cNvSpPr/>
          <p:nvPr/>
        </p:nvSpPr>
        <p:spPr>
          <a:xfrm>
            <a:off x="9897237" y="490521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050" name="Line"/>
          <p:cNvSpPr/>
          <p:nvPr/>
        </p:nvSpPr>
        <p:spPr>
          <a:xfrm flipH="1" flipV="1">
            <a:off x="9466185" y="4522383"/>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1" name="18"/>
          <p:cNvSpPr/>
          <p:nvPr/>
        </p:nvSpPr>
        <p:spPr>
          <a:xfrm>
            <a:off x="7776760" y="4861031"/>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2052" name="Line"/>
          <p:cNvSpPr/>
          <p:nvPr/>
        </p:nvSpPr>
        <p:spPr>
          <a:xfrm flipV="1">
            <a:off x="8455714" y="4539538"/>
            <a:ext cx="420925" cy="4110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3" name="19"/>
          <p:cNvSpPr/>
          <p:nvPr/>
        </p:nvSpPr>
        <p:spPr>
          <a:xfrm>
            <a:off x="8893937" y="595931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054" name="Line"/>
          <p:cNvSpPr/>
          <p:nvPr/>
        </p:nvSpPr>
        <p:spPr>
          <a:xfrm flipH="1" flipV="1">
            <a:off x="8462884" y="5576483"/>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5" name="33"/>
          <p:cNvSpPr/>
          <p:nvPr/>
        </p:nvSpPr>
        <p:spPr>
          <a:xfrm>
            <a:off x="11065637" y="594661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056" name="Line"/>
          <p:cNvSpPr/>
          <p:nvPr/>
        </p:nvSpPr>
        <p:spPr>
          <a:xfrm flipH="1" flipV="1">
            <a:off x="10634585" y="5563783"/>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7" name="28"/>
          <p:cNvSpPr/>
          <p:nvPr/>
        </p:nvSpPr>
        <p:spPr>
          <a:xfrm>
            <a:off x="10060220" y="702257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2058" name="Line"/>
          <p:cNvSpPr/>
          <p:nvPr/>
        </p:nvSpPr>
        <p:spPr>
          <a:xfrm flipV="1">
            <a:off x="10771003" y="666043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9" name="14"/>
          <p:cNvSpPr/>
          <p:nvPr/>
        </p:nvSpPr>
        <p:spPr>
          <a:xfrm>
            <a:off x="6606577" y="5980179"/>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60" name="Line"/>
          <p:cNvSpPr/>
          <p:nvPr/>
        </p:nvSpPr>
        <p:spPr>
          <a:xfrm flipV="1">
            <a:off x="7346590" y="5589290"/>
            <a:ext cx="539582" cy="51446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1"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62"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3"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64"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5"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66"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7" name="31"/>
          <p:cNvSpPr/>
          <p:nvPr/>
        </p:nvSpPr>
        <p:spPr>
          <a:xfrm>
            <a:off x="11255079" y="8063971"/>
            <a:ext cx="814296" cy="814296"/>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068" name="Line"/>
          <p:cNvSpPr/>
          <p:nvPr/>
        </p:nvSpPr>
        <p:spPr>
          <a:xfrm flipH="1" flipV="1">
            <a:off x="10772491" y="7704787"/>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9" name="12"/>
          <p:cNvSpPr/>
          <p:nvPr/>
        </p:nvSpPr>
        <p:spPr>
          <a:xfrm>
            <a:off x="5606452" y="7036396"/>
            <a:ext cx="814296"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70" name="Line"/>
          <p:cNvSpPr/>
          <p:nvPr/>
        </p:nvSpPr>
        <p:spPr>
          <a:xfrm flipV="1">
            <a:off x="6297564" y="6674263"/>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1" name="15"/>
          <p:cNvSpPr/>
          <p:nvPr/>
        </p:nvSpPr>
        <p:spPr>
          <a:xfrm>
            <a:off x="7570737" y="7036396"/>
            <a:ext cx="814295" cy="81429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72" name="Now we have to remove the 11 we found in the right subtree. Luckily, the node we find will always be either a Case I, II, III removal."/>
          <p:cNvSpPr txBox="1"/>
          <p:nvPr/>
        </p:nvSpPr>
        <p:spPr>
          <a:xfrm>
            <a:off x="-182" y="464786"/>
            <a:ext cx="13005163"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Now we have to remove the 11 we found in the right subtree. </a:t>
            </a:r>
            <a:endParaRPr lang="en-US" dirty="0"/>
          </a:p>
          <a:p>
            <a:r>
              <a:rPr dirty="0"/>
              <a:t>Luckily, the node we find will always be either a Case I, II, III removal.</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4" name="Augmenting BST Removal…"/>
          <p:cNvSpPr txBox="1">
            <a:spLocks noGrp="1"/>
          </p:cNvSpPr>
          <p:nvPr>
            <p:ph type="title"/>
          </p:nvPr>
        </p:nvSpPr>
        <p:spPr>
          <a:xfrm>
            <a:off x="298089" y="118533"/>
            <a:ext cx="12307815" cy="2039409"/>
          </a:xfrm>
          <a:prstGeom prst="rect">
            <a:avLst/>
          </a:prstGeom>
        </p:spPr>
        <p:txBody>
          <a:bodyPr/>
          <a:lstStyle/>
          <a:p>
            <a:pPr defTabSz="479044">
              <a:defRPr sz="6560" b="1"/>
            </a:pPr>
            <a:r>
              <a:t>Augmenting BST Removal </a:t>
            </a:r>
          </a:p>
          <a:p>
            <a:pPr defTabSz="479044">
              <a:defRPr sz="6560" b="1"/>
            </a:pPr>
            <a:r>
              <a:t>Algorithm for AVL Tree</a:t>
            </a:r>
          </a:p>
        </p:txBody>
      </p:sp>
      <p:sp>
        <p:nvSpPr>
          <p:cNvPr id="2075" name="Augmenting the removal algorithm from a plain BST implementation to an AVL tree is just as easy as adding two lines of code:"/>
          <p:cNvSpPr txBox="1"/>
          <p:nvPr/>
        </p:nvSpPr>
        <p:spPr>
          <a:xfrm>
            <a:off x="-100807" y="2278062"/>
            <a:ext cx="13105607" cy="162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t>Augmenting the removal algorithm from a plain BST implementation to an AVL tree is just as easy as adding two lines of code:</a:t>
            </a:r>
          </a:p>
        </p:txBody>
      </p:sp>
      <p:sp>
        <p:nvSpPr>
          <p:cNvPr id="2076" name="function remove(node, value):…"/>
          <p:cNvSpPr txBox="1"/>
          <p:nvPr/>
        </p:nvSpPr>
        <p:spPr>
          <a:xfrm>
            <a:off x="2015066" y="4142316"/>
            <a:ext cx="9655003" cy="5829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function</a:t>
            </a:r>
            <a:r>
              <a:t> remove(node, value):</a:t>
            </a:r>
          </a:p>
          <a:p>
            <a:pPr lvl="2" algn="l"/>
            <a:r>
              <a:t>…</a:t>
            </a:r>
          </a:p>
          <a:p>
            <a:pPr lvl="2" algn="l">
              <a:defRPr>
                <a:solidFill>
                  <a:schemeClr val="accent1">
                    <a:hueOff val="-136794"/>
                    <a:satOff val="-2150"/>
                    <a:lumOff val="15693"/>
                  </a:schemeClr>
                </a:solidFill>
              </a:defRPr>
            </a:pPr>
            <a:r>
              <a:t># Code for BST item removal here</a:t>
            </a:r>
          </a:p>
          <a:p>
            <a:pPr lvl="2" algn="l"/>
            <a:r>
              <a:t>…</a:t>
            </a:r>
          </a:p>
          <a:p>
            <a:pPr lvl="2" algn="l"/>
            <a:endParaRPr/>
          </a:p>
          <a:p>
            <a:pPr lvl="2" algn="l">
              <a:defRPr>
                <a:solidFill>
                  <a:schemeClr val="accent1">
                    <a:hueOff val="-136794"/>
                    <a:satOff val="-2150"/>
                    <a:lumOff val="15693"/>
                  </a:schemeClr>
                </a:solidFill>
              </a:defRPr>
            </a:pPr>
            <a:r>
              <a:t># Update balance factor</a:t>
            </a:r>
          </a:p>
          <a:p>
            <a:pPr lvl="2" algn="l"/>
            <a:r>
              <a:t>update(node)</a:t>
            </a:r>
          </a:p>
          <a:p>
            <a:pPr lvl="2" algn="l"/>
            <a:endParaRPr/>
          </a:p>
          <a:p>
            <a:pPr lvl="2" algn="l">
              <a:defRPr>
                <a:solidFill>
                  <a:schemeClr val="accent1">
                    <a:hueOff val="-136794"/>
                    <a:satOff val="-2150"/>
                    <a:lumOff val="15693"/>
                  </a:schemeClr>
                </a:solidFill>
              </a:defRPr>
            </a:pPr>
            <a:r>
              <a:t># Rebalance tree</a:t>
            </a:r>
          </a:p>
          <a:p>
            <a:pPr lvl="2" algn="l"/>
            <a:r>
              <a:rPr b="1">
                <a:solidFill>
                  <a:schemeClr val="accent5">
                    <a:hueOff val="101205"/>
                    <a:satOff val="-13598"/>
                    <a:lumOff val="23877"/>
                  </a:schemeClr>
                </a:solidFill>
              </a:rPr>
              <a:t>return</a:t>
            </a:r>
            <a:r>
              <a:t> balance(node)</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TotalTime>
  <Words>4992</Words>
  <Application>Microsoft Office PowerPoint</Application>
  <PresentationFormat>Custom</PresentationFormat>
  <Paragraphs>1200</Paragraphs>
  <Slides>91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91</vt:i4>
      </vt:variant>
    </vt:vector>
  </HeadingPairs>
  <TitlesOfParts>
    <vt:vector size="96" baseType="lpstr">
      <vt:lpstr>Helvetica</vt:lpstr>
      <vt:lpstr>Helvetica Light</vt:lpstr>
      <vt:lpstr>Helvetica Neue</vt:lpstr>
      <vt:lpstr>Menlo</vt:lpstr>
      <vt:lpstr>Black</vt:lpstr>
      <vt:lpstr>Balanced Binary Search Trees (BBSTs)</vt:lpstr>
      <vt:lpstr>What is a BBST?</vt:lpstr>
      <vt:lpstr>Complexity of Binary Search Trees</vt:lpstr>
      <vt:lpstr>Complexity of Balanced Binary Search Trees</vt:lpstr>
      <vt:lpstr>Tree Rotations!</vt:lpstr>
      <vt:lpstr>Tree rotations</vt:lpstr>
      <vt:lpstr>PowerPoint Presentation</vt:lpstr>
      <vt:lpstr>Long answer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Video: AVL Tree Insertion</vt:lpstr>
      <vt:lpstr>Inserting Elements into an AVL Tree</vt:lpstr>
      <vt:lpstr>AVL Tree Introduction</vt:lpstr>
      <vt:lpstr>AVL Tree Invariant</vt:lpstr>
      <vt:lpstr>Node Information to Store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AVL Tree Rotation Method</vt:lpstr>
      <vt:lpstr>Removing Elements from an AVL Tree</vt:lpstr>
      <vt:lpstr>Removing Elements from a BST</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Augmenting BST Removal  Algorithm for AVL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Balanced Binary Search Trees (BBSTs)</dc:title>
  <cp:lastModifiedBy>Patel, Ratna -</cp:lastModifiedBy>
  <cp:revision>12</cp:revision>
  <dcterms:modified xsi:type="dcterms:W3CDTF">2021-05-04T16:53:43Z</dcterms:modified>
</cp:coreProperties>
</file>