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Helvetica Neue" panose="0200050300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EF53C8-B1B1-49EF-AF15-1FF575EFAD06}">
  <a:tblStyle styleId="{37EF53C8-B1B1-49EF-AF15-1FF575EFAD0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136" d="100"/>
          <a:sy n="136" d="100"/>
        </p:scale>
        <p:origin x="9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3c483b9f2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gf3c483b9f2_0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TigerMed has provided this architectural diagram of their current system</a:t>
            </a:r>
            <a:endParaRPr/>
          </a:p>
          <a:p>
            <a:pPr marL="0" marR="0" lvl="0" indent="0" algn="l" rtl="0">
              <a:lnSpc>
                <a:spcPct val="100000"/>
              </a:lnSpc>
              <a:spcBef>
                <a:spcPts val="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The current architecture has three tiers: a web tier, an application tier, and a database tier. Here is the current hardware implementation:</a:t>
            </a:r>
            <a:endParaRPr/>
          </a:p>
          <a:p>
            <a:pPr marL="0" marR="0" lvl="0" indent="0" algn="l" rtl="0">
              <a:lnSpc>
                <a:spcPct val="100000"/>
              </a:lnSpc>
              <a:spcBef>
                <a:spcPts val="0"/>
              </a:spcBef>
              <a:spcAft>
                <a:spcPts val="0"/>
              </a:spcAft>
              <a:buClr>
                <a:schemeClr val="dk1"/>
              </a:buClr>
              <a:buSzPts val="1100"/>
              <a:buFont typeface="Calibri"/>
              <a:buNone/>
            </a:pPr>
            <a:endParaRPr sz="1100">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Arial"/>
              <a:buChar char="•"/>
            </a:pPr>
            <a:r>
              <a:rPr lang="en-GB" sz="1100">
                <a:latin typeface="Calibri"/>
                <a:ea typeface="Calibri"/>
                <a:cs typeface="Calibri"/>
                <a:sym typeface="Calibri"/>
              </a:rPr>
              <a:t>Web Tier</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Two physical servers (Two CPUs / 4-GB memory)</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Microsoft Windows 2016 Base with Internet Information Services (IIS)</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High availability load balancer used to balance traffic between the web servers</a:t>
            </a:r>
            <a:endParaRPr/>
          </a:p>
          <a:p>
            <a:pPr marL="171450" marR="0" lvl="0"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Application Tier</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Two physical servers (Four CPUs / 16-GB memory)</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Microsoft Windows 2016 Base with Internet Information Services (IIS)</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High availability load balancer used to balance traffic between app servers</a:t>
            </a:r>
            <a:endParaRPr/>
          </a:p>
          <a:p>
            <a:pPr marL="171450" marR="0" lvl="0" indent="-171450" algn="l" rtl="0">
              <a:lnSpc>
                <a:spcPct val="100000"/>
              </a:lnSpc>
              <a:spcBef>
                <a:spcPts val="0"/>
              </a:spcBef>
              <a:spcAft>
                <a:spcPts val="0"/>
              </a:spcAft>
              <a:buClr>
                <a:schemeClr val="dk1"/>
              </a:buClr>
              <a:buSzPts val="1100"/>
              <a:buFont typeface="Arial"/>
              <a:buChar char="•"/>
            </a:pPr>
            <a:r>
              <a:rPr lang="en-GB" sz="1100">
                <a:latin typeface="Calibri"/>
                <a:ea typeface="Calibri"/>
                <a:cs typeface="Calibri"/>
                <a:sym typeface="Calibri"/>
              </a:rPr>
              <a:t>Database Tier</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One physical server (Eight CPUs / 32-GB memory / 5-TB storage)</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SQL Server Standard Edition with Microsoft Windows 2016 Base</a:t>
            </a:r>
            <a:endParaRPr/>
          </a:p>
          <a:p>
            <a:pPr marL="628650" marR="0" lvl="1" indent="-171450" algn="l" rtl="0">
              <a:lnSpc>
                <a:spcPct val="100000"/>
              </a:lnSpc>
              <a:spcBef>
                <a:spcPts val="0"/>
              </a:spcBef>
              <a:spcAft>
                <a:spcPts val="0"/>
              </a:spcAft>
              <a:buClr>
                <a:srgbClr val="3F3F3F"/>
              </a:buClr>
              <a:buSzPts val="1100"/>
              <a:buFont typeface="Arial"/>
              <a:buChar char="•"/>
            </a:pPr>
            <a:r>
              <a:rPr lang="en-GB" sz="1100">
                <a:solidFill>
                  <a:srgbClr val="3F3F3F"/>
                </a:solidFill>
                <a:latin typeface="Calibri"/>
                <a:ea typeface="Calibri"/>
                <a:cs typeface="Calibri"/>
                <a:sym typeface="Calibri"/>
              </a:rPr>
              <a:t>DBAs access and manage the database, but no RDMBS or advanced configuration is required</a:t>
            </a:r>
            <a:endParaRPr/>
          </a:p>
          <a:p>
            <a:pPr marL="171450" marR="0" lvl="0" indent="-101600" algn="l" rtl="0">
              <a:lnSpc>
                <a:spcPct val="100000"/>
              </a:lnSpc>
              <a:spcBef>
                <a:spcPts val="0"/>
              </a:spcBef>
              <a:spcAft>
                <a:spcPts val="0"/>
              </a:spcAft>
              <a:buClr>
                <a:schemeClr val="dk1"/>
              </a:buClr>
              <a:buSzPts val="1100"/>
              <a:buFont typeface="Arial"/>
              <a:buNone/>
            </a:pPr>
            <a:endParaRPr sz="1100">
              <a:solidFill>
                <a:srgbClr val="3F3F3F"/>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1100"/>
              <a:buFont typeface="Arial"/>
              <a:buNone/>
            </a:pPr>
            <a:endParaRPr sz="1100">
              <a:solidFill>
                <a:srgbClr val="3F3F3F"/>
              </a:solidFill>
              <a:latin typeface="Calibri"/>
              <a:ea typeface="Calibri"/>
              <a:cs typeface="Calibri"/>
              <a:sym typeface="Calibri"/>
            </a:endParaRPr>
          </a:p>
        </p:txBody>
      </p:sp>
      <p:sp>
        <p:nvSpPr>
          <p:cNvPr id="72" name="Google Shape;72;gf3c483b9f2_0_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3c483b9f2_4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3c483b9f2_4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f3c483b9f2_4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f3c483b9f2_4_2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Do some research to determine what services you might use to meet the auditing requirements.</a:t>
            </a:r>
            <a:endParaRPr/>
          </a:p>
        </p:txBody>
      </p:sp>
      <p:sp>
        <p:nvSpPr>
          <p:cNvPr id="211" name="Google Shape;211;gf3c483b9f2_4_2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3c483b9f2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3c483b9f2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3c483b9f2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3c483b9f2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3c483b9f2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f3c483b9f2_0_2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sz="1100">
                <a:solidFill>
                  <a:schemeClr val="dk1"/>
                </a:solidFill>
                <a:latin typeface="Calibri"/>
                <a:ea typeface="Calibri"/>
                <a:cs typeface="Calibri"/>
                <a:sym typeface="Calibri"/>
              </a:rPr>
              <a:t>You might start by making a list of potential services and the why they might be used in the new solution. </a:t>
            </a:r>
            <a:endParaRPr/>
          </a:p>
          <a:p>
            <a:pPr marL="0" lvl="0" indent="0" algn="l" rtl="0">
              <a:lnSpc>
                <a:spcPct val="100000"/>
              </a:lnSpc>
              <a:spcBef>
                <a:spcPts val="0"/>
              </a:spcBef>
              <a:spcAft>
                <a:spcPts val="0"/>
              </a:spcAft>
              <a:buSzPts val="14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GB" sz="1100">
                <a:solidFill>
                  <a:schemeClr val="dk1"/>
                </a:solidFill>
                <a:latin typeface="Calibri"/>
                <a:ea typeface="Calibri"/>
                <a:cs typeface="Calibri"/>
                <a:sym typeface="Calibri"/>
              </a:rPr>
              <a:t>For example, we know that we need to manage user access and we would use IAM to do that.</a:t>
            </a:r>
            <a:endParaRPr sz="1100">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p:txBody>
      </p:sp>
      <p:sp>
        <p:nvSpPr>
          <p:cNvPr id="120" name="Google Shape;120;gf3c483b9f2_0_2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3c483b9f2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f3c483b9f2_0_2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Perhaps you could use a diagram like this to figure that out.</a:t>
            </a:r>
            <a:endParaRPr/>
          </a:p>
        </p:txBody>
      </p:sp>
      <p:sp>
        <p:nvSpPr>
          <p:cNvPr id="130" name="Google Shape;130;gf3c483b9f2_0_2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3c483b9f2_0_3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f3c483b9f2_0_3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t>TigerMed Company also has some specific credential requirements. Use a table like this to figure out how to do this using AWS IAM features.</a:t>
            </a:r>
            <a:endParaRPr/>
          </a:p>
        </p:txBody>
      </p:sp>
      <p:sp>
        <p:nvSpPr>
          <p:cNvPr id="169" name="Google Shape;169;gf3c483b9f2_0_3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3c483b9f2_0_4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f3c483b9f2_0_4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Use a table like this to work out your network architecture. </a:t>
            </a:r>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1100"/>
              <a:buFont typeface="Calibri"/>
              <a:buNone/>
            </a:pPr>
            <a:r>
              <a:rPr lang="en-GB" sz="1100">
                <a:latin typeface="Calibri"/>
                <a:ea typeface="Calibri"/>
                <a:cs typeface="Calibri"/>
                <a:sym typeface="Calibri"/>
              </a:rPr>
              <a:t>Think about TigerMed’s anticipated customers and their geographies. Think also about how you’re going to support development, testing, and production environments. </a:t>
            </a:r>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1100"/>
              <a:buFont typeface="Calibri"/>
              <a:buNone/>
            </a:pPr>
            <a:r>
              <a:rPr lang="en-GB" sz="1100">
                <a:latin typeface="Calibri"/>
                <a:ea typeface="Calibri"/>
                <a:cs typeface="Calibri"/>
                <a:sym typeface="Calibri"/>
              </a:rPr>
              <a:t>Within a VPC, what is your subnet strategy? Will you a separate subnet for each tier? Is that necessary? You could credibly defend whatever decision you make on that front.</a:t>
            </a:r>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1100"/>
              <a:buFont typeface="Calibri"/>
              <a:buNone/>
            </a:pPr>
            <a:r>
              <a:rPr lang="en-GB" sz="1100">
                <a:latin typeface="Calibri"/>
                <a:ea typeface="Calibri"/>
                <a:cs typeface="Calibri"/>
                <a:sym typeface="Calibri"/>
              </a:rPr>
              <a:t>Remember, not all AWS regions support features like Amazon RDS Multi-AZ deployments with mirroring for SQL Server, for example. That might affect which Regions you use.</a:t>
            </a:r>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p:txBody>
      </p:sp>
      <p:sp>
        <p:nvSpPr>
          <p:cNvPr id="178" name="Google Shape;178;gf3c483b9f2_0_4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3c483b9f2_4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f3c483b9f2_4_1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Use a table like this to document your choices. What operating system will they run? How capable of a server instance do they need? How many? </a:t>
            </a:r>
            <a:endParaRPr/>
          </a:p>
          <a:p>
            <a:pPr marL="0" marR="0" lvl="0" indent="0" algn="l" rtl="0">
              <a:lnSpc>
                <a:spcPct val="100000"/>
              </a:lnSpc>
              <a:spcBef>
                <a:spcPts val="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Will you need User Data to bootstrap the installation of additional software after your servers initialize? Probably so, since both the web and app tier servers need to have Microsoft IIS installed if your AMI doesn’t include them. </a:t>
            </a:r>
            <a:endParaRPr/>
          </a:p>
          <a:p>
            <a:pPr marL="0" marR="0" lvl="0" indent="0" algn="l" rtl="0">
              <a:lnSpc>
                <a:spcPct val="100000"/>
              </a:lnSpc>
              <a:spcBef>
                <a:spcPts val="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GB" sz="1100">
                <a:solidFill>
                  <a:schemeClr val="dk1"/>
                </a:solidFill>
                <a:latin typeface="Calibri"/>
                <a:ea typeface="Calibri"/>
                <a:cs typeface="Calibri"/>
                <a:sym typeface="Calibri"/>
              </a:rPr>
              <a:t>Here’s an example of some bootstrap code that can be used to install IIS via User Data bootstrapping when launching an instance.</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&lt;powershell&gt;</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Set-ExecutionPolicy Unrestricted -Force</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New-Item -ItemType directory -Path 'C:\temp'</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 Install IIS and Web Management Tools.</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Import-Module ServerManager</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install-windowsfeature web-server, web-webserver -IncludeAllSubFeature</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install-windowsfeature web-mgmt-tools</a:t>
            </a:r>
            <a:endParaRPr/>
          </a:p>
          <a:p>
            <a:pPr marL="0" lvl="0" indent="0" algn="l" rtl="0">
              <a:lnSpc>
                <a:spcPct val="100000"/>
              </a:lnSpc>
              <a:spcBef>
                <a:spcPts val="0"/>
              </a:spcBef>
              <a:spcAft>
                <a:spcPts val="0"/>
              </a:spcAft>
              <a:buSzPts val="1400"/>
              <a:buNone/>
            </a:pPr>
            <a:r>
              <a:rPr lang="en-GB" sz="1100" b="0" i="0">
                <a:solidFill>
                  <a:schemeClr val="dk1"/>
                </a:solidFill>
                <a:latin typeface="Calibri"/>
                <a:ea typeface="Calibri"/>
                <a:cs typeface="Calibri"/>
                <a:sym typeface="Calibri"/>
              </a:rPr>
              <a:t>&lt;/powershell&gt;</a:t>
            </a:r>
            <a:endParaRPr/>
          </a:p>
        </p:txBody>
      </p:sp>
      <p:sp>
        <p:nvSpPr>
          <p:cNvPr id="189" name="Google Shape;189;gf3c483b9f2_4_10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3c483b9f2_4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f3c483b9f2_4_1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GB" sz="1100">
                <a:latin typeface="Calibri"/>
                <a:ea typeface="Calibri"/>
                <a:cs typeface="Calibri"/>
                <a:sym typeface="Calibri"/>
              </a:rPr>
              <a:t>You’ll need security groups to associate with your load balancers and instances. Use a table like this to work out what inbound rules you’ll need for your security groups to meet the requirements.</a:t>
            </a:r>
            <a:endParaRPr sz="1100" b="0" i="0">
              <a:solidFill>
                <a:schemeClr val="dk1"/>
              </a:solidFill>
              <a:latin typeface="Calibri"/>
              <a:ea typeface="Calibri"/>
              <a:cs typeface="Calibri"/>
              <a:sym typeface="Calibri"/>
            </a:endParaRPr>
          </a:p>
        </p:txBody>
      </p:sp>
      <p:sp>
        <p:nvSpPr>
          <p:cNvPr id="197" name="Google Shape;197;gf3c483b9f2_4_1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22297" y="-1678"/>
            <a:ext cx="9166300" cy="5145176"/>
          </a:xfrm>
          <a:prstGeom prst="rect">
            <a:avLst/>
          </a:prstGeom>
          <a:noFill/>
          <a:ln>
            <a:noFill/>
          </a:ln>
        </p:spPr>
      </p:pic>
      <p:sp>
        <p:nvSpPr>
          <p:cNvPr id="19" name="Google Shape;19;p3"/>
          <p:cNvSpPr txBox="1">
            <a:spLocks noGrp="1"/>
          </p:cNvSpPr>
          <p:nvPr>
            <p:ph type="title"/>
          </p:nvPr>
        </p:nvSpPr>
        <p:spPr>
          <a:xfrm>
            <a:off x="178904" y="197645"/>
            <a:ext cx="8336400" cy="584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rial"/>
              <a:buNone/>
              <a:defRPr b="0" i="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3"/>
          <p:cNvSpPr txBox="1">
            <a:spLocks noGrp="1"/>
          </p:cNvSpPr>
          <p:nvPr>
            <p:ph type="body" idx="1"/>
          </p:nvPr>
        </p:nvSpPr>
        <p:spPr>
          <a:xfrm>
            <a:off x="178904" y="1080229"/>
            <a:ext cx="8514300" cy="3684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Font typeface="Arial"/>
              <a:buChar char="•"/>
              <a:defRPr b="0" i="0">
                <a:solidFill>
                  <a:schemeClr val="dk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Font typeface="Arial"/>
              <a:buChar char="•"/>
              <a:defRPr b="0" i="0">
                <a:solidFill>
                  <a:schemeClr val="dk1"/>
                </a:solidFill>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Font typeface="Arial"/>
              <a:buChar char="•"/>
              <a:defRPr b="0" i="0">
                <a:solidFill>
                  <a:schemeClr val="dk1"/>
                </a:solidFill>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 name="Google Shape;21;p3"/>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p:nvPr/>
        </p:nvSpPr>
        <p:spPr>
          <a:xfrm>
            <a:off x="9074485" y="5111262"/>
            <a:ext cx="70500" cy="342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 name="Google Shape;23;p3"/>
          <p:cNvSpPr txBox="1"/>
          <p:nvPr/>
        </p:nvSpPr>
        <p:spPr>
          <a:xfrm>
            <a:off x="188843" y="4860235"/>
            <a:ext cx="3081000" cy="315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262626"/>
                </a:solidFill>
                <a:latin typeface="Arial"/>
                <a:ea typeface="Arial"/>
                <a:cs typeface="Arial"/>
                <a:sym typeface="Arial"/>
              </a:rPr>
              <a:t>© 2018, Amazon Web Services, Inc. or its Affiliates. All rights reserved.</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a:stretch/>
        </p:blipFill>
        <p:spPr>
          <a:xfrm>
            <a:off x="0" y="0"/>
            <a:ext cx="9144000" cy="5144642"/>
          </a:xfrm>
          <a:prstGeom prst="rect">
            <a:avLst/>
          </a:prstGeom>
          <a:noFill/>
          <a:ln>
            <a:noFill/>
          </a:ln>
        </p:spPr>
      </p:pic>
      <p:sp>
        <p:nvSpPr>
          <p:cNvPr id="26" name="Google Shape;26;p4"/>
          <p:cNvSpPr txBox="1">
            <a:spLocks noGrp="1"/>
          </p:cNvSpPr>
          <p:nvPr>
            <p:ph type="title"/>
          </p:nvPr>
        </p:nvSpPr>
        <p:spPr>
          <a:xfrm>
            <a:off x="496956" y="2077682"/>
            <a:ext cx="8336400" cy="584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4500"/>
              <a:buFont typeface="Arial"/>
              <a:buNone/>
              <a:defRPr sz="4500" b="0" i="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p>
        </p:txBody>
      </p:sp>
      <p:sp>
        <p:nvSpPr>
          <p:cNvPr id="28" name="Google Shape;28;p4"/>
          <p:cNvSpPr txBox="1">
            <a:spLocks noGrp="1"/>
          </p:cNvSpPr>
          <p:nvPr>
            <p:ph type="ftr" idx="11"/>
          </p:nvPr>
        </p:nvSpPr>
        <p:spPr>
          <a:xfrm>
            <a:off x="314325" y="4767263"/>
            <a:ext cx="5153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sz="800" b="0" i="0">
                <a:solidFill>
                  <a:srgbClr val="888888"/>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2">
            <a:alphaModFix/>
          </a:blip>
          <a:srcRect/>
          <a:stretch/>
        </p:blipFill>
        <p:spPr>
          <a:xfrm>
            <a:off x="0" y="0"/>
            <a:ext cx="9144000" cy="5144642"/>
          </a:xfrm>
          <a:prstGeom prst="rect">
            <a:avLst/>
          </a:prstGeom>
          <a:noFill/>
          <a:ln>
            <a:noFill/>
          </a:ln>
        </p:spPr>
      </p:pic>
      <p:sp>
        <p:nvSpPr>
          <p:cNvPr id="31" name="Google Shape;31;p5"/>
          <p:cNvSpPr txBox="1">
            <a:spLocks noGrp="1"/>
          </p:cNvSpPr>
          <p:nvPr>
            <p:ph type="title"/>
          </p:nvPr>
        </p:nvSpPr>
        <p:spPr>
          <a:xfrm>
            <a:off x="178904" y="197645"/>
            <a:ext cx="8336400" cy="584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rial"/>
              <a:buNone/>
              <a:defRPr b="0" i="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body" idx="1"/>
          </p:nvPr>
        </p:nvSpPr>
        <p:spPr>
          <a:xfrm>
            <a:off x="178904" y="932262"/>
            <a:ext cx="7886700" cy="3684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lt1"/>
              </a:buClr>
              <a:buSzPts val="2100"/>
              <a:buFont typeface="Arial"/>
              <a:buChar char="•"/>
              <a:defRPr b="0" i="0">
                <a:solidFill>
                  <a:schemeClr val="lt1"/>
                </a:solidFill>
                <a:latin typeface="Arial"/>
                <a:ea typeface="Arial"/>
                <a:cs typeface="Arial"/>
                <a:sym typeface="Arial"/>
              </a:defRPr>
            </a:lvl1pPr>
            <a:lvl2pPr marL="914400" lvl="1" indent="-342900" algn="l">
              <a:lnSpc>
                <a:spcPct val="90000"/>
              </a:lnSpc>
              <a:spcBef>
                <a:spcPts val="400"/>
              </a:spcBef>
              <a:spcAft>
                <a:spcPts val="0"/>
              </a:spcAft>
              <a:buClr>
                <a:schemeClr val="lt1"/>
              </a:buClr>
              <a:buSzPts val="1800"/>
              <a:buFont typeface="Arial"/>
              <a:buChar char="•"/>
              <a:defRPr b="0" i="0">
                <a:solidFill>
                  <a:schemeClr val="lt1"/>
                </a:solidFill>
                <a:latin typeface="Arial"/>
                <a:ea typeface="Arial"/>
                <a:cs typeface="Arial"/>
                <a:sym typeface="Arial"/>
              </a:defRPr>
            </a:lvl2pPr>
            <a:lvl3pPr marL="1371600" lvl="2" indent="-323850" algn="l">
              <a:lnSpc>
                <a:spcPct val="90000"/>
              </a:lnSpc>
              <a:spcBef>
                <a:spcPts val="400"/>
              </a:spcBef>
              <a:spcAft>
                <a:spcPts val="0"/>
              </a:spcAft>
              <a:buClr>
                <a:schemeClr val="lt1"/>
              </a:buClr>
              <a:buSzPts val="1500"/>
              <a:buFont typeface="Arial"/>
              <a:buChar char="•"/>
              <a:defRPr b="0" i="0">
                <a:solidFill>
                  <a:schemeClr val="lt1"/>
                </a:solidFill>
                <a:latin typeface="Arial"/>
                <a:ea typeface="Arial"/>
                <a:cs typeface="Arial"/>
                <a:sym typeface="Arial"/>
              </a:defRPr>
            </a:lvl3pPr>
            <a:lvl4pPr marL="1828800" lvl="3" indent="-317500" algn="l">
              <a:lnSpc>
                <a:spcPct val="90000"/>
              </a:lnSpc>
              <a:spcBef>
                <a:spcPts val="400"/>
              </a:spcBef>
              <a:spcAft>
                <a:spcPts val="0"/>
              </a:spcAft>
              <a:buClr>
                <a:schemeClr val="lt1"/>
              </a:buClr>
              <a:buSzPts val="1400"/>
              <a:buFont typeface="Arial"/>
              <a:buChar char="•"/>
              <a:defRPr b="0" i="0">
                <a:solidFill>
                  <a:schemeClr val="lt1"/>
                </a:solidFill>
                <a:latin typeface="Arial"/>
                <a:ea typeface="Arial"/>
                <a:cs typeface="Arial"/>
                <a:sym typeface="Arial"/>
              </a:defRPr>
            </a:lvl4pPr>
            <a:lvl5pPr marL="2286000" lvl="4" indent="-317500" algn="l">
              <a:lnSpc>
                <a:spcPct val="90000"/>
              </a:lnSpc>
              <a:spcBef>
                <a:spcPts val="400"/>
              </a:spcBef>
              <a:spcAft>
                <a:spcPts val="0"/>
              </a:spcAft>
              <a:buClr>
                <a:schemeClr val="lt1"/>
              </a:buClr>
              <a:buSzPts val="1400"/>
              <a:buFont typeface="Arial"/>
              <a:buChar char="•"/>
              <a:defRPr b="0" i="0">
                <a:solidFill>
                  <a:schemeClr val="lt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p>
        </p:txBody>
      </p:sp>
      <p:sp>
        <p:nvSpPr>
          <p:cNvPr id="34" name="Google Shape;34;p5"/>
          <p:cNvSpPr txBox="1">
            <a:spLocks noGrp="1"/>
          </p:cNvSpPr>
          <p:nvPr>
            <p:ph type="ftr" idx="11"/>
          </p:nvPr>
        </p:nvSpPr>
        <p:spPr>
          <a:xfrm>
            <a:off x="314325" y="4767263"/>
            <a:ext cx="5153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sz="800" b="0" i="0">
                <a:solidFill>
                  <a:srgbClr val="888888"/>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a:stretch/>
        </p:blipFill>
        <p:spPr>
          <a:xfrm>
            <a:off x="-22297" y="-1678"/>
            <a:ext cx="9166300" cy="5145176"/>
          </a:xfrm>
          <a:prstGeom prst="rect">
            <a:avLst/>
          </a:prstGeom>
          <a:noFill/>
          <a:ln>
            <a:noFill/>
          </a:ln>
        </p:spPr>
      </p:pic>
      <p:sp>
        <p:nvSpPr>
          <p:cNvPr id="37" name="Google Shape;37;p6"/>
          <p:cNvSpPr txBox="1">
            <a:spLocks noGrp="1"/>
          </p:cNvSpPr>
          <p:nvPr>
            <p:ph type="title"/>
          </p:nvPr>
        </p:nvSpPr>
        <p:spPr>
          <a:xfrm>
            <a:off x="178904" y="197645"/>
            <a:ext cx="8336400" cy="584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rial"/>
              <a:buNone/>
              <a:defRPr b="0" i="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body" idx="1"/>
          </p:nvPr>
        </p:nvSpPr>
        <p:spPr>
          <a:xfrm>
            <a:off x="178904" y="1080229"/>
            <a:ext cx="8514300" cy="3684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Font typeface="Arial"/>
              <a:buChar char="•"/>
              <a:defRPr b="0" i="0">
                <a:solidFill>
                  <a:schemeClr val="dk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Font typeface="Arial"/>
              <a:buChar char="•"/>
              <a:defRPr b="0" i="0">
                <a:solidFill>
                  <a:schemeClr val="dk1"/>
                </a:solidFill>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Font typeface="Arial"/>
              <a:buChar char="•"/>
              <a:defRPr b="0" i="0">
                <a:solidFill>
                  <a:schemeClr val="dk1"/>
                </a:solidFill>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6"/>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6"/>
          <p:cNvSpPr/>
          <p:nvPr/>
        </p:nvSpPr>
        <p:spPr>
          <a:xfrm>
            <a:off x="9074485" y="5111262"/>
            <a:ext cx="70500" cy="342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1" name="Google Shape;41;p6"/>
          <p:cNvSpPr txBox="1">
            <a:spLocks noGrp="1"/>
          </p:cNvSpPr>
          <p:nvPr>
            <p:ph type="ftr" idx="11"/>
          </p:nvPr>
        </p:nvSpPr>
        <p:spPr>
          <a:xfrm>
            <a:off x="314325" y="4767263"/>
            <a:ext cx="5153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sz="700" b="0" i="0">
                <a:solidFill>
                  <a:srgbClr val="888888"/>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a:stretch/>
        </p:blipFill>
        <p:spPr>
          <a:xfrm>
            <a:off x="-951" y="-1678"/>
            <a:ext cx="9144950" cy="5145176"/>
          </a:xfrm>
          <a:prstGeom prst="rect">
            <a:avLst/>
          </a:prstGeom>
          <a:noFill/>
          <a:ln>
            <a:noFill/>
          </a:ln>
        </p:spPr>
      </p:pic>
      <p:sp>
        <p:nvSpPr>
          <p:cNvPr id="44" name="Google Shape;44;p7"/>
          <p:cNvSpPr txBox="1">
            <a:spLocks noGrp="1"/>
          </p:cNvSpPr>
          <p:nvPr>
            <p:ph type="title"/>
          </p:nvPr>
        </p:nvSpPr>
        <p:spPr>
          <a:xfrm>
            <a:off x="178904" y="197645"/>
            <a:ext cx="8336400" cy="5847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rial"/>
              <a:buNone/>
              <a:defRPr b="0" i="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7"/>
          <p:cNvSpPr txBox="1">
            <a:spLocks noGrp="1"/>
          </p:cNvSpPr>
          <p:nvPr>
            <p:ph type="body" idx="1"/>
          </p:nvPr>
        </p:nvSpPr>
        <p:spPr>
          <a:xfrm>
            <a:off x="178904" y="1080229"/>
            <a:ext cx="3806700" cy="3684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Font typeface="Arial"/>
              <a:buChar char="•"/>
              <a:defRPr b="0" i="0">
                <a:solidFill>
                  <a:schemeClr val="dk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Font typeface="Arial"/>
              <a:buChar char="•"/>
              <a:defRPr b="0" i="0">
                <a:solidFill>
                  <a:schemeClr val="dk1"/>
                </a:solidFill>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Font typeface="Arial"/>
              <a:buChar char="•"/>
              <a:defRPr b="0" i="0">
                <a:solidFill>
                  <a:schemeClr val="dk1"/>
                </a:solidFill>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7"/>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p>
        </p:txBody>
      </p:sp>
      <p:pic>
        <p:nvPicPr>
          <p:cNvPr id="47" name="Google Shape;47;p7"/>
          <p:cNvPicPr preferRelativeResize="0"/>
          <p:nvPr/>
        </p:nvPicPr>
        <p:blipFill rotWithShape="1">
          <a:blip r:embed="rId3">
            <a:alphaModFix/>
          </a:blip>
          <a:srcRect/>
          <a:stretch/>
        </p:blipFill>
        <p:spPr>
          <a:xfrm>
            <a:off x="9131850" y="-23580"/>
            <a:ext cx="7144" cy="5143500"/>
          </a:xfrm>
          <a:prstGeom prst="rect">
            <a:avLst/>
          </a:prstGeom>
          <a:noFill/>
          <a:ln>
            <a:noFill/>
          </a:ln>
        </p:spPr>
      </p:pic>
      <p:sp>
        <p:nvSpPr>
          <p:cNvPr id="48" name="Google Shape;48;p7"/>
          <p:cNvSpPr/>
          <p:nvPr/>
        </p:nvSpPr>
        <p:spPr>
          <a:xfrm>
            <a:off x="9074485" y="5111262"/>
            <a:ext cx="70500" cy="342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9" name="Google Shape;49;p7"/>
          <p:cNvSpPr txBox="1">
            <a:spLocks noGrp="1"/>
          </p:cNvSpPr>
          <p:nvPr>
            <p:ph type="body" idx="2"/>
          </p:nvPr>
        </p:nvSpPr>
        <p:spPr>
          <a:xfrm>
            <a:off x="4347127" y="1080229"/>
            <a:ext cx="3806700" cy="3684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Font typeface="Arial"/>
              <a:buChar char="•"/>
              <a:defRPr b="0" i="0">
                <a:solidFill>
                  <a:schemeClr val="dk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Font typeface="Arial"/>
              <a:buChar char="•"/>
              <a:defRPr b="0" i="0">
                <a:solidFill>
                  <a:schemeClr val="dk1"/>
                </a:solidFill>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Font typeface="Arial"/>
              <a:buChar char="•"/>
              <a:defRPr b="0" i="0">
                <a:solidFill>
                  <a:schemeClr val="dk1"/>
                </a:solidFill>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0" name="Google Shape;50;p7"/>
          <p:cNvSpPr txBox="1">
            <a:spLocks noGrp="1"/>
          </p:cNvSpPr>
          <p:nvPr>
            <p:ph type="body" idx="3"/>
          </p:nvPr>
        </p:nvSpPr>
        <p:spPr>
          <a:xfrm>
            <a:off x="178904" y="1080229"/>
            <a:ext cx="7886700" cy="3684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chemeClr val="dk1"/>
              </a:buClr>
              <a:buSzPts val="2100"/>
              <a:buFont typeface="Arial"/>
              <a:buChar char="•"/>
              <a:defRPr b="0" i="0">
                <a:solidFill>
                  <a:schemeClr val="dk1"/>
                </a:solidFill>
                <a:latin typeface="Arial"/>
                <a:ea typeface="Arial"/>
                <a:cs typeface="Arial"/>
                <a:sym typeface="Arial"/>
              </a:defRPr>
            </a:lvl1pPr>
            <a:lvl2pPr marL="914400" lvl="1" indent="-342900" algn="l">
              <a:lnSpc>
                <a:spcPct val="90000"/>
              </a:lnSpc>
              <a:spcBef>
                <a:spcPts val="400"/>
              </a:spcBef>
              <a:spcAft>
                <a:spcPts val="0"/>
              </a:spcAft>
              <a:buClr>
                <a:schemeClr val="dk1"/>
              </a:buClr>
              <a:buSzPts val="1800"/>
              <a:buFont typeface="Arial"/>
              <a:buChar char="•"/>
              <a:defRPr b="0" i="0">
                <a:solidFill>
                  <a:schemeClr val="dk1"/>
                </a:solidFill>
                <a:latin typeface="Arial"/>
                <a:ea typeface="Arial"/>
                <a:cs typeface="Arial"/>
                <a:sym typeface="Arial"/>
              </a:defRPr>
            </a:lvl2pPr>
            <a:lvl3pPr marL="1371600" lvl="2" indent="-323850" algn="l">
              <a:lnSpc>
                <a:spcPct val="90000"/>
              </a:lnSpc>
              <a:spcBef>
                <a:spcPts val="400"/>
              </a:spcBef>
              <a:spcAft>
                <a:spcPts val="0"/>
              </a:spcAft>
              <a:buClr>
                <a:schemeClr val="dk1"/>
              </a:buClr>
              <a:buSzPts val="1500"/>
              <a:buFont typeface="Arial"/>
              <a:buChar char="•"/>
              <a:defRPr b="0" i="0">
                <a:solidFill>
                  <a:schemeClr val="dk1"/>
                </a:solidFill>
                <a:latin typeface="Arial"/>
                <a:ea typeface="Arial"/>
                <a:cs typeface="Arial"/>
                <a:sym typeface="Arial"/>
              </a:defRPr>
            </a:lvl3pPr>
            <a:lvl4pPr marL="1828800" lvl="3"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4pPr>
            <a:lvl5pPr marL="2286000" lvl="4" indent="-317500" algn="l">
              <a:lnSpc>
                <a:spcPct val="90000"/>
              </a:lnSpc>
              <a:spcBef>
                <a:spcPts val="400"/>
              </a:spcBef>
              <a:spcAft>
                <a:spcPts val="0"/>
              </a:spcAft>
              <a:buClr>
                <a:schemeClr val="dk1"/>
              </a:buClr>
              <a:buSzPts val="1400"/>
              <a:buFont typeface="Arial"/>
              <a:buChar char="•"/>
              <a:defRPr b="0" i="0">
                <a:solidFill>
                  <a:schemeClr val="dk1"/>
                </a:solidFill>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1" name="Google Shape;51;p7"/>
          <p:cNvSpPr txBox="1">
            <a:spLocks noGrp="1"/>
          </p:cNvSpPr>
          <p:nvPr>
            <p:ph type="ftr" idx="11"/>
          </p:nvPr>
        </p:nvSpPr>
        <p:spPr>
          <a:xfrm>
            <a:off x="314325" y="4767263"/>
            <a:ext cx="5153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sz="700" b="0" i="0">
                <a:solidFill>
                  <a:srgbClr val="888888"/>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blip>
          <a:srcRect/>
          <a:stretch/>
        </p:blipFill>
        <p:spPr>
          <a:xfrm>
            <a:off x="1851" y="1"/>
            <a:ext cx="9140296" cy="5143498"/>
          </a:xfrm>
          <a:prstGeom prst="rect">
            <a:avLst/>
          </a:prstGeom>
          <a:noFill/>
          <a:ln>
            <a:noFill/>
          </a:ln>
        </p:spPr>
      </p:pic>
      <p:sp>
        <p:nvSpPr>
          <p:cNvPr id="54" name="Google Shape;54;p8"/>
          <p:cNvSpPr txBox="1">
            <a:spLocks noGrp="1"/>
          </p:cNvSpPr>
          <p:nvPr>
            <p:ph type="title"/>
          </p:nvPr>
        </p:nvSpPr>
        <p:spPr>
          <a:xfrm>
            <a:off x="314325" y="2216161"/>
            <a:ext cx="8515500" cy="355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rial"/>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8"/>
          <p:cNvSpPr txBox="1">
            <a:spLocks noGrp="1"/>
          </p:cNvSpPr>
          <p:nvPr>
            <p:ph type="ftr" idx="11"/>
          </p:nvPr>
        </p:nvSpPr>
        <p:spPr>
          <a:xfrm>
            <a:off x="314325" y="4767263"/>
            <a:ext cx="5341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8"/>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p:cSld name="One Column">
    <p:spTree>
      <p:nvGrpSpPr>
        <p:cNvPr id="1" name="Shape 57"/>
        <p:cNvGrpSpPr/>
        <p:nvPr/>
      </p:nvGrpSpPr>
      <p:grpSpPr>
        <a:xfrm>
          <a:off x="0" y="0"/>
          <a:ext cx="0" cy="0"/>
          <a:chOff x="0" y="0"/>
          <a:chExt cx="0" cy="0"/>
        </a:xfrm>
      </p:grpSpPr>
      <p:pic>
        <p:nvPicPr>
          <p:cNvPr id="58" name="Google Shape;58;p9"/>
          <p:cNvPicPr preferRelativeResize="0"/>
          <p:nvPr/>
        </p:nvPicPr>
        <p:blipFill rotWithShape="1">
          <a:blip r:embed="rId2">
            <a:alphaModFix/>
          </a:blip>
          <a:srcRect/>
          <a:stretch/>
        </p:blipFill>
        <p:spPr>
          <a:xfrm>
            <a:off x="1851" y="1"/>
            <a:ext cx="9140296" cy="5143498"/>
          </a:xfrm>
          <a:prstGeom prst="rect">
            <a:avLst/>
          </a:prstGeom>
          <a:noFill/>
          <a:ln>
            <a:noFill/>
          </a:ln>
        </p:spPr>
      </p:pic>
      <p:sp>
        <p:nvSpPr>
          <p:cNvPr id="59" name="Google Shape;59;p9"/>
          <p:cNvSpPr txBox="1">
            <a:spLocks noGrp="1"/>
          </p:cNvSpPr>
          <p:nvPr>
            <p:ph type="ftr" idx="11"/>
          </p:nvPr>
        </p:nvSpPr>
        <p:spPr>
          <a:xfrm>
            <a:off x="314325" y="4767263"/>
            <a:ext cx="5341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title"/>
          </p:nvPr>
        </p:nvSpPr>
        <p:spPr>
          <a:xfrm>
            <a:off x="314325" y="273844"/>
            <a:ext cx="6775800" cy="355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000"/>
              <a:buFont typeface="Arial"/>
              <a:buNone/>
              <a:defRPr>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9"/>
          <p:cNvSpPr txBox="1">
            <a:spLocks noGrp="1"/>
          </p:cNvSpPr>
          <p:nvPr>
            <p:ph type="body" idx="1"/>
          </p:nvPr>
        </p:nvSpPr>
        <p:spPr>
          <a:xfrm>
            <a:off x="314325" y="1146131"/>
            <a:ext cx="8515500" cy="3486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232F3E"/>
              </a:buClr>
              <a:buSzPts val="1400"/>
              <a:buChar char="•"/>
              <a:defRPr/>
            </a:lvl1pPr>
            <a:lvl2pPr marL="914400" lvl="1" indent="-317500" algn="l">
              <a:lnSpc>
                <a:spcPct val="90000"/>
              </a:lnSpc>
              <a:spcBef>
                <a:spcPts val="400"/>
              </a:spcBef>
              <a:spcAft>
                <a:spcPts val="0"/>
              </a:spcAft>
              <a:buClr>
                <a:srgbClr val="232F3E"/>
              </a:buClr>
              <a:buSzPts val="1400"/>
              <a:buChar char="•"/>
              <a:defRPr/>
            </a:lvl2pPr>
            <a:lvl3pPr marL="1371600" lvl="2" indent="-317500" algn="l">
              <a:lnSpc>
                <a:spcPct val="90000"/>
              </a:lnSpc>
              <a:spcBef>
                <a:spcPts val="400"/>
              </a:spcBef>
              <a:spcAft>
                <a:spcPts val="0"/>
              </a:spcAft>
              <a:buClr>
                <a:srgbClr val="232F3E"/>
              </a:buClr>
              <a:buSzPts val="1400"/>
              <a:buChar char="•"/>
              <a:defRPr/>
            </a:lvl3pPr>
            <a:lvl4pPr marL="1828800" lvl="3" indent="-317500" algn="l">
              <a:lnSpc>
                <a:spcPct val="90000"/>
              </a:lnSpc>
              <a:spcBef>
                <a:spcPts val="400"/>
              </a:spcBef>
              <a:spcAft>
                <a:spcPts val="0"/>
              </a:spcAft>
              <a:buClr>
                <a:srgbClr val="232F3E"/>
              </a:buClr>
              <a:buSzPts val="1400"/>
              <a:buChar char="•"/>
              <a:defRPr/>
            </a:lvl4pPr>
            <a:lvl5pPr marL="2286000" lvl="4" indent="-317500" algn="l">
              <a:lnSpc>
                <a:spcPct val="90000"/>
              </a:lnSpc>
              <a:spcBef>
                <a:spcPts val="400"/>
              </a:spcBef>
              <a:spcAft>
                <a:spcPts val="0"/>
              </a:spcAft>
              <a:buClr>
                <a:srgbClr val="232F3E"/>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9"/>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4325" y="273844"/>
            <a:ext cx="85155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232F3E"/>
              </a:buClr>
              <a:buSzPts val="3000"/>
              <a:buFont typeface="Arial"/>
              <a:buNone/>
              <a:defRPr sz="3000" b="0" i="0" u="none" strike="noStrike" cap="none">
                <a:solidFill>
                  <a:srgbClr val="232F3E"/>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4325" y="1369219"/>
            <a:ext cx="85155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232F3E"/>
              </a:buClr>
              <a:buSzPts val="2100"/>
              <a:buFont typeface="Arial"/>
              <a:buChar char="•"/>
              <a:defRPr sz="2100" b="0" i="0" u="none" strike="noStrike" cap="none">
                <a:solidFill>
                  <a:srgbClr val="232F3E"/>
                </a:solidFill>
                <a:latin typeface="Arial"/>
                <a:ea typeface="Arial"/>
                <a:cs typeface="Arial"/>
                <a:sym typeface="Arial"/>
              </a:defRPr>
            </a:lvl1pPr>
            <a:lvl2pPr marL="914400" marR="0" lvl="1" indent="-342900" algn="l" rtl="0">
              <a:lnSpc>
                <a:spcPct val="90000"/>
              </a:lnSpc>
              <a:spcBef>
                <a:spcPts val="400"/>
              </a:spcBef>
              <a:spcAft>
                <a:spcPts val="0"/>
              </a:spcAft>
              <a:buClr>
                <a:srgbClr val="232F3E"/>
              </a:buClr>
              <a:buSzPts val="1800"/>
              <a:buFont typeface="Arial"/>
              <a:buChar char="•"/>
              <a:defRPr sz="1800" b="0" i="0" u="none" strike="noStrike" cap="none">
                <a:solidFill>
                  <a:srgbClr val="232F3E"/>
                </a:solidFill>
                <a:latin typeface="Arial"/>
                <a:ea typeface="Arial"/>
                <a:cs typeface="Arial"/>
                <a:sym typeface="Arial"/>
              </a:defRPr>
            </a:lvl2pPr>
            <a:lvl3pPr marL="1371600" marR="0" lvl="2" indent="-323850" algn="l" rtl="0">
              <a:lnSpc>
                <a:spcPct val="90000"/>
              </a:lnSpc>
              <a:spcBef>
                <a:spcPts val="400"/>
              </a:spcBef>
              <a:spcAft>
                <a:spcPts val="0"/>
              </a:spcAft>
              <a:buClr>
                <a:srgbClr val="232F3E"/>
              </a:buClr>
              <a:buSzPts val="1500"/>
              <a:buFont typeface="Arial"/>
              <a:buChar char="•"/>
              <a:defRPr sz="1500" b="0" i="0" u="none" strike="noStrike" cap="none">
                <a:solidFill>
                  <a:srgbClr val="232F3E"/>
                </a:solidFill>
                <a:latin typeface="Arial"/>
                <a:ea typeface="Arial"/>
                <a:cs typeface="Arial"/>
                <a:sym typeface="Arial"/>
              </a:defRPr>
            </a:lvl3pPr>
            <a:lvl4pPr marL="1828800" marR="0" lvl="3" indent="-317500" algn="l" rtl="0">
              <a:lnSpc>
                <a:spcPct val="90000"/>
              </a:lnSpc>
              <a:spcBef>
                <a:spcPts val="400"/>
              </a:spcBef>
              <a:spcAft>
                <a:spcPts val="0"/>
              </a:spcAft>
              <a:buClr>
                <a:srgbClr val="232F3E"/>
              </a:buClr>
              <a:buSzPts val="1400"/>
              <a:buFont typeface="Arial"/>
              <a:buChar char="•"/>
              <a:defRPr sz="1400" b="0" i="0" u="none" strike="noStrike" cap="none">
                <a:solidFill>
                  <a:srgbClr val="232F3E"/>
                </a:solidFill>
                <a:latin typeface="Arial"/>
                <a:ea typeface="Arial"/>
                <a:cs typeface="Arial"/>
                <a:sym typeface="Arial"/>
              </a:defRPr>
            </a:lvl4pPr>
            <a:lvl5pPr marL="2286000" marR="0" lvl="4" indent="-317500" algn="l" rtl="0">
              <a:lnSpc>
                <a:spcPct val="90000"/>
              </a:lnSpc>
              <a:spcBef>
                <a:spcPts val="400"/>
              </a:spcBef>
              <a:spcAft>
                <a:spcPts val="0"/>
              </a:spcAft>
              <a:buClr>
                <a:srgbClr val="232F3E"/>
              </a:buClr>
              <a:buSzPts val="1400"/>
              <a:buFont typeface="Arial"/>
              <a:buChar char="•"/>
              <a:defRPr sz="1400" b="0" i="0" u="none" strike="noStrike" cap="none">
                <a:solidFill>
                  <a:srgbClr val="232F3E"/>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4325" y="4767263"/>
            <a:ext cx="5153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sldNum" idx="12"/>
          </p:nvPr>
        </p:nvSpPr>
        <p:spPr>
          <a:xfrm>
            <a:off x="6772275"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98">
          <p15:clr>
            <a:srgbClr val="F26B43"/>
          </p15:clr>
        </p15:guide>
        <p15:guide id="4" pos="556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cloudtrai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docs.aws.amazon.com/cloudhsm/latest/userguide/understand-audit-log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34175" y="53350"/>
            <a:ext cx="6929700" cy="778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900"/>
              <a:buFont typeface="Arial"/>
              <a:buNone/>
            </a:pPr>
            <a:r>
              <a:rPr lang="en-GB" sz="2000"/>
              <a:t>TigerMed Company: Current Environment (Reference for Architecture and Capacity Planning)</a:t>
            </a:r>
            <a:endParaRPr sz="2000"/>
          </a:p>
        </p:txBody>
      </p:sp>
      <p:sp>
        <p:nvSpPr>
          <p:cNvPr id="75" name="Google Shape;75;p11"/>
          <p:cNvSpPr txBox="1">
            <a:spLocks noGrp="1"/>
          </p:cNvSpPr>
          <p:nvPr>
            <p:ph type="sldNum" idx="12"/>
          </p:nvPr>
        </p:nvSpPr>
        <p:spPr>
          <a:xfrm>
            <a:off x="6854571"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700"/>
              <a:buFont typeface="Arial"/>
              <a:buNone/>
            </a:pPr>
            <a:fld id="{00000000-1234-1234-1234-123412341234}" type="slidenum">
              <a:rPr lang="en-GB"/>
              <a:t>1</a:t>
            </a:fld>
            <a:endParaRPr/>
          </a:p>
        </p:txBody>
      </p:sp>
      <p:sp>
        <p:nvSpPr>
          <p:cNvPr id="76" name="Google Shape;76;p11"/>
          <p:cNvSpPr/>
          <p:nvPr/>
        </p:nvSpPr>
        <p:spPr>
          <a:xfrm>
            <a:off x="160438" y="3212021"/>
            <a:ext cx="2455500" cy="1608000"/>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7" name="Google Shape;77;p11"/>
          <p:cNvSpPr/>
          <p:nvPr/>
        </p:nvSpPr>
        <p:spPr>
          <a:xfrm flipH="1">
            <a:off x="6666998" y="2507282"/>
            <a:ext cx="2271000" cy="1574400"/>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8" name="Google Shape;78;p11"/>
          <p:cNvSpPr/>
          <p:nvPr/>
        </p:nvSpPr>
        <p:spPr>
          <a:xfrm>
            <a:off x="191518" y="1262402"/>
            <a:ext cx="2455500" cy="1608000"/>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nvGrpSpPr>
          <p:cNvPr id="79" name="Google Shape;79;p11"/>
          <p:cNvGrpSpPr/>
          <p:nvPr/>
        </p:nvGrpSpPr>
        <p:grpSpPr>
          <a:xfrm>
            <a:off x="2525328" y="952091"/>
            <a:ext cx="4300778" cy="4048605"/>
            <a:chOff x="7468380" y="1221556"/>
            <a:chExt cx="4459538" cy="5436559"/>
          </a:xfrm>
        </p:grpSpPr>
        <p:cxnSp>
          <p:nvCxnSpPr>
            <p:cNvPr id="80" name="Google Shape;80;p11"/>
            <p:cNvCxnSpPr>
              <a:stCxn id="81" idx="1"/>
              <a:endCxn id="82" idx="0"/>
            </p:cNvCxnSpPr>
            <p:nvPr/>
          </p:nvCxnSpPr>
          <p:spPr>
            <a:xfrm flipH="1">
              <a:off x="8340162" y="1983542"/>
              <a:ext cx="1179000" cy="362700"/>
            </a:xfrm>
            <a:prstGeom prst="straightConnector1">
              <a:avLst/>
            </a:prstGeom>
            <a:noFill/>
            <a:ln w="12700" cap="flat" cmpd="sng">
              <a:solidFill>
                <a:schemeClr val="dk1"/>
              </a:solidFill>
              <a:prstDash val="solid"/>
              <a:miter lim="800000"/>
              <a:headEnd type="none" w="sm" len="sm"/>
              <a:tailEnd type="none" w="sm" len="sm"/>
            </a:ln>
          </p:spPr>
        </p:cxnSp>
        <p:cxnSp>
          <p:nvCxnSpPr>
            <p:cNvPr id="83" name="Google Shape;83;p11"/>
            <p:cNvCxnSpPr>
              <a:stCxn id="81" idx="3"/>
              <a:endCxn id="84" idx="0"/>
            </p:cNvCxnSpPr>
            <p:nvPr/>
          </p:nvCxnSpPr>
          <p:spPr>
            <a:xfrm>
              <a:off x="9947552" y="1983542"/>
              <a:ext cx="1159800" cy="362700"/>
            </a:xfrm>
            <a:prstGeom prst="straightConnector1">
              <a:avLst/>
            </a:prstGeom>
            <a:noFill/>
            <a:ln w="12700" cap="flat" cmpd="sng">
              <a:solidFill>
                <a:schemeClr val="dk1"/>
              </a:solidFill>
              <a:prstDash val="solid"/>
              <a:miter lim="800000"/>
              <a:headEnd type="none" w="sm" len="sm"/>
              <a:tailEnd type="none" w="sm" len="sm"/>
            </a:ln>
          </p:spPr>
        </p:cxnSp>
        <p:pic>
          <p:nvPicPr>
            <p:cNvPr id="81" name="Google Shape;81;p11" descr="Amazon-Elastic-Load-Balacing.png"/>
            <p:cNvPicPr preferRelativeResize="0"/>
            <p:nvPr/>
          </p:nvPicPr>
          <p:blipFill rotWithShape="1">
            <a:blip r:embed="rId3">
              <a:alphaModFix/>
            </a:blip>
            <a:srcRect/>
            <a:stretch/>
          </p:blipFill>
          <p:spPr>
            <a:xfrm>
              <a:off x="9519162" y="1769347"/>
              <a:ext cx="428390" cy="428390"/>
            </a:xfrm>
            <a:prstGeom prst="rect">
              <a:avLst/>
            </a:prstGeom>
            <a:noFill/>
            <a:ln>
              <a:noFill/>
            </a:ln>
          </p:spPr>
        </p:pic>
        <p:sp>
          <p:nvSpPr>
            <p:cNvPr id="85" name="Google Shape;85;p11"/>
            <p:cNvSpPr txBox="1"/>
            <p:nvPr/>
          </p:nvSpPr>
          <p:spPr>
            <a:xfrm>
              <a:off x="7672807" y="3146356"/>
              <a:ext cx="1449900" cy="744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Web Tier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2 CPUs,</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 4-GB memory,</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MS Windows</a:t>
              </a:r>
              <a:endParaRPr sz="1100" b="0" i="0" u="none" strike="noStrike" cap="none">
                <a:solidFill>
                  <a:srgbClr val="000000"/>
                </a:solidFill>
                <a:latin typeface="Arial"/>
                <a:ea typeface="Arial"/>
                <a:cs typeface="Arial"/>
                <a:sym typeface="Arial"/>
              </a:endParaRPr>
            </a:p>
          </p:txBody>
        </p:sp>
        <p:sp>
          <p:nvSpPr>
            <p:cNvPr id="86" name="Google Shape;86;p11"/>
            <p:cNvSpPr txBox="1"/>
            <p:nvPr/>
          </p:nvSpPr>
          <p:spPr>
            <a:xfrm>
              <a:off x="10457315" y="3146356"/>
              <a:ext cx="1470600" cy="744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Web Tier –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2 CPUs,</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 4-GB memory,</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MS Windows</a:t>
              </a:r>
              <a:endParaRPr sz="1100" b="0" i="0" u="none" strike="noStrike" cap="none">
                <a:solidFill>
                  <a:srgbClr val="000000"/>
                </a:solidFill>
                <a:latin typeface="Arial"/>
                <a:ea typeface="Arial"/>
                <a:cs typeface="Arial"/>
                <a:sym typeface="Arial"/>
              </a:endParaRPr>
            </a:p>
          </p:txBody>
        </p:sp>
        <p:cxnSp>
          <p:nvCxnSpPr>
            <p:cNvPr id="87" name="Google Shape;87;p11"/>
            <p:cNvCxnSpPr>
              <a:stCxn id="88" idx="1"/>
              <a:endCxn id="89" idx="0"/>
            </p:cNvCxnSpPr>
            <p:nvPr/>
          </p:nvCxnSpPr>
          <p:spPr>
            <a:xfrm flipH="1">
              <a:off x="8340162" y="3553767"/>
              <a:ext cx="1179000" cy="336600"/>
            </a:xfrm>
            <a:prstGeom prst="straightConnector1">
              <a:avLst/>
            </a:prstGeom>
            <a:noFill/>
            <a:ln w="12700" cap="flat" cmpd="sng">
              <a:solidFill>
                <a:schemeClr val="dk1"/>
              </a:solidFill>
              <a:prstDash val="solid"/>
              <a:miter lim="800000"/>
              <a:headEnd type="none" w="sm" len="sm"/>
              <a:tailEnd type="none" w="sm" len="sm"/>
            </a:ln>
          </p:spPr>
        </p:cxnSp>
        <p:cxnSp>
          <p:nvCxnSpPr>
            <p:cNvPr id="90" name="Google Shape;90;p11"/>
            <p:cNvCxnSpPr>
              <a:stCxn id="88" idx="3"/>
              <a:endCxn id="91" idx="0"/>
            </p:cNvCxnSpPr>
            <p:nvPr/>
          </p:nvCxnSpPr>
          <p:spPr>
            <a:xfrm>
              <a:off x="9947552" y="3553767"/>
              <a:ext cx="1159800" cy="336600"/>
            </a:xfrm>
            <a:prstGeom prst="straightConnector1">
              <a:avLst/>
            </a:prstGeom>
            <a:noFill/>
            <a:ln w="12700" cap="flat" cmpd="sng">
              <a:solidFill>
                <a:schemeClr val="dk1"/>
              </a:solidFill>
              <a:prstDash val="solid"/>
              <a:miter lim="800000"/>
              <a:headEnd type="none" w="sm" len="sm"/>
              <a:tailEnd type="none" w="sm" len="sm"/>
            </a:ln>
          </p:spPr>
        </p:cxnSp>
        <p:pic>
          <p:nvPicPr>
            <p:cNvPr id="88" name="Google Shape;88;p11" descr="Amazon-Elastic-Load-Balacing.png"/>
            <p:cNvPicPr preferRelativeResize="0"/>
            <p:nvPr/>
          </p:nvPicPr>
          <p:blipFill rotWithShape="1">
            <a:blip r:embed="rId3">
              <a:alphaModFix/>
            </a:blip>
            <a:srcRect/>
            <a:stretch/>
          </p:blipFill>
          <p:spPr>
            <a:xfrm>
              <a:off x="9519162" y="3339572"/>
              <a:ext cx="428390" cy="428390"/>
            </a:xfrm>
            <a:prstGeom prst="rect">
              <a:avLst/>
            </a:prstGeom>
            <a:noFill/>
            <a:ln>
              <a:noFill/>
            </a:ln>
          </p:spPr>
        </p:pic>
        <p:pic>
          <p:nvPicPr>
            <p:cNvPr id="82" name="Google Shape;82;p11"/>
            <p:cNvPicPr preferRelativeResize="0"/>
            <p:nvPr/>
          </p:nvPicPr>
          <p:blipFill rotWithShape="1">
            <a:blip r:embed="rId4">
              <a:alphaModFix/>
            </a:blip>
            <a:srcRect/>
            <a:stretch/>
          </p:blipFill>
          <p:spPr>
            <a:xfrm>
              <a:off x="8075318" y="2346360"/>
              <a:ext cx="529721" cy="731520"/>
            </a:xfrm>
            <a:prstGeom prst="rect">
              <a:avLst/>
            </a:prstGeom>
            <a:noFill/>
            <a:ln>
              <a:noFill/>
            </a:ln>
          </p:spPr>
        </p:pic>
        <p:pic>
          <p:nvPicPr>
            <p:cNvPr id="84" name="Google Shape;84;p11"/>
            <p:cNvPicPr preferRelativeResize="0"/>
            <p:nvPr/>
          </p:nvPicPr>
          <p:blipFill rotWithShape="1">
            <a:blip r:embed="rId4">
              <a:alphaModFix/>
            </a:blip>
            <a:srcRect/>
            <a:stretch/>
          </p:blipFill>
          <p:spPr>
            <a:xfrm>
              <a:off x="10842521" y="2346360"/>
              <a:ext cx="529721" cy="731520"/>
            </a:xfrm>
            <a:prstGeom prst="rect">
              <a:avLst/>
            </a:prstGeom>
            <a:noFill/>
            <a:ln>
              <a:noFill/>
            </a:ln>
          </p:spPr>
        </p:pic>
        <p:sp>
          <p:nvSpPr>
            <p:cNvPr id="92" name="Google Shape;92;p11"/>
            <p:cNvSpPr txBox="1"/>
            <p:nvPr/>
          </p:nvSpPr>
          <p:spPr>
            <a:xfrm>
              <a:off x="7672810" y="4619011"/>
              <a:ext cx="1449900" cy="744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App Tier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4 CPUs,</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 16-GB memory,</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MS Windows</a:t>
              </a:r>
              <a:endParaRPr sz="1100" b="0" i="0" u="none" strike="noStrike" cap="none">
                <a:solidFill>
                  <a:srgbClr val="000000"/>
                </a:solidFill>
                <a:latin typeface="Arial"/>
                <a:ea typeface="Arial"/>
                <a:cs typeface="Arial"/>
                <a:sym typeface="Arial"/>
              </a:endParaRPr>
            </a:p>
          </p:txBody>
        </p:sp>
        <p:sp>
          <p:nvSpPr>
            <p:cNvPr id="93" name="Google Shape;93;p11"/>
            <p:cNvSpPr txBox="1"/>
            <p:nvPr/>
          </p:nvSpPr>
          <p:spPr>
            <a:xfrm>
              <a:off x="10457318" y="4619011"/>
              <a:ext cx="1470600" cy="744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App Tier –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4 CPUs,</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 16-GB memory,</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MS Windows</a:t>
              </a:r>
              <a:endParaRPr sz="1100" b="0" i="0" u="none" strike="noStrike" cap="none">
                <a:solidFill>
                  <a:srgbClr val="000000"/>
                </a:solidFill>
                <a:latin typeface="Arial"/>
                <a:ea typeface="Arial"/>
                <a:cs typeface="Arial"/>
                <a:sym typeface="Arial"/>
              </a:endParaRPr>
            </a:p>
          </p:txBody>
        </p:sp>
        <p:pic>
          <p:nvPicPr>
            <p:cNvPr id="89" name="Google Shape;89;p11"/>
            <p:cNvPicPr preferRelativeResize="0"/>
            <p:nvPr/>
          </p:nvPicPr>
          <p:blipFill rotWithShape="1">
            <a:blip r:embed="rId4">
              <a:alphaModFix/>
            </a:blip>
            <a:srcRect/>
            <a:stretch/>
          </p:blipFill>
          <p:spPr>
            <a:xfrm>
              <a:off x="8075320" y="3890454"/>
              <a:ext cx="529721" cy="731520"/>
            </a:xfrm>
            <a:prstGeom prst="rect">
              <a:avLst/>
            </a:prstGeom>
            <a:noFill/>
            <a:ln>
              <a:noFill/>
            </a:ln>
          </p:spPr>
        </p:pic>
        <p:pic>
          <p:nvPicPr>
            <p:cNvPr id="91" name="Google Shape;91;p11"/>
            <p:cNvPicPr preferRelativeResize="0"/>
            <p:nvPr/>
          </p:nvPicPr>
          <p:blipFill rotWithShape="1">
            <a:blip r:embed="rId4">
              <a:alphaModFix/>
            </a:blip>
            <a:srcRect/>
            <a:stretch/>
          </p:blipFill>
          <p:spPr>
            <a:xfrm>
              <a:off x="10842523" y="3890454"/>
              <a:ext cx="529721" cy="731520"/>
            </a:xfrm>
            <a:prstGeom prst="rect">
              <a:avLst/>
            </a:prstGeom>
            <a:noFill/>
            <a:ln>
              <a:noFill/>
            </a:ln>
          </p:spPr>
        </p:pic>
        <p:sp>
          <p:nvSpPr>
            <p:cNvPr id="94" name="Google Shape;94;p11"/>
            <p:cNvSpPr txBox="1"/>
            <p:nvPr/>
          </p:nvSpPr>
          <p:spPr>
            <a:xfrm>
              <a:off x="7468380" y="5870501"/>
              <a:ext cx="4413000" cy="558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Database Tier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8 CPUs, 32-GB memory, 5-TB storage,</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GB" sz="900" b="1" i="0" u="none" strike="noStrike" cap="none">
                  <a:solidFill>
                    <a:srgbClr val="414042"/>
                  </a:solidFill>
                  <a:latin typeface="Arial"/>
                  <a:ea typeface="Arial"/>
                  <a:cs typeface="Arial"/>
                  <a:sym typeface="Arial"/>
                </a:rPr>
                <a:t>MS Windows, SQL Server SE</a:t>
              </a:r>
              <a:endParaRPr sz="1100" b="0" i="0" u="none" strike="noStrike" cap="none">
                <a:solidFill>
                  <a:srgbClr val="000000"/>
                </a:solidFill>
                <a:latin typeface="Arial"/>
                <a:ea typeface="Arial"/>
                <a:cs typeface="Arial"/>
                <a:sym typeface="Arial"/>
              </a:endParaRPr>
            </a:p>
          </p:txBody>
        </p:sp>
        <p:pic>
          <p:nvPicPr>
            <p:cNvPr id="95" name="Google Shape;95;p11"/>
            <p:cNvPicPr preferRelativeResize="0"/>
            <p:nvPr/>
          </p:nvPicPr>
          <p:blipFill rotWithShape="1">
            <a:blip r:embed="rId4">
              <a:alphaModFix/>
            </a:blip>
            <a:srcRect/>
            <a:stretch/>
          </p:blipFill>
          <p:spPr>
            <a:xfrm>
              <a:off x="9410058" y="5032166"/>
              <a:ext cx="529721" cy="731520"/>
            </a:xfrm>
            <a:prstGeom prst="rect">
              <a:avLst/>
            </a:prstGeom>
            <a:noFill/>
            <a:ln>
              <a:noFill/>
            </a:ln>
          </p:spPr>
        </p:pic>
        <p:cxnSp>
          <p:nvCxnSpPr>
            <p:cNvPr id="96" name="Google Shape;96;p11"/>
            <p:cNvCxnSpPr/>
            <p:nvPr/>
          </p:nvCxnSpPr>
          <p:spPr>
            <a:xfrm rot="10800000">
              <a:off x="8605120" y="4588118"/>
              <a:ext cx="2237400" cy="0"/>
            </a:xfrm>
            <a:prstGeom prst="straightConnector1">
              <a:avLst/>
            </a:prstGeom>
            <a:noFill/>
            <a:ln w="12700" cap="flat" cmpd="sng">
              <a:solidFill>
                <a:schemeClr val="dk1"/>
              </a:solidFill>
              <a:prstDash val="solid"/>
              <a:miter lim="800000"/>
              <a:headEnd type="none" w="sm" len="sm"/>
              <a:tailEnd type="none" w="sm" len="sm"/>
            </a:ln>
          </p:spPr>
        </p:cxnSp>
        <p:cxnSp>
          <p:nvCxnSpPr>
            <p:cNvPr id="97" name="Google Shape;97;p11"/>
            <p:cNvCxnSpPr>
              <a:stCxn id="95" idx="0"/>
            </p:cNvCxnSpPr>
            <p:nvPr/>
          </p:nvCxnSpPr>
          <p:spPr>
            <a:xfrm rot="10800000">
              <a:off x="9674918" y="4584266"/>
              <a:ext cx="0" cy="447900"/>
            </a:xfrm>
            <a:prstGeom prst="straightConnector1">
              <a:avLst/>
            </a:prstGeom>
            <a:noFill/>
            <a:ln w="12700" cap="flat" cmpd="sng">
              <a:solidFill>
                <a:schemeClr val="dk1"/>
              </a:solidFill>
              <a:prstDash val="solid"/>
              <a:miter lim="800000"/>
              <a:headEnd type="none" w="sm" len="sm"/>
              <a:tailEnd type="none" w="sm" len="sm"/>
            </a:ln>
          </p:spPr>
        </p:cxnSp>
        <p:cxnSp>
          <p:nvCxnSpPr>
            <p:cNvPr id="98" name="Google Shape;98;p11"/>
            <p:cNvCxnSpPr/>
            <p:nvPr/>
          </p:nvCxnSpPr>
          <p:spPr>
            <a:xfrm rot="10800000">
              <a:off x="8605121" y="3077880"/>
              <a:ext cx="2237400" cy="0"/>
            </a:xfrm>
            <a:prstGeom prst="straightConnector1">
              <a:avLst/>
            </a:prstGeom>
            <a:noFill/>
            <a:ln w="12700" cap="flat" cmpd="sng">
              <a:solidFill>
                <a:schemeClr val="dk1"/>
              </a:solidFill>
              <a:prstDash val="solid"/>
              <a:miter lim="800000"/>
              <a:headEnd type="none" w="sm" len="sm"/>
              <a:tailEnd type="none" w="sm" len="sm"/>
            </a:ln>
          </p:spPr>
        </p:cxnSp>
        <p:cxnSp>
          <p:nvCxnSpPr>
            <p:cNvPr id="99" name="Google Shape;99;p11"/>
            <p:cNvCxnSpPr>
              <a:stCxn id="88" idx="0"/>
            </p:cNvCxnSpPr>
            <p:nvPr/>
          </p:nvCxnSpPr>
          <p:spPr>
            <a:xfrm rot="10800000">
              <a:off x="9733357" y="3077972"/>
              <a:ext cx="0" cy="261600"/>
            </a:xfrm>
            <a:prstGeom prst="straightConnector1">
              <a:avLst/>
            </a:prstGeom>
            <a:noFill/>
            <a:ln w="12700" cap="flat" cmpd="sng">
              <a:solidFill>
                <a:schemeClr val="dk1"/>
              </a:solidFill>
              <a:prstDash val="solid"/>
              <a:miter lim="800000"/>
              <a:headEnd type="none" w="sm" len="sm"/>
              <a:tailEnd type="none" w="sm" len="sm"/>
            </a:ln>
          </p:spPr>
        </p:cxnSp>
        <p:pic>
          <p:nvPicPr>
            <p:cNvPr id="100" name="Google Shape;100;p11"/>
            <p:cNvPicPr preferRelativeResize="0"/>
            <p:nvPr/>
          </p:nvPicPr>
          <p:blipFill rotWithShape="1">
            <a:blip r:embed="rId5">
              <a:alphaModFix/>
            </a:blip>
            <a:srcRect/>
            <a:stretch/>
          </p:blipFill>
          <p:spPr>
            <a:xfrm>
              <a:off x="9447723" y="1221556"/>
              <a:ext cx="502289" cy="496614"/>
            </a:xfrm>
            <a:prstGeom prst="rect">
              <a:avLst/>
            </a:prstGeom>
            <a:noFill/>
            <a:ln>
              <a:noFill/>
            </a:ln>
          </p:spPr>
        </p:pic>
        <p:sp>
          <p:nvSpPr>
            <p:cNvPr id="101" name="Google Shape;101;p11"/>
            <p:cNvSpPr/>
            <p:nvPr/>
          </p:nvSpPr>
          <p:spPr>
            <a:xfrm>
              <a:off x="7595113" y="1737515"/>
              <a:ext cx="4083900" cy="4920600"/>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02" name="Google Shape;102;p11"/>
          <p:cNvSpPr/>
          <p:nvPr/>
        </p:nvSpPr>
        <p:spPr>
          <a:xfrm>
            <a:off x="6612125" y="2499875"/>
            <a:ext cx="2539800" cy="1408200"/>
          </a:xfrm>
          <a:prstGeom prst="rect">
            <a:avLst/>
          </a:prstGeom>
          <a:solidFill>
            <a:schemeClr val="lt1">
              <a:alpha val="88240"/>
            </a:schemeClr>
          </a:solidFill>
          <a:ln>
            <a:noFill/>
          </a:ln>
        </p:spPr>
        <p:txBody>
          <a:bodyPr spcFirstLastPara="1" wrap="square" lIns="68575" tIns="34275" rIns="68575" bIns="34275" anchor="t" anchorCtr="0">
            <a:noAutofit/>
          </a:bodyPr>
          <a:lstStyle/>
          <a:p>
            <a:pPr marL="0" marR="0" lvl="1" indent="0" algn="l" rtl="0">
              <a:lnSpc>
                <a:spcPct val="100000"/>
              </a:lnSpc>
              <a:spcBef>
                <a:spcPts val="0"/>
              </a:spcBef>
              <a:spcAft>
                <a:spcPts val="0"/>
              </a:spcAft>
              <a:buClr>
                <a:srgbClr val="000000"/>
              </a:buClr>
              <a:buSzPts val="1400"/>
              <a:buFont typeface="Arial"/>
              <a:buNone/>
            </a:pPr>
            <a:r>
              <a:rPr lang="en-GB" sz="1800" b="1" i="0" u="none" strike="noStrike" cap="none">
                <a:solidFill>
                  <a:srgbClr val="C55A11"/>
                </a:solidFill>
                <a:latin typeface="Arial"/>
                <a:ea typeface="Arial"/>
                <a:cs typeface="Arial"/>
                <a:sym typeface="Arial"/>
              </a:rPr>
              <a:t>Application Tier:</a:t>
            </a:r>
            <a:endParaRPr sz="18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Two physical servers (Four CPUs / 16-GB memory)</a:t>
            </a:r>
            <a:endParaRPr sz="10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Microsoft Windows 2016 Base with Internet Information Services (IIS)</a:t>
            </a:r>
            <a:endParaRPr sz="1000" b="0" i="0" u="none" strike="noStrike" cap="none">
              <a:solidFill>
                <a:srgbClr val="3F3F3F"/>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High Availability load balancer used to balance traffic between app servers</a:t>
            </a:r>
            <a:endParaRPr sz="1000" b="0" i="0" u="none" strike="noStrike" cap="none">
              <a:solidFill>
                <a:srgbClr val="000000"/>
              </a:solidFill>
              <a:latin typeface="Arial"/>
              <a:ea typeface="Arial"/>
              <a:cs typeface="Arial"/>
              <a:sym typeface="Arial"/>
            </a:endParaRPr>
          </a:p>
        </p:txBody>
      </p:sp>
      <p:sp>
        <p:nvSpPr>
          <p:cNvPr id="103" name="Google Shape;103;p11"/>
          <p:cNvSpPr/>
          <p:nvPr/>
        </p:nvSpPr>
        <p:spPr>
          <a:xfrm>
            <a:off x="0" y="1042350"/>
            <a:ext cx="2616000" cy="1408200"/>
          </a:xfrm>
          <a:prstGeom prst="rect">
            <a:avLst/>
          </a:prstGeom>
          <a:solidFill>
            <a:schemeClr val="lt1">
              <a:alpha val="88240"/>
            </a:schemeClr>
          </a:solidFill>
          <a:ln>
            <a:noFill/>
          </a:ln>
        </p:spPr>
        <p:txBody>
          <a:bodyPr spcFirstLastPara="1" wrap="square" lIns="68575" tIns="34275" rIns="68575" bIns="34275" anchor="t" anchorCtr="0">
            <a:noAutofit/>
          </a:bodyPr>
          <a:lstStyle/>
          <a:p>
            <a:pPr marL="38100" marR="0" lvl="1" indent="0" algn="l" rtl="0">
              <a:lnSpc>
                <a:spcPct val="100000"/>
              </a:lnSpc>
              <a:spcBef>
                <a:spcPts val="0"/>
              </a:spcBef>
              <a:spcAft>
                <a:spcPts val="0"/>
              </a:spcAft>
              <a:buClr>
                <a:srgbClr val="000000"/>
              </a:buClr>
              <a:buSzPts val="1400"/>
              <a:buFont typeface="Arial"/>
              <a:buNone/>
            </a:pPr>
            <a:r>
              <a:rPr lang="en-GB" sz="1800" b="1" i="0" u="none" strike="noStrike" cap="none">
                <a:solidFill>
                  <a:srgbClr val="C55A11"/>
                </a:solidFill>
                <a:latin typeface="Arial"/>
                <a:ea typeface="Arial"/>
                <a:cs typeface="Arial"/>
                <a:sym typeface="Arial"/>
              </a:rPr>
              <a:t>Web Tier:</a:t>
            </a:r>
            <a:endParaRPr sz="15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Two physical servers (Two CPUs / 4-GB memory)</a:t>
            </a:r>
            <a:endParaRPr sz="10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Microsoft Windows 2016 Base with Internet Information Services (IIS)</a:t>
            </a:r>
            <a:endParaRPr sz="10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High Availability load balancer used to balance traffic between the web servers</a:t>
            </a:r>
            <a:endParaRPr sz="1000" b="0" i="0" u="none" strike="noStrike" cap="none">
              <a:solidFill>
                <a:srgbClr val="000000"/>
              </a:solidFill>
              <a:latin typeface="Arial"/>
              <a:ea typeface="Arial"/>
              <a:cs typeface="Arial"/>
              <a:sym typeface="Arial"/>
            </a:endParaRPr>
          </a:p>
        </p:txBody>
      </p:sp>
      <p:sp>
        <p:nvSpPr>
          <p:cNvPr id="104" name="Google Shape;104;p11"/>
          <p:cNvSpPr/>
          <p:nvPr/>
        </p:nvSpPr>
        <p:spPr>
          <a:xfrm>
            <a:off x="0" y="2914325"/>
            <a:ext cx="2616000" cy="1467300"/>
          </a:xfrm>
          <a:prstGeom prst="rect">
            <a:avLst/>
          </a:prstGeom>
          <a:solidFill>
            <a:schemeClr val="lt1">
              <a:alpha val="88240"/>
            </a:schemeClr>
          </a:solidFill>
          <a:ln>
            <a:noFill/>
          </a:ln>
        </p:spPr>
        <p:txBody>
          <a:bodyPr spcFirstLastPara="1" wrap="square" lIns="68575" tIns="34275" rIns="68575" bIns="34275" anchor="t" anchorCtr="0">
            <a:noAutofit/>
          </a:bodyPr>
          <a:lstStyle/>
          <a:p>
            <a:pPr marL="0" marR="0" lvl="1" indent="0" algn="l" rtl="0">
              <a:lnSpc>
                <a:spcPct val="100000"/>
              </a:lnSpc>
              <a:spcBef>
                <a:spcPts val="0"/>
              </a:spcBef>
              <a:spcAft>
                <a:spcPts val="0"/>
              </a:spcAft>
              <a:buClr>
                <a:srgbClr val="000000"/>
              </a:buClr>
              <a:buSzPts val="1400"/>
              <a:buFont typeface="Arial"/>
              <a:buNone/>
            </a:pPr>
            <a:r>
              <a:rPr lang="en-GB" sz="1800" b="1" i="0" u="none" strike="noStrike" cap="none">
                <a:solidFill>
                  <a:srgbClr val="C55A11"/>
                </a:solidFill>
                <a:latin typeface="Arial"/>
                <a:ea typeface="Arial"/>
                <a:cs typeface="Arial"/>
                <a:sym typeface="Arial"/>
              </a:rPr>
              <a:t>Database Tier:</a:t>
            </a:r>
            <a:endParaRPr sz="18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One physical server (Eight CPUs / 32-GB memory / 5-TB storage)</a:t>
            </a:r>
            <a:endParaRPr sz="10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SQL Server Standard Edition with Microsoft Windows 2016 Base</a:t>
            </a:r>
            <a:endParaRPr sz="1000" b="0" i="0" u="none" strike="noStrike" cap="none">
              <a:solidFill>
                <a:srgbClr val="000000"/>
              </a:solidFill>
              <a:latin typeface="Arial"/>
              <a:ea typeface="Arial"/>
              <a:cs typeface="Arial"/>
              <a:sym typeface="Arial"/>
            </a:endParaRPr>
          </a:p>
          <a:p>
            <a:pPr marL="431800" marR="0" lvl="2" indent="-254000" algn="l" rtl="0">
              <a:lnSpc>
                <a:spcPct val="100000"/>
              </a:lnSpc>
              <a:spcBef>
                <a:spcPts val="0"/>
              </a:spcBef>
              <a:spcAft>
                <a:spcPts val="0"/>
              </a:spcAft>
              <a:buClr>
                <a:srgbClr val="3F3F3F"/>
              </a:buClr>
              <a:buSzPts val="1000"/>
              <a:buFont typeface="Arial"/>
              <a:buChar char="•"/>
            </a:pPr>
            <a:r>
              <a:rPr lang="en-GB" sz="1000" b="0" i="0" u="none" strike="noStrike" cap="none">
                <a:solidFill>
                  <a:srgbClr val="3F3F3F"/>
                </a:solidFill>
                <a:latin typeface="Arial"/>
                <a:ea typeface="Arial"/>
                <a:cs typeface="Arial"/>
                <a:sym typeface="Arial"/>
              </a:rPr>
              <a:t>DBAs access and manage the database, but no RDMBS or advanced configuration is required.</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1000" y="0"/>
            <a:ext cx="6478500" cy="877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000"/>
              <a:t>Answering Questions</a:t>
            </a:r>
            <a:endParaRPr sz="2000"/>
          </a:p>
        </p:txBody>
      </p:sp>
      <p:sp>
        <p:nvSpPr>
          <p:cNvPr id="207" name="Google Shape;207;p20"/>
          <p:cNvSpPr txBox="1">
            <a:spLocks noGrp="1"/>
          </p:cNvSpPr>
          <p:nvPr>
            <p:ph type="body" idx="1"/>
          </p:nvPr>
        </p:nvSpPr>
        <p:spPr>
          <a:xfrm>
            <a:off x="0" y="1080225"/>
            <a:ext cx="9144000" cy="3684900"/>
          </a:xfrm>
          <a:prstGeom prst="rect">
            <a:avLst/>
          </a:prstGeom>
        </p:spPr>
        <p:txBody>
          <a:bodyPr spcFirstLastPara="1" wrap="square" lIns="68575" tIns="34275" rIns="68575" bIns="34275" anchor="t" anchorCtr="0">
            <a:normAutofit/>
          </a:bodyPr>
          <a:lstStyle/>
          <a:p>
            <a:pPr marL="0" lvl="0" indent="0" algn="l" rtl="0">
              <a:lnSpc>
                <a:spcPct val="100000"/>
              </a:lnSpc>
              <a:spcBef>
                <a:spcPts val="0"/>
              </a:spcBef>
              <a:spcAft>
                <a:spcPts val="0"/>
              </a:spcAft>
              <a:buNone/>
            </a:pPr>
            <a:r>
              <a:rPr lang="en-GB" sz="1200" b="1"/>
              <a:t>What do you need for a high availability environment?</a:t>
            </a:r>
            <a:endParaRPr sz="1200" b="1"/>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GB" sz="1000"/>
              <a:t>High availability in terms of single region and multiple region is taken in to consideration. To provide high availability in the single region we have added multiple web and app instances and load balanced using application load balancer. Auto scaling group is added in order to scale EC2 instances across regions. We have selected Aurora DB because it is RDS and also AWS managed service which has AZ deployment. This topology will ensure the high availability of web, app and db instances.</a:t>
            </a:r>
            <a:endParaRPr sz="10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GB" sz="1200" b="1"/>
              <a:t>What do you need to configure automatic scaling?</a:t>
            </a:r>
            <a:endParaRPr sz="1200" b="1"/>
          </a:p>
          <a:p>
            <a:pPr marL="0" lvl="0" indent="0" algn="l" rtl="0">
              <a:lnSpc>
                <a:spcPct val="100000"/>
              </a:lnSpc>
              <a:spcBef>
                <a:spcPts val="0"/>
              </a:spcBef>
              <a:spcAft>
                <a:spcPts val="0"/>
              </a:spcAft>
              <a:buNone/>
            </a:pPr>
            <a:endParaRPr sz="1200"/>
          </a:p>
          <a:p>
            <a:pPr marL="457200" lvl="0" indent="-292100" algn="l" rtl="0">
              <a:lnSpc>
                <a:spcPct val="100000"/>
              </a:lnSpc>
              <a:spcBef>
                <a:spcPts val="0"/>
              </a:spcBef>
              <a:spcAft>
                <a:spcPts val="0"/>
              </a:spcAft>
              <a:buSzPts val="1000"/>
              <a:buChar char="●"/>
            </a:pPr>
            <a:r>
              <a:rPr lang="en-GB" sz="1000"/>
              <a:t>Launch template: AMI, Instance type and Security group.</a:t>
            </a:r>
            <a:endParaRPr sz="1000"/>
          </a:p>
          <a:p>
            <a:pPr marL="457200" lvl="0" indent="-292100" algn="l" rtl="0">
              <a:lnSpc>
                <a:spcPct val="100000"/>
              </a:lnSpc>
              <a:spcBef>
                <a:spcPts val="0"/>
              </a:spcBef>
              <a:spcAft>
                <a:spcPts val="0"/>
              </a:spcAft>
              <a:buSzPts val="1000"/>
              <a:buChar char="●"/>
            </a:pPr>
            <a:r>
              <a:rPr lang="en-GB" sz="1000"/>
              <a:t>Auto Scaling group.</a:t>
            </a:r>
            <a:endParaRPr sz="1000"/>
          </a:p>
          <a:p>
            <a:pPr marL="457200" lvl="0" indent="-292100" algn="l" rtl="0">
              <a:lnSpc>
                <a:spcPct val="100000"/>
              </a:lnSpc>
              <a:spcBef>
                <a:spcPts val="0"/>
              </a:spcBef>
              <a:spcAft>
                <a:spcPts val="0"/>
              </a:spcAft>
              <a:buSzPts val="1000"/>
              <a:buChar char="●"/>
            </a:pPr>
            <a:r>
              <a:rPr lang="en-GB" sz="1000"/>
              <a:t>Elastic Load Balancers (Optional).</a:t>
            </a:r>
            <a:endParaRPr sz="1000"/>
          </a:p>
          <a:p>
            <a:pPr marL="457200" lvl="0" indent="-292100" algn="l" rtl="0">
              <a:lnSpc>
                <a:spcPct val="100000"/>
              </a:lnSpc>
              <a:spcBef>
                <a:spcPts val="0"/>
              </a:spcBef>
              <a:spcAft>
                <a:spcPts val="0"/>
              </a:spcAft>
              <a:buSzPts val="1000"/>
              <a:buChar char="●"/>
            </a:pPr>
            <a:r>
              <a:rPr lang="en-GB" sz="1000"/>
              <a:t>Scaling policies (Optional).</a:t>
            </a:r>
            <a:endParaRPr sz="10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p:nvPr/>
        </p:nvSpPr>
        <p:spPr>
          <a:xfrm>
            <a:off x="0" y="1716650"/>
            <a:ext cx="9144000" cy="1428900"/>
          </a:xfrm>
          <a:prstGeom prst="rect">
            <a:avLst/>
          </a:prstGeom>
          <a:solidFill>
            <a:schemeClr val="lt1">
              <a:alpha val="69410"/>
            </a:schemeClr>
          </a:solidFill>
          <a:ln>
            <a:noFill/>
          </a:ln>
        </p:spPr>
        <p:txBody>
          <a:bodyPr spcFirstLastPara="1" wrap="square" lIns="68575" tIns="34275" rIns="68575" bIns="34275" anchor="t" anchorCtr="0">
            <a:spAutoFit/>
          </a:bodyPr>
          <a:lstStyle/>
          <a:p>
            <a:pPr marL="215900" marR="0" lvl="0" indent="-177800" algn="l" rtl="0">
              <a:lnSpc>
                <a:spcPct val="100000"/>
              </a:lnSpc>
              <a:spcBef>
                <a:spcPts val="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Cloud Trail:</a:t>
            </a:r>
            <a:r>
              <a:rPr lang="en-GB" sz="1000" b="0" i="0" u="none" strike="noStrike" cap="none">
                <a:solidFill>
                  <a:schemeClr val="dk1"/>
                </a:solidFill>
                <a:latin typeface="Calibri"/>
                <a:ea typeface="Calibri"/>
                <a:cs typeface="Calibri"/>
                <a:sym typeface="Calibri"/>
              </a:rPr>
              <a:t> </a:t>
            </a:r>
            <a:r>
              <a:rPr lang="en-GB" sz="1000">
                <a:solidFill>
                  <a:schemeClr val="dk1"/>
                </a:solidFill>
                <a:latin typeface="Calibri"/>
                <a:ea typeface="Calibri"/>
                <a:cs typeface="Calibri"/>
                <a:sym typeface="Calibri"/>
              </a:rPr>
              <a:t>We propose this service for three use cases “Audit activity” (Monitor, store, and validate activity events for authenticity. Easily generate audit reports required by internal policies and external regulations), “Identify security incidents” (Detect unauthorized access using the Who, What, and When information in CloudTrail Events. Respond with rules-based Event Bridge alerts and automated workflows) and “Troubleshoot operational issues” (Continuously monitor API usage history using machine learning (ML) models to spot unusual activity in your AWS accounts, and determine root cause) - </a:t>
            </a:r>
            <a:r>
              <a:rPr lang="en-GB" sz="1000" u="sng">
                <a:solidFill>
                  <a:schemeClr val="hlink"/>
                </a:solidFill>
                <a:latin typeface="Calibri"/>
                <a:ea typeface="Calibri"/>
                <a:cs typeface="Calibri"/>
                <a:sym typeface="Calibri"/>
                <a:hlinkClick r:id="rId3"/>
              </a:rPr>
              <a:t>credit</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Access Logs:</a:t>
            </a:r>
            <a:r>
              <a:rPr lang="en-GB" sz="1000" b="0" i="0" u="none" strike="noStrike" cap="none">
                <a:solidFill>
                  <a:schemeClr val="dk1"/>
                </a:solidFill>
                <a:latin typeface="Calibri"/>
                <a:ea typeface="Calibri"/>
                <a:cs typeface="Calibri"/>
                <a:sym typeface="Calibri"/>
              </a:rPr>
              <a:t> This is not a service but </a:t>
            </a:r>
            <a:r>
              <a:rPr lang="en-GB" sz="1000">
                <a:solidFill>
                  <a:schemeClr val="dk1"/>
                </a:solidFill>
                <a:latin typeface="Calibri"/>
                <a:ea typeface="Calibri"/>
                <a:cs typeface="Calibri"/>
                <a:sym typeface="Calibri"/>
              </a:rPr>
              <a:t>many services like Load balancers generates the access log which will be useful for audit.</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Cloud Watch:</a:t>
            </a:r>
            <a:r>
              <a:rPr lang="en-GB" sz="1000" b="0" i="0" u="none" strike="noStrike" cap="none">
                <a:solidFill>
                  <a:schemeClr val="dk1"/>
                </a:solidFill>
                <a:latin typeface="Calibri"/>
                <a:ea typeface="Calibri"/>
                <a:cs typeface="Calibri"/>
                <a:sym typeface="Calibri"/>
              </a:rPr>
              <a:t> Amazon CloudWatch Logs organizes the audit logs into log groups and, within a log group, into log streams. Each log entry is an event. - </a:t>
            </a:r>
            <a:r>
              <a:rPr lang="en-GB" sz="1000" b="0" i="0" u="sng" strike="noStrike" cap="none">
                <a:solidFill>
                  <a:schemeClr val="hlink"/>
                </a:solidFill>
                <a:latin typeface="Calibri"/>
                <a:ea typeface="Calibri"/>
                <a:cs typeface="Calibri"/>
                <a:sym typeface="Calibri"/>
                <a:hlinkClick r:id="rId4"/>
              </a:rPr>
              <a:t>credit</a:t>
            </a:r>
            <a:endParaRPr sz="1000" b="0" i="0" u="none" strike="noStrike" cap="none">
              <a:solidFill>
                <a:srgbClr val="000000"/>
              </a:solidFill>
              <a:latin typeface="Arial"/>
              <a:ea typeface="Arial"/>
              <a:cs typeface="Arial"/>
              <a:sym typeface="Arial"/>
            </a:endParaRPr>
          </a:p>
        </p:txBody>
      </p:sp>
      <p:sp>
        <p:nvSpPr>
          <p:cNvPr id="214" name="Google Shape;214;p21"/>
          <p:cNvSpPr txBox="1">
            <a:spLocks noGrp="1"/>
          </p:cNvSpPr>
          <p:nvPr>
            <p:ph type="sldNum" idx="12"/>
          </p:nvPr>
        </p:nvSpPr>
        <p:spPr>
          <a:xfrm>
            <a:off x="6854571"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700"/>
              <a:buFont typeface="Arial"/>
              <a:buNone/>
            </a:pPr>
            <a:fld id="{00000000-1234-1234-1234-123412341234}" type="slidenum">
              <a:rPr lang="en-GB"/>
              <a:t>11</a:t>
            </a:fld>
            <a:endParaRPr/>
          </a:p>
        </p:txBody>
      </p:sp>
      <p:sp>
        <p:nvSpPr>
          <p:cNvPr id="215" name="Google Shape;215;p21"/>
          <p:cNvSpPr txBox="1"/>
          <p:nvPr/>
        </p:nvSpPr>
        <p:spPr>
          <a:xfrm>
            <a:off x="0" y="0"/>
            <a:ext cx="6672900" cy="8709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2700"/>
              <a:buFont typeface="Arial"/>
              <a:buNone/>
            </a:pPr>
            <a:r>
              <a:rPr lang="en-GB" sz="2000" b="0" i="0" u="none" strike="noStrike" cap="none">
                <a:solidFill>
                  <a:schemeClr val="lt1"/>
                </a:solidFill>
                <a:latin typeface="Arial"/>
                <a:ea typeface="Arial"/>
                <a:cs typeface="Arial"/>
                <a:sym typeface="Arial"/>
              </a:rPr>
              <a:t>Auditing</a:t>
            </a:r>
            <a:endParaRPr sz="2000" b="0" i="0" u="none" strike="noStrike" cap="none">
              <a:solidFill>
                <a:srgbClr val="000000"/>
              </a:solidFill>
              <a:latin typeface="Arial"/>
              <a:ea typeface="Arial"/>
              <a:cs typeface="Arial"/>
              <a:sym typeface="Arial"/>
            </a:endParaRPr>
          </a:p>
        </p:txBody>
      </p:sp>
      <p:sp>
        <p:nvSpPr>
          <p:cNvPr id="216" name="Google Shape;216;p21"/>
          <p:cNvSpPr txBox="1"/>
          <p:nvPr/>
        </p:nvSpPr>
        <p:spPr>
          <a:xfrm>
            <a:off x="-32250" y="870900"/>
            <a:ext cx="91440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GB" sz="1800">
                <a:solidFill>
                  <a:schemeClr val="dk1"/>
                </a:solidFill>
              </a:rPr>
              <a:t>Our proposal for auditing requirements.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2"/>
          <p:cNvSpPr txBox="1">
            <a:spLocks noGrp="1"/>
          </p:cNvSpPr>
          <p:nvPr>
            <p:ph type="title"/>
          </p:nvPr>
        </p:nvSpPr>
        <p:spPr>
          <a:xfrm>
            <a:off x="0" y="0"/>
            <a:ext cx="6395400" cy="877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000"/>
              <a:t>Proposed Architecture</a:t>
            </a:r>
            <a:endParaRPr sz="2000"/>
          </a:p>
        </p:txBody>
      </p:sp>
      <p:pic>
        <p:nvPicPr>
          <p:cNvPr id="110" name="Google Shape;110;p12"/>
          <p:cNvPicPr preferRelativeResize="0"/>
          <p:nvPr/>
        </p:nvPicPr>
        <p:blipFill>
          <a:blip r:embed="rId3">
            <a:alphaModFix/>
          </a:blip>
          <a:stretch>
            <a:fillRect/>
          </a:stretch>
        </p:blipFill>
        <p:spPr>
          <a:xfrm>
            <a:off x="725650" y="948675"/>
            <a:ext cx="7150575" cy="39301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178904" y="197645"/>
            <a:ext cx="8336400" cy="584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2000"/>
              <a:t>Quick Notes</a:t>
            </a:r>
            <a:endParaRPr sz="2000"/>
          </a:p>
        </p:txBody>
      </p:sp>
      <p:sp>
        <p:nvSpPr>
          <p:cNvPr id="116" name="Google Shape;116;p13"/>
          <p:cNvSpPr txBox="1">
            <a:spLocks noGrp="1"/>
          </p:cNvSpPr>
          <p:nvPr>
            <p:ph type="body" idx="1"/>
          </p:nvPr>
        </p:nvSpPr>
        <p:spPr>
          <a:xfrm>
            <a:off x="178904" y="1080229"/>
            <a:ext cx="8514300" cy="36849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GB" sz="1200"/>
              <a:t>We have purposefully not included the Availability Zone 2 for Development and Testing environment because we found no good reason. Everything we spanned across availability zone is AWS managed services so, there is no moving parts to test from our end.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4"/>
          <p:cNvSpPr txBox="1"/>
          <p:nvPr/>
        </p:nvSpPr>
        <p:spPr>
          <a:xfrm>
            <a:off x="0" y="1695025"/>
            <a:ext cx="4038600" cy="3165600"/>
          </a:xfrm>
          <a:prstGeom prst="rect">
            <a:avLst/>
          </a:prstGeom>
          <a:solidFill>
            <a:schemeClr val="lt1">
              <a:alpha val="69410"/>
            </a:schemeClr>
          </a:solidFill>
          <a:ln>
            <a:noFill/>
          </a:ln>
        </p:spPr>
        <p:txBody>
          <a:bodyPr spcFirstLastPara="1" wrap="square" lIns="68575" tIns="34275" rIns="68575" bIns="34275" anchor="t" anchorCtr="0">
            <a:spAutoFit/>
          </a:bodyPr>
          <a:lstStyle/>
          <a:p>
            <a:pPr marL="215900" marR="0" lvl="0" indent="-177800" algn="l" rtl="0">
              <a:lnSpc>
                <a:spcPct val="115000"/>
              </a:lnSpc>
              <a:spcBef>
                <a:spcPts val="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Route 53:</a:t>
            </a:r>
            <a:r>
              <a:rPr lang="en-GB" sz="1000" b="0" i="0" u="none" strike="noStrike" cap="none">
                <a:solidFill>
                  <a:schemeClr val="dk1"/>
                </a:solidFill>
                <a:latin typeface="Calibri"/>
                <a:ea typeface="Calibri"/>
                <a:cs typeface="Calibri"/>
                <a:sym typeface="Calibri"/>
              </a:rPr>
              <a:t> </a:t>
            </a:r>
            <a:r>
              <a:rPr lang="en-GB" sz="1000">
                <a:solidFill>
                  <a:schemeClr val="dk1"/>
                </a:solidFill>
                <a:latin typeface="Calibri"/>
                <a:ea typeface="Calibri"/>
                <a:cs typeface="Calibri"/>
                <a:sym typeface="Calibri"/>
              </a:rPr>
              <a:t>This service is to configure the custom domain. Useful for customers to access TigerMed using meaningful domain name.</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CloudFront:</a:t>
            </a:r>
            <a:r>
              <a:rPr lang="en-GB" sz="1000" b="0" i="0" u="none" strike="noStrike" cap="none">
                <a:solidFill>
                  <a:schemeClr val="dk1"/>
                </a:solidFill>
                <a:latin typeface="Calibri"/>
                <a:ea typeface="Calibri"/>
                <a:cs typeface="Calibri"/>
                <a:sym typeface="Calibri"/>
              </a:rPr>
              <a:t> The </a:t>
            </a:r>
            <a:r>
              <a:rPr lang="en-GB" sz="1000">
                <a:solidFill>
                  <a:schemeClr val="dk1"/>
                </a:solidFill>
                <a:latin typeface="Calibri"/>
                <a:ea typeface="Calibri"/>
                <a:cs typeface="Calibri"/>
                <a:sym typeface="Calibri"/>
              </a:rPr>
              <a:t>serve cached statics like media, images, fonts, etc.</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API Gateway, NAT Gateway, Internet Gateway:</a:t>
            </a:r>
            <a:r>
              <a:rPr lang="en-GB" sz="1000" b="0" i="0" u="none" strike="noStrike" cap="none">
                <a:solidFill>
                  <a:schemeClr val="dk1"/>
                </a:solidFill>
                <a:latin typeface="Calibri"/>
                <a:ea typeface="Calibri"/>
                <a:cs typeface="Calibri"/>
                <a:sym typeface="Calibri"/>
              </a:rPr>
              <a:t> For </a:t>
            </a:r>
            <a:r>
              <a:rPr lang="en-GB" sz="1000">
                <a:solidFill>
                  <a:schemeClr val="dk1"/>
                </a:solidFill>
                <a:latin typeface="Calibri"/>
                <a:ea typeface="Calibri"/>
                <a:cs typeface="Calibri"/>
                <a:sym typeface="Calibri"/>
              </a:rPr>
              <a:t>Ingress</a:t>
            </a:r>
            <a:r>
              <a:rPr lang="en-GB" sz="1000" b="0" i="0" u="none" strike="noStrike" cap="none">
                <a:solidFill>
                  <a:schemeClr val="dk1"/>
                </a:solidFill>
                <a:latin typeface="Calibri"/>
                <a:ea typeface="Calibri"/>
                <a:cs typeface="Calibri"/>
                <a:sym typeface="Calibri"/>
              </a:rPr>
              <a:t> and Egress.</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Application Load balancer: </a:t>
            </a:r>
            <a:r>
              <a:rPr lang="en-GB" sz="1000">
                <a:solidFill>
                  <a:schemeClr val="dk1"/>
                </a:solidFill>
                <a:latin typeface="Calibri"/>
                <a:ea typeface="Calibri"/>
                <a:cs typeface="Calibri"/>
                <a:sym typeface="Calibri"/>
              </a:rPr>
              <a:t>L</a:t>
            </a:r>
            <a:r>
              <a:rPr lang="en-GB" sz="1000" b="0" i="0" u="none" strike="noStrike" cap="none">
                <a:solidFill>
                  <a:schemeClr val="dk1"/>
                </a:solidFill>
                <a:latin typeface="Calibri"/>
                <a:ea typeface="Calibri"/>
                <a:cs typeface="Calibri"/>
                <a:sym typeface="Calibri"/>
              </a:rPr>
              <a:t>oad balance </a:t>
            </a:r>
            <a:r>
              <a:rPr lang="en-GB" sz="1000">
                <a:solidFill>
                  <a:schemeClr val="dk1"/>
                </a:solidFill>
                <a:latin typeface="Calibri"/>
                <a:ea typeface="Calibri"/>
                <a:cs typeface="Calibri"/>
                <a:sym typeface="Calibri"/>
              </a:rPr>
              <a:t>traffic to Web &amp; App servers.</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EC2 Auto scaling:</a:t>
            </a:r>
            <a:r>
              <a:rPr lang="en-GB" sz="1000" b="0" i="0" u="none" strike="noStrike" cap="none">
                <a:solidFill>
                  <a:schemeClr val="dk1"/>
                </a:solidFill>
                <a:latin typeface="Calibri"/>
                <a:ea typeface="Calibri"/>
                <a:cs typeface="Calibri"/>
                <a:sym typeface="Calibri"/>
              </a:rPr>
              <a:t> To </a:t>
            </a:r>
            <a:r>
              <a:rPr lang="en-GB" sz="1000">
                <a:solidFill>
                  <a:schemeClr val="dk1"/>
                </a:solidFill>
                <a:latin typeface="Calibri"/>
                <a:ea typeface="Calibri"/>
                <a:cs typeface="Calibri"/>
                <a:sym typeface="Calibri"/>
              </a:rPr>
              <a:t>autoscale Web &amp; App instances on demand.</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EC2 Instances:</a:t>
            </a:r>
            <a:r>
              <a:rPr lang="en-GB" sz="1000" b="0" i="0" u="none" strike="noStrike" cap="none">
                <a:solidFill>
                  <a:schemeClr val="dk1"/>
                </a:solidFill>
                <a:latin typeface="Calibri"/>
                <a:ea typeface="Calibri"/>
                <a:cs typeface="Calibri"/>
                <a:sym typeface="Calibri"/>
              </a:rPr>
              <a:t> Actual </a:t>
            </a:r>
            <a:r>
              <a:rPr lang="en-GB" sz="1000">
                <a:solidFill>
                  <a:schemeClr val="dk1"/>
                </a:solidFill>
                <a:latin typeface="Calibri"/>
                <a:ea typeface="Calibri"/>
                <a:cs typeface="Calibri"/>
                <a:sym typeface="Calibri"/>
              </a:rPr>
              <a:t>Web &amp; App instances.</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Amazon Aurora</a:t>
            </a:r>
            <a:r>
              <a:rPr lang="en-GB" sz="1000" b="1">
                <a:solidFill>
                  <a:schemeClr val="dk1"/>
                </a:solidFill>
                <a:latin typeface="Calibri"/>
                <a:ea typeface="Calibri"/>
                <a:cs typeface="Calibri"/>
                <a:sym typeface="Calibri"/>
              </a:rPr>
              <a:t>: </a:t>
            </a:r>
            <a:r>
              <a:rPr lang="en-GB" sz="1000">
                <a:solidFill>
                  <a:schemeClr val="dk1"/>
                </a:solidFill>
                <a:latin typeface="Calibri"/>
                <a:ea typeface="Calibri"/>
                <a:cs typeface="Calibri"/>
                <a:sym typeface="Calibri"/>
              </a:rPr>
              <a:t>Managed RDS database service.</a:t>
            </a:r>
            <a:endParaRPr sz="1000" b="0" i="0" u="none" strike="noStrike" cap="none">
              <a:solidFill>
                <a:srgbClr val="000000"/>
              </a:solidFill>
              <a:latin typeface="Arial"/>
              <a:ea typeface="Arial"/>
              <a:cs typeface="Arial"/>
              <a:sym typeface="Arial"/>
            </a:endParaRPr>
          </a:p>
          <a:p>
            <a:pPr marL="215900" marR="0" lvl="0" indent="-177800" algn="l" rtl="0">
              <a:lnSpc>
                <a:spcPct val="115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APP Sync:</a:t>
            </a:r>
            <a:r>
              <a:rPr lang="en-GB" sz="1000" b="0" i="0" u="none" strike="noStrike" cap="none">
                <a:solidFill>
                  <a:schemeClr val="dk1"/>
                </a:solidFill>
                <a:latin typeface="Calibri"/>
                <a:ea typeface="Calibri"/>
                <a:cs typeface="Calibri"/>
                <a:sym typeface="Calibri"/>
              </a:rPr>
              <a:t> To </a:t>
            </a:r>
            <a:r>
              <a:rPr lang="en-GB" sz="1000">
                <a:solidFill>
                  <a:schemeClr val="dk1"/>
                </a:solidFill>
                <a:latin typeface="Calibri"/>
                <a:ea typeface="Calibri"/>
                <a:cs typeface="Calibri"/>
                <a:sym typeface="Calibri"/>
              </a:rPr>
              <a:t>p</a:t>
            </a:r>
            <a:r>
              <a:rPr lang="en-GB" sz="1000" b="0" i="0" u="none" strike="noStrike" cap="none">
                <a:solidFill>
                  <a:schemeClr val="dk1"/>
                </a:solidFill>
                <a:latin typeface="Calibri"/>
                <a:ea typeface="Calibri"/>
                <a:cs typeface="Calibri"/>
                <a:sym typeface="Calibri"/>
              </a:rPr>
              <a:t>ower </a:t>
            </a:r>
            <a:r>
              <a:rPr lang="en-GB" sz="1000">
                <a:solidFill>
                  <a:schemeClr val="dk1"/>
                </a:solidFill>
                <a:latin typeface="Calibri"/>
                <a:ea typeface="Calibri"/>
                <a:cs typeface="Calibri"/>
                <a:sym typeface="Calibri"/>
              </a:rPr>
              <a:t>c</a:t>
            </a:r>
            <a:r>
              <a:rPr lang="en-GB" sz="1000" b="0" i="0" u="none" strike="noStrike" cap="none">
                <a:solidFill>
                  <a:schemeClr val="dk1"/>
                </a:solidFill>
                <a:latin typeface="Calibri"/>
                <a:ea typeface="Calibri"/>
                <a:cs typeface="Calibri"/>
                <a:sym typeface="Calibri"/>
              </a:rPr>
              <a:t>hat service for remote consultation and diagnosis.</a:t>
            </a:r>
            <a:endParaRPr sz="1000" b="0"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sldNum" idx="12"/>
          </p:nvPr>
        </p:nvSpPr>
        <p:spPr>
          <a:xfrm>
            <a:off x="6854571"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124" name="Google Shape;124;p14"/>
          <p:cNvSpPr txBox="1"/>
          <p:nvPr/>
        </p:nvSpPr>
        <p:spPr>
          <a:xfrm>
            <a:off x="0" y="0"/>
            <a:ext cx="6949500" cy="8709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2700"/>
              <a:buFont typeface="Arial"/>
              <a:buNone/>
            </a:pPr>
            <a:r>
              <a:rPr lang="en-GB" sz="2000">
                <a:solidFill>
                  <a:schemeClr val="lt1"/>
                </a:solidFill>
              </a:rPr>
              <a:t>Potential Services</a:t>
            </a:r>
            <a:endParaRPr sz="2000" b="0" i="0" u="none" strike="noStrike" cap="none">
              <a:solidFill>
                <a:srgbClr val="000000"/>
              </a:solidFill>
              <a:latin typeface="Arial"/>
              <a:ea typeface="Arial"/>
              <a:cs typeface="Arial"/>
              <a:sym typeface="Arial"/>
            </a:endParaRPr>
          </a:p>
        </p:txBody>
      </p:sp>
      <p:sp>
        <p:nvSpPr>
          <p:cNvPr id="125" name="Google Shape;125;p14"/>
          <p:cNvSpPr txBox="1"/>
          <p:nvPr/>
        </p:nvSpPr>
        <p:spPr>
          <a:xfrm>
            <a:off x="4038600" y="1695025"/>
            <a:ext cx="4906200" cy="3198900"/>
          </a:xfrm>
          <a:prstGeom prst="rect">
            <a:avLst/>
          </a:prstGeom>
          <a:solidFill>
            <a:schemeClr val="lt1">
              <a:alpha val="69410"/>
            </a:schemeClr>
          </a:solidFill>
          <a:ln>
            <a:noFill/>
          </a:ln>
        </p:spPr>
        <p:txBody>
          <a:bodyPr spcFirstLastPara="1" wrap="square" lIns="68575" tIns="34275" rIns="68575" bIns="34275" anchor="t" anchorCtr="0">
            <a:spAutoFit/>
          </a:bodyPr>
          <a:lstStyle/>
          <a:p>
            <a:pPr marL="215900" marR="0" lvl="0" indent="-177800" algn="l" rtl="0">
              <a:lnSpc>
                <a:spcPct val="100000"/>
              </a:lnSpc>
              <a:spcBef>
                <a:spcPts val="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Event Bridge:</a:t>
            </a:r>
            <a:r>
              <a:rPr lang="en-GB" sz="1000" b="0" i="0" u="none" strike="noStrike" cap="none">
                <a:solidFill>
                  <a:schemeClr val="dk1"/>
                </a:solidFill>
                <a:latin typeface="Calibri"/>
                <a:ea typeface="Calibri"/>
                <a:cs typeface="Calibri"/>
                <a:sym typeface="Calibri"/>
              </a:rPr>
              <a:t> To trigger </a:t>
            </a:r>
            <a:r>
              <a:rPr lang="en-GB" sz="1000">
                <a:solidFill>
                  <a:schemeClr val="dk1"/>
                </a:solidFill>
                <a:latin typeface="Calibri"/>
                <a:ea typeface="Calibri"/>
                <a:cs typeface="Calibri"/>
                <a:sym typeface="Calibri"/>
              </a:rPr>
              <a:t>Lambda on post-insert in Aurora Database.</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Simple Mail Service:</a:t>
            </a:r>
            <a:r>
              <a:rPr lang="en-GB" sz="1000" b="0" i="0" u="none" strike="noStrike" cap="none">
                <a:solidFill>
                  <a:schemeClr val="dk1"/>
                </a:solidFill>
                <a:latin typeface="Calibri"/>
                <a:ea typeface="Calibri"/>
                <a:cs typeface="Calibri"/>
                <a:sym typeface="Calibri"/>
              </a:rPr>
              <a:t> To send appointment confirmation email to cust</a:t>
            </a:r>
            <a:r>
              <a:rPr lang="en-GB" sz="1000">
                <a:solidFill>
                  <a:schemeClr val="dk1"/>
                </a:solidFill>
                <a:latin typeface="Calibri"/>
                <a:ea typeface="Calibri"/>
                <a:cs typeface="Calibri"/>
                <a:sym typeface="Calibri"/>
              </a:rPr>
              <a:t>omers.</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Textract</a:t>
            </a:r>
            <a:r>
              <a:rPr lang="en-GB" sz="1000" b="1">
                <a:solidFill>
                  <a:schemeClr val="dk1"/>
                </a:solidFill>
                <a:latin typeface="Calibri"/>
                <a:ea typeface="Calibri"/>
                <a:cs typeface="Calibri"/>
                <a:sym typeface="Calibri"/>
              </a:rPr>
              <a:t>:</a:t>
            </a:r>
            <a:r>
              <a:rPr lang="en-GB" sz="1000">
                <a:solidFill>
                  <a:schemeClr val="dk1"/>
                </a:solidFill>
                <a:latin typeface="Calibri"/>
                <a:ea typeface="Calibri"/>
                <a:cs typeface="Calibri"/>
                <a:sym typeface="Calibri"/>
              </a:rPr>
              <a:t> To extract text from document and images uploaded by customers.</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Simple Notification Service:</a:t>
            </a:r>
            <a:r>
              <a:rPr lang="en-GB" sz="1000" b="0" i="0" u="none" strike="noStrike" cap="none">
                <a:solidFill>
                  <a:schemeClr val="dk1"/>
                </a:solidFill>
                <a:latin typeface="Calibri"/>
                <a:ea typeface="Calibri"/>
                <a:cs typeface="Calibri"/>
                <a:sym typeface="Calibri"/>
              </a:rPr>
              <a:t> To trigger Lambda on post completion of Textract job.</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Lambda:</a:t>
            </a:r>
            <a:r>
              <a:rPr lang="en-GB" sz="1000" b="0" i="0" u="none" strike="noStrike" cap="none">
                <a:solidFill>
                  <a:schemeClr val="dk1"/>
                </a:solidFill>
                <a:latin typeface="Calibri"/>
                <a:ea typeface="Calibri"/>
                <a:cs typeface="Calibri"/>
                <a:sym typeface="Calibri"/>
              </a:rPr>
              <a:t> To handle</a:t>
            </a:r>
            <a:r>
              <a:rPr lang="en-GB" sz="1000">
                <a:solidFill>
                  <a:schemeClr val="dk1"/>
                </a:solidFill>
                <a:latin typeface="Calibri"/>
                <a:ea typeface="Calibri"/>
                <a:cs typeface="Calibri"/>
                <a:sym typeface="Calibri"/>
              </a:rPr>
              <a:t> application logic post DB insert, textract job handling etc.</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VPC: </a:t>
            </a:r>
            <a:r>
              <a:rPr lang="en-GB" sz="1000">
                <a:solidFill>
                  <a:schemeClr val="dk1"/>
                </a:solidFill>
                <a:latin typeface="Calibri"/>
                <a:ea typeface="Calibri"/>
                <a:cs typeface="Calibri"/>
                <a:sym typeface="Calibri"/>
              </a:rPr>
              <a:t>Network connectivity.</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Cloud watch:</a:t>
            </a:r>
            <a:r>
              <a:rPr lang="en-GB" sz="1000" b="0" i="0" u="none" strike="noStrike" cap="none">
                <a:solidFill>
                  <a:schemeClr val="dk1"/>
                </a:solidFill>
                <a:latin typeface="Calibri"/>
                <a:ea typeface="Calibri"/>
                <a:cs typeface="Calibri"/>
                <a:sym typeface="Calibri"/>
              </a:rPr>
              <a:t> To monitor and a</a:t>
            </a:r>
            <a:r>
              <a:rPr lang="en-GB" sz="1000">
                <a:solidFill>
                  <a:schemeClr val="dk1"/>
                </a:solidFill>
                <a:latin typeface="Calibri"/>
                <a:ea typeface="Calibri"/>
                <a:cs typeface="Calibri"/>
                <a:sym typeface="Calibri"/>
              </a:rPr>
              <a:t>udit (partial) the cluster.</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CloudTrail:</a:t>
            </a:r>
            <a:r>
              <a:rPr lang="en-GB" sz="1000" b="0" i="0" u="none" strike="noStrike" cap="none">
                <a:solidFill>
                  <a:schemeClr val="dk1"/>
                </a:solidFill>
                <a:latin typeface="Calibri"/>
                <a:ea typeface="Calibri"/>
                <a:cs typeface="Calibri"/>
                <a:sym typeface="Calibri"/>
              </a:rPr>
              <a:t> </a:t>
            </a:r>
            <a:r>
              <a:rPr lang="en-GB" sz="1000">
                <a:solidFill>
                  <a:schemeClr val="dk1"/>
                </a:solidFill>
                <a:latin typeface="Calibri"/>
                <a:ea typeface="Calibri"/>
                <a:cs typeface="Calibri"/>
                <a:sym typeface="Calibri"/>
              </a:rPr>
              <a:t>To governance, compliance, and operational and risk auditing.</a:t>
            </a:r>
            <a:endParaRPr sz="1000" b="0" i="0" u="none" strike="noStrike" cap="none">
              <a:solidFill>
                <a:srgbClr val="000000"/>
              </a:solidFill>
              <a:latin typeface="Arial"/>
              <a:ea typeface="Arial"/>
              <a:cs typeface="Arial"/>
              <a:sym typeface="Arial"/>
            </a:endParaRPr>
          </a:p>
          <a:p>
            <a:pPr marL="215900" marR="0" lvl="0" indent="-177800" algn="l" rtl="0">
              <a:lnSpc>
                <a:spcPct val="100000"/>
              </a:lnSpc>
              <a:spcBef>
                <a:spcPts val="1700"/>
              </a:spcBef>
              <a:spcAft>
                <a:spcPts val="0"/>
              </a:spcAft>
              <a:buClr>
                <a:schemeClr val="dk1"/>
              </a:buClr>
              <a:buSzPts val="1000"/>
              <a:buFont typeface="Noto Sans Symbols"/>
              <a:buChar char="❑"/>
            </a:pPr>
            <a:r>
              <a:rPr lang="en-GB" sz="1000" b="1" i="0" u="none" strike="noStrike" cap="none">
                <a:solidFill>
                  <a:schemeClr val="dk1"/>
                </a:solidFill>
                <a:latin typeface="Calibri"/>
                <a:ea typeface="Calibri"/>
                <a:cs typeface="Calibri"/>
                <a:sym typeface="Calibri"/>
              </a:rPr>
              <a:t>KMS:</a:t>
            </a:r>
            <a:r>
              <a:rPr lang="en-GB" sz="1000" b="0" i="0" u="none" strike="noStrike" cap="none">
                <a:solidFill>
                  <a:schemeClr val="dk1"/>
                </a:solidFill>
                <a:latin typeface="Calibri"/>
                <a:ea typeface="Calibri"/>
                <a:cs typeface="Calibri"/>
                <a:sym typeface="Calibri"/>
              </a:rPr>
              <a:t> For Authentication.</a:t>
            </a:r>
            <a:endParaRPr sz="1000" b="0" i="0" u="none" strike="noStrike" cap="none">
              <a:solidFill>
                <a:srgbClr val="000000"/>
              </a:solidFill>
              <a:latin typeface="Arial"/>
              <a:ea typeface="Arial"/>
              <a:cs typeface="Arial"/>
              <a:sym typeface="Arial"/>
            </a:endParaRPr>
          </a:p>
        </p:txBody>
      </p:sp>
      <p:sp>
        <p:nvSpPr>
          <p:cNvPr id="126" name="Google Shape;126;p14"/>
          <p:cNvSpPr txBox="1"/>
          <p:nvPr/>
        </p:nvSpPr>
        <p:spPr>
          <a:xfrm>
            <a:off x="0" y="870900"/>
            <a:ext cx="91059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GB" sz="1800">
                <a:solidFill>
                  <a:schemeClr val="dk1"/>
                </a:solidFill>
              </a:rPr>
              <a:t>These are</a:t>
            </a:r>
            <a:r>
              <a:rPr lang="en-GB" sz="1800" b="0" i="0" u="none" strike="noStrike" cap="none">
                <a:solidFill>
                  <a:schemeClr val="dk1"/>
                </a:solidFill>
                <a:latin typeface="Arial"/>
                <a:ea typeface="Arial"/>
                <a:cs typeface="Arial"/>
                <a:sym typeface="Arial"/>
              </a:rPr>
              <a:t> the</a:t>
            </a:r>
            <a:r>
              <a:rPr lang="en-GB" sz="1800" b="0" i="0" u="none" strike="noStrike" cap="none">
                <a:solidFill>
                  <a:srgbClr val="C00000"/>
                </a:solidFill>
                <a:latin typeface="Arial"/>
                <a:ea typeface="Arial"/>
                <a:cs typeface="Arial"/>
                <a:sym typeface="Arial"/>
              </a:rPr>
              <a:t> POTENTIAL </a:t>
            </a:r>
            <a:r>
              <a:rPr lang="en-GB" sz="1800" b="0" i="0" u="none" strike="noStrike" cap="none">
                <a:solidFill>
                  <a:schemeClr val="dk1"/>
                </a:solidFill>
                <a:latin typeface="Arial"/>
                <a:ea typeface="Arial"/>
                <a:cs typeface="Arial"/>
                <a:sym typeface="Arial"/>
              </a:rPr>
              <a:t>services </a:t>
            </a:r>
            <a:r>
              <a:rPr lang="en-GB" sz="1800">
                <a:solidFill>
                  <a:schemeClr val="dk1"/>
                </a:solidFill>
              </a:rPr>
              <a:t>we are proposing to use in order to move</a:t>
            </a:r>
            <a:r>
              <a:rPr lang="en-GB" sz="1800" b="0" i="0" u="none" strike="noStrike" cap="none">
                <a:solidFill>
                  <a:schemeClr val="dk1"/>
                </a:solidFill>
                <a:latin typeface="Arial"/>
                <a:ea typeface="Arial"/>
                <a:cs typeface="Arial"/>
                <a:sym typeface="Arial"/>
              </a:rPr>
              <a:t> the </a:t>
            </a:r>
            <a:r>
              <a:rPr lang="en-GB" sz="1800" b="0" i="0" u="none" strike="noStrike" cap="none">
                <a:solidFill>
                  <a:srgbClr val="C55A11"/>
                </a:solidFill>
                <a:latin typeface="Arial"/>
                <a:ea typeface="Arial"/>
                <a:cs typeface="Arial"/>
                <a:sym typeface="Arial"/>
              </a:rPr>
              <a:t>TigerMed’s </a:t>
            </a:r>
            <a:r>
              <a:rPr lang="en-GB" sz="1800" b="0" i="0" u="none" strike="noStrike" cap="none">
                <a:solidFill>
                  <a:schemeClr val="dk1"/>
                </a:solidFill>
                <a:latin typeface="Arial"/>
                <a:ea typeface="Arial"/>
                <a:cs typeface="Arial"/>
                <a:sym typeface="Arial"/>
              </a:rPr>
              <a:t>current environment to AWS.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p:nvPr/>
        </p:nvSpPr>
        <p:spPr>
          <a:xfrm>
            <a:off x="0" y="0"/>
            <a:ext cx="6903600" cy="8709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2700"/>
              <a:buFont typeface="Arial"/>
              <a:buNone/>
            </a:pPr>
            <a:r>
              <a:rPr lang="en-GB" sz="2000" b="0" i="0" u="none" strike="noStrike" cap="none">
                <a:solidFill>
                  <a:schemeClr val="lt1"/>
                </a:solidFill>
                <a:latin typeface="Arial"/>
                <a:ea typeface="Arial"/>
                <a:cs typeface="Arial"/>
                <a:sym typeface="Arial"/>
              </a:rPr>
              <a:t>Identity and Access Management</a:t>
            </a:r>
            <a:endParaRPr sz="2000" b="0" i="0" u="none" strike="noStrike" cap="none">
              <a:solidFill>
                <a:srgbClr val="000000"/>
              </a:solidFill>
              <a:latin typeface="Arial"/>
              <a:ea typeface="Arial"/>
              <a:cs typeface="Arial"/>
              <a:sym typeface="Arial"/>
            </a:endParaRPr>
          </a:p>
        </p:txBody>
      </p:sp>
      <p:sp>
        <p:nvSpPr>
          <p:cNvPr id="133" name="Google Shape;133;p15"/>
          <p:cNvSpPr txBox="1"/>
          <p:nvPr/>
        </p:nvSpPr>
        <p:spPr>
          <a:xfrm>
            <a:off x="0" y="870900"/>
            <a:ext cx="91440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a:solidFill>
                  <a:schemeClr val="dk1"/>
                </a:solidFill>
              </a:rPr>
              <a:t>Below is the Group, Role and Permission hierarchy we are proposing for authorization</a:t>
            </a:r>
            <a:endParaRPr sz="1800" b="0" i="0" u="none" strike="noStrike" cap="none">
              <a:solidFill>
                <a:srgbClr val="000000"/>
              </a:solidFill>
              <a:latin typeface="Arial"/>
              <a:ea typeface="Arial"/>
              <a:cs typeface="Arial"/>
              <a:sym typeface="Arial"/>
            </a:endParaRPr>
          </a:p>
        </p:txBody>
      </p:sp>
      <p:grpSp>
        <p:nvGrpSpPr>
          <p:cNvPr id="134" name="Google Shape;134;p15"/>
          <p:cNvGrpSpPr/>
          <p:nvPr/>
        </p:nvGrpSpPr>
        <p:grpSpPr>
          <a:xfrm>
            <a:off x="23010" y="1285675"/>
            <a:ext cx="9098014" cy="1549388"/>
            <a:chOff x="1719847" y="2197692"/>
            <a:chExt cx="7933392" cy="2952902"/>
          </a:xfrm>
        </p:grpSpPr>
        <p:cxnSp>
          <p:nvCxnSpPr>
            <p:cNvPr id="135" name="Google Shape;135;p15"/>
            <p:cNvCxnSpPr>
              <a:stCxn id="136" idx="2"/>
              <a:endCxn id="137" idx="0"/>
            </p:cNvCxnSpPr>
            <p:nvPr/>
          </p:nvCxnSpPr>
          <p:spPr>
            <a:xfrm rot="5400000">
              <a:off x="3998583" y="1235147"/>
              <a:ext cx="323700" cy="3052200"/>
            </a:xfrm>
            <a:prstGeom prst="bentConnector3">
              <a:avLst>
                <a:gd name="adj1" fmla="val 50009"/>
              </a:avLst>
            </a:prstGeom>
            <a:noFill/>
            <a:ln w="9525" cap="flat" cmpd="sng">
              <a:solidFill>
                <a:srgbClr val="7F7F7F"/>
              </a:solidFill>
              <a:prstDash val="solid"/>
              <a:miter lim="800000"/>
              <a:headEnd type="none" w="sm" len="sm"/>
              <a:tailEnd type="none" w="sm" len="sm"/>
            </a:ln>
          </p:spPr>
        </p:cxnSp>
        <p:cxnSp>
          <p:nvCxnSpPr>
            <p:cNvPr id="138" name="Google Shape;138;p15"/>
            <p:cNvCxnSpPr>
              <a:stCxn id="136" idx="2"/>
              <a:endCxn id="139" idx="0"/>
            </p:cNvCxnSpPr>
            <p:nvPr/>
          </p:nvCxnSpPr>
          <p:spPr>
            <a:xfrm rot="-5400000" flipH="1">
              <a:off x="6027483" y="2258447"/>
              <a:ext cx="336000" cy="1017900"/>
            </a:xfrm>
            <a:prstGeom prst="bentConnector3">
              <a:avLst>
                <a:gd name="adj1" fmla="val 50001"/>
              </a:avLst>
            </a:prstGeom>
            <a:noFill/>
            <a:ln w="9525" cap="flat" cmpd="sng">
              <a:solidFill>
                <a:srgbClr val="7F7F7F"/>
              </a:solidFill>
              <a:prstDash val="solid"/>
              <a:miter lim="800000"/>
              <a:headEnd type="none" w="sm" len="sm"/>
              <a:tailEnd type="none" w="sm" len="sm"/>
            </a:ln>
          </p:spPr>
        </p:cxnSp>
        <p:grpSp>
          <p:nvGrpSpPr>
            <p:cNvPr id="140" name="Google Shape;140;p15"/>
            <p:cNvGrpSpPr/>
            <p:nvPr/>
          </p:nvGrpSpPr>
          <p:grpSpPr>
            <a:xfrm>
              <a:off x="1719847" y="2923154"/>
              <a:ext cx="1828881" cy="1663338"/>
              <a:chOff x="1042723" y="1417943"/>
              <a:chExt cx="1765500" cy="1663338"/>
            </a:xfrm>
          </p:grpSpPr>
          <p:sp>
            <p:nvSpPr>
              <p:cNvPr id="137" name="Google Shape;137;p15"/>
              <p:cNvSpPr txBox="1"/>
              <p:nvPr/>
            </p:nvSpPr>
            <p:spPr>
              <a:xfrm>
                <a:off x="1042723" y="1417943"/>
                <a:ext cx="1765500" cy="483900"/>
              </a:xfrm>
              <a:prstGeom prst="rect">
                <a:avLst/>
              </a:prstGeom>
              <a:solidFill>
                <a:schemeClr val="accent1"/>
              </a:solid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Arial"/>
                    <a:ea typeface="Arial"/>
                    <a:cs typeface="Arial"/>
                    <a:sym typeface="Arial"/>
                  </a:rPr>
                  <a:t>Group: System</a:t>
                </a:r>
                <a:r>
                  <a:rPr lang="en-GB" sz="1200">
                    <a:solidFill>
                      <a:schemeClr val="lt1"/>
                    </a:solidFill>
                  </a:rPr>
                  <a:t> </a:t>
                </a:r>
                <a:r>
                  <a:rPr lang="en-GB" sz="1200" b="0" i="0" u="none" strike="noStrike" cap="none">
                    <a:solidFill>
                      <a:schemeClr val="lt1"/>
                    </a:solidFill>
                    <a:latin typeface="Arial"/>
                    <a:ea typeface="Arial"/>
                    <a:cs typeface="Arial"/>
                    <a:sym typeface="Arial"/>
                  </a:rPr>
                  <a:t>Admin</a:t>
                </a:r>
                <a:endParaRPr sz="1100" b="0" i="0" u="none" strike="noStrike" cap="none">
                  <a:solidFill>
                    <a:srgbClr val="000000"/>
                  </a:solidFill>
                  <a:latin typeface="Arial"/>
                  <a:ea typeface="Arial"/>
                  <a:cs typeface="Arial"/>
                  <a:sym typeface="Arial"/>
                </a:endParaRPr>
              </a:p>
            </p:txBody>
          </p:sp>
          <p:sp>
            <p:nvSpPr>
              <p:cNvPr id="141" name="Google Shape;141;p15"/>
              <p:cNvSpPr txBox="1"/>
              <p:nvPr/>
            </p:nvSpPr>
            <p:spPr>
              <a:xfrm>
                <a:off x="1176962" y="2060606"/>
                <a:ext cx="14970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Amos Admeen</a:t>
                </a:r>
                <a:endParaRPr sz="1200" b="0" i="0" u="none" strike="noStrike" cap="none">
                  <a:solidFill>
                    <a:schemeClr val="dk1"/>
                  </a:solidFill>
                  <a:latin typeface="Arial"/>
                  <a:ea typeface="Arial"/>
                  <a:cs typeface="Arial"/>
                  <a:sym typeface="Arial"/>
                </a:endParaRPr>
              </a:p>
            </p:txBody>
          </p:sp>
          <p:sp>
            <p:nvSpPr>
              <p:cNvPr id="142" name="Google Shape;142;p15"/>
              <p:cNvSpPr txBox="1"/>
              <p:nvPr/>
            </p:nvSpPr>
            <p:spPr>
              <a:xfrm>
                <a:off x="1176962" y="2597381"/>
                <a:ext cx="14970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Barb Cistems</a:t>
                </a:r>
                <a:endParaRPr sz="1200" b="0" i="0" u="none" strike="noStrike" cap="none">
                  <a:solidFill>
                    <a:schemeClr val="dk1"/>
                  </a:solidFill>
                  <a:latin typeface="Arial"/>
                  <a:ea typeface="Arial"/>
                  <a:cs typeface="Arial"/>
                  <a:sym typeface="Arial"/>
                </a:endParaRPr>
              </a:p>
            </p:txBody>
          </p:sp>
          <p:cxnSp>
            <p:nvCxnSpPr>
              <p:cNvPr id="143" name="Google Shape;143;p15"/>
              <p:cNvCxnSpPr>
                <a:stCxn id="137" idx="2"/>
                <a:endCxn id="141" idx="0"/>
              </p:cNvCxnSpPr>
              <p:nvPr/>
            </p:nvCxnSpPr>
            <p:spPr>
              <a:xfrm>
                <a:off x="1925473" y="1901843"/>
                <a:ext cx="0" cy="158700"/>
              </a:xfrm>
              <a:prstGeom prst="straightConnector1">
                <a:avLst/>
              </a:prstGeom>
              <a:noFill/>
              <a:ln w="9525" cap="flat" cmpd="sng">
                <a:solidFill>
                  <a:srgbClr val="7F7F7F"/>
                </a:solidFill>
                <a:prstDash val="solid"/>
                <a:miter lim="800000"/>
                <a:headEnd type="none" w="sm" len="sm"/>
                <a:tailEnd type="none" w="sm" len="sm"/>
              </a:ln>
            </p:spPr>
          </p:cxnSp>
          <p:cxnSp>
            <p:nvCxnSpPr>
              <p:cNvPr id="144" name="Google Shape;144;p15"/>
              <p:cNvCxnSpPr>
                <a:stCxn id="141" idx="2"/>
                <a:endCxn id="142" idx="0"/>
              </p:cNvCxnSpPr>
              <p:nvPr/>
            </p:nvCxnSpPr>
            <p:spPr>
              <a:xfrm>
                <a:off x="1925462" y="2544506"/>
                <a:ext cx="0" cy="52800"/>
              </a:xfrm>
              <a:prstGeom prst="straightConnector1">
                <a:avLst/>
              </a:prstGeom>
              <a:noFill/>
              <a:ln w="9525" cap="flat" cmpd="sng">
                <a:solidFill>
                  <a:srgbClr val="7F7F7F"/>
                </a:solidFill>
                <a:prstDash val="solid"/>
                <a:miter lim="800000"/>
                <a:headEnd type="none" w="sm" len="sm"/>
                <a:tailEnd type="none" w="sm" len="sm"/>
              </a:ln>
            </p:spPr>
          </p:cxnSp>
        </p:grpSp>
        <p:grpSp>
          <p:nvGrpSpPr>
            <p:cNvPr id="145" name="Google Shape;145;p15"/>
            <p:cNvGrpSpPr/>
            <p:nvPr/>
          </p:nvGrpSpPr>
          <p:grpSpPr>
            <a:xfrm>
              <a:off x="3754575" y="2923154"/>
              <a:ext cx="1828860" cy="1663338"/>
              <a:chOff x="3697803" y="1417943"/>
              <a:chExt cx="1951200" cy="1663338"/>
            </a:xfrm>
          </p:grpSpPr>
          <p:sp>
            <p:nvSpPr>
              <p:cNvPr id="146" name="Google Shape;146;p15"/>
              <p:cNvSpPr txBox="1"/>
              <p:nvPr/>
            </p:nvSpPr>
            <p:spPr>
              <a:xfrm>
                <a:off x="3697803" y="1417943"/>
                <a:ext cx="1951200" cy="483900"/>
              </a:xfrm>
              <a:prstGeom prst="rect">
                <a:avLst/>
              </a:prstGeom>
              <a:solidFill>
                <a:srgbClr val="C55A11"/>
              </a:solid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Arial"/>
                    <a:ea typeface="Arial"/>
                    <a:cs typeface="Arial"/>
                    <a:sym typeface="Arial"/>
                  </a:rPr>
                  <a:t>Group:  D</a:t>
                </a:r>
                <a:r>
                  <a:rPr lang="en-GB" sz="1200">
                    <a:solidFill>
                      <a:schemeClr val="lt1"/>
                    </a:solidFill>
                  </a:rPr>
                  <a:t>atabase</a:t>
                </a:r>
                <a:r>
                  <a:rPr lang="en-GB" sz="1200" b="0" i="0" u="none" strike="noStrike" cap="none">
                    <a:solidFill>
                      <a:schemeClr val="lt1"/>
                    </a:solidFill>
                    <a:latin typeface="Arial"/>
                    <a:ea typeface="Arial"/>
                    <a:cs typeface="Arial"/>
                    <a:sym typeface="Arial"/>
                  </a:rPr>
                  <a:t> Admin</a:t>
                </a:r>
                <a:endParaRPr sz="1100" b="0" i="0" u="none" strike="noStrike" cap="none">
                  <a:solidFill>
                    <a:srgbClr val="000000"/>
                  </a:solidFill>
                  <a:latin typeface="Arial"/>
                  <a:ea typeface="Arial"/>
                  <a:cs typeface="Arial"/>
                  <a:sym typeface="Arial"/>
                </a:endParaRPr>
              </a:p>
            </p:txBody>
          </p:sp>
          <p:sp>
            <p:nvSpPr>
              <p:cNvPr id="147" name="Google Shape;147;p15"/>
              <p:cNvSpPr txBox="1"/>
              <p:nvPr/>
            </p:nvSpPr>
            <p:spPr>
              <a:xfrm>
                <a:off x="3818036" y="2060606"/>
                <a:ext cx="17106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Dee Beead</a:t>
                </a:r>
                <a:endParaRPr sz="1200" b="0" i="0" u="none" strike="noStrike" cap="none">
                  <a:solidFill>
                    <a:schemeClr val="dk1"/>
                  </a:solidFill>
                  <a:latin typeface="Arial"/>
                  <a:ea typeface="Arial"/>
                  <a:cs typeface="Arial"/>
                  <a:sym typeface="Arial"/>
                </a:endParaRPr>
              </a:p>
            </p:txBody>
          </p:sp>
          <p:sp>
            <p:nvSpPr>
              <p:cNvPr id="148" name="Google Shape;148;p15"/>
              <p:cNvSpPr txBox="1"/>
              <p:nvPr/>
            </p:nvSpPr>
            <p:spPr>
              <a:xfrm>
                <a:off x="3818036" y="2597381"/>
                <a:ext cx="17106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Ghat Yurdata</a:t>
                </a:r>
                <a:endParaRPr sz="1200" b="0" i="0" u="none" strike="noStrike" cap="none">
                  <a:solidFill>
                    <a:schemeClr val="dk1"/>
                  </a:solidFill>
                  <a:latin typeface="Arial"/>
                  <a:ea typeface="Arial"/>
                  <a:cs typeface="Arial"/>
                  <a:sym typeface="Arial"/>
                </a:endParaRPr>
              </a:p>
            </p:txBody>
          </p:sp>
          <p:cxnSp>
            <p:nvCxnSpPr>
              <p:cNvPr id="149" name="Google Shape;149;p15"/>
              <p:cNvCxnSpPr>
                <a:stCxn id="146" idx="2"/>
                <a:endCxn id="147" idx="0"/>
              </p:cNvCxnSpPr>
              <p:nvPr/>
            </p:nvCxnSpPr>
            <p:spPr>
              <a:xfrm>
                <a:off x="4673403" y="1901843"/>
                <a:ext cx="0" cy="158700"/>
              </a:xfrm>
              <a:prstGeom prst="straightConnector1">
                <a:avLst/>
              </a:prstGeom>
              <a:noFill/>
              <a:ln w="9525" cap="flat" cmpd="sng">
                <a:solidFill>
                  <a:srgbClr val="7F7F7F"/>
                </a:solidFill>
                <a:prstDash val="solid"/>
                <a:miter lim="800000"/>
                <a:headEnd type="none" w="sm" len="sm"/>
                <a:tailEnd type="none" w="sm" len="sm"/>
              </a:ln>
            </p:spPr>
          </p:cxnSp>
          <p:cxnSp>
            <p:nvCxnSpPr>
              <p:cNvPr id="150" name="Google Shape;150;p15"/>
              <p:cNvCxnSpPr>
                <a:stCxn id="147" idx="2"/>
                <a:endCxn id="148" idx="0"/>
              </p:cNvCxnSpPr>
              <p:nvPr/>
            </p:nvCxnSpPr>
            <p:spPr>
              <a:xfrm>
                <a:off x="4673336" y="2544506"/>
                <a:ext cx="0" cy="52800"/>
              </a:xfrm>
              <a:prstGeom prst="straightConnector1">
                <a:avLst/>
              </a:prstGeom>
              <a:noFill/>
              <a:ln w="9525" cap="flat" cmpd="sng">
                <a:solidFill>
                  <a:srgbClr val="7F7F7F"/>
                </a:solidFill>
                <a:prstDash val="solid"/>
                <a:miter lim="800000"/>
                <a:headEnd type="none" w="sm" len="sm"/>
                <a:tailEnd type="none" w="sm" len="sm"/>
              </a:ln>
            </p:spPr>
          </p:cxnSp>
        </p:grpSp>
        <p:grpSp>
          <p:nvGrpSpPr>
            <p:cNvPr id="151" name="Google Shape;151;p15"/>
            <p:cNvGrpSpPr/>
            <p:nvPr/>
          </p:nvGrpSpPr>
          <p:grpSpPr>
            <a:xfrm>
              <a:off x="5789858" y="2935402"/>
              <a:ext cx="1828869" cy="2215192"/>
              <a:chOff x="6416454" y="1417943"/>
              <a:chExt cx="1800600" cy="2215192"/>
            </a:xfrm>
          </p:grpSpPr>
          <p:sp>
            <p:nvSpPr>
              <p:cNvPr id="139" name="Google Shape;139;p15"/>
              <p:cNvSpPr txBox="1"/>
              <p:nvPr/>
            </p:nvSpPr>
            <p:spPr>
              <a:xfrm>
                <a:off x="6416454" y="1417943"/>
                <a:ext cx="1800600" cy="483900"/>
              </a:xfrm>
              <a:prstGeom prst="rect">
                <a:avLst/>
              </a:prstGeom>
              <a:solidFill>
                <a:srgbClr val="C55A11"/>
              </a:solid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Arial"/>
                    <a:ea typeface="Arial"/>
                    <a:cs typeface="Arial"/>
                    <a:sym typeface="Arial"/>
                  </a:rPr>
                  <a:t>Group: Monitoring</a:t>
                </a:r>
                <a:endParaRPr sz="1100" b="0" i="0" u="none" strike="noStrike" cap="none">
                  <a:solidFill>
                    <a:srgbClr val="000000"/>
                  </a:solidFill>
                  <a:latin typeface="Arial"/>
                  <a:ea typeface="Arial"/>
                  <a:cs typeface="Arial"/>
                  <a:sym typeface="Arial"/>
                </a:endParaRPr>
              </a:p>
            </p:txBody>
          </p:sp>
          <p:sp>
            <p:nvSpPr>
              <p:cNvPr id="152" name="Google Shape;152;p15"/>
              <p:cNvSpPr txBox="1"/>
              <p:nvPr/>
            </p:nvSpPr>
            <p:spPr>
              <a:xfrm>
                <a:off x="6529366" y="2597381"/>
                <a:ext cx="15756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Noah Sleep</a:t>
                </a:r>
                <a:endParaRPr sz="1100" b="0" i="0" u="none" strike="noStrike" cap="none">
                  <a:solidFill>
                    <a:srgbClr val="000000"/>
                  </a:solidFill>
                  <a:latin typeface="Arial"/>
                  <a:ea typeface="Arial"/>
                  <a:cs typeface="Arial"/>
                  <a:sym typeface="Arial"/>
                </a:endParaRPr>
              </a:p>
            </p:txBody>
          </p:sp>
          <p:sp>
            <p:nvSpPr>
              <p:cNvPr id="153" name="Google Shape;153;p15"/>
              <p:cNvSpPr txBox="1"/>
              <p:nvPr/>
            </p:nvSpPr>
            <p:spPr>
              <a:xfrm>
                <a:off x="6529366" y="2060606"/>
                <a:ext cx="15756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Ida See</a:t>
                </a:r>
                <a:endParaRPr sz="1100" b="0" i="0" u="none" strike="noStrike" cap="none">
                  <a:solidFill>
                    <a:srgbClr val="000000"/>
                  </a:solidFill>
                  <a:latin typeface="Arial"/>
                  <a:ea typeface="Arial"/>
                  <a:cs typeface="Arial"/>
                  <a:sym typeface="Arial"/>
                </a:endParaRPr>
              </a:p>
            </p:txBody>
          </p:sp>
          <p:sp>
            <p:nvSpPr>
              <p:cNvPr id="154" name="Google Shape;154;p15"/>
              <p:cNvSpPr txBox="1"/>
              <p:nvPr/>
            </p:nvSpPr>
            <p:spPr>
              <a:xfrm>
                <a:off x="6529366" y="3149235"/>
                <a:ext cx="15756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Isaac Zeeall</a:t>
                </a:r>
                <a:endParaRPr sz="1200" b="0" i="0" u="none" strike="noStrike" cap="none">
                  <a:solidFill>
                    <a:schemeClr val="dk1"/>
                  </a:solidFill>
                  <a:latin typeface="Arial"/>
                  <a:ea typeface="Arial"/>
                  <a:cs typeface="Arial"/>
                  <a:sym typeface="Arial"/>
                </a:endParaRPr>
              </a:p>
            </p:txBody>
          </p:sp>
          <p:cxnSp>
            <p:nvCxnSpPr>
              <p:cNvPr id="155" name="Google Shape;155;p15"/>
              <p:cNvCxnSpPr>
                <a:stCxn id="139" idx="2"/>
                <a:endCxn id="153" idx="0"/>
              </p:cNvCxnSpPr>
              <p:nvPr/>
            </p:nvCxnSpPr>
            <p:spPr>
              <a:xfrm>
                <a:off x="7316754" y="1901843"/>
                <a:ext cx="300" cy="158700"/>
              </a:xfrm>
              <a:prstGeom prst="straightConnector1">
                <a:avLst/>
              </a:prstGeom>
              <a:noFill/>
              <a:ln w="9525" cap="flat" cmpd="sng">
                <a:solidFill>
                  <a:srgbClr val="7F7F7F"/>
                </a:solidFill>
                <a:prstDash val="solid"/>
                <a:miter lim="800000"/>
                <a:headEnd type="none" w="sm" len="sm"/>
                <a:tailEnd type="none" w="sm" len="sm"/>
              </a:ln>
            </p:spPr>
          </p:cxnSp>
          <p:cxnSp>
            <p:nvCxnSpPr>
              <p:cNvPr id="156" name="Google Shape;156;p15"/>
              <p:cNvCxnSpPr>
                <a:stCxn id="152" idx="0"/>
                <a:endCxn id="153" idx="2"/>
              </p:cNvCxnSpPr>
              <p:nvPr/>
            </p:nvCxnSpPr>
            <p:spPr>
              <a:xfrm rot="10800000">
                <a:off x="7317166" y="2544581"/>
                <a:ext cx="0" cy="52800"/>
              </a:xfrm>
              <a:prstGeom prst="straightConnector1">
                <a:avLst/>
              </a:prstGeom>
              <a:noFill/>
              <a:ln w="9525" cap="flat" cmpd="sng">
                <a:solidFill>
                  <a:srgbClr val="7F7F7F"/>
                </a:solidFill>
                <a:prstDash val="solid"/>
                <a:miter lim="800000"/>
                <a:headEnd type="none" w="sm" len="sm"/>
                <a:tailEnd type="none" w="sm" len="sm"/>
              </a:ln>
            </p:spPr>
          </p:cxnSp>
          <p:cxnSp>
            <p:nvCxnSpPr>
              <p:cNvPr id="157" name="Google Shape;157;p15"/>
              <p:cNvCxnSpPr>
                <a:stCxn id="152" idx="2"/>
                <a:endCxn id="154" idx="0"/>
              </p:cNvCxnSpPr>
              <p:nvPr/>
            </p:nvCxnSpPr>
            <p:spPr>
              <a:xfrm>
                <a:off x="7317166" y="3081281"/>
                <a:ext cx="0" cy="68100"/>
              </a:xfrm>
              <a:prstGeom prst="straightConnector1">
                <a:avLst/>
              </a:prstGeom>
              <a:noFill/>
              <a:ln w="9525" cap="flat" cmpd="sng">
                <a:solidFill>
                  <a:srgbClr val="7F7F7F"/>
                </a:solidFill>
                <a:prstDash val="solid"/>
                <a:miter lim="800000"/>
                <a:headEnd type="none" w="sm" len="sm"/>
                <a:tailEnd type="none" w="sm" len="sm"/>
              </a:ln>
            </p:spPr>
          </p:cxnSp>
        </p:grpSp>
        <p:sp>
          <p:nvSpPr>
            <p:cNvPr id="136" name="Google Shape;136;p15"/>
            <p:cNvSpPr/>
            <p:nvPr/>
          </p:nvSpPr>
          <p:spPr>
            <a:xfrm>
              <a:off x="4632783" y="2197697"/>
              <a:ext cx="2107500" cy="401700"/>
            </a:xfrm>
            <a:prstGeom prst="rect">
              <a:avLst/>
            </a:prstGeom>
            <a:solidFill>
              <a:srgbClr val="833C0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8" name="Google Shape;158;p15"/>
            <p:cNvSpPr txBox="1"/>
            <p:nvPr/>
          </p:nvSpPr>
          <p:spPr>
            <a:xfrm>
              <a:off x="4632792" y="2197692"/>
              <a:ext cx="2107500" cy="483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1" i="0" u="none" strike="noStrike" cap="none">
                  <a:solidFill>
                    <a:schemeClr val="lt1"/>
                  </a:solidFill>
                  <a:latin typeface="Arial"/>
                  <a:ea typeface="Arial"/>
                  <a:cs typeface="Arial"/>
                  <a:sym typeface="Arial"/>
                </a:rPr>
                <a:t>TigerMed Company </a:t>
              </a:r>
              <a:r>
                <a:rPr lang="en-GB" sz="1200" b="0" i="0" u="none" strike="noStrike" cap="none">
                  <a:solidFill>
                    <a:schemeClr val="lt1"/>
                  </a:solidFill>
                  <a:latin typeface="Arial"/>
                  <a:ea typeface="Arial"/>
                  <a:cs typeface="Arial"/>
                  <a:sym typeface="Arial"/>
                </a:rPr>
                <a:t> </a:t>
              </a:r>
              <a:r>
                <a:rPr lang="en-GB" sz="1200" b="1" i="0" u="none" strike="noStrike" cap="none">
                  <a:solidFill>
                    <a:schemeClr val="lt1"/>
                  </a:solidFill>
                  <a:latin typeface="Arial"/>
                  <a:ea typeface="Arial"/>
                  <a:cs typeface="Arial"/>
                  <a:sym typeface="Arial"/>
                </a:rPr>
                <a:t>Account</a:t>
              </a:r>
              <a:endParaRPr sz="1100" b="0" i="0" u="none" strike="noStrike" cap="none">
                <a:solidFill>
                  <a:srgbClr val="000000"/>
                </a:solidFill>
                <a:latin typeface="Arial"/>
                <a:ea typeface="Arial"/>
                <a:cs typeface="Arial"/>
                <a:sym typeface="Arial"/>
              </a:endParaRPr>
            </a:p>
          </p:txBody>
        </p:sp>
        <p:cxnSp>
          <p:nvCxnSpPr>
            <p:cNvPr id="159" name="Google Shape;159;p15"/>
            <p:cNvCxnSpPr>
              <a:stCxn id="136" idx="2"/>
              <a:endCxn id="146" idx="0"/>
            </p:cNvCxnSpPr>
            <p:nvPr/>
          </p:nvCxnSpPr>
          <p:spPr>
            <a:xfrm rot="5400000">
              <a:off x="5015883" y="2252447"/>
              <a:ext cx="323700" cy="1017600"/>
            </a:xfrm>
            <a:prstGeom prst="bentConnector3">
              <a:avLst>
                <a:gd name="adj1" fmla="val 50009"/>
              </a:avLst>
            </a:prstGeom>
            <a:noFill/>
            <a:ln w="9525" cap="flat" cmpd="sng">
              <a:solidFill>
                <a:srgbClr val="A5A5A5"/>
              </a:solidFill>
              <a:prstDash val="solid"/>
              <a:miter lim="800000"/>
              <a:headEnd type="none" w="sm" len="sm"/>
              <a:tailEnd type="none" w="sm" len="sm"/>
            </a:ln>
          </p:spPr>
        </p:cxnSp>
        <p:cxnSp>
          <p:nvCxnSpPr>
            <p:cNvPr id="160" name="Google Shape;160;p15"/>
            <p:cNvCxnSpPr>
              <a:stCxn id="136" idx="2"/>
              <a:endCxn id="161" idx="0"/>
            </p:cNvCxnSpPr>
            <p:nvPr/>
          </p:nvCxnSpPr>
          <p:spPr>
            <a:xfrm rot="-5400000" flipH="1">
              <a:off x="7044633" y="1241297"/>
              <a:ext cx="336000" cy="3052200"/>
            </a:xfrm>
            <a:prstGeom prst="bentConnector3">
              <a:avLst>
                <a:gd name="adj1" fmla="val 50001"/>
              </a:avLst>
            </a:prstGeom>
            <a:noFill/>
            <a:ln w="9525" cap="flat" cmpd="sng">
              <a:solidFill>
                <a:srgbClr val="7F7F7F"/>
              </a:solidFill>
              <a:prstDash val="solid"/>
              <a:miter lim="800000"/>
              <a:headEnd type="none" w="sm" len="sm"/>
              <a:tailEnd type="none" w="sm" len="sm"/>
            </a:ln>
          </p:spPr>
        </p:cxnSp>
        <p:grpSp>
          <p:nvGrpSpPr>
            <p:cNvPr id="162" name="Google Shape;162;p15"/>
            <p:cNvGrpSpPr/>
            <p:nvPr/>
          </p:nvGrpSpPr>
          <p:grpSpPr>
            <a:xfrm>
              <a:off x="7824380" y="2935403"/>
              <a:ext cx="1828860" cy="1126563"/>
              <a:chOff x="3697803" y="1417943"/>
              <a:chExt cx="1951200" cy="1126563"/>
            </a:xfrm>
          </p:grpSpPr>
          <p:sp>
            <p:nvSpPr>
              <p:cNvPr id="161" name="Google Shape;161;p15"/>
              <p:cNvSpPr txBox="1"/>
              <p:nvPr/>
            </p:nvSpPr>
            <p:spPr>
              <a:xfrm>
                <a:off x="3697803" y="1417943"/>
                <a:ext cx="1951200" cy="483900"/>
              </a:xfrm>
              <a:prstGeom prst="rect">
                <a:avLst/>
              </a:prstGeom>
              <a:solidFill>
                <a:srgbClr val="C55A11"/>
              </a:solid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lt1"/>
                    </a:solidFill>
                    <a:latin typeface="Arial"/>
                    <a:ea typeface="Arial"/>
                    <a:cs typeface="Arial"/>
                    <a:sym typeface="Arial"/>
                  </a:rPr>
                  <a:t>Role: S3 Access</a:t>
                </a:r>
                <a:endParaRPr sz="1100" b="0" i="0" u="none" strike="noStrike" cap="none">
                  <a:solidFill>
                    <a:srgbClr val="000000"/>
                  </a:solidFill>
                  <a:latin typeface="Arial"/>
                  <a:ea typeface="Arial"/>
                  <a:cs typeface="Arial"/>
                  <a:sym typeface="Arial"/>
                </a:endParaRPr>
              </a:p>
            </p:txBody>
          </p:sp>
          <p:sp>
            <p:nvSpPr>
              <p:cNvPr id="163" name="Google Shape;163;p15"/>
              <p:cNvSpPr txBox="1"/>
              <p:nvPr/>
            </p:nvSpPr>
            <p:spPr>
              <a:xfrm>
                <a:off x="3818036" y="2060606"/>
                <a:ext cx="1710600" cy="483900"/>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Read-Write</a:t>
                </a:r>
                <a:endParaRPr sz="1100" b="0" i="0" u="none" strike="noStrike" cap="none">
                  <a:solidFill>
                    <a:srgbClr val="000000"/>
                  </a:solidFill>
                  <a:latin typeface="Arial"/>
                  <a:ea typeface="Arial"/>
                  <a:cs typeface="Arial"/>
                  <a:sym typeface="Arial"/>
                </a:endParaRPr>
              </a:p>
            </p:txBody>
          </p:sp>
          <p:cxnSp>
            <p:nvCxnSpPr>
              <p:cNvPr id="164" name="Google Shape;164;p15"/>
              <p:cNvCxnSpPr>
                <a:stCxn id="161" idx="2"/>
                <a:endCxn id="163" idx="0"/>
              </p:cNvCxnSpPr>
              <p:nvPr/>
            </p:nvCxnSpPr>
            <p:spPr>
              <a:xfrm>
                <a:off x="4673403" y="1901843"/>
                <a:ext cx="0" cy="158700"/>
              </a:xfrm>
              <a:prstGeom prst="straightConnector1">
                <a:avLst/>
              </a:prstGeom>
              <a:noFill/>
              <a:ln w="9525" cap="flat" cmpd="sng">
                <a:solidFill>
                  <a:srgbClr val="7F7F7F"/>
                </a:solidFill>
                <a:prstDash val="solid"/>
                <a:miter lim="800000"/>
                <a:headEnd type="none" w="sm" len="sm"/>
                <a:tailEnd type="none" w="sm" len="sm"/>
              </a:ln>
            </p:spPr>
          </p:cxnSp>
        </p:grpSp>
      </p:grpSp>
      <p:graphicFrame>
        <p:nvGraphicFramePr>
          <p:cNvPr id="165" name="Google Shape;165;p15"/>
          <p:cNvGraphicFramePr/>
          <p:nvPr/>
        </p:nvGraphicFramePr>
        <p:xfrm>
          <a:off x="49698" y="2964632"/>
          <a:ext cx="3000000" cy="3000000"/>
        </p:xfrm>
        <a:graphic>
          <a:graphicData uri="http://schemas.openxmlformats.org/drawingml/2006/table">
            <a:tbl>
              <a:tblPr>
                <a:noFill/>
                <a:tableStyleId>{37EF53C8-B1B1-49EF-AF15-1FF575EFAD06}</a:tableStyleId>
              </a:tblPr>
              <a:tblGrid>
                <a:gridCol w="2037250">
                  <a:extLst>
                    <a:ext uri="{9D8B030D-6E8A-4147-A177-3AD203B41FA5}">
                      <a16:colId xmlns:a16="http://schemas.microsoft.com/office/drawing/2014/main" val="20000"/>
                    </a:ext>
                  </a:extLst>
                </a:gridCol>
                <a:gridCol w="1705150">
                  <a:extLst>
                    <a:ext uri="{9D8B030D-6E8A-4147-A177-3AD203B41FA5}">
                      <a16:colId xmlns:a16="http://schemas.microsoft.com/office/drawing/2014/main" val="20001"/>
                    </a:ext>
                  </a:extLst>
                </a:gridCol>
                <a:gridCol w="5302225">
                  <a:extLst>
                    <a:ext uri="{9D8B030D-6E8A-4147-A177-3AD203B41FA5}">
                      <a16:colId xmlns:a16="http://schemas.microsoft.com/office/drawing/2014/main" val="20002"/>
                    </a:ext>
                  </a:extLst>
                </a:gridCol>
              </a:tblGrid>
              <a:tr h="317900">
                <a:tc>
                  <a:txBody>
                    <a:bodyPr/>
                    <a:lstStyle/>
                    <a:p>
                      <a:pPr marL="0" marR="0" lvl="0" indent="0" algn="ctr" rtl="0">
                        <a:lnSpc>
                          <a:spcPct val="100000"/>
                        </a:lnSpc>
                        <a:spcBef>
                          <a:spcPts val="0"/>
                        </a:spcBef>
                        <a:spcAft>
                          <a:spcPts val="0"/>
                        </a:spcAft>
                        <a:buClr>
                          <a:srgbClr val="000000"/>
                        </a:buClr>
                        <a:buSzPts val="1600"/>
                        <a:buFont typeface="Arial"/>
                        <a:buNone/>
                      </a:pPr>
                      <a:r>
                        <a:rPr lang="en-GB" sz="1200" b="1" u="none" strike="noStrike" cap="none">
                          <a:solidFill>
                            <a:srgbClr val="FFFFFF"/>
                          </a:solidFill>
                          <a:latin typeface="Arial"/>
                          <a:ea typeface="Arial"/>
                          <a:cs typeface="Arial"/>
                          <a:sym typeface="Arial"/>
                        </a:rPr>
                        <a:t>Group/Role #</a:t>
                      </a:r>
                      <a:endParaRPr sz="1200" b="1" u="none" strike="noStrike" cap="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80000"/>
                      </a:srgbClr>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200" b="1" u="none" strike="noStrike" cap="none">
                          <a:solidFill>
                            <a:srgbClr val="FFFFFF"/>
                          </a:solidFill>
                          <a:latin typeface="Arial"/>
                          <a:ea typeface="Arial"/>
                          <a:cs typeface="Arial"/>
                          <a:sym typeface="Arial"/>
                        </a:rPr>
                        <a:t>Group/Role Name</a:t>
                      </a:r>
                      <a:endParaRPr sz="1200" b="1" u="none" strike="noStrike" cap="none">
                        <a:solidFill>
                          <a:srgbClr val="FFFFFF"/>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80000"/>
                      </a:srgbClr>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200" b="1" u="none" strike="noStrike" cap="none">
                          <a:solidFill>
                            <a:srgbClr val="FFFFFF"/>
                          </a:solidFill>
                          <a:latin typeface="Arial"/>
                          <a:ea typeface="Arial"/>
                          <a:cs typeface="Arial"/>
                          <a:sym typeface="Arial"/>
                        </a:rPr>
                        <a:t>Permissions</a:t>
                      </a:r>
                      <a:endParaRPr sz="12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80000"/>
                      </a:srgbClr>
                    </a:solidFill>
                  </a:tcPr>
                </a:tc>
                <a:extLst>
                  <a:ext uri="{0D108BD9-81ED-4DB2-BD59-A6C34878D82A}">
                    <a16:rowId xmlns:a16="http://schemas.microsoft.com/office/drawing/2014/main" val="10000"/>
                  </a:ext>
                </a:extLst>
              </a:tr>
              <a:tr h="563025">
                <a:tc>
                  <a:txBody>
                    <a:bodyPr/>
                    <a:lstStyle/>
                    <a:p>
                      <a:pPr marL="0" marR="0" lvl="0" indent="0" algn="ctr" rtl="0">
                        <a:lnSpc>
                          <a:spcPct val="100000"/>
                        </a:lnSpc>
                        <a:spcBef>
                          <a:spcPts val="0"/>
                        </a:spcBef>
                        <a:spcAft>
                          <a:spcPts val="0"/>
                        </a:spcAft>
                        <a:buClr>
                          <a:srgbClr val="000000"/>
                        </a:buClr>
                        <a:buSzPts val="1600"/>
                        <a:buFont typeface="Arial"/>
                        <a:buNone/>
                      </a:pPr>
                      <a:r>
                        <a:rPr lang="en-GB" sz="1000" b="1" u="none" strike="noStrike" cap="none">
                          <a:solidFill>
                            <a:srgbClr val="FFFFFF"/>
                          </a:solidFill>
                          <a:latin typeface="Arial"/>
                          <a:ea typeface="Arial"/>
                          <a:cs typeface="Arial"/>
                          <a:sym typeface="Arial"/>
                        </a:rPr>
                        <a:t>Group</a:t>
                      </a:r>
                      <a:endParaRPr sz="10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69410"/>
                      </a:srgb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000" u="none" strike="noStrike" cap="none">
                          <a:solidFill>
                            <a:srgbClr val="474746"/>
                          </a:solidFill>
                          <a:latin typeface="Arial"/>
                          <a:ea typeface="Arial"/>
                          <a:cs typeface="Arial"/>
                          <a:sym typeface="Arial"/>
                        </a:rPr>
                        <a:t>System Admin</a:t>
                      </a:r>
                      <a:endParaRPr sz="10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000"/>
                        <a:t>Allow permissions needed to support system and development operations. Access to AWS services other than database and monitoring solutions.</a:t>
                      </a:r>
                      <a:endParaRPr sz="10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3775">
                <a:tc>
                  <a:txBody>
                    <a:bodyPr/>
                    <a:lstStyle/>
                    <a:p>
                      <a:pPr marL="0" marR="0" lvl="0" indent="0" algn="ctr" rtl="0">
                        <a:lnSpc>
                          <a:spcPct val="100000"/>
                        </a:lnSpc>
                        <a:spcBef>
                          <a:spcPts val="0"/>
                        </a:spcBef>
                        <a:spcAft>
                          <a:spcPts val="0"/>
                        </a:spcAft>
                        <a:buClr>
                          <a:srgbClr val="000000"/>
                        </a:buClr>
                        <a:buSzPts val="1600"/>
                        <a:buFont typeface="Arial"/>
                        <a:buNone/>
                      </a:pPr>
                      <a:r>
                        <a:rPr lang="en-GB" sz="1000" b="1" u="none" strike="noStrike" cap="none">
                          <a:solidFill>
                            <a:srgbClr val="FFFFFF"/>
                          </a:solidFill>
                          <a:latin typeface="Arial"/>
                          <a:ea typeface="Arial"/>
                          <a:cs typeface="Arial"/>
                          <a:sym typeface="Arial"/>
                        </a:rPr>
                        <a:t>Group</a:t>
                      </a:r>
                      <a:endParaRPr sz="10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69410"/>
                      </a:srgbClr>
                    </a:solidFill>
                  </a:tcPr>
                </a:tc>
                <a:tc>
                  <a:txBody>
                    <a:bodyPr/>
                    <a:lstStyle/>
                    <a:p>
                      <a:pPr marL="0" marR="0" lvl="0" indent="0" algn="l" rtl="0">
                        <a:lnSpc>
                          <a:spcPct val="100000"/>
                        </a:lnSpc>
                        <a:spcBef>
                          <a:spcPts val="0"/>
                        </a:spcBef>
                        <a:spcAft>
                          <a:spcPts val="0"/>
                        </a:spcAft>
                        <a:buClr>
                          <a:srgbClr val="474746"/>
                        </a:buClr>
                        <a:buSzPts val="1600"/>
                        <a:buFont typeface="Arial"/>
                        <a:buNone/>
                      </a:pPr>
                      <a:r>
                        <a:rPr lang="en-GB" sz="1000" u="none" strike="noStrike" cap="none">
                          <a:solidFill>
                            <a:srgbClr val="474746"/>
                          </a:solidFill>
                          <a:latin typeface="Arial"/>
                          <a:ea typeface="Arial"/>
                          <a:cs typeface="Arial"/>
                          <a:sym typeface="Arial"/>
                        </a:rPr>
                        <a:t>D</a:t>
                      </a:r>
                      <a:r>
                        <a:rPr lang="en-GB" sz="1000">
                          <a:solidFill>
                            <a:srgbClr val="474746"/>
                          </a:solidFill>
                        </a:rPr>
                        <a:t>atabase</a:t>
                      </a:r>
                      <a:r>
                        <a:rPr lang="en-GB" sz="1000" u="none" strike="noStrike" cap="none">
                          <a:solidFill>
                            <a:srgbClr val="474746"/>
                          </a:solidFill>
                          <a:latin typeface="Arial"/>
                          <a:ea typeface="Arial"/>
                          <a:cs typeface="Arial"/>
                          <a:sym typeface="Arial"/>
                        </a:rPr>
                        <a:t> Admin</a:t>
                      </a:r>
                      <a:endParaRPr sz="10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600"/>
                        <a:buFont typeface="Arial"/>
                        <a:buNone/>
                      </a:pPr>
                      <a:r>
                        <a:rPr lang="en-GB" sz="1000">
                          <a:solidFill>
                            <a:schemeClr val="dk1"/>
                          </a:solidFill>
                        </a:rPr>
                        <a:t>Allow permissions needed to support database operations. Access to Aurora DB service.</a:t>
                      </a:r>
                      <a:endParaRPr sz="1000" u="none" strike="noStrike" cap="none">
                        <a:solidFill>
                          <a:srgbClr val="474746"/>
                        </a:solidFill>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3225">
                <a:tc>
                  <a:txBody>
                    <a:bodyPr/>
                    <a:lstStyle/>
                    <a:p>
                      <a:pPr marL="0" marR="0" lvl="0" indent="0" algn="ctr" rtl="0">
                        <a:lnSpc>
                          <a:spcPct val="100000"/>
                        </a:lnSpc>
                        <a:spcBef>
                          <a:spcPts val="0"/>
                        </a:spcBef>
                        <a:spcAft>
                          <a:spcPts val="0"/>
                        </a:spcAft>
                        <a:buClr>
                          <a:srgbClr val="000000"/>
                        </a:buClr>
                        <a:buSzPts val="1600"/>
                        <a:buFont typeface="Arial"/>
                        <a:buNone/>
                      </a:pPr>
                      <a:r>
                        <a:rPr lang="en-GB" sz="1000" b="1" u="none" strike="noStrike" cap="none">
                          <a:solidFill>
                            <a:srgbClr val="FFFFFF"/>
                          </a:solidFill>
                          <a:latin typeface="Arial"/>
                          <a:ea typeface="Arial"/>
                          <a:cs typeface="Arial"/>
                          <a:sym typeface="Arial"/>
                        </a:rPr>
                        <a:t>Group</a:t>
                      </a:r>
                      <a:endParaRPr sz="10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69410"/>
                      </a:srgb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000" u="none" strike="noStrike" cap="none">
                          <a:solidFill>
                            <a:srgbClr val="000000"/>
                          </a:solidFill>
                          <a:latin typeface="Arial"/>
                          <a:ea typeface="Arial"/>
                          <a:cs typeface="Arial"/>
                          <a:sym typeface="Arial"/>
                        </a:rPr>
                        <a:t>Monitoring</a:t>
                      </a:r>
                      <a:endParaRPr sz="10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600"/>
                        <a:buFont typeface="Arial"/>
                        <a:buNone/>
                      </a:pPr>
                      <a:r>
                        <a:rPr lang="en-GB" sz="1000">
                          <a:solidFill>
                            <a:schemeClr val="dk1"/>
                          </a:solidFill>
                        </a:rPr>
                        <a:t>Allow permissions needed to support monitoring operation. Access to AWS services CloudWatch, CloudTrail.</a:t>
                      </a:r>
                      <a:endParaRPr sz="1000" u="none" strike="noStrike" cap="none">
                        <a:solidFill>
                          <a:srgbClr val="474746"/>
                        </a:solidFill>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5875">
                <a:tc>
                  <a:txBody>
                    <a:bodyPr/>
                    <a:lstStyle/>
                    <a:p>
                      <a:pPr marL="0" marR="0" lvl="0" indent="0" algn="ctr" rtl="0">
                        <a:lnSpc>
                          <a:spcPct val="100000"/>
                        </a:lnSpc>
                        <a:spcBef>
                          <a:spcPts val="0"/>
                        </a:spcBef>
                        <a:spcAft>
                          <a:spcPts val="0"/>
                        </a:spcAft>
                        <a:buClr>
                          <a:srgbClr val="000000"/>
                        </a:buClr>
                        <a:buSzPts val="1600"/>
                        <a:buFont typeface="Arial"/>
                        <a:buNone/>
                      </a:pPr>
                      <a:r>
                        <a:rPr lang="en-GB" sz="1000" b="1" u="none" strike="noStrike" cap="none">
                          <a:solidFill>
                            <a:srgbClr val="FFFFFF"/>
                          </a:solidFill>
                          <a:latin typeface="Arial"/>
                          <a:ea typeface="Arial"/>
                          <a:cs typeface="Arial"/>
                          <a:sym typeface="Arial"/>
                        </a:rPr>
                        <a:t>Role</a:t>
                      </a:r>
                      <a:endParaRPr sz="1000" u="none" strike="noStrike" cap="none"/>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D7D31">
                        <a:alpha val="69410"/>
                      </a:srgb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000" u="none" strike="noStrike" cap="none">
                          <a:solidFill>
                            <a:srgbClr val="000000"/>
                          </a:solidFill>
                          <a:latin typeface="Arial"/>
                          <a:ea typeface="Arial"/>
                          <a:cs typeface="Arial"/>
                          <a:sym typeface="Arial"/>
                        </a:rPr>
                        <a:t>S3 Access</a:t>
                      </a:r>
                      <a:endParaRPr sz="10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000"/>
                        <a:t>Read and Write access permission to S3 bucket.</a:t>
                      </a:r>
                      <a:endParaRPr sz="1000" u="none" strike="noStrike" cap="none">
                        <a:solidFill>
                          <a:srgbClr val="000000"/>
                        </a:solidFill>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txBox="1">
            <a:spLocks noGrp="1"/>
          </p:cNvSpPr>
          <p:nvPr>
            <p:ph type="sldNum" idx="12"/>
          </p:nvPr>
        </p:nvSpPr>
        <p:spPr>
          <a:xfrm>
            <a:off x="6854571"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700"/>
              <a:buFont typeface="Arial"/>
              <a:buNone/>
            </a:pPr>
            <a:fld id="{00000000-1234-1234-1234-123412341234}" type="slidenum">
              <a:rPr lang="en-GB"/>
              <a:t>6</a:t>
            </a:fld>
            <a:endParaRPr/>
          </a:p>
        </p:txBody>
      </p:sp>
      <p:sp>
        <p:nvSpPr>
          <p:cNvPr id="172" name="Google Shape;172;p16"/>
          <p:cNvSpPr txBox="1"/>
          <p:nvPr/>
        </p:nvSpPr>
        <p:spPr>
          <a:xfrm>
            <a:off x="0" y="0"/>
            <a:ext cx="6636900" cy="8763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2700"/>
              <a:buFont typeface="Arial"/>
              <a:buNone/>
            </a:pPr>
            <a:r>
              <a:rPr lang="en-GB" sz="2000" b="0" i="0" u="none" strike="noStrike" cap="none">
                <a:solidFill>
                  <a:schemeClr val="lt1"/>
                </a:solidFill>
                <a:latin typeface="Arial"/>
                <a:ea typeface="Arial"/>
                <a:cs typeface="Arial"/>
                <a:sym typeface="Arial"/>
              </a:rPr>
              <a:t>User Authentication</a:t>
            </a:r>
            <a:endParaRPr sz="2000" b="0" i="0" u="none" strike="noStrike" cap="none">
              <a:solidFill>
                <a:srgbClr val="000000"/>
              </a:solidFill>
              <a:latin typeface="Arial"/>
              <a:ea typeface="Arial"/>
              <a:cs typeface="Arial"/>
              <a:sym typeface="Arial"/>
            </a:endParaRPr>
          </a:p>
        </p:txBody>
      </p:sp>
      <p:sp>
        <p:nvSpPr>
          <p:cNvPr id="173" name="Google Shape;173;p16"/>
          <p:cNvSpPr txBox="1"/>
          <p:nvPr/>
        </p:nvSpPr>
        <p:spPr>
          <a:xfrm>
            <a:off x="-1" y="876307"/>
            <a:ext cx="84975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a:solidFill>
                  <a:schemeClr val="dk1"/>
                </a:solidFill>
                <a:latin typeface="Calibri"/>
                <a:ea typeface="Calibri"/>
                <a:cs typeface="Calibri"/>
                <a:sym typeface="Calibri"/>
              </a:rPr>
              <a:t>Below is our proposal for </a:t>
            </a:r>
            <a:r>
              <a:rPr lang="en-GB" sz="1800" b="0" i="0" u="none" strike="noStrike" cap="none">
                <a:solidFill>
                  <a:schemeClr val="dk1"/>
                </a:solidFill>
                <a:latin typeface="Calibri"/>
                <a:ea typeface="Calibri"/>
                <a:cs typeface="Calibri"/>
                <a:sym typeface="Calibri"/>
              </a:rPr>
              <a:t>additional credential requirements.</a:t>
            </a:r>
            <a:endParaRPr sz="1800" b="0" i="0" u="none" strike="noStrike" cap="none">
              <a:solidFill>
                <a:schemeClr val="dk1"/>
              </a:solidFill>
              <a:latin typeface="Arial"/>
              <a:ea typeface="Arial"/>
              <a:cs typeface="Arial"/>
              <a:sym typeface="Arial"/>
            </a:endParaRPr>
          </a:p>
        </p:txBody>
      </p:sp>
      <p:graphicFrame>
        <p:nvGraphicFramePr>
          <p:cNvPr id="174" name="Google Shape;174;p16"/>
          <p:cNvGraphicFramePr/>
          <p:nvPr/>
        </p:nvGraphicFramePr>
        <p:xfrm>
          <a:off x="-12" y="1299827"/>
          <a:ext cx="3000000" cy="3000000"/>
        </p:xfrm>
        <a:graphic>
          <a:graphicData uri="http://schemas.openxmlformats.org/drawingml/2006/table">
            <a:tbl>
              <a:tblPr>
                <a:noFill/>
                <a:tableStyleId>{37EF53C8-B1B1-49EF-AF15-1FF575EFAD06}</a:tableStyleId>
              </a:tblPr>
              <a:tblGrid>
                <a:gridCol w="2577300">
                  <a:extLst>
                    <a:ext uri="{9D8B030D-6E8A-4147-A177-3AD203B41FA5}">
                      <a16:colId xmlns:a16="http://schemas.microsoft.com/office/drawing/2014/main" val="20000"/>
                    </a:ext>
                  </a:extLst>
                </a:gridCol>
                <a:gridCol w="6566700">
                  <a:extLst>
                    <a:ext uri="{9D8B030D-6E8A-4147-A177-3AD203B41FA5}">
                      <a16:colId xmlns:a16="http://schemas.microsoft.com/office/drawing/2014/main" val="20001"/>
                    </a:ext>
                  </a:extLst>
                </a:gridCol>
              </a:tblGrid>
              <a:tr h="250675">
                <a:tc>
                  <a:txBody>
                    <a:bodyPr/>
                    <a:lstStyle/>
                    <a:p>
                      <a:pPr marL="0" marR="0" lvl="0" indent="0" algn="ctr" rtl="0">
                        <a:lnSpc>
                          <a:spcPct val="100000"/>
                        </a:lnSpc>
                        <a:spcBef>
                          <a:spcPts val="0"/>
                        </a:spcBef>
                        <a:spcAft>
                          <a:spcPts val="0"/>
                        </a:spcAft>
                        <a:buClr>
                          <a:srgbClr val="000000"/>
                        </a:buClr>
                        <a:buSzPts val="1100"/>
                        <a:buFont typeface="Arial"/>
                        <a:buNone/>
                      </a:pPr>
                      <a:r>
                        <a:rPr lang="en-GB" sz="1200" b="1" u="none" strike="noStrike" cap="none">
                          <a:solidFill>
                            <a:schemeClr val="lt1"/>
                          </a:solidFill>
                          <a:latin typeface="Arial"/>
                          <a:ea typeface="Arial"/>
                          <a:cs typeface="Arial"/>
                          <a:sym typeface="Arial"/>
                        </a:rPr>
                        <a:t>Requirement</a:t>
                      </a:r>
                      <a:endParaRPr sz="12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alpha val="69410"/>
                      </a:schemeClr>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GB" sz="1200" b="1" u="none" strike="noStrike" cap="none">
                          <a:solidFill>
                            <a:schemeClr val="lt1"/>
                          </a:solidFill>
                          <a:latin typeface="Arial"/>
                          <a:ea typeface="Arial"/>
                          <a:cs typeface="Arial"/>
                          <a:sym typeface="Arial"/>
                        </a:rPr>
                        <a:t>Solution</a:t>
                      </a:r>
                      <a:endParaRPr sz="12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alpha val="69410"/>
                      </a:schemeClr>
                    </a:solidFill>
                  </a:tcPr>
                </a:tc>
                <a:extLst>
                  <a:ext uri="{0D108BD9-81ED-4DB2-BD59-A6C34878D82A}">
                    <a16:rowId xmlns:a16="http://schemas.microsoft.com/office/drawing/2014/main" val="10000"/>
                  </a:ext>
                </a:extLst>
              </a:tr>
              <a:tr h="1326725">
                <a:tc>
                  <a:txBody>
                    <a:bodyPr/>
                    <a:lstStyle/>
                    <a:p>
                      <a:pPr marL="0" marR="0" lvl="1" indent="0" algn="l" rtl="0">
                        <a:lnSpc>
                          <a:spcPct val="100000"/>
                        </a:lnSpc>
                        <a:spcBef>
                          <a:spcPts val="0"/>
                        </a:spcBef>
                        <a:spcAft>
                          <a:spcPts val="0"/>
                        </a:spcAft>
                        <a:buClr>
                          <a:schemeClr val="lt1"/>
                        </a:buClr>
                        <a:buSzPts val="1500"/>
                        <a:buFont typeface="Arial"/>
                        <a:buNone/>
                      </a:pPr>
                      <a:r>
                        <a:rPr lang="en-GB" sz="800" u="none" strike="noStrike" cap="none">
                          <a:solidFill>
                            <a:schemeClr val="lt1"/>
                          </a:solidFill>
                          <a:latin typeface="Arial"/>
                          <a:ea typeface="Arial"/>
                          <a:cs typeface="Arial"/>
                          <a:sym typeface="Arial"/>
                        </a:rPr>
                        <a:t>Passwords should be at least 8 characters and have 1 uppercase, 1 lowercase, 1 special character, and a number</a:t>
                      </a:r>
                      <a:endParaRPr sz="8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alpha val="69410"/>
                      </a:schemeClr>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Arial"/>
                          <a:ea typeface="Arial"/>
                          <a:cs typeface="Arial"/>
                          <a:sym typeface="Arial"/>
                        </a:rPr>
                        <a:t>Using the password policy feature of AWS, We can enforce these rules. The following options we can use.</a:t>
                      </a:r>
                      <a:endParaRPr sz="800" u="none" strike="noStrike" cap="none"/>
                    </a:p>
                    <a:p>
                      <a:pPr marL="342900" marR="0" lvl="0" indent="-292100" algn="l" rtl="0">
                        <a:lnSpc>
                          <a:spcPct val="100000"/>
                        </a:lnSpc>
                        <a:spcBef>
                          <a:spcPts val="500"/>
                        </a:spcBef>
                        <a:spcAft>
                          <a:spcPts val="0"/>
                        </a:spcAft>
                        <a:buClr>
                          <a:schemeClr val="dk1"/>
                        </a:buClr>
                        <a:buSzPts val="800"/>
                        <a:buFont typeface="Calibri"/>
                        <a:buAutoNum type="arabicParenR"/>
                      </a:pPr>
                      <a:r>
                        <a:rPr lang="en-GB" sz="800" u="none" strike="noStrike" cap="none"/>
                        <a:t>Enforce minimum password length</a:t>
                      </a:r>
                      <a:r>
                        <a:rPr lang="en-GB" sz="800" b="0" i="0" u="none" strike="noStrike" cap="none">
                          <a:solidFill>
                            <a:schemeClr val="dk1"/>
                          </a:solidFill>
                          <a:latin typeface="Calibri"/>
                          <a:ea typeface="Calibri"/>
                          <a:cs typeface="Calibri"/>
                          <a:sym typeface="Calibri"/>
                        </a:rPr>
                        <a:t> [8]</a:t>
                      </a:r>
                      <a:endParaRPr sz="800" u="none" strike="noStrike" cap="none"/>
                    </a:p>
                    <a:p>
                      <a:pPr marL="342900" marR="0" lvl="0" indent="-304800" algn="l" rtl="0">
                        <a:lnSpc>
                          <a:spcPct val="100000"/>
                        </a:lnSpc>
                        <a:spcBef>
                          <a:spcPts val="500"/>
                        </a:spcBef>
                        <a:spcAft>
                          <a:spcPts val="0"/>
                        </a:spcAft>
                        <a:buClr>
                          <a:schemeClr val="dk1"/>
                        </a:buClr>
                        <a:buSzPts val="800"/>
                        <a:buFont typeface="Calibri"/>
                        <a:buAutoNum type="arabicParenR"/>
                      </a:pPr>
                      <a:r>
                        <a:rPr lang="en-GB" sz="800" u="none" strike="noStrike" cap="none"/>
                        <a:t>Require at least one uppercase letter from Latin alphabet (A-Z) [enable]</a:t>
                      </a:r>
                      <a:endParaRPr sz="800" u="none" strike="noStrike" cap="none"/>
                    </a:p>
                    <a:p>
                      <a:pPr marL="342900" marR="0" lvl="0" indent="-304800" algn="l" rtl="0">
                        <a:lnSpc>
                          <a:spcPct val="100000"/>
                        </a:lnSpc>
                        <a:spcBef>
                          <a:spcPts val="500"/>
                        </a:spcBef>
                        <a:spcAft>
                          <a:spcPts val="0"/>
                        </a:spcAft>
                        <a:buClr>
                          <a:schemeClr val="dk1"/>
                        </a:buClr>
                        <a:buSzPts val="800"/>
                        <a:buFont typeface="Calibri"/>
                        <a:buAutoNum type="arabicParenR"/>
                      </a:pPr>
                      <a:r>
                        <a:rPr lang="en-GB" sz="800" u="none" strike="noStrike" cap="none"/>
                        <a:t>Require at least one lowercase letter from Latin alphabet (a-z) [enable]</a:t>
                      </a:r>
                      <a:endParaRPr sz="800" u="none" strike="noStrike" cap="none"/>
                    </a:p>
                    <a:p>
                      <a:pPr marL="342900" marR="0" lvl="0" indent="-304800" algn="l" rtl="0">
                        <a:lnSpc>
                          <a:spcPct val="100000"/>
                        </a:lnSpc>
                        <a:spcBef>
                          <a:spcPts val="500"/>
                        </a:spcBef>
                        <a:spcAft>
                          <a:spcPts val="0"/>
                        </a:spcAft>
                        <a:buClr>
                          <a:schemeClr val="dk1"/>
                        </a:buClr>
                        <a:buSzPts val="800"/>
                        <a:buFont typeface="Calibri"/>
                        <a:buAutoNum type="arabicParenR"/>
                      </a:pPr>
                      <a:r>
                        <a:rPr lang="en-GB" sz="800" u="none" strike="noStrike" cap="none"/>
                        <a:t>Require at least one number [enable]</a:t>
                      </a:r>
                      <a:endParaRPr sz="800" u="none" strike="noStrike" cap="none"/>
                    </a:p>
                    <a:p>
                      <a:pPr marL="342900" marR="0" lvl="0" indent="-304800" algn="l" rtl="0">
                        <a:lnSpc>
                          <a:spcPct val="100000"/>
                        </a:lnSpc>
                        <a:spcBef>
                          <a:spcPts val="500"/>
                        </a:spcBef>
                        <a:spcAft>
                          <a:spcPts val="0"/>
                        </a:spcAft>
                        <a:buClr>
                          <a:schemeClr val="dk1"/>
                        </a:buClr>
                        <a:buSzPts val="800"/>
                        <a:buFont typeface="Calibri"/>
                        <a:buAutoNum type="arabicParenR"/>
                      </a:pPr>
                      <a:r>
                        <a:rPr lang="en-GB" sz="800" u="none" strike="noStrike" cap="none"/>
                        <a:t>Require at least one non-alphanumeric character (! @ # $ % ^ &amp; * ( ) _ + - = [ ] { } | ‘) [enable]</a:t>
                      </a:r>
                      <a:br>
                        <a:rPr lang="en-GB" sz="1400" b="0" i="0" u="none" strike="noStrike" cap="none">
                          <a:solidFill>
                            <a:schemeClr val="dk1"/>
                          </a:solidFill>
                          <a:latin typeface="Calibri"/>
                          <a:ea typeface="Calibri"/>
                          <a:cs typeface="Calibri"/>
                          <a:sym typeface="Calibri"/>
                        </a:rPr>
                      </a:br>
                      <a:endParaRPr sz="14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59575">
                <a:tc>
                  <a:txBody>
                    <a:bodyPr/>
                    <a:lstStyle/>
                    <a:p>
                      <a:pPr marL="0" marR="0" lvl="1" indent="0" algn="l" rtl="0">
                        <a:lnSpc>
                          <a:spcPct val="100000"/>
                        </a:lnSpc>
                        <a:spcBef>
                          <a:spcPts val="0"/>
                        </a:spcBef>
                        <a:spcAft>
                          <a:spcPts val="0"/>
                        </a:spcAft>
                        <a:buClr>
                          <a:schemeClr val="lt1"/>
                        </a:buClr>
                        <a:buSzPts val="1500"/>
                        <a:buFont typeface="Arial"/>
                        <a:buNone/>
                      </a:pPr>
                      <a:r>
                        <a:rPr lang="en-GB" sz="800" u="none" strike="noStrike" cap="none">
                          <a:solidFill>
                            <a:schemeClr val="lt1"/>
                          </a:solidFill>
                          <a:latin typeface="Arial"/>
                          <a:ea typeface="Arial"/>
                          <a:cs typeface="Arial"/>
                          <a:sym typeface="Arial"/>
                        </a:rPr>
                        <a:t>Passwords must be changed every 90 days; the last three passwords cannot be reused</a:t>
                      </a:r>
                      <a:endParaRPr sz="800" u="none" strike="noStrike" cap="none">
                        <a:solidFill>
                          <a:schemeClr val="lt1"/>
                        </a:solidFill>
                        <a:latin typeface="Arial"/>
                        <a:ea typeface="Arial"/>
                        <a:cs typeface="Arial"/>
                        <a:sym typeface="Arial"/>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alpha val="69410"/>
                      </a:schemeClr>
                    </a:solidFill>
                  </a:tcPr>
                </a:tc>
                <a:tc>
                  <a:txBody>
                    <a:bodyPr/>
                    <a:lstStyle/>
                    <a:p>
                      <a:pPr marL="0" marR="0" lvl="0" indent="0" algn="l" rtl="0">
                        <a:lnSpc>
                          <a:spcPct val="100000"/>
                        </a:lnSpc>
                        <a:spcBef>
                          <a:spcPts val="0"/>
                        </a:spcBef>
                        <a:spcAft>
                          <a:spcPts val="0"/>
                        </a:spcAft>
                        <a:buClr>
                          <a:schemeClr val="dk1"/>
                        </a:buClr>
                        <a:buSzPts val="1500"/>
                        <a:buFont typeface="Arial"/>
                        <a:buNone/>
                      </a:pPr>
                      <a:r>
                        <a:rPr lang="en-GB" sz="800" u="none" strike="noStrike" cap="none">
                          <a:latin typeface="Arial"/>
                          <a:ea typeface="Arial"/>
                          <a:cs typeface="Arial"/>
                          <a:sym typeface="Arial"/>
                        </a:rPr>
                        <a:t>Using the password policy feature of AWS, We can enforce these rules. The following options we can use.</a:t>
                      </a:r>
                      <a:endParaRPr sz="800" u="none" strike="noStrike" cap="none"/>
                    </a:p>
                    <a:p>
                      <a:pPr marL="342900" marR="0" lvl="0" indent="-292100" algn="l" rtl="0">
                        <a:lnSpc>
                          <a:spcPct val="100000"/>
                        </a:lnSpc>
                        <a:spcBef>
                          <a:spcPts val="500"/>
                        </a:spcBef>
                        <a:spcAft>
                          <a:spcPts val="0"/>
                        </a:spcAft>
                        <a:buClr>
                          <a:schemeClr val="dk1"/>
                        </a:buClr>
                        <a:buSzPts val="800"/>
                        <a:buFont typeface="Calibri"/>
                        <a:buAutoNum type="arabicParenR"/>
                      </a:pPr>
                      <a:r>
                        <a:rPr lang="en-GB" sz="800" u="none" strike="noStrike" cap="none"/>
                        <a:t>Enable password expiration</a:t>
                      </a:r>
                      <a:r>
                        <a:rPr lang="en-GB" sz="800" b="0" i="0" u="none" strike="noStrike" cap="none">
                          <a:solidFill>
                            <a:schemeClr val="dk1"/>
                          </a:solidFill>
                          <a:latin typeface="Calibri"/>
                          <a:ea typeface="Calibri"/>
                          <a:cs typeface="Calibri"/>
                          <a:sym typeface="Calibri"/>
                        </a:rPr>
                        <a:t> [90]</a:t>
                      </a:r>
                      <a:endParaRPr sz="800" u="none" strike="noStrike" cap="none"/>
                    </a:p>
                    <a:p>
                      <a:pPr marL="342900" marR="0" lvl="0" indent="-304800" algn="l" rtl="0">
                        <a:lnSpc>
                          <a:spcPct val="100000"/>
                        </a:lnSpc>
                        <a:spcBef>
                          <a:spcPts val="500"/>
                        </a:spcBef>
                        <a:spcAft>
                          <a:spcPts val="0"/>
                        </a:spcAft>
                        <a:buClr>
                          <a:schemeClr val="dk1"/>
                        </a:buClr>
                        <a:buSzPts val="800"/>
                        <a:buFont typeface="Calibri"/>
                        <a:buAutoNum type="arabicParenR"/>
                      </a:pPr>
                      <a:r>
                        <a:rPr lang="en-GB" sz="800" b="0" i="0" u="none" strike="noStrike" cap="none">
                          <a:solidFill>
                            <a:schemeClr val="dk1"/>
                          </a:solidFill>
                          <a:latin typeface="Calibri"/>
                          <a:ea typeface="Calibri"/>
                          <a:cs typeface="Calibri"/>
                          <a:sym typeface="Calibri"/>
                        </a:rPr>
                        <a:t>Prevent password reuse [Remember 3 password(s)]</a:t>
                      </a:r>
                      <a:endParaRPr sz="8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1100">
                <a:tc>
                  <a:txBody>
                    <a:bodyPr/>
                    <a:lstStyle/>
                    <a:p>
                      <a:pPr marL="0" marR="0" lvl="1" indent="0" algn="l" rtl="0">
                        <a:lnSpc>
                          <a:spcPct val="100000"/>
                        </a:lnSpc>
                        <a:spcBef>
                          <a:spcPts val="0"/>
                        </a:spcBef>
                        <a:spcAft>
                          <a:spcPts val="0"/>
                        </a:spcAft>
                        <a:buClr>
                          <a:schemeClr val="lt1"/>
                        </a:buClr>
                        <a:buSzPts val="1500"/>
                        <a:buFont typeface="Arial"/>
                        <a:buNone/>
                      </a:pPr>
                      <a:r>
                        <a:rPr lang="en-GB" sz="800" u="none" strike="noStrike" cap="none">
                          <a:solidFill>
                            <a:schemeClr val="lt1"/>
                          </a:solidFill>
                          <a:latin typeface="Arial"/>
                          <a:ea typeface="Arial"/>
                          <a:cs typeface="Arial"/>
                          <a:sym typeface="Arial"/>
                        </a:rPr>
                        <a:t>All administrators require programmatic access</a:t>
                      </a:r>
                      <a:endParaRPr sz="8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alpha val="69410"/>
                      </a:schemeClr>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solidFill>
                            <a:srgbClr val="474746"/>
                          </a:solidFill>
                          <a:latin typeface="Arial"/>
                          <a:ea typeface="Arial"/>
                          <a:cs typeface="Arial"/>
                          <a:sym typeface="Arial"/>
                        </a:rPr>
                        <a:t>There is two approach we can follow</a:t>
                      </a:r>
                      <a:endParaRPr sz="800" u="none" strike="noStrike" cap="none"/>
                    </a:p>
                    <a:p>
                      <a:pPr marL="342900" marR="0" lvl="0" indent="-292100" algn="l" rtl="0">
                        <a:lnSpc>
                          <a:spcPct val="100000"/>
                        </a:lnSpc>
                        <a:spcBef>
                          <a:spcPts val="500"/>
                        </a:spcBef>
                        <a:spcAft>
                          <a:spcPts val="0"/>
                        </a:spcAft>
                        <a:buClr>
                          <a:srgbClr val="474746"/>
                        </a:buClr>
                        <a:buSzPts val="800"/>
                        <a:buFont typeface="Arial"/>
                        <a:buAutoNum type="arabicParenR"/>
                      </a:pPr>
                      <a:r>
                        <a:rPr lang="en-GB" sz="800" u="none" strike="noStrike" cap="none">
                          <a:solidFill>
                            <a:srgbClr val="474746"/>
                          </a:solidFill>
                          <a:latin typeface="Arial"/>
                          <a:ea typeface="Arial"/>
                          <a:cs typeface="Arial"/>
                          <a:sym typeface="Arial"/>
                        </a:rPr>
                        <a:t>Add programmatic access while creating the IAM user.</a:t>
                      </a:r>
                      <a:endParaRPr sz="800" u="none" strike="noStrike" cap="none"/>
                    </a:p>
                    <a:p>
                      <a:pPr marL="342900" marR="0" lvl="0" indent="-292100" algn="l" rtl="0">
                        <a:lnSpc>
                          <a:spcPct val="100000"/>
                        </a:lnSpc>
                        <a:spcBef>
                          <a:spcPts val="500"/>
                        </a:spcBef>
                        <a:spcAft>
                          <a:spcPts val="0"/>
                        </a:spcAft>
                        <a:buClr>
                          <a:srgbClr val="474746"/>
                        </a:buClr>
                        <a:buSzPts val="800"/>
                        <a:buFont typeface="Arial"/>
                        <a:buAutoNum type="arabicParenR"/>
                      </a:pPr>
                      <a:r>
                        <a:rPr lang="en-GB" sz="800" u="none" strike="noStrike" cap="none">
                          <a:solidFill>
                            <a:srgbClr val="474746"/>
                          </a:solidFill>
                          <a:latin typeface="Arial"/>
                          <a:ea typeface="Arial"/>
                          <a:cs typeface="Arial"/>
                          <a:sym typeface="Arial"/>
                        </a:rPr>
                        <a:t>To bound programmatic access only to the IAM group, we can add API access to the IAM policy of the IAM group. For example: rds:* allows the console access and rds-data:* provides the programmatic access.</a:t>
                      </a:r>
                      <a:endParaRPr sz="8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44400">
                <a:tc>
                  <a:txBody>
                    <a:bodyPr/>
                    <a:lstStyle/>
                    <a:p>
                      <a:pPr marL="0" marR="0" lvl="1" indent="0" algn="l" rtl="0">
                        <a:lnSpc>
                          <a:spcPct val="100000"/>
                        </a:lnSpc>
                        <a:spcBef>
                          <a:spcPts val="0"/>
                        </a:spcBef>
                        <a:spcAft>
                          <a:spcPts val="0"/>
                        </a:spcAft>
                        <a:buClr>
                          <a:schemeClr val="lt1"/>
                        </a:buClr>
                        <a:buSzPts val="1500"/>
                        <a:buFont typeface="Arial"/>
                        <a:buNone/>
                      </a:pPr>
                      <a:r>
                        <a:rPr lang="en-GB" sz="800" u="none" strike="noStrike" cap="none">
                          <a:solidFill>
                            <a:schemeClr val="lt1"/>
                          </a:solidFill>
                          <a:latin typeface="Arial"/>
                          <a:ea typeface="Arial"/>
                          <a:cs typeface="Arial"/>
                          <a:sym typeface="Arial"/>
                        </a:rPr>
                        <a:t>Administrator sign-in to the AWS Management Console requires the use of Virtual MFA</a:t>
                      </a:r>
                      <a:endParaRPr sz="800" u="none" strike="noStrike" cap="none">
                        <a:solidFill>
                          <a:schemeClr val="lt1"/>
                        </a:solidFill>
                        <a:latin typeface="Arial"/>
                        <a:ea typeface="Arial"/>
                        <a:cs typeface="Arial"/>
                        <a:sym typeface="Arial"/>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alpha val="69410"/>
                      </a:schemeClr>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solidFill>
                            <a:srgbClr val="474746"/>
                          </a:solidFill>
                          <a:latin typeface="Arial"/>
                          <a:ea typeface="Arial"/>
                          <a:cs typeface="Arial"/>
                          <a:sym typeface="Arial"/>
                        </a:rPr>
                        <a:t>Using IAM policies (for group) with MFA conditions, We can enforce the access of console only with MFA.</a:t>
                      </a:r>
                      <a:endParaRPr sz="800" u="none" strike="noStrike" cap="none">
                        <a:solidFill>
                          <a:srgbClr val="474746"/>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800"/>
                        <a:buFont typeface="Arial"/>
                        <a:buNone/>
                      </a:pPr>
                      <a:r>
                        <a:rPr lang="en-GB" sz="800" u="none" strike="noStrike" cap="none">
                          <a:solidFill>
                            <a:srgbClr val="474746"/>
                          </a:solidFill>
                          <a:latin typeface="Arial"/>
                          <a:ea typeface="Arial"/>
                          <a:cs typeface="Arial"/>
                          <a:sym typeface="Arial"/>
                        </a:rPr>
                        <a:t>For example:</a:t>
                      </a:r>
                      <a:endParaRPr sz="800" u="none" strike="noStrike" cap="none"/>
                    </a:p>
                    <a:p>
                      <a:pPr marL="0" marR="0" lvl="0" indent="0" algn="l" rtl="0">
                        <a:lnSpc>
                          <a:spcPct val="100000"/>
                        </a:lnSpc>
                        <a:spcBef>
                          <a:spcPts val="500"/>
                        </a:spcBef>
                        <a:spcAft>
                          <a:spcPts val="0"/>
                        </a:spcAft>
                        <a:buClr>
                          <a:srgbClr val="000000"/>
                        </a:buClr>
                        <a:buSzPts val="800"/>
                        <a:buFont typeface="Arial"/>
                        <a:buNone/>
                      </a:pPr>
                      <a:r>
                        <a:rPr lang="en-GB" sz="800" u="none" strike="noStrike" cap="none">
                          <a:solidFill>
                            <a:srgbClr val="474746"/>
                          </a:solidFill>
                        </a:rPr>
                        <a:t>{</a:t>
                      </a:r>
                      <a:r>
                        <a:rPr lang="en-GB" sz="800" u="none" strike="noStrike" cap="none">
                          <a:solidFill>
                            <a:srgbClr val="474746"/>
                          </a:solidFill>
                          <a:latin typeface="Arial"/>
                          <a:ea typeface="Arial"/>
                          <a:cs typeface="Arial"/>
                          <a:sym typeface="Arial"/>
                        </a:rPr>
                        <a:t>…….</a:t>
                      </a:r>
                      <a:endParaRPr sz="800" u="none" strike="noStrike" cap="none"/>
                    </a:p>
                    <a:p>
                      <a:pPr marL="0" marR="0" lvl="0" indent="0" algn="l" rtl="0">
                        <a:lnSpc>
                          <a:spcPct val="100000"/>
                        </a:lnSpc>
                        <a:spcBef>
                          <a:spcPts val="500"/>
                        </a:spcBef>
                        <a:spcAft>
                          <a:spcPts val="0"/>
                        </a:spcAft>
                        <a:buClr>
                          <a:srgbClr val="000000"/>
                        </a:buClr>
                        <a:buSzPts val="800"/>
                        <a:buFont typeface="Arial"/>
                        <a:buNone/>
                      </a:pPr>
                      <a:r>
                        <a:rPr lang="en-GB" sz="800" u="none" strike="noStrike" cap="none">
                          <a:solidFill>
                            <a:srgbClr val="474746"/>
                          </a:solidFill>
                          <a:latin typeface="Arial"/>
                          <a:ea typeface="Arial"/>
                          <a:cs typeface="Arial"/>
                          <a:sym typeface="Arial"/>
                        </a:rPr>
                        <a:t>"Condition": {"Bool": {"aws:MultiFactorAuthPresent": "true"}}    }</a:t>
                      </a:r>
                      <a:endParaRPr sz="8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sldNum" idx="12"/>
          </p:nvPr>
        </p:nvSpPr>
        <p:spPr>
          <a:xfrm>
            <a:off x="6854571"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rgbClr val="000000"/>
              </a:buClr>
              <a:buSzPts val="700"/>
              <a:buFont typeface="Arial"/>
              <a:buNone/>
            </a:pPr>
            <a:fld id="{00000000-1234-1234-1234-123412341234}" type="slidenum">
              <a:rPr lang="en-GB"/>
              <a:t>7</a:t>
            </a:fld>
            <a:endParaRPr/>
          </a:p>
        </p:txBody>
      </p:sp>
      <p:sp>
        <p:nvSpPr>
          <p:cNvPr id="181" name="Google Shape;181;p17"/>
          <p:cNvSpPr txBox="1"/>
          <p:nvPr/>
        </p:nvSpPr>
        <p:spPr>
          <a:xfrm>
            <a:off x="0" y="0"/>
            <a:ext cx="6675000" cy="8709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2700"/>
              <a:buFont typeface="Arial"/>
              <a:buNone/>
            </a:pPr>
            <a:r>
              <a:rPr lang="en-GB" sz="2000" b="0" i="0" u="none" strike="noStrike" cap="none">
                <a:solidFill>
                  <a:schemeClr val="lt1"/>
                </a:solidFill>
                <a:latin typeface="Arial"/>
                <a:ea typeface="Arial"/>
                <a:cs typeface="Arial"/>
                <a:sym typeface="Arial"/>
              </a:rPr>
              <a:t>Network Architecture</a:t>
            </a:r>
            <a:endParaRPr sz="2000" b="0" i="0" u="none" strike="noStrike" cap="none">
              <a:solidFill>
                <a:srgbClr val="000000"/>
              </a:solidFill>
              <a:latin typeface="Arial"/>
              <a:ea typeface="Arial"/>
              <a:cs typeface="Arial"/>
              <a:sym typeface="Arial"/>
            </a:endParaRPr>
          </a:p>
        </p:txBody>
      </p:sp>
      <p:sp>
        <p:nvSpPr>
          <p:cNvPr id="182" name="Google Shape;182;p17"/>
          <p:cNvSpPr txBox="1"/>
          <p:nvPr/>
        </p:nvSpPr>
        <p:spPr>
          <a:xfrm>
            <a:off x="0" y="870903"/>
            <a:ext cx="77010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Use a table like this to work out your network architecture</a:t>
            </a:r>
            <a:endParaRPr sz="1800" b="0" i="0" u="none" strike="noStrike" cap="none">
              <a:solidFill>
                <a:schemeClr val="dk1"/>
              </a:solidFill>
              <a:latin typeface="Arial"/>
              <a:ea typeface="Arial"/>
              <a:cs typeface="Arial"/>
              <a:sym typeface="Arial"/>
            </a:endParaRPr>
          </a:p>
        </p:txBody>
      </p:sp>
      <p:graphicFrame>
        <p:nvGraphicFramePr>
          <p:cNvPr id="183" name="Google Shape;183;p17"/>
          <p:cNvGraphicFramePr/>
          <p:nvPr/>
        </p:nvGraphicFramePr>
        <p:xfrm>
          <a:off x="11" y="1261730"/>
          <a:ext cx="3000000" cy="3000000"/>
        </p:xfrm>
        <a:graphic>
          <a:graphicData uri="http://schemas.openxmlformats.org/drawingml/2006/table">
            <a:tbl>
              <a:tblPr>
                <a:noFill/>
                <a:tableStyleId>{37EF53C8-B1B1-49EF-AF15-1FF575EFAD06}</a:tableStyleId>
              </a:tblPr>
              <a:tblGrid>
                <a:gridCol w="553625">
                  <a:extLst>
                    <a:ext uri="{9D8B030D-6E8A-4147-A177-3AD203B41FA5}">
                      <a16:colId xmlns:a16="http://schemas.microsoft.com/office/drawing/2014/main" val="20000"/>
                    </a:ext>
                  </a:extLst>
                </a:gridCol>
                <a:gridCol w="954525">
                  <a:extLst>
                    <a:ext uri="{9D8B030D-6E8A-4147-A177-3AD203B41FA5}">
                      <a16:colId xmlns:a16="http://schemas.microsoft.com/office/drawing/2014/main" val="20001"/>
                    </a:ext>
                  </a:extLst>
                </a:gridCol>
                <a:gridCol w="3861725">
                  <a:extLst>
                    <a:ext uri="{9D8B030D-6E8A-4147-A177-3AD203B41FA5}">
                      <a16:colId xmlns:a16="http://schemas.microsoft.com/office/drawing/2014/main" val="20002"/>
                    </a:ext>
                  </a:extLst>
                </a:gridCol>
                <a:gridCol w="1166000">
                  <a:extLst>
                    <a:ext uri="{9D8B030D-6E8A-4147-A177-3AD203B41FA5}">
                      <a16:colId xmlns:a16="http://schemas.microsoft.com/office/drawing/2014/main" val="20003"/>
                    </a:ext>
                  </a:extLst>
                </a:gridCol>
                <a:gridCol w="811025">
                  <a:extLst>
                    <a:ext uri="{9D8B030D-6E8A-4147-A177-3AD203B41FA5}">
                      <a16:colId xmlns:a16="http://schemas.microsoft.com/office/drawing/2014/main" val="20004"/>
                    </a:ext>
                  </a:extLst>
                </a:gridCol>
                <a:gridCol w="1763225">
                  <a:extLst>
                    <a:ext uri="{9D8B030D-6E8A-4147-A177-3AD203B41FA5}">
                      <a16:colId xmlns:a16="http://schemas.microsoft.com/office/drawing/2014/main" val="20005"/>
                    </a:ext>
                  </a:extLst>
                </a:gridCol>
              </a:tblGrid>
              <a:tr h="249650">
                <a:tc>
                  <a:txBody>
                    <a:bodyPr/>
                    <a:lstStyle/>
                    <a:p>
                      <a:pPr marL="0" marR="0" lvl="0" indent="0" algn="ctr" rtl="0">
                        <a:lnSpc>
                          <a:spcPct val="100000"/>
                        </a:lnSpc>
                        <a:spcBef>
                          <a:spcPts val="0"/>
                        </a:spcBef>
                        <a:spcAft>
                          <a:spcPts val="0"/>
                        </a:spcAft>
                        <a:buClr>
                          <a:srgbClr val="000000"/>
                        </a:buClr>
                        <a:buSzPts val="2100"/>
                        <a:buFont typeface="Arial"/>
                        <a:buNone/>
                      </a:pPr>
                      <a:r>
                        <a:rPr lang="en-GB" sz="1200" b="1" u="none" strike="noStrike" cap="none">
                          <a:solidFill>
                            <a:schemeClr val="lt1"/>
                          </a:solidFill>
                          <a:latin typeface="Arial"/>
                          <a:ea typeface="Arial"/>
                          <a:cs typeface="Arial"/>
                          <a:sym typeface="Arial"/>
                        </a:rPr>
                        <a:t>VPC</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GB" sz="1200" b="1" u="none" strike="noStrike" cap="none">
                          <a:solidFill>
                            <a:schemeClr val="lt1"/>
                          </a:solidFill>
                          <a:latin typeface="Arial"/>
                          <a:ea typeface="Arial"/>
                          <a:cs typeface="Arial"/>
                          <a:sym typeface="Arial"/>
                        </a:rPr>
                        <a:t>Region</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GB" sz="1200" b="1" u="none" strike="noStrike" cap="none">
                          <a:solidFill>
                            <a:schemeClr val="lt1"/>
                          </a:solidFill>
                          <a:latin typeface="Arial"/>
                          <a:ea typeface="Arial"/>
                          <a:cs typeface="Arial"/>
                          <a:sym typeface="Arial"/>
                        </a:rPr>
                        <a:t>Purpose</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GB" sz="1200" b="1" u="none" strike="noStrike" cap="none">
                          <a:solidFill>
                            <a:schemeClr val="lt1"/>
                          </a:solidFill>
                          <a:latin typeface="Arial"/>
                          <a:ea typeface="Arial"/>
                          <a:cs typeface="Arial"/>
                          <a:sym typeface="Arial"/>
                        </a:rPr>
                        <a:t># of Subnets</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GB" sz="1200" b="1" u="none" strike="noStrike" cap="none">
                          <a:solidFill>
                            <a:schemeClr val="lt1"/>
                          </a:solidFill>
                          <a:latin typeface="Arial"/>
                          <a:ea typeface="Arial"/>
                          <a:cs typeface="Arial"/>
                          <a:sym typeface="Arial"/>
                        </a:rPr>
                        <a:t># of AZs</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en-GB" sz="1200" b="1" u="none" strike="noStrike" cap="none">
                          <a:solidFill>
                            <a:schemeClr val="lt1"/>
                          </a:solidFill>
                          <a:latin typeface="Arial"/>
                          <a:ea typeface="Arial"/>
                          <a:cs typeface="Arial"/>
                          <a:sym typeface="Arial"/>
                        </a:rPr>
                        <a:t>VPC CIDR Range</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1220750">
                <a:tc>
                  <a:txBody>
                    <a:bodyPr/>
                    <a:lstStyle/>
                    <a:p>
                      <a:pPr marL="0" marR="0" lvl="0" indent="0" algn="ctr" rtl="0">
                        <a:lnSpc>
                          <a:spcPct val="100000"/>
                        </a:lnSpc>
                        <a:spcBef>
                          <a:spcPts val="0"/>
                        </a:spcBef>
                        <a:spcAft>
                          <a:spcPts val="0"/>
                        </a:spcAft>
                        <a:buClr>
                          <a:srgbClr val="000000"/>
                        </a:buClr>
                        <a:buSzPts val="2100"/>
                        <a:buFont typeface="Arial"/>
                        <a:buNone/>
                      </a:pPr>
                      <a:r>
                        <a:rPr lang="en-GB" sz="1000" b="1" u="none" strike="noStrike" cap="none">
                          <a:solidFill>
                            <a:schemeClr val="lt1"/>
                          </a:solidFill>
                          <a:latin typeface="Arial"/>
                          <a:ea typeface="Arial"/>
                          <a:cs typeface="Arial"/>
                          <a:sym typeface="Arial"/>
                        </a:rPr>
                        <a:t>1</a:t>
                      </a:r>
                      <a:endParaRPr sz="10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GB" sz="1000" u="none" strike="noStrike" cap="none">
                          <a:solidFill>
                            <a:srgbClr val="474746"/>
                          </a:solidFill>
                          <a:latin typeface="Arial"/>
                          <a:ea typeface="Arial"/>
                          <a:cs typeface="Arial"/>
                          <a:sym typeface="Arial"/>
                        </a:rPr>
                        <a:t>Region-1</a:t>
                      </a:r>
                      <a:endParaRPr sz="1000" u="none" strike="noStrike" cap="none">
                        <a:solidFill>
                          <a:srgbClr val="47474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1000">
                        <a:solidFill>
                          <a:srgbClr val="474746"/>
                        </a:solidFill>
                      </a:endParaRPr>
                    </a:p>
                    <a:p>
                      <a:pPr marL="0" marR="0" lvl="0" indent="0" algn="l" rtl="0">
                        <a:lnSpc>
                          <a:spcPct val="100000"/>
                        </a:lnSpc>
                        <a:spcBef>
                          <a:spcPts val="0"/>
                        </a:spcBef>
                        <a:spcAft>
                          <a:spcPts val="0"/>
                        </a:spcAft>
                        <a:buClr>
                          <a:srgbClr val="000000"/>
                        </a:buClr>
                        <a:buSzPts val="800"/>
                        <a:buFont typeface="Arial"/>
                        <a:buNone/>
                      </a:pPr>
                      <a:endParaRPr sz="1000">
                        <a:solidFill>
                          <a:srgbClr val="474746"/>
                        </a:solidFill>
                      </a:endParaRPr>
                    </a:p>
                    <a:p>
                      <a:pPr marL="0" lvl="0" indent="0" algn="l" rtl="0">
                        <a:spcBef>
                          <a:spcPts val="0"/>
                        </a:spcBef>
                        <a:spcAft>
                          <a:spcPts val="0"/>
                        </a:spcAft>
                        <a:buClr>
                          <a:schemeClr val="dk1"/>
                        </a:buClr>
                        <a:buSzPts val="800"/>
                        <a:buFont typeface="Arial"/>
                        <a:buNone/>
                      </a:pPr>
                      <a:endParaRPr sz="1000">
                        <a:solidFill>
                          <a:srgbClr val="474746"/>
                        </a:solidFill>
                      </a:endParaRPr>
                    </a:p>
                    <a:p>
                      <a:pPr marL="0" lvl="0" indent="0" algn="l" rtl="0">
                        <a:spcBef>
                          <a:spcPts val="0"/>
                        </a:spcBef>
                        <a:spcAft>
                          <a:spcPts val="0"/>
                        </a:spcAft>
                        <a:buClr>
                          <a:schemeClr val="dk1"/>
                        </a:buClr>
                        <a:buSzPts val="800"/>
                        <a:buFont typeface="Arial"/>
                        <a:buNone/>
                      </a:pPr>
                      <a:r>
                        <a:rPr lang="en-GB" sz="1000">
                          <a:solidFill>
                            <a:srgbClr val="474746"/>
                          </a:solidFill>
                        </a:rPr>
                        <a:t>Region-1</a:t>
                      </a:r>
                      <a:endParaRPr sz="1000">
                        <a:solidFill>
                          <a:srgbClr val="474746"/>
                        </a:solidFill>
                      </a:endParaRPr>
                    </a:p>
                    <a:p>
                      <a:pPr marL="0" lvl="0" indent="0" algn="l" rtl="0">
                        <a:spcBef>
                          <a:spcPts val="0"/>
                        </a:spcBef>
                        <a:spcAft>
                          <a:spcPts val="0"/>
                        </a:spcAft>
                        <a:buClr>
                          <a:schemeClr val="dk1"/>
                        </a:buClr>
                        <a:buSzPts val="800"/>
                        <a:buFont typeface="Arial"/>
                        <a:buNone/>
                      </a:pPr>
                      <a:endParaRPr sz="1000">
                        <a:solidFill>
                          <a:srgbClr val="474746"/>
                        </a:solidFill>
                      </a:endParaRPr>
                    </a:p>
                    <a:p>
                      <a:pPr marL="0" lvl="0" indent="0" algn="l" rtl="0">
                        <a:spcBef>
                          <a:spcPts val="0"/>
                        </a:spcBef>
                        <a:spcAft>
                          <a:spcPts val="0"/>
                        </a:spcAft>
                        <a:buClr>
                          <a:schemeClr val="dk1"/>
                        </a:buClr>
                        <a:buSzPts val="800"/>
                        <a:buFont typeface="Arial"/>
                        <a:buNone/>
                      </a:pPr>
                      <a:endParaRPr sz="1000">
                        <a:solidFill>
                          <a:srgbClr val="474746"/>
                        </a:solidFill>
                      </a:endParaRPr>
                    </a:p>
                    <a:p>
                      <a:pPr marL="0" lvl="0" indent="0" algn="l" rtl="0">
                        <a:spcBef>
                          <a:spcPts val="0"/>
                        </a:spcBef>
                        <a:spcAft>
                          <a:spcPts val="0"/>
                        </a:spcAft>
                        <a:buClr>
                          <a:schemeClr val="dk1"/>
                        </a:buClr>
                        <a:buSzPts val="800"/>
                        <a:buFont typeface="Arial"/>
                        <a:buNone/>
                      </a:pPr>
                      <a:r>
                        <a:rPr lang="en-GB" sz="1000">
                          <a:solidFill>
                            <a:srgbClr val="474746"/>
                          </a:solidFill>
                        </a:rPr>
                        <a:t>Region-1</a:t>
                      </a:r>
                      <a:endParaRPr sz="1000">
                        <a:solidFill>
                          <a:srgbClr val="474746"/>
                        </a:solidFill>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GB" sz="1000" u="none" strike="noStrike" cap="none">
                          <a:solidFill>
                            <a:schemeClr val="dk1"/>
                          </a:solidFill>
                          <a:latin typeface="Arial"/>
                          <a:ea typeface="Arial"/>
                          <a:cs typeface="Arial"/>
                          <a:sym typeface="Arial"/>
                        </a:rPr>
                        <a:t>To i</a:t>
                      </a:r>
                      <a:r>
                        <a:rPr lang="en-GB" sz="1000">
                          <a:solidFill>
                            <a:schemeClr val="dk1"/>
                          </a:solidFill>
                        </a:rPr>
                        <a:t>solate Web instances (EC2)</a:t>
                      </a:r>
                      <a:r>
                        <a:rPr lang="en-GB" sz="1000"/>
                        <a:t>. Keeping this in a separate subnet helps us to allow external world egress to this subnet alone. </a:t>
                      </a:r>
                      <a:r>
                        <a:rPr lang="en-GB" sz="1000">
                          <a:solidFill>
                            <a:schemeClr val="dk1"/>
                          </a:solidFill>
                        </a:rPr>
                        <a:t>This subnet can accommodate 8 hosts (6 usable).</a:t>
                      </a:r>
                      <a:endParaRPr sz="100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1000" u="none" strike="noStrike" cap="none">
                        <a:solidFill>
                          <a:schemeClr val="dk1"/>
                        </a:solidFill>
                        <a:latin typeface="Arial"/>
                        <a:ea typeface="Arial"/>
                        <a:cs typeface="Arial"/>
                        <a:sym typeface="Arial"/>
                      </a:endParaRPr>
                    </a:p>
                    <a:p>
                      <a:pPr marL="0" lvl="0" indent="0" algn="l" rtl="0">
                        <a:spcBef>
                          <a:spcPts val="0"/>
                        </a:spcBef>
                        <a:spcAft>
                          <a:spcPts val="0"/>
                        </a:spcAft>
                        <a:buClr>
                          <a:schemeClr val="dk1"/>
                        </a:buClr>
                        <a:buSzPts val="800"/>
                        <a:buFont typeface="Arial"/>
                        <a:buNone/>
                      </a:pPr>
                      <a:r>
                        <a:rPr lang="en-GB" sz="1000">
                          <a:solidFill>
                            <a:schemeClr val="dk1"/>
                          </a:solidFill>
                        </a:rPr>
                        <a:t>To isolate App instances (EC2 and Lambda) from external world. This subnet can accommodate 8 hosts (6 usable).</a:t>
                      </a: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marR="0" lvl="0" indent="0" algn="l" rtl="0">
                        <a:lnSpc>
                          <a:spcPct val="100000"/>
                        </a:lnSpc>
                        <a:spcBef>
                          <a:spcPts val="0"/>
                        </a:spcBef>
                        <a:spcAft>
                          <a:spcPts val="0"/>
                        </a:spcAft>
                        <a:buClr>
                          <a:srgbClr val="000000"/>
                        </a:buClr>
                        <a:buSzPts val="800"/>
                        <a:buFont typeface="Arial"/>
                        <a:buNone/>
                      </a:pPr>
                      <a:r>
                        <a:rPr lang="en-GB" sz="1000">
                          <a:solidFill>
                            <a:schemeClr val="dk1"/>
                          </a:solidFill>
                        </a:rPr>
                        <a:t>To isolate Database instances (Aurora) from external world. This subnet can accommodate 8 hosts (6 usable).</a:t>
                      </a:r>
                      <a:endParaRPr sz="1000">
                        <a:solidFill>
                          <a:schemeClr val="dk1"/>
                        </a:solidFill>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800"/>
                        <a:buFont typeface="Arial"/>
                        <a:buNone/>
                      </a:pPr>
                      <a:r>
                        <a:rPr lang="en-GB" sz="1000">
                          <a:solidFill>
                            <a:schemeClr val="dk1"/>
                          </a:solidFill>
                        </a:rPr>
                        <a:t>Private-Subnet-1</a:t>
                      </a: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r>
                        <a:rPr lang="en-GB" sz="1000">
                          <a:solidFill>
                            <a:schemeClr val="dk1"/>
                          </a:solidFill>
                        </a:rPr>
                        <a:t>Private-Subnet-2</a:t>
                      </a: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r>
                        <a:rPr lang="en-GB" sz="1000">
                          <a:solidFill>
                            <a:schemeClr val="dk1"/>
                          </a:solidFill>
                        </a:rPr>
                        <a:t>Private-Subnet-3</a:t>
                      </a:r>
                      <a:endParaRPr sz="1000">
                        <a:solidFill>
                          <a:schemeClr val="dk1"/>
                        </a:solidFill>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GB" sz="1000" u="none" strike="noStrike" cap="none">
                          <a:latin typeface="Arial"/>
                          <a:ea typeface="Arial"/>
                          <a:cs typeface="Arial"/>
                          <a:sym typeface="Arial"/>
                        </a:rPr>
                        <a:t>AZ-</a:t>
                      </a:r>
                      <a:r>
                        <a:rPr lang="en-GB" sz="1000"/>
                        <a:t>1&amp;2</a:t>
                      </a:r>
                      <a:endParaRPr sz="10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1000"/>
                    </a:p>
                    <a:p>
                      <a:pPr marL="0" marR="0" lvl="0" indent="0" algn="l" rtl="0">
                        <a:lnSpc>
                          <a:spcPct val="100000"/>
                        </a:lnSpc>
                        <a:spcBef>
                          <a:spcPts val="0"/>
                        </a:spcBef>
                        <a:spcAft>
                          <a:spcPts val="0"/>
                        </a:spcAft>
                        <a:buClr>
                          <a:srgbClr val="000000"/>
                        </a:buClr>
                        <a:buSzPts val="800"/>
                        <a:buFont typeface="Arial"/>
                        <a:buNone/>
                      </a:pPr>
                      <a:endParaRPr sz="1000"/>
                    </a:p>
                    <a:p>
                      <a:pPr marL="0" marR="0" lvl="0" indent="0" algn="l" rtl="0">
                        <a:lnSpc>
                          <a:spcPct val="100000"/>
                        </a:lnSpc>
                        <a:spcBef>
                          <a:spcPts val="0"/>
                        </a:spcBef>
                        <a:spcAft>
                          <a:spcPts val="0"/>
                        </a:spcAft>
                        <a:buClr>
                          <a:srgbClr val="000000"/>
                        </a:buClr>
                        <a:buSzPts val="800"/>
                        <a:buFont typeface="Arial"/>
                        <a:buNone/>
                      </a:pPr>
                      <a:endParaRPr sz="1000"/>
                    </a:p>
                    <a:p>
                      <a:pPr marL="0" lvl="0" indent="0" algn="l" rtl="0">
                        <a:spcBef>
                          <a:spcPts val="0"/>
                        </a:spcBef>
                        <a:spcAft>
                          <a:spcPts val="0"/>
                        </a:spcAft>
                        <a:buClr>
                          <a:schemeClr val="dk1"/>
                        </a:buClr>
                        <a:buSzPts val="800"/>
                        <a:buFont typeface="Arial"/>
                        <a:buNone/>
                      </a:pPr>
                      <a:r>
                        <a:rPr lang="en-GB" sz="1000">
                          <a:solidFill>
                            <a:schemeClr val="dk1"/>
                          </a:solidFill>
                        </a:rPr>
                        <a:t>AZ-1&amp;2</a:t>
                      </a: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r>
                        <a:rPr lang="en-GB" sz="1000">
                          <a:solidFill>
                            <a:schemeClr val="dk1"/>
                          </a:solidFill>
                        </a:rPr>
                        <a:t>AZ-1&amp;2</a:t>
                      </a:r>
                      <a:endParaRPr sz="1000">
                        <a:solidFill>
                          <a:schemeClr val="dk1"/>
                        </a:solidFill>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GB" sz="1000"/>
                        <a:t>29</a:t>
                      </a:r>
                      <a:endParaRPr sz="1000"/>
                    </a:p>
                    <a:p>
                      <a:pPr marL="0" marR="0" lvl="0" indent="0" algn="l" rtl="0">
                        <a:lnSpc>
                          <a:spcPct val="100000"/>
                        </a:lnSpc>
                        <a:spcBef>
                          <a:spcPts val="0"/>
                        </a:spcBef>
                        <a:spcAft>
                          <a:spcPts val="0"/>
                        </a:spcAft>
                        <a:buClr>
                          <a:srgbClr val="000000"/>
                        </a:buClr>
                        <a:buSzPts val="800"/>
                        <a:buFont typeface="Arial"/>
                        <a:buNone/>
                      </a:pPr>
                      <a:endParaRPr sz="1000"/>
                    </a:p>
                    <a:p>
                      <a:pPr marL="0" marR="0" lvl="0" indent="0" algn="l" rtl="0">
                        <a:lnSpc>
                          <a:spcPct val="100000"/>
                        </a:lnSpc>
                        <a:spcBef>
                          <a:spcPts val="0"/>
                        </a:spcBef>
                        <a:spcAft>
                          <a:spcPts val="0"/>
                        </a:spcAft>
                        <a:buClr>
                          <a:srgbClr val="000000"/>
                        </a:buClr>
                        <a:buSzPts val="800"/>
                        <a:buFont typeface="Arial"/>
                        <a:buNone/>
                      </a:pPr>
                      <a:endParaRPr sz="1000"/>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r>
                        <a:rPr lang="en-GB" sz="1000">
                          <a:solidFill>
                            <a:schemeClr val="dk1"/>
                          </a:solidFill>
                        </a:rPr>
                        <a:t>29</a:t>
                      </a:r>
                      <a:endParaRPr sz="1000">
                        <a:solidFill>
                          <a:schemeClr val="dk1"/>
                        </a:solidFill>
                      </a:endParaRPr>
                    </a:p>
                    <a:p>
                      <a:pPr marL="0" marR="0" lvl="0" indent="0" algn="l" rtl="0">
                        <a:lnSpc>
                          <a:spcPct val="100000"/>
                        </a:lnSpc>
                        <a:spcBef>
                          <a:spcPts val="0"/>
                        </a:spcBef>
                        <a:spcAft>
                          <a:spcPts val="0"/>
                        </a:spcAft>
                        <a:buClr>
                          <a:srgbClr val="000000"/>
                        </a:buClr>
                        <a:buSzPts val="800"/>
                        <a:buFont typeface="Arial"/>
                        <a:buNone/>
                      </a:pPr>
                      <a:endParaRPr sz="1000"/>
                    </a:p>
                    <a:p>
                      <a:pPr marL="0" lvl="0" indent="0" algn="l" rtl="0">
                        <a:spcBef>
                          <a:spcPts val="0"/>
                        </a:spcBef>
                        <a:spcAft>
                          <a:spcPts val="0"/>
                        </a:spcAft>
                        <a:buClr>
                          <a:schemeClr val="dk1"/>
                        </a:buClr>
                        <a:buSzPts val="800"/>
                        <a:buFont typeface="Arial"/>
                        <a:buNone/>
                      </a:pPr>
                      <a:endParaRPr sz="1000">
                        <a:solidFill>
                          <a:schemeClr val="dk1"/>
                        </a:solidFill>
                      </a:endParaRPr>
                    </a:p>
                    <a:p>
                      <a:pPr marL="0" lvl="0" indent="0" algn="l" rtl="0">
                        <a:spcBef>
                          <a:spcPts val="0"/>
                        </a:spcBef>
                        <a:spcAft>
                          <a:spcPts val="0"/>
                        </a:spcAft>
                        <a:buClr>
                          <a:schemeClr val="dk1"/>
                        </a:buClr>
                        <a:buSzPts val="800"/>
                        <a:buFont typeface="Arial"/>
                        <a:buNone/>
                      </a:pPr>
                      <a:r>
                        <a:rPr lang="en-GB" sz="1000">
                          <a:solidFill>
                            <a:schemeClr val="dk1"/>
                          </a:solidFill>
                        </a:rPr>
                        <a:t>29</a:t>
                      </a:r>
                      <a:endParaRPr sz="1000">
                        <a:solidFill>
                          <a:schemeClr val="dk1"/>
                        </a:solidFill>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17025">
                <a:tc>
                  <a:txBody>
                    <a:bodyPr/>
                    <a:lstStyle/>
                    <a:p>
                      <a:pPr marL="0" marR="0" lvl="0" indent="0" algn="ctr" rtl="0">
                        <a:lnSpc>
                          <a:spcPct val="100000"/>
                        </a:lnSpc>
                        <a:spcBef>
                          <a:spcPts val="0"/>
                        </a:spcBef>
                        <a:spcAft>
                          <a:spcPts val="0"/>
                        </a:spcAft>
                        <a:buClr>
                          <a:srgbClr val="000000"/>
                        </a:buClr>
                        <a:buSzPts val="2100"/>
                        <a:buFont typeface="Arial"/>
                        <a:buNone/>
                      </a:pPr>
                      <a:r>
                        <a:rPr lang="en-GB" sz="1000" b="1" u="none" strike="noStrike" cap="none">
                          <a:solidFill>
                            <a:schemeClr val="lt1"/>
                          </a:solidFill>
                          <a:latin typeface="Arial"/>
                          <a:ea typeface="Arial"/>
                          <a:cs typeface="Arial"/>
                          <a:sym typeface="Arial"/>
                        </a:rPr>
                        <a:t>1</a:t>
                      </a:r>
                      <a:endParaRPr sz="10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474746"/>
                        </a:buClr>
                        <a:buSzPts val="800"/>
                        <a:buFont typeface="Arial"/>
                        <a:buNone/>
                      </a:pPr>
                      <a:r>
                        <a:rPr lang="en-GB" sz="1000" u="none" strike="noStrike" cap="none">
                          <a:solidFill>
                            <a:srgbClr val="474746"/>
                          </a:solidFill>
                          <a:latin typeface="Arial"/>
                          <a:ea typeface="Arial"/>
                          <a:cs typeface="Arial"/>
                          <a:sym typeface="Arial"/>
                        </a:rPr>
                        <a:t>Region-1</a:t>
                      </a:r>
                      <a:endParaRPr sz="10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GB" sz="1000" u="none" strike="noStrike" cap="none">
                          <a:solidFill>
                            <a:schemeClr val="dk1"/>
                          </a:solidFill>
                          <a:latin typeface="Arial"/>
                          <a:ea typeface="Arial"/>
                          <a:cs typeface="Arial"/>
                          <a:sym typeface="Arial"/>
                        </a:rPr>
                        <a:t>To allow external world access</a:t>
                      </a:r>
                      <a:r>
                        <a:rPr lang="en-GB" sz="1000">
                          <a:solidFill>
                            <a:schemeClr val="dk1"/>
                          </a:solidFill>
                        </a:rPr>
                        <a:t>. In this model, we use this to provide external world access to Web instances alone. This subnet can accommodate 32 hosts (30 usable).</a:t>
                      </a:r>
                      <a:endParaRPr sz="10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GB" sz="1000" u="none" strike="noStrike" cap="none">
                          <a:latin typeface="Arial"/>
                          <a:ea typeface="Arial"/>
                          <a:cs typeface="Arial"/>
                          <a:sym typeface="Arial"/>
                        </a:rPr>
                        <a:t>Public Subnet</a:t>
                      </a:r>
                      <a:endParaRPr sz="1000" u="none" strike="noStrike" cap="none"/>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800"/>
                        <a:buFont typeface="Arial"/>
                        <a:buNone/>
                      </a:pPr>
                      <a:r>
                        <a:rPr lang="en-GB" sz="1000">
                          <a:solidFill>
                            <a:schemeClr val="dk1"/>
                          </a:solidFill>
                        </a:rPr>
                        <a:t>AZ-1&amp;2</a:t>
                      </a:r>
                      <a:endParaRPr sz="1000"/>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Calibri"/>
                        <a:buNone/>
                      </a:pPr>
                      <a:r>
                        <a:rPr lang="en-GB" sz="1000"/>
                        <a:t>27</a:t>
                      </a:r>
                      <a:endParaRPr sz="1000"/>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8425">
                <a:tc>
                  <a:txBody>
                    <a:bodyPr/>
                    <a:lstStyle/>
                    <a:p>
                      <a:pPr marL="0" marR="0" lvl="0" indent="0" algn="ctr" rtl="0">
                        <a:lnSpc>
                          <a:spcPct val="100000"/>
                        </a:lnSpc>
                        <a:spcBef>
                          <a:spcPts val="0"/>
                        </a:spcBef>
                        <a:spcAft>
                          <a:spcPts val="0"/>
                        </a:spcAft>
                        <a:buClr>
                          <a:srgbClr val="000000"/>
                        </a:buClr>
                        <a:buSzPts val="2100"/>
                        <a:buFont typeface="Arial"/>
                        <a:buNone/>
                      </a:pPr>
                      <a:r>
                        <a:rPr lang="en-GB" sz="1000" b="1">
                          <a:solidFill>
                            <a:schemeClr val="lt1"/>
                          </a:solidFill>
                        </a:rPr>
                        <a:t>2</a:t>
                      </a:r>
                      <a:endParaRPr sz="10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GB" sz="1000">
                          <a:solidFill>
                            <a:srgbClr val="474746"/>
                          </a:solidFill>
                        </a:rPr>
                        <a:t>Region-2</a:t>
                      </a:r>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800"/>
                        <a:buFont typeface="Arial"/>
                        <a:buNone/>
                      </a:pPr>
                      <a:r>
                        <a:rPr lang="en-GB" sz="1000">
                          <a:solidFill>
                            <a:schemeClr val="dk1"/>
                          </a:solidFill>
                        </a:rPr>
                        <a:t>Purpose is same as the Region-1 but this is completely for testing.</a:t>
                      </a:r>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000">
                          <a:solidFill>
                            <a:schemeClr val="dk1"/>
                          </a:solidFill>
                        </a:rPr>
                        <a:t>Private-Subnet-1&amp;2&amp;3</a:t>
                      </a:r>
                      <a:endParaRPr sz="1000">
                        <a:solidFill>
                          <a:schemeClr val="dk1"/>
                        </a:solidFill>
                      </a:endParaRPr>
                    </a:p>
                    <a:p>
                      <a:pPr marL="0" lvl="0" indent="0" algn="l" rtl="0">
                        <a:spcBef>
                          <a:spcPts val="0"/>
                        </a:spcBef>
                        <a:spcAft>
                          <a:spcPts val="0"/>
                        </a:spcAft>
                        <a:buClr>
                          <a:schemeClr val="dk1"/>
                        </a:buClr>
                        <a:buSzPts val="800"/>
                        <a:buFont typeface="Arial"/>
                        <a:buNone/>
                      </a:pPr>
                      <a:r>
                        <a:rPr lang="en-GB" sz="1000">
                          <a:solidFill>
                            <a:schemeClr val="dk1"/>
                          </a:solidFill>
                        </a:rPr>
                        <a:t>Public Subnet</a:t>
                      </a:r>
                      <a:endParaRPr sz="1000">
                        <a:solidFill>
                          <a:schemeClr val="dk1"/>
                        </a:solidFill>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800"/>
                        <a:buFont typeface="Arial"/>
                        <a:buNone/>
                      </a:pPr>
                      <a:r>
                        <a:rPr lang="en-GB" sz="1000">
                          <a:solidFill>
                            <a:schemeClr val="dk1"/>
                          </a:solidFill>
                        </a:rPr>
                        <a:t>AZ-1</a:t>
                      </a:r>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800"/>
                        <a:buFont typeface="Arial"/>
                        <a:buNone/>
                      </a:pPr>
                      <a:r>
                        <a:rPr lang="en-GB" sz="1000">
                          <a:solidFill>
                            <a:schemeClr val="dk1"/>
                          </a:solidFill>
                        </a:rPr>
                        <a:t>CIDR Same as Region-1.</a:t>
                      </a:r>
                      <a:endParaRPr sz="600" b="1" i="1"/>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7675">
                <a:tc>
                  <a:txBody>
                    <a:bodyPr/>
                    <a:lstStyle/>
                    <a:p>
                      <a:pPr marL="0" marR="0" lvl="0" indent="0" algn="ctr" rtl="0">
                        <a:lnSpc>
                          <a:spcPct val="100000"/>
                        </a:lnSpc>
                        <a:spcBef>
                          <a:spcPts val="0"/>
                        </a:spcBef>
                        <a:spcAft>
                          <a:spcPts val="0"/>
                        </a:spcAft>
                        <a:buClr>
                          <a:srgbClr val="000000"/>
                        </a:buClr>
                        <a:buSzPts val="2100"/>
                        <a:buFont typeface="Arial"/>
                        <a:buNone/>
                      </a:pPr>
                      <a:r>
                        <a:rPr lang="en-GB" sz="1000" b="1">
                          <a:solidFill>
                            <a:schemeClr val="lt1"/>
                          </a:solidFill>
                        </a:rPr>
                        <a:t>3</a:t>
                      </a:r>
                      <a:endParaRPr sz="1000" u="none" strike="noStrike" cap="none"/>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r>
                        <a:rPr lang="en-GB" sz="1000">
                          <a:solidFill>
                            <a:srgbClr val="474746"/>
                          </a:solidFill>
                        </a:rPr>
                        <a:t>Region-3</a:t>
                      </a:r>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000">
                          <a:solidFill>
                            <a:schemeClr val="dk1"/>
                          </a:solidFill>
                        </a:rPr>
                        <a:t>Purpose is same as the Region-1 but this is completely for development.</a:t>
                      </a:r>
                      <a:endParaRPr/>
                    </a:p>
                  </a:txBody>
                  <a:tcPr marL="68600" marR="6860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000">
                          <a:solidFill>
                            <a:schemeClr val="dk1"/>
                          </a:solidFill>
                        </a:rPr>
                        <a:t>Private-Subnet-1&amp;2&amp;3</a:t>
                      </a:r>
                      <a:endParaRPr sz="1000">
                        <a:solidFill>
                          <a:schemeClr val="dk1"/>
                        </a:solidFill>
                      </a:endParaRPr>
                    </a:p>
                    <a:p>
                      <a:pPr marL="0" lvl="0" indent="0" algn="l" rtl="0">
                        <a:spcBef>
                          <a:spcPts val="0"/>
                        </a:spcBef>
                        <a:spcAft>
                          <a:spcPts val="0"/>
                        </a:spcAft>
                        <a:buClr>
                          <a:schemeClr val="dk1"/>
                        </a:buClr>
                        <a:buSzPts val="1100"/>
                        <a:buFont typeface="Arial"/>
                        <a:buNone/>
                      </a:pPr>
                      <a:r>
                        <a:rPr lang="en-GB" sz="1000">
                          <a:solidFill>
                            <a:schemeClr val="dk1"/>
                          </a:solidFill>
                        </a:rPr>
                        <a:t>Public Subnet</a:t>
                      </a:r>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000">
                          <a:solidFill>
                            <a:schemeClr val="dk1"/>
                          </a:solidFill>
                        </a:rPr>
                        <a:t>AZ-1</a:t>
                      </a:r>
                      <a:endParaRPr/>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800"/>
                        <a:buFont typeface="Arial"/>
                        <a:buNone/>
                      </a:pPr>
                      <a:r>
                        <a:rPr lang="en-GB" sz="1000">
                          <a:solidFill>
                            <a:schemeClr val="dk1"/>
                          </a:solidFill>
                        </a:rPr>
                        <a:t>CIDR Same as Region-1.</a:t>
                      </a:r>
                      <a:endParaRPr sz="800"/>
                    </a:p>
                  </a:txBody>
                  <a:tcPr marL="68600" marR="137150"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84" name="Google Shape;184;p17"/>
          <p:cNvCxnSpPr/>
          <p:nvPr/>
        </p:nvCxnSpPr>
        <p:spPr>
          <a:xfrm rot="10800000" flipH="1">
            <a:off x="555000" y="2071600"/>
            <a:ext cx="8563800" cy="12900"/>
          </a:xfrm>
          <a:prstGeom prst="straightConnector1">
            <a:avLst/>
          </a:prstGeom>
          <a:noFill/>
          <a:ln w="9525" cap="flat" cmpd="sng">
            <a:solidFill>
              <a:schemeClr val="accent1"/>
            </a:solidFill>
            <a:prstDash val="solid"/>
            <a:miter lim="800000"/>
            <a:headEnd type="none" w="sm" len="sm"/>
            <a:tailEnd type="none" w="sm" len="sm"/>
          </a:ln>
        </p:spPr>
      </p:cxnSp>
      <p:cxnSp>
        <p:nvCxnSpPr>
          <p:cNvPr id="185" name="Google Shape;185;p17"/>
          <p:cNvCxnSpPr/>
          <p:nvPr/>
        </p:nvCxnSpPr>
        <p:spPr>
          <a:xfrm rot="10800000" flipH="1">
            <a:off x="555000" y="2528800"/>
            <a:ext cx="8563800" cy="129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p:nvPr/>
        </p:nvSpPr>
        <p:spPr>
          <a:xfrm>
            <a:off x="25" y="0"/>
            <a:ext cx="6563400" cy="8871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3000"/>
              <a:buFont typeface="Arial"/>
              <a:buNone/>
            </a:pPr>
            <a:r>
              <a:rPr lang="en-GB" sz="2000" b="0" i="0" u="none" strike="noStrike" cap="none">
                <a:solidFill>
                  <a:schemeClr val="lt1"/>
                </a:solidFill>
                <a:latin typeface="Arial"/>
                <a:ea typeface="Arial"/>
                <a:cs typeface="Arial"/>
                <a:sym typeface="Arial"/>
              </a:rPr>
              <a:t>Web and Application Tier</a:t>
            </a:r>
            <a:endParaRPr sz="2000" b="0" i="0" u="none" strike="noStrike" cap="none">
              <a:solidFill>
                <a:srgbClr val="000000"/>
              </a:solidFill>
              <a:latin typeface="Arial"/>
              <a:ea typeface="Arial"/>
              <a:cs typeface="Arial"/>
              <a:sym typeface="Arial"/>
            </a:endParaRPr>
          </a:p>
        </p:txBody>
      </p:sp>
      <p:sp>
        <p:nvSpPr>
          <p:cNvPr id="192" name="Google Shape;192;p18"/>
          <p:cNvSpPr txBox="1"/>
          <p:nvPr/>
        </p:nvSpPr>
        <p:spPr>
          <a:xfrm>
            <a:off x="-32250" y="887175"/>
            <a:ext cx="91440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a:solidFill>
                  <a:schemeClr val="dk1"/>
                </a:solidFill>
                <a:latin typeface="Calibri"/>
                <a:ea typeface="Calibri"/>
                <a:cs typeface="Calibri"/>
                <a:sym typeface="Calibri"/>
              </a:rPr>
              <a:t>Below is our capacity proposal for web, app and db instances.</a:t>
            </a:r>
            <a:endParaRPr sz="1800" b="0" i="0" u="none" strike="noStrike" cap="none">
              <a:solidFill>
                <a:schemeClr val="dk1"/>
              </a:solidFill>
              <a:latin typeface="Arial"/>
              <a:ea typeface="Arial"/>
              <a:cs typeface="Arial"/>
              <a:sym typeface="Arial"/>
            </a:endParaRPr>
          </a:p>
        </p:txBody>
      </p:sp>
      <p:graphicFrame>
        <p:nvGraphicFramePr>
          <p:cNvPr id="193" name="Google Shape;193;p18"/>
          <p:cNvGraphicFramePr/>
          <p:nvPr/>
        </p:nvGraphicFramePr>
        <p:xfrm>
          <a:off x="13" y="1778192"/>
          <a:ext cx="3000000" cy="3000000"/>
        </p:xfrm>
        <a:graphic>
          <a:graphicData uri="http://schemas.openxmlformats.org/drawingml/2006/table">
            <a:tbl>
              <a:tblPr>
                <a:noFill/>
                <a:tableStyleId>{37EF53C8-B1B1-49EF-AF15-1FF575EFAD06}</a:tableStyleId>
              </a:tblPr>
              <a:tblGrid>
                <a:gridCol w="737100">
                  <a:extLst>
                    <a:ext uri="{9D8B030D-6E8A-4147-A177-3AD203B41FA5}">
                      <a16:colId xmlns:a16="http://schemas.microsoft.com/office/drawing/2014/main" val="20000"/>
                    </a:ext>
                  </a:extLst>
                </a:gridCol>
                <a:gridCol w="1490250">
                  <a:extLst>
                    <a:ext uri="{9D8B030D-6E8A-4147-A177-3AD203B41FA5}">
                      <a16:colId xmlns:a16="http://schemas.microsoft.com/office/drawing/2014/main" val="20001"/>
                    </a:ext>
                  </a:extLst>
                </a:gridCol>
                <a:gridCol w="918950">
                  <a:extLst>
                    <a:ext uri="{9D8B030D-6E8A-4147-A177-3AD203B41FA5}">
                      <a16:colId xmlns:a16="http://schemas.microsoft.com/office/drawing/2014/main" val="20002"/>
                    </a:ext>
                  </a:extLst>
                </a:gridCol>
                <a:gridCol w="1108325">
                  <a:extLst>
                    <a:ext uri="{9D8B030D-6E8A-4147-A177-3AD203B41FA5}">
                      <a16:colId xmlns:a16="http://schemas.microsoft.com/office/drawing/2014/main" val="20003"/>
                    </a:ext>
                  </a:extLst>
                </a:gridCol>
                <a:gridCol w="2228450">
                  <a:extLst>
                    <a:ext uri="{9D8B030D-6E8A-4147-A177-3AD203B41FA5}">
                      <a16:colId xmlns:a16="http://schemas.microsoft.com/office/drawing/2014/main" val="20004"/>
                    </a:ext>
                  </a:extLst>
                </a:gridCol>
                <a:gridCol w="1438900">
                  <a:extLst>
                    <a:ext uri="{9D8B030D-6E8A-4147-A177-3AD203B41FA5}">
                      <a16:colId xmlns:a16="http://schemas.microsoft.com/office/drawing/2014/main" val="20005"/>
                    </a:ext>
                  </a:extLst>
                </a:gridCol>
                <a:gridCol w="1222025">
                  <a:extLst>
                    <a:ext uri="{9D8B030D-6E8A-4147-A177-3AD203B41FA5}">
                      <a16:colId xmlns:a16="http://schemas.microsoft.com/office/drawing/2014/main" val="20006"/>
                    </a:ext>
                  </a:extLst>
                </a:gridCol>
              </a:tblGrid>
              <a:tr h="486750">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Tier</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Tags*</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OS</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Instance Type</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Justification</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 of instances</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User Data? Y/N</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578650">
                <a:tc>
                  <a:txBody>
                    <a:bodyPr/>
                    <a:lstStyle/>
                    <a:p>
                      <a:pPr marL="0" marR="0" lvl="0" indent="0" algn="ctr" rtl="0">
                        <a:lnSpc>
                          <a:spcPct val="100000"/>
                        </a:lnSpc>
                        <a:spcBef>
                          <a:spcPts val="0"/>
                        </a:spcBef>
                        <a:spcAft>
                          <a:spcPts val="0"/>
                        </a:spcAft>
                        <a:buClr>
                          <a:srgbClr val="000000"/>
                        </a:buClr>
                        <a:buSzPts val="1400"/>
                        <a:buFont typeface="Arial"/>
                        <a:buNone/>
                      </a:pPr>
                      <a:r>
                        <a:rPr lang="en-GB" sz="1200" u="none" strike="noStrike" cap="none">
                          <a:solidFill>
                            <a:schemeClr val="lt1"/>
                          </a:solidFill>
                          <a:latin typeface="Arial"/>
                          <a:ea typeface="Arial"/>
                          <a:cs typeface="Arial"/>
                          <a:sym typeface="Arial"/>
                        </a:rPr>
                        <a:t>Web</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GB" sz="1000" u="none" strike="noStrike" cap="none">
                          <a:solidFill>
                            <a:schemeClr val="dk1"/>
                          </a:solidFill>
                          <a:latin typeface="Arial"/>
                          <a:ea typeface="Arial"/>
                          <a:cs typeface="Arial"/>
                          <a:sym typeface="Arial"/>
                        </a:rPr>
                        <a:t>name:</a:t>
                      </a:r>
                      <a:r>
                        <a:rPr lang="en-GB" sz="1000">
                          <a:solidFill>
                            <a:schemeClr val="dk1"/>
                          </a:solidFill>
                        </a:rPr>
                        <a:t>web</a:t>
                      </a:r>
                      <a:endParaRPr sz="1000" u="none" strike="noStrike" cap="none">
                        <a:solidFill>
                          <a:schemeClr val="dk1"/>
                        </a:solidFill>
                        <a:latin typeface="Arial"/>
                        <a:ea typeface="Arial"/>
                        <a:cs typeface="Arial"/>
                        <a:sym typeface="Aria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a:buNone/>
                      </a:pPr>
                      <a:r>
                        <a:rPr lang="en-GB" sz="1000">
                          <a:solidFill>
                            <a:schemeClr val="dk1"/>
                          </a:solidFill>
                        </a:rPr>
                        <a:t>Windows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a:solidFill>
                            <a:schemeClr val="dk1"/>
                          </a:solidFill>
                        </a:rPr>
                        <a:t>t3.medium</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a:solidFill>
                            <a:schemeClr val="dk1"/>
                          </a:solidFill>
                        </a:rPr>
                        <a:t>It has 2 vCPU and 4 GB of RAM. Capacity similar to previous machines.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a:solidFill>
                            <a:schemeClr val="dk1"/>
                          </a:solidFill>
                        </a:rPr>
                        <a:t>2</a:t>
                      </a:r>
                      <a:endParaRPr sz="1000" u="none" strike="noStrike" cap="none">
                        <a:solidFill>
                          <a:schemeClr val="dk1"/>
                        </a:solidFill>
                        <a:latin typeface="Arial"/>
                        <a:ea typeface="Arial"/>
                        <a:cs typeface="Arial"/>
                        <a:sym typeface="Aria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N</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5800">
                <a:tc>
                  <a:txBody>
                    <a:bodyPr/>
                    <a:lstStyle/>
                    <a:p>
                      <a:pPr marL="0" marR="0" lvl="0" indent="0" algn="ctr" rtl="0">
                        <a:lnSpc>
                          <a:spcPct val="100000"/>
                        </a:lnSpc>
                        <a:spcBef>
                          <a:spcPts val="0"/>
                        </a:spcBef>
                        <a:spcAft>
                          <a:spcPts val="0"/>
                        </a:spcAft>
                        <a:buClr>
                          <a:srgbClr val="000000"/>
                        </a:buClr>
                        <a:buSzPts val="1400"/>
                        <a:buFont typeface="Arial"/>
                        <a:buNone/>
                      </a:pPr>
                      <a:r>
                        <a:rPr lang="en-GB" sz="1200" u="none" strike="noStrike" cap="none">
                          <a:solidFill>
                            <a:schemeClr val="lt1"/>
                          </a:solidFill>
                          <a:latin typeface="Arial"/>
                          <a:ea typeface="Arial"/>
                          <a:cs typeface="Arial"/>
                          <a:sym typeface="Arial"/>
                        </a:rPr>
                        <a:t>App</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chemeClr val="dk1"/>
                        </a:buClr>
                        <a:buSzPts val="1200"/>
                        <a:buFont typeface="Arial"/>
                        <a:buNone/>
                      </a:pPr>
                      <a:r>
                        <a:rPr lang="en-GB" sz="1000" b="0" i="0" u="none" strike="noStrike" cap="none">
                          <a:solidFill>
                            <a:schemeClr val="dk1"/>
                          </a:solidFill>
                          <a:latin typeface="Arial"/>
                          <a:ea typeface="Arial"/>
                          <a:cs typeface="Arial"/>
                          <a:sym typeface="Arial"/>
                        </a:rPr>
                        <a:t>name:</a:t>
                      </a:r>
                      <a:r>
                        <a:rPr lang="en-GB" sz="1000">
                          <a:solidFill>
                            <a:schemeClr val="dk1"/>
                          </a:solidFill>
                        </a:rPr>
                        <a:t>app</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u="none" strike="noStrike" cap="none">
                          <a:solidFill>
                            <a:schemeClr val="dk1"/>
                          </a:solidFill>
                          <a:latin typeface="Arial"/>
                          <a:ea typeface="Arial"/>
                          <a:cs typeface="Arial"/>
                          <a:sym typeface="Arial"/>
                        </a:rPr>
                        <a:t>Windows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a:solidFill>
                            <a:schemeClr val="dk1"/>
                          </a:solidFill>
                        </a:rPr>
                        <a:t>t3.xlarge</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a:buNone/>
                      </a:pPr>
                      <a:r>
                        <a:rPr lang="en-GB" sz="1000">
                          <a:solidFill>
                            <a:schemeClr val="dk1"/>
                          </a:solidFill>
                        </a:rPr>
                        <a:t>It has 4 vCPU and 16 GB of RAM. Capacity similar to previous machines.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a:solidFill>
                            <a:schemeClr val="dk1"/>
                          </a:solidFill>
                        </a:rPr>
                        <a:t>2</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a:solidFill>
                            <a:schemeClr val="dk1"/>
                          </a:solidFill>
                        </a:rPr>
                        <a:t>N</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7225">
                <a:tc>
                  <a:txBody>
                    <a:bodyPr/>
                    <a:lstStyle/>
                    <a:p>
                      <a:pPr marL="0" marR="0" lvl="0" indent="0" algn="ctr" rtl="0">
                        <a:lnSpc>
                          <a:spcPct val="100000"/>
                        </a:lnSpc>
                        <a:spcBef>
                          <a:spcPts val="0"/>
                        </a:spcBef>
                        <a:spcAft>
                          <a:spcPts val="0"/>
                        </a:spcAft>
                        <a:buClr>
                          <a:srgbClr val="000000"/>
                        </a:buClr>
                        <a:buSzPts val="1400"/>
                        <a:buFont typeface="Arial"/>
                        <a:buNone/>
                      </a:pPr>
                      <a:r>
                        <a:rPr lang="en-GB" sz="1200" u="none" strike="noStrike" cap="none">
                          <a:solidFill>
                            <a:schemeClr val="lt1"/>
                          </a:solidFill>
                          <a:latin typeface="Arial"/>
                          <a:ea typeface="Arial"/>
                          <a:cs typeface="Arial"/>
                          <a:sym typeface="Arial"/>
                        </a:rPr>
                        <a:t>DB</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chemeClr val="dk1"/>
                        </a:buClr>
                        <a:buSzPts val="1200"/>
                        <a:buFont typeface="Arial"/>
                        <a:buNone/>
                      </a:pPr>
                      <a:r>
                        <a:rPr lang="en-GB" sz="1000" b="0" i="0" u="none" strike="noStrike" cap="none">
                          <a:solidFill>
                            <a:schemeClr val="dk1"/>
                          </a:solidFill>
                          <a:latin typeface="Arial"/>
                          <a:ea typeface="Arial"/>
                          <a:cs typeface="Arial"/>
                          <a:sym typeface="Arial"/>
                        </a:rPr>
                        <a:t>name:</a:t>
                      </a:r>
                      <a:r>
                        <a:rPr lang="en-GB" sz="1000">
                          <a:solidFill>
                            <a:schemeClr val="dk1"/>
                          </a:solidFill>
                        </a:rPr>
                        <a:t>db</a:t>
                      </a:r>
                      <a:endParaRPr sz="1000" b="0" i="0" u="none" strike="noStrike" cap="none">
                        <a:solidFill>
                          <a:schemeClr val="dk1"/>
                        </a:solidFill>
                        <a:latin typeface="Arial"/>
                        <a:ea typeface="Arial"/>
                        <a:cs typeface="Arial"/>
                        <a:sym typeface="Aria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Windows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a:solidFill>
                            <a:schemeClr val="dk1"/>
                          </a:solidFill>
                        </a:rPr>
                        <a:t>db.t3.2xlarge</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a:buNone/>
                      </a:pPr>
                      <a:r>
                        <a:rPr lang="en-GB" sz="1000">
                          <a:solidFill>
                            <a:schemeClr val="dk1"/>
                          </a:solidFill>
                        </a:rPr>
                        <a:t>It has 8 vCPU and 32 GB of RAM. Capacity similar to previous machines. It supports EBS.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2 (main and standby)</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Y</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p:nvPr/>
        </p:nvSpPr>
        <p:spPr>
          <a:xfrm>
            <a:off x="0" y="0"/>
            <a:ext cx="6595500" cy="8712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lt1"/>
              </a:buClr>
              <a:buSzPts val="3000"/>
              <a:buFont typeface="Arial"/>
              <a:buNone/>
            </a:pPr>
            <a:r>
              <a:rPr lang="en-GB" sz="2000" b="0" i="0" u="none" strike="noStrike" cap="none">
                <a:solidFill>
                  <a:schemeClr val="lt1"/>
                </a:solidFill>
                <a:latin typeface="Arial"/>
                <a:ea typeface="Arial"/>
                <a:cs typeface="Arial"/>
                <a:sym typeface="Arial"/>
              </a:rPr>
              <a:t>Security Groups</a:t>
            </a:r>
            <a:endParaRPr sz="2000" b="0" i="0" u="none" strike="noStrike" cap="none">
              <a:solidFill>
                <a:srgbClr val="000000"/>
              </a:solidFill>
              <a:latin typeface="Arial"/>
              <a:ea typeface="Arial"/>
              <a:cs typeface="Arial"/>
              <a:sym typeface="Arial"/>
            </a:endParaRPr>
          </a:p>
        </p:txBody>
      </p:sp>
      <p:sp>
        <p:nvSpPr>
          <p:cNvPr id="200" name="Google Shape;200;p19"/>
          <p:cNvSpPr txBox="1"/>
          <p:nvPr/>
        </p:nvSpPr>
        <p:spPr>
          <a:xfrm>
            <a:off x="0" y="871200"/>
            <a:ext cx="9144000" cy="3462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Below is our inbound rule proposal for web, app and db instances.</a:t>
            </a:r>
            <a:endParaRPr sz="1800">
              <a:solidFill>
                <a:schemeClr val="dk1"/>
              </a:solidFill>
              <a:latin typeface="Calibri"/>
              <a:ea typeface="Calibri"/>
              <a:cs typeface="Calibri"/>
              <a:sym typeface="Calibri"/>
            </a:endParaRPr>
          </a:p>
        </p:txBody>
      </p:sp>
      <p:graphicFrame>
        <p:nvGraphicFramePr>
          <p:cNvPr id="201" name="Google Shape;201;p19"/>
          <p:cNvGraphicFramePr/>
          <p:nvPr/>
        </p:nvGraphicFramePr>
        <p:xfrm>
          <a:off x="6" y="1736431"/>
          <a:ext cx="9144000" cy="2612025"/>
        </p:xfrm>
        <a:graphic>
          <a:graphicData uri="http://schemas.openxmlformats.org/drawingml/2006/table">
            <a:tbl>
              <a:tblPr>
                <a:noFill/>
                <a:tableStyleId>{37EF53C8-B1B1-49EF-AF15-1FF575EFAD06}</a:tableStyleId>
              </a:tblPr>
              <a:tblGrid>
                <a:gridCol w="1255825">
                  <a:extLst>
                    <a:ext uri="{9D8B030D-6E8A-4147-A177-3AD203B41FA5}">
                      <a16:colId xmlns:a16="http://schemas.microsoft.com/office/drawing/2014/main" val="20000"/>
                    </a:ext>
                  </a:extLst>
                </a:gridCol>
                <a:gridCol w="1169200">
                  <a:extLst>
                    <a:ext uri="{9D8B030D-6E8A-4147-A177-3AD203B41FA5}">
                      <a16:colId xmlns:a16="http://schemas.microsoft.com/office/drawing/2014/main" val="20001"/>
                    </a:ext>
                  </a:extLst>
                </a:gridCol>
                <a:gridCol w="1101775">
                  <a:extLst>
                    <a:ext uri="{9D8B030D-6E8A-4147-A177-3AD203B41FA5}">
                      <a16:colId xmlns:a16="http://schemas.microsoft.com/office/drawing/2014/main" val="20002"/>
                    </a:ext>
                  </a:extLst>
                </a:gridCol>
                <a:gridCol w="772075">
                  <a:extLst>
                    <a:ext uri="{9D8B030D-6E8A-4147-A177-3AD203B41FA5}">
                      <a16:colId xmlns:a16="http://schemas.microsoft.com/office/drawing/2014/main" val="20003"/>
                    </a:ext>
                  </a:extLst>
                </a:gridCol>
                <a:gridCol w="1157000">
                  <a:extLst>
                    <a:ext uri="{9D8B030D-6E8A-4147-A177-3AD203B41FA5}">
                      <a16:colId xmlns:a16="http://schemas.microsoft.com/office/drawing/2014/main" val="20004"/>
                    </a:ext>
                  </a:extLst>
                </a:gridCol>
                <a:gridCol w="3688125">
                  <a:extLst>
                    <a:ext uri="{9D8B030D-6E8A-4147-A177-3AD203B41FA5}">
                      <a16:colId xmlns:a16="http://schemas.microsoft.com/office/drawing/2014/main" val="20005"/>
                    </a:ext>
                  </a:extLst>
                </a:gridCol>
              </a:tblGrid>
              <a:tr h="562950">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Security Group</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Type</a:t>
                      </a:r>
                      <a:endParaRPr sz="1200" b="1" u="none" strike="noStrike" cap="none">
                        <a:solidFill>
                          <a:schemeClr val="lt1"/>
                        </a:solidFill>
                        <a:latin typeface="Arial"/>
                        <a:ea typeface="Arial"/>
                        <a:cs typeface="Arial"/>
                        <a:sym typeface="Aria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Protocol</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Port</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Source</a:t>
                      </a:r>
                      <a:endParaRPr sz="12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GB" sz="1200" b="1" u="none" strike="noStrike" cap="none">
                          <a:solidFill>
                            <a:schemeClr val="lt1"/>
                          </a:solidFill>
                          <a:latin typeface="Arial"/>
                          <a:ea typeface="Arial"/>
                          <a:cs typeface="Arial"/>
                          <a:sym typeface="Arial"/>
                        </a:rPr>
                        <a:t>Description</a:t>
                      </a:r>
                      <a:endParaRPr sz="1200" b="1" u="none" strike="noStrike" cap="none">
                        <a:solidFill>
                          <a:schemeClr val="lt1"/>
                        </a:solidFill>
                        <a:latin typeface="Arial"/>
                        <a:ea typeface="Arial"/>
                        <a:cs typeface="Arial"/>
                        <a:sym typeface="Aria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669250">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solidFill>
                            <a:schemeClr val="lt1"/>
                          </a:solidFill>
                          <a:latin typeface="Arial"/>
                          <a:ea typeface="Arial"/>
                          <a:cs typeface="Arial"/>
                          <a:sym typeface="Arial"/>
                        </a:rPr>
                        <a:t>Web</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GB" sz="1000" u="none" strike="noStrike" cap="none">
                          <a:solidFill>
                            <a:schemeClr val="dk1"/>
                          </a:solidFill>
                          <a:latin typeface="Arial"/>
                          <a:ea typeface="Arial"/>
                          <a:cs typeface="Arial"/>
                          <a:sym typeface="Arial"/>
                        </a:rPr>
                        <a:t>Application Load Balancer</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HTTP/HTTPS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80/443</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Anywhere</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Any public can access the web ins</a:t>
                      </a:r>
                      <a:r>
                        <a:rPr lang="en-GB" sz="1000">
                          <a:solidFill>
                            <a:schemeClr val="dk1"/>
                          </a:solidFill>
                        </a:rPr>
                        <a:t>tances </a:t>
                      </a:r>
                      <a:r>
                        <a:rPr lang="en-GB" sz="1000" u="none" strike="noStrike" cap="none">
                          <a:solidFill>
                            <a:schemeClr val="dk1"/>
                          </a:solidFill>
                          <a:latin typeface="Arial"/>
                          <a:ea typeface="Arial"/>
                          <a:cs typeface="Arial"/>
                          <a:sym typeface="Arial"/>
                        </a:rPr>
                        <a:t>and they have use case to access HTTP/HTTPS.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77525">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solidFill>
                            <a:schemeClr val="lt1"/>
                          </a:solidFill>
                          <a:latin typeface="Arial"/>
                          <a:ea typeface="Arial"/>
                          <a:cs typeface="Arial"/>
                          <a:sym typeface="Arial"/>
                        </a:rPr>
                        <a:t>App</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chemeClr val="dk1"/>
                        </a:buClr>
                        <a:buSzPts val="1200"/>
                        <a:buFont typeface="Arial"/>
                        <a:buNone/>
                      </a:pPr>
                      <a:r>
                        <a:rPr lang="en-GB" sz="1000" b="0" i="0" u="none" strike="noStrike" cap="none">
                          <a:solidFill>
                            <a:schemeClr val="dk1"/>
                          </a:solidFill>
                          <a:latin typeface="Arial"/>
                          <a:ea typeface="Arial"/>
                          <a:cs typeface="Arial"/>
                          <a:sym typeface="Arial"/>
                        </a:rPr>
                        <a:t>EC2 Instances, Lambda</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u="none" strike="noStrike" cap="none">
                          <a:solidFill>
                            <a:schemeClr val="dk1"/>
                          </a:solidFill>
                          <a:latin typeface="Arial"/>
                          <a:ea typeface="Arial"/>
                          <a:cs typeface="Arial"/>
                          <a:sym typeface="Arial"/>
                        </a:rPr>
                        <a:t>HTTP/HTTPS</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80/443</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a:solidFill>
                            <a:schemeClr val="dk1"/>
                          </a:solidFill>
                        </a:rPr>
                        <a:t>Private Subnet 1</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Arial"/>
                        <a:buNone/>
                      </a:pPr>
                      <a:r>
                        <a:rPr lang="en-GB" sz="1000">
                          <a:solidFill>
                            <a:schemeClr val="dk1"/>
                          </a:solidFill>
                        </a:rPr>
                        <a:t>Only private subnet 1 can use</a:t>
                      </a:r>
                      <a:r>
                        <a:rPr lang="en-GB" sz="1000" u="none" strike="noStrike" cap="none">
                          <a:solidFill>
                            <a:schemeClr val="dk1"/>
                          </a:solidFill>
                          <a:latin typeface="Arial"/>
                          <a:ea typeface="Arial"/>
                          <a:cs typeface="Arial"/>
                          <a:sym typeface="Arial"/>
                        </a:rPr>
                        <a:t> </a:t>
                      </a:r>
                      <a:r>
                        <a:rPr lang="en-GB" sz="1000">
                          <a:solidFill>
                            <a:schemeClr val="dk1"/>
                          </a:solidFill>
                        </a:rPr>
                        <a:t>app</a:t>
                      </a:r>
                      <a:r>
                        <a:rPr lang="en-GB" sz="1000" u="none" strike="noStrike" cap="none">
                          <a:solidFill>
                            <a:schemeClr val="dk1"/>
                          </a:solidFill>
                          <a:latin typeface="Arial"/>
                          <a:ea typeface="Arial"/>
                          <a:cs typeface="Arial"/>
                          <a:sym typeface="Arial"/>
                        </a:rPr>
                        <a:t> instances and they have use case to access HTTP/HTTPS.</a:t>
                      </a:r>
                      <a:endParaRPr sz="1000" u="none" strike="noStrike" cap="none"/>
                    </a:p>
                    <a:p>
                      <a:pPr marL="0" marR="0" lvl="0" indent="0" algn="l" rtl="0">
                        <a:lnSpc>
                          <a:spcPct val="100000"/>
                        </a:lnSpc>
                        <a:spcBef>
                          <a:spcPts val="0"/>
                        </a:spcBef>
                        <a:spcAft>
                          <a:spcPts val="0"/>
                        </a:spcAft>
                        <a:buClr>
                          <a:schemeClr val="dk1"/>
                        </a:buClr>
                        <a:buSzPts val="1400"/>
                        <a:buFont typeface="Calibri"/>
                        <a:buNone/>
                      </a:pPr>
                      <a:endParaRPr sz="1000" u="none" strike="noStrike" cap="none">
                        <a:solidFill>
                          <a:schemeClr val="dk1"/>
                        </a:solidFill>
                        <a:latin typeface="Arial"/>
                        <a:ea typeface="Arial"/>
                        <a:cs typeface="Arial"/>
                        <a:sym typeface="Aria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2300">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solidFill>
                            <a:schemeClr val="lt1"/>
                          </a:solidFill>
                          <a:latin typeface="Arial"/>
                          <a:ea typeface="Arial"/>
                          <a:cs typeface="Arial"/>
                          <a:sym typeface="Arial"/>
                        </a:rPr>
                        <a:t>DB</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chemeClr val="dk1"/>
                        </a:buClr>
                        <a:buSzPts val="1200"/>
                        <a:buFont typeface="Arial"/>
                        <a:buNone/>
                      </a:pPr>
                      <a:r>
                        <a:rPr lang="en-GB" sz="1000" b="0" i="0" u="none" strike="noStrike" cap="none">
                          <a:solidFill>
                            <a:schemeClr val="dk1"/>
                          </a:solidFill>
                          <a:latin typeface="Arial"/>
                          <a:ea typeface="Arial"/>
                          <a:cs typeface="Arial"/>
                          <a:sym typeface="Arial"/>
                        </a:rPr>
                        <a:t>Aurora</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a:solidFill>
                            <a:schemeClr val="dk1"/>
                          </a:solidFill>
                        </a:rPr>
                        <a:t>Custom </a:t>
                      </a:r>
                      <a:r>
                        <a:rPr lang="en-GB" sz="1000" u="none" strike="noStrike" cap="none">
                          <a:solidFill>
                            <a:schemeClr val="dk1"/>
                          </a:solidFill>
                          <a:latin typeface="Arial"/>
                          <a:ea typeface="Arial"/>
                          <a:cs typeface="Arial"/>
                          <a:sym typeface="Arial"/>
                        </a:rPr>
                        <a:t>TCP</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a:solidFill>
                            <a:schemeClr val="dk1"/>
                          </a:solidFill>
                        </a:rPr>
                        <a:t>1433</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a:buNone/>
                      </a:pPr>
                      <a:r>
                        <a:rPr lang="en-GB" sz="1000">
                          <a:solidFill>
                            <a:schemeClr val="dk1"/>
                          </a:solidFill>
                        </a:rPr>
                        <a:t>Private Subnet 2</a:t>
                      </a:r>
                      <a:endParaRPr sz="1000">
                        <a:solidFill>
                          <a:schemeClr val="dk1"/>
                        </a:solidFill>
                      </a:endParaRPr>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solidFill>
                            <a:schemeClr val="dk1"/>
                          </a:solidFill>
                          <a:latin typeface="Arial"/>
                          <a:ea typeface="Arial"/>
                          <a:cs typeface="Arial"/>
                          <a:sym typeface="Arial"/>
                        </a:rPr>
                        <a:t>Aurora is internal service. Only accessed by resources on the private subnet 2</a:t>
                      </a:r>
                      <a:r>
                        <a:rPr lang="en-GB" sz="1000">
                          <a:solidFill>
                            <a:schemeClr val="dk1"/>
                          </a:solidFill>
                        </a:rPr>
                        <a:t> using custom port 1433.</a:t>
                      </a:r>
                      <a:endParaRPr sz="1000" u="none" strike="noStrike" cap="none"/>
                    </a:p>
                  </a:txBody>
                  <a:tcPr marL="68600" marR="68600"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2166</Words>
  <Application>Microsoft Macintosh PowerPoint</Application>
  <PresentationFormat>On-screen Show (16:9)</PresentationFormat>
  <Paragraphs>305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 Neue</vt:lpstr>
      <vt:lpstr>Noto Sans Symbols</vt:lpstr>
      <vt:lpstr>Office Theme</vt:lpstr>
      <vt:lpstr>TigerMed Company: Current Environment (Reference for Architecture and Capacity Planning)</vt:lpstr>
      <vt:lpstr>Proposed Architecture</vt:lpstr>
      <vt:lpstr>Quick Notes</vt:lpstr>
      <vt:lpstr>PowerPoint Presentation</vt:lpstr>
      <vt:lpstr>PowerPoint Presentation</vt:lpstr>
      <vt:lpstr>PowerPoint Presentation</vt:lpstr>
      <vt:lpstr>PowerPoint Presentation</vt:lpstr>
      <vt:lpstr>PowerPoint Presentation</vt:lpstr>
      <vt:lpstr>PowerPoint Presentation</vt:lpstr>
      <vt:lpstr>Answering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TigerMed Company: Current Environment (Reference for Architecture and Capacity Planning)</dc:title>
  <cp:lastModifiedBy>Ushmitha Ravilla</cp:lastModifiedBy>
  <cp:revision>1</cp:revision>
  <dcterms:modified xsi:type="dcterms:W3CDTF">2024-03-06T16:22:31Z</dcterms:modified>
</cp:coreProperties>
</file>