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C997A-ADFF-F0FE-3F5C-EB95EA9F74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9092CC1-E877-B19F-F2AB-E03B42288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ED98EC-3E28-8C7E-6D9C-9038F21BFDFB}"/>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B22FC5F2-763A-5123-BEC4-2FFCACB113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EED689-4720-D2B3-560A-7B2CB1DC4310}"/>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97401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49277-DF62-D6AC-ABE2-2FA31ECA8BD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15A800-BDB3-B7F5-7ED0-082A1E372C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FB37B1-FB72-B813-8B93-9A68D0B3D8B5}"/>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03D3B5AF-618D-F44B-8EB8-140B71EDB7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E1A2D4-E713-8DD8-D974-F91202F4DDE1}"/>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40641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B86098D-7BC5-1D8B-401E-43FE4C1D94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3C9B9A-F622-A240-A72A-F80D4709A3F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7BE0D-075D-8488-DD3B-5B4C546CF291}"/>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CAE4831F-D135-F93F-C53F-02975861D2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800E31-1C8E-F214-2BE7-740365B142A9}"/>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4301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73593-3AAD-F11E-E704-9595CFD16F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93DF72-D26C-1A3F-99AF-465B269804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7E86C-EF3E-5F56-B00C-6E332908656E}"/>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571F1AFF-12C9-5A59-BBC1-B2C55C28A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FC38BC-E37C-7FDB-A047-5B73146CCF7E}"/>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5472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D2ACD-CEC4-86DE-EBBB-5A7FBA3AA4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4A2424-DBEB-D53A-4242-277D31712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986A8D-8CF8-2950-151A-947C10D7CB8C}"/>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0FA111EF-1A2F-F78B-B0B7-460E2B2CB4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4EF33-7307-9747-8A83-DF615D09567C}"/>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144491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3D2F3-08EB-912D-CD2F-3CCF51B604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59B861-7238-CD8E-8679-9DE1DBD69CD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7EE01D9-D2B2-42AA-1176-F44DC4CD02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34BB3AA-B7D4-9981-82F1-0783462B28AF}"/>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6" name="フッター プレースホルダー 5">
            <a:extLst>
              <a:ext uri="{FF2B5EF4-FFF2-40B4-BE49-F238E27FC236}">
                <a16:creationId xmlns:a16="http://schemas.microsoft.com/office/drawing/2014/main" id="{AA929C6B-3176-55CE-66AC-C7680C0BBF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071F9D-28CD-90A3-CAD7-8432AFCA0D8E}"/>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35312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444F6-2723-32E2-D417-D41AA782CF6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55A0-A9A1-574F-ED5E-71F8D02A2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7A72191-2244-5328-17CA-A0A57F7FD0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B70E35-F82E-0A5A-3EC9-C336C91FF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B5AB40-4C7A-E1F9-0B76-07BA78C78B5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04D40D9-1C5B-415C-DE57-5B5A720C90F3}"/>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8" name="フッター プレースホルダー 7">
            <a:extLst>
              <a:ext uri="{FF2B5EF4-FFF2-40B4-BE49-F238E27FC236}">
                <a16:creationId xmlns:a16="http://schemas.microsoft.com/office/drawing/2014/main" id="{BFF7C9B0-FE6F-E76E-BDF3-CC6C84F932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2B5D83F-86A2-CDD6-5E33-F520DBD52BDB}"/>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361024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E2AF7-D5F2-4A99-FDE9-D337B21584B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EA3221-7446-AEDF-D612-11579AEDF09E}"/>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4" name="フッター プレースホルダー 3">
            <a:extLst>
              <a:ext uri="{FF2B5EF4-FFF2-40B4-BE49-F238E27FC236}">
                <a16:creationId xmlns:a16="http://schemas.microsoft.com/office/drawing/2014/main" id="{30158AD4-0DB5-86C6-8B36-A3532366349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3EABB4-7CFE-570D-2099-E70E701C388A}"/>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226495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18FAADD-4B5C-01FF-71C2-E31CFA4D09E5}"/>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3" name="フッター プレースホルダー 2">
            <a:extLst>
              <a:ext uri="{FF2B5EF4-FFF2-40B4-BE49-F238E27FC236}">
                <a16:creationId xmlns:a16="http://schemas.microsoft.com/office/drawing/2014/main" id="{E45A5DD3-E2D7-BE77-487F-B7C296F3B8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48E5A5-965C-8CEE-AEB4-41DA27240611}"/>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177688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39AC1A-B996-9242-95B1-C156282A55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B970F9-7A3D-B034-742E-03C2C115A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7BC4A0-DDCD-D649-B92A-F788267B7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B2BBAA-C7A0-6BDD-FD40-E106471B7323}"/>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6" name="フッター プレースホルダー 5">
            <a:extLst>
              <a:ext uri="{FF2B5EF4-FFF2-40B4-BE49-F238E27FC236}">
                <a16:creationId xmlns:a16="http://schemas.microsoft.com/office/drawing/2014/main" id="{AFE24F30-1616-1E10-01EF-0535AF0933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29DDE2-23FE-ABC8-6181-BBCF532CFF9B}"/>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127342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AD7C9-C242-4E44-F100-9155F97AF3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F99F69-73CF-F93C-61A9-89B2744AB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556D77-84D9-8AAF-262B-CA25AB41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8710C5-7B23-3FB7-11F9-B61F3B5B74D0}"/>
              </a:ext>
            </a:extLst>
          </p:cNvPr>
          <p:cNvSpPr>
            <a:spLocks noGrp="1"/>
          </p:cNvSpPr>
          <p:nvPr>
            <p:ph type="dt" sz="half" idx="10"/>
          </p:nvPr>
        </p:nvSpPr>
        <p:spPr/>
        <p:txBody>
          <a:bodyPr/>
          <a:lstStyle/>
          <a:p>
            <a:fld id="{6771C3F2-48C9-41D1-85DE-A625BC22CB5C}" type="datetimeFigureOut">
              <a:rPr kumimoji="1" lang="ja-JP" altLang="en-US" smtClean="0"/>
              <a:t>2022/11/20</a:t>
            </a:fld>
            <a:endParaRPr kumimoji="1" lang="ja-JP" altLang="en-US"/>
          </a:p>
        </p:txBody>
      </p:sp>
      <p:sp>
        <p:nvSpPr>
          <p:cNvPr id="6" name="フッター プレースホルダー 5">
            <a:extLst>
              <a:ext uri="{FF2B5EF4-FFF2-40B4-BE49-F238E27FC236}">
                <a16:creationId xmlns:a16="http://schemas.microsoft.com/office/drawing/2014/main" id="{922FEEB7-AEC5-F78C-0E35-338CE5C406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40318A-AD0C-78B4-51D3-99797EAC2DBE}"/>
              </a:ext>
            </a:extLst>
          </p:cNvPr>
          <p:cNvSpPr>
            <a:spLocks noGrp="1"/>
          </p:cNvSpPr>
          <p:nvPr>
            <p:ph type="sldNum" sz="quarter" idx="12"/>
          </p:nvPr>
        </p:nvSpPr>
        <p:spPr/>
        <p:txBody>
          <a:body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346210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8F1F350-695B-9BC9-8F8D-2A49C5850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1FE593-918A-ECB9-2CCD-9BC522CC4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E0037-B0ED-E82D-2655-2DCBCCD70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1C3F2-48C9-41D1-85DE-A625BC22CB5C}" type="datetimeFigureOut">
              <a:rPr kumimoji="1" lang="ja-JP" altLang="en-US" smtClean="0"/>
              <a:t>2022/11/20</a:t>
            </a:fld>
            <a:endParaRPr kumimoji="1" lang="ja-JP" altLang="en-US"/>
          </a:p>
        </p:txBody>
      </p:sp>
      <p:sp>
        <p:nvSpPr>
          <p:cNvPr id="5" name="フッター プレースホルダー 4">
            <a:extLst>
              <a:ext uri="{FF2B5EF4-FFF2-40B4-BE49-F238E27FC236}">
                <a16:creationId xmlns:a16="http://schemas.microsoft.com/office/drawing/2014/main" id="{57ED3545-4B22-9387-E20A-551C1AEC0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2E005E-A0C6-19A3-4800-C3E5C69C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32287-735C-45CC-8DAA-7E28F570A111}" type="slidenum">
              <a:rPr kumimoji="1" lang="ja-JP" altLang="en-US" smtClean="0"/>
              <a:t>‹#›</a:t>
            </a:fld>
            <a:endParaRPr kumimoji="1" lang="ja-JP" altLang="en-US"/>
          </a:p>
        </p:txBody>
      </p:sp>
    </p:spTree>
    <p:extLst>
      <p:ext uri="{BB962C8B-B14F-4D97-AF65-F5344CB8AC3E}">
        <p14:creationId xmlns:p14="http://schemas.microsoft.com/office/powerpoint/2010/main" val="373737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chi.pro/gurafunyu-rarunettowa-ku-gnn-wa-yakubutsu-sogo-sayo-no-kenkyu-to-atarashii-kosei-busshitsu-no-hakken-o-kano-ni-shimasu-119543078333267#:~:text=%E3%82%B0%E3%83%A9%E3%83%95%E3%83%8B%E3%83%A5%E3%83%BC%E3%83%A9%E3%83%AB%E3%83%8D%E3%83%83%E3%83%88%E3%83%AF%E3%83%BC%E3%82%AF%EF%BC%88GNN%EF%BC%89%E3%81%AF%E3%80%81%E3%82%B0%E3%83%A9%E3%83%95%E3%81%AB%E5%9F%BA%E3%81%A5%E3%81%8F%E6%96%B0%E3%81%97%E3%81%84%E5%BD%A2%E5%BC%8F%E3%81%AE%E4%BA%BA%E5%B7%A5%E3%83%8B%E3%83%A5%E3%83%BC%E3%83%A9%E3%83%AB%E3%83%8D%E3%83%83%E3%83%88%E3%83%AF%E3%83%BC%E3%82%AF%E3%81%A7%E3%81%99%E3%80%82,%E3%82%B0%E3%83%A9%E3%83%95%E3%81%AF%E3%80%81%E4%BA%92%E3%81%84%E3%81%AB%EF%BC%88%E3%82%A8%E3%83%83%E3%82%B8%E3%81%A7%EF%BC%89%E6%8E%A5%E7%B6%9A%E3%81%95%E3%82%8C%E3%80%81%E3%83%9A%E3%82%A2%E3%82%92%E5%BD%A2%E6%88%90%E3%81%99%E3%82%8B%E3%81%84%E3%81%8F%E3%81%A4%E3%81%8B%E3%81%AE%E3%83%9D%E3%82%A4%E3%83%B3%E3%83%88%EF%BC%88%E3%83%8E%E3%83%BC%E3%83%89%E3%81%BE%E3%81%9F%E3%81%AF%E9%A0%82%E7%82%B9%EF%BC%89%E3%81%A7%E6%A7%8B%E6%88%90%E3%81%95%E3%82%8C%E3%81%BE%E3%81%99%E3%80%82%20%E5%A4%9A%E3%81%8F%E3%81%AE%E3%83%87%E3%83%BC%E3%82%BF%E3%82%92%E3%82%B0%E3%83%A9%E3%83%95%E3%81%A7%E8%A1%A8%E3%81%99%E3%81%93%E3%81%A8%E3%81%8C%E3%81%A7%E3%81%8D%E3%81%BE%E3%81%99%E3%80%82"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qiita.com/shionhonda/items/d27b8f13f7e9232a4ae5"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CAFDC1-6F53-2C49-C203-ADDE977EBB84}"/>
              </a:ext>
            </a:extLst>
          </p:cNvPr>
          <p:cNvSpPr txBox="1"/>
          <p:nvPr/>
        </p:nvSpPr>
        <p:spPr>
          <a:xfrm>
            <a:off x="349624" y="869124"/>
            <a:ext cx="11537576" cy="1323439"/>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概要</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・グラフに基づく新しい形式の人口ニューラルネットワーク。</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グラフ</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・互いに</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エッジで</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接続されペアを形成するいくつかのポイント</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ノードまたは頂点</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で構成される。</a:t>
            </a:r>
            <a:endParaRPr lang="en-US" altLang="ja-JP"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FEFDDD3-835F-6D4B-EA44-83C9C2A1A980}"/>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DD6258E3-BDD3-DDF8-56B1-7CD764DD0F6A}"/>
              </a:ext>
            </a:extLst>
          </p:cNvPr>
          <p:cNvSpPr txBox="1"/>
          <p:nvPr/>
        </p:nvSpPr>
        <p:spPr>
          <a:xfrm>
            <a:off x="7650480" y="247209"/>
            <a:ext cx="4328160" cy="461665"/>
          </a:xfrm>
          <a:prstGeom prst="rect">
            <a:avLst/>
          </a:prstGeom>
          <a:noFill/>
        </p:spPr>
        <p:txBody>
          <a:bodyPr wrap="square">
            <a:spAutoFit/>
          </a:bodyPr>
          <a:lstStyle/>
          <a:p>
            <a:r>
              <a:rPr lang="ja-JP" altLang="en-US" sz="1200" dirty="0">
                <a:hlinkClick r:id="rId2"/>
              </a:rPr>
              <a:t>グラフニューラルネットワーク（</a:t>
            </a:r>
            <a:r>
              <a:rPr lang="en-US" altLang="ja-JP" sz="1200" dirty="0">
                <a:hlinkClick r:id="rId2"/>
              </a:rPr>
              <a:t>GNN</a:t>
            </a:r>
            <a:r>
              <a:rPr lang="ja-JP" altLang="en-US" sz="1200" dirty="0">
                <a:hlinkClick r:id="rId2"/>
              </a:rPr>
              <a:t>）は、薬物相互作用の研究と新しい抗生物質の発見を可能にします </a:t>
            </a:r>
            <a:r>
              <a:rPr lang="en-US" altLang="ja-JP" sz="1200" dirty="0">
                <a:hlinkClick r:id="rId2"/>
              </a:rPr>
              <a:t>(ichi.pro)</a:t>
            </a:r>
            <a:endParaRPr lang="ja-JP" altLang="en-US" sz="1200" dirty="0"/>
          </a:p>
        </p:txBody>
      </p:sp>
      <p:pic>
        <p:nvPicPr>
          <p:cNvPr id="1026" name="Picture 2">
            <a:extLst>
              <a:ext uri="{FF2B5EF4-FFF2-40B4-BE49-F238E27FC236}">
                <a16:creationId xmlns:a16="http://schemas.microsoft.com/office/drawing/2014/main" id="{C59D81CE-0DC4-1572-684D-DD7774614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09" y="2598832"/>
            <a:ext cx="5466352" cy="33900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E0EEDE4-1393-77D6-F19E-8FE0929F4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740" y="2500679"/>
            <a:ext cx="5466352" cy="3488197"/>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FD12D81D-1488-354E-1C52-539E5B742A7D}"/>
              </a:ext>
            </a:extLst>
          </p:cNvPr>
          <p:cNvSpPr txBox="1"/>
          <p:nvPr/>
        </p:nvSpPr>
        <p:spPr>
          <a:xfrm>
            <a:off x="4545106" y="4155354"/>
            <a:ext cx="954107"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病気の経路</a:t>
            </a:r>
          </a:p>
        </p:txBody>
      </p:sp>
      <p:sp>
        <p:nvSpPr>
          <p:cNvPr id="9" name="テキスト ボックス 8">
            <a:extLst>
              <a:ext uri="{FF2B5EF4-FFF2-40B4-BE49-F238E27FC236}">
                <a16:creationId xmlns:a16="http://schemas.microsoft.com/office/drawing/2014/main" id="{F0C217AD-598F-2188-7D4E-E6DC933CDDF6}"/>
              </a:ext>
            </a:extLst>
          </p:cNvPr>
          <p:cNvSpPr txBox="1"/>
          <p:nvPr/>
        </p:nvSpPr>
        <p:spPr>
          <a:xfrm>
            <a:off x="902970" y="5939346"/>
            <a:ext cx="646331"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食物網</a:t>
            </a:r>
          </a:p>
        </p:txBody>
      </p:sp>
      <p:sp>
        <p:nvSpPr>
          <p:cNvPr id="10" name="テキスト ボックス 9">
            <a:extLst>
              <a:ext uri="{FF2B5EF4-FFF2-40B4-BE49-F238E27FC236}">
                <a16:creationId xmlns:a16="http://schemas.microsoft.com/office/drawing/2014/main" id="{E83C4698-E216-E2D9-DA44-7F0A35AE93E5}"/>
              </a:ext>
            </a:extLst>
          </p:cNvPr>
          <p:cNvSpPr txBox="1"/>
          <p:nvPr/>
        </p:nvSpPr>
        <p:spPr>
          <a:xfrm>
            <a:off x="2621280" y="5939345"/>
            <a:ext cx="1162498"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粒子ネットワーク</a:t>
            </a:r>
          </a:p>
        </p:txBody>
      </p:sp>
      <p:sp>
        <p:nvSpPr>
          <p:cNvPr id="11" name="テキスト ボックス 10">
            <a:extLst>
              <a:ext uri="{FF2B5EF4-FFF2-40B4-BE49-F238E27FC236}">
                <a16:creationId xmlns:a16="http://schemas.microsoft.com/office/drawing/2014/main" id="{869212E4-ABCC-598F-54CC-C6B7FB7670EA}"/>
              </a:ext>
            </a:extLst>
          </p:cNvPr>
          <p:cNvSpPr txBox="1"/>
          <p:nvPr/>
        </p:nvSpPr>
        <p:spPr>
          <a:xfrm>
            <a:off x="6522233" y="5953011"/>
            <a:ext cx="115288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引用ネットワーク</a:t>
            </a:r>
          </a:p>
        </p:txBody>
      </p:sp>
    </p:spTree>
    <p:extLst>
      <p:ext uri="{BB962C8B-B14F-4D97-AF65-F5344CB8AC3E}">
        <p14:creationId xmlns:p14="http://schemas.microsoft.com/office/powerpoint/2010/main" val="17058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D3E495-88E6-46F6-4562-99B24E9FA150}"/>
              </a:ext>
            </a:extLst>
          </p:cNvPr>
          <p:cNvSpPr txBox="1"/>
          <p:nvPr/>
        </p:nvSpPr>
        <p:spPr>
          <a:xfrm>
            <a:off x="349624" y="869124"/>
            <a:ext cx="11537576" cy="5016758"/>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グラフを取り扱う際の課題</a:t>
            </a:r>
            <a:r>
              <a:rPr lang="en-US" altLang="ja-JP" sz="1600" dirty="0">
                <a:latin typeface="Meiryo UI" panose="020B0604030504040204" pitchFamily="50" charset="-128"/>
                <a:ea typeface="Meiryo UI" panose="020B0604030504040204" pitchFamily="50" charset="-128"/>
              </a:rPr>
              <a:t>】</a:t>
            </a:r>
          </a:p>
          <a:p>
            <a:endParaRPr lang="en-US" altLang="ja-JP" sz="1600" dirty="0">
              <a:latin typeface="Meiryo UI" panose="020B0604030504040204" pitchFamily="50" charset="-128"/>
              <a:ea typeface="Meiryo UI" panose="020B0604030504040204" pitchFamily="50" charset="-128"/>
            </a:endParaRPr>
          </a:p>
          <a:p>
            <a:r>
              <a:rPr lang="ja-JP" altLang="en-US" sz="1600" b="1" dirty="0">
                <a:solidFill>
                  <a:srgbClr val="0000FF"/>
                </a:solidFill>
                <a:latin typeface="Meiryo UI" panose="020B0604030504040204" pitchFamily="50" charset="-128"/>
                <a:ea typeface="Meiryo UI" panose="020B0604030504040204" pitchFamily="50" charset="-128"/>
              </a:rPr>
              <a:t>グラフは規則的な形でない</a:t>
            </a:r>
          </a:p>
          <a:p>
            <a:r>
              <a:rPr lang="ja-JP" altLang="en-US" sz="1600" dirty="0">
                <a:latin typeface="Meiryo UI" panose="020B0604030504040204" pitchFamily="50" charset="-128"/>
                <a:ea typeface="Meiryo UI" panose="020B0604030504040204" pitchFamily="50" charset="-128"/>
              </a:rPr>
              <a:t>グラフは画像のようなテンソルになっていないため</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畳込みの定義も自明ではない</a:t>
            </a:r>
            <a:r>
              <a:rPr lang="en-US" altLang="ja-JP" sz="1600" dirty="0">
                <a:latin typeface="Meiryo UI" panose="020B0604030504040204" pitchFamily="50" charset="-128"/>
                <a:ea typeface="Meiryo UI" panose="020B0604030504040204" pitchFamily="50" charset="-128"/>
              </a:rPr>
              <a:t>.</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グラフ上の探索すら容易ではなく</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例えば</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つのグラフが同じ形かどうかを判定する問題は多項式時間で解けるアルゴリズムが知られていない。</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b="1" dirty="0">
                <a:solidFill>
                  <a:srgbClr val="0000FF"/>
                </a:solidFill>
                <a:latin typeface="Meiryo UI" panose="020B0604030504040204" pitchFamily="50" charset="-128"/>
                <a:ea typeface="Meiryo UI" panose="020B0604030504040204" pitchFamily="50" charset="-128"/>
              </a:rPr>
              <a:t>構造やタスクの違い</a:t>
            </a:r>
          </a:p>
          <a:p>
            <a:r>
              <a:rPr lang="ja-JP" altLang="en-US" sz="1600" dirty="0">
                <a:latin typeface="Meiryo UI" panose="020B0604030504040204" pitchFamily="50" charset="-128"/>
                <a:ea typeface="Meiryo UI" panose="020B0604030504040204" pitchFamily="50" charset="-128"/>
              </a:rPr>
              <a:t>ひとくちにグラフといっても</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様々な種類があります</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無向</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有向</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重み付き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なし</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ラベル付き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なし</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大規模</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小規模などです</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それぞれに対して解きたいタスクも変わる</a:t>
            </a:r>
            <a:r>
              <a:rPr lang="en-US" altLang="ja-JP" sz="1600" dirty="0">
                <a:latin typeface="Meiryo UI" panose="020B0604030504040204" pitchFamily="50" charset="-128"/>
                <a:ea typeface="Meiryo UI" panose="020B0604030504040204" pitchFamily="50" charset="-128"/>
              </a:rPr>
              <a:t>. </a:t>
            </a:r>
          </a:p>
          <a:p>
            <a:r>
              <a:rPr lang="ja-JP" altLang="en-US" sz="1600" dirty="0">
                <a:latin typeface="Meiryo UI" panose="020B0604030504040204" pitchFamily="50" charset="-128"/>
                <a:ea typeface="Meiryo UI" panose="020B0604030504040204" pitchFamily="50" charset="-128"/>
              </a:rPr>
              <a:t>➡渋滞予測の例では注目する対象がエッジの特徴の時系列的な変化</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➡分子の活性予測ではグラフ全体に注目して何かの値を回帰することになる</a:t>
            </a:r>
            <a:r>
              <a:rPr lang="en-US" altLang="ja-JP" sz="1600" dirty="0">
                <a:latin typeface="Meiryo UI" panose="020B0604030504040204" pitchFamily="50" charset="-128"/>
                <a:ea typeface="Meiryo UI" panose="020B0604030504040204" pitchFamily="50" charset="-128"/>
              </a:rPr>
              <a:t>. </a:t>
            </a:r>
          </a:p>
          <a:p>
            <a:r>
              <a:rPr lang="ja-JP" altLang="en-US" sz="1600" dirty="0">
                <a:latin typeface="Meiryo UI" panose="020B0604030504040204" pitchFamily="50" charset="-128"/>
                <a:ea typeface="Meiryo UI" panose="020B0604030504040204" pitchFamily="50" charset="-128"/>
              </a:rPr>
              <a:t>　そのため</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タスクごとに異なるアルゴリズムを設計する必要があります</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ノードとグラフのどちらに注目しているかは常に確認してください</a:t>
            </a:r>
            <a:r>
              <a:rPr lang="en-US" altLang="ja-JP" sz="1600" dirty="0">
                <a:latin typeface="Meiryo UI" panose="020B0604030504040204" pitchFamily="50" charset="-128"/>
                <a:ea typeface="Meiryo UI" panose="020B0604030504040204" pitchFamily="50" charset="-128"/>
              </a:rPr>
              <a:t>.</a:t>
            </a:r>
          </a:p>
          <a:p>
            <a:endParaRPr lang="en-US" altLang="ja-JP" sz="1600" dirty="0">
              <a:latin typeface="Meiryo UI" panose="020B0604030504040204" pitchFamily="50" charset="-128"/>
              <a:ea typeface="Meiryo UI" panose="020B0604030504040204" pitchFamily="50" charset="-128"/>
            </a:endParaRPr>
          </a:p>
          <a:p>
            <a:r>
              <a:rPr lang="ja-JP" altLang="en-US" sz="1600" b="1" dirty="0">
                <a:solidFill>
                  <a:srgbClr val="0000FF"/>
                </a:solidFill>
                <a:latin typeface="Meiryo UI" panose="020B0604030504040204" pitchFamily="50" charset="-128"/>
                <a:ea typeface="Meiryo UI" panose="020B0604030504040204" pitchFamily="50" charset="-128"/>
              </a:rPr>
              <a:t>スケーラビリティ</a:t>
            </a:r>
          </a:p>
          <a:p>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SNS</a:t>
            </a:r>
            <a:r>
              <a:rPr lang="ja-JP" altLang="en-US" sz="1600" dirty="0">
                <a:latin typeface="Meiryo UI" panose="020B0604030504040204" pitchFamily="50" charset="-128"/>
                <a:ea typeface="Meiryo UI" panose="020B0604030504040204" pitchFamily="50" charset="-128"/>
              </a:rPr>
              <a:t>のような大規模なグラフを扱う際にはメモリと計算量がボトルネックになるため</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効率的なアルゴリズムを考案する必要がある</a:t>
            </a:r>
            <a:r>
              <a:rPr lang="en-US" altLang="ja-JP" sz="1600" dirty="0">
                <a:latin typeface="Meiryo UI" panose="020B0604030504040204" pitchFamily="50" charset="-128"/>
                <a:ea typeface="Meiryo UI" panose="020B0604030504040204" pitchFamily="50" charset="-128"/>
              </a:rPr>
              <a:t>.</a:t>
            </a:r>
          </a:p>
          <a:p>
            <a:endParaRPr lang="en-US" altLang="ja-JP" sz="1600" dirty="0">
              <a:latin typeface="Meiryo UI" panose="020B0604030504040204" pitchFamily="50" charset="-128"/>
              <a:ea typeface="Meiryo UI" panose="020B0604030504040204" pitchFamily="50" charset="-128"/>
            </a:endParaRPr>
          </a:p>
          <a:p>
            <a:r>
              <a:rPr lang="ja-JP" altLang="en-US" sz="1600" b="1" dirty="0">
                <a:solidFill>
                  <a:srgbClr val="0000FF"/>
                </a:solidFill>
                <a:latin typeface="Meiryo UI" panose="020B0604030504040204" pitchFamily="50" charset="-128"/>
                <a:ea typeface="Meiryo UI" panose="020B0604030504040204" pitchFamily="50" charset="-128"/>
              </a:rPr>
              <a:t>ドメイン知識</a:t>
            </a:r>
          </a:p>
          <a:p>
            <a:r>
              <a:rPr lang="ja-JP" altLang="en-US" sz="1600" dirty="0">
                <a:latin typeface="Meiryo UI" panose="020B0604030504040204" pitchFamily="50" charset="-128"/>
                <a:ea typeface="Meiryo UI" panose="020B0604030504040204" pitchFamily="50" charset="-128"/>
              </a:rPr>
              <a:t>その領域に特異な情報や制約がタスクと本質的に関わってくる場合がある</a:t>
            </a:r>
            <a:r>
              <a:rPr lang="en-US" altLang="ja-JP" sz="1600" dirty="0">
                <a:latin typeface="Meiryo UI" panose="020B0604030504040204" pitchFamily="50" charset="-128"/>
                <a:ea typeface="Meiryo UI" panose="020B0604030504040204" pitchFamily="50" charset="-128"/>
              </a:rPr>
              <a:t>. </a:t>
            </a:r>
          </a:p>
          <a:p>
            <a:r>
              <a:rPr lang="ja-JP" altLang="en-US" sz="1600" dirty="0">
                <a:latin typeface="Meiryo UI" panose="020B0604030504040204" pitchFamily="50" charset="-128"/>
                <a:ea typeface="Meiryo UI" panose="020B0604030504040204" pitchFamily="50" charset="-128"/>
              </a:rPr>
              <a:t>　制約は積極的に活用することもできる一方で</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扱うグラフやノードの特徴を決定づけるような要素がドメインごとに異なるため</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統一的・汎用的なアルゴリズムを設計することが困難であり</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研究が分散しがちです</a:t>
            </a:r>
            <a:r>
              <a:rPr lang="en-US" altLang="ja-JP" sz="1600" dirty="0">
                <a:latin typeface="Meiryo UI" panose="020B0604030504040204" pitchFamily="50" charset="-128"/>
                <a:ea typeface="Meiryo UI" panose="020B0604030504040204" pitchFamily="50" charset="-128"/>
              </a:rPr>
              <a:t>.</a:t>
            </a:r>
          </a:p>
        </p:txBody>
      </p:sp>
      <p:sp>
        <p:nvSpPr>
          <p:cNvPr id="3" name="テキスト ボックス 2">
            <a:extLst>
              <a:ext uri="{FF2B5EF4-FFF2-40B4-BE49-F238E27FC236}">
                <a16:creationId xmlns:a16="http://schemas.microsoft.com/office/drawing/2014/main" id="{FCD0EC26-6EF6-19E0-FE4C-37C1DA2644DD}"/>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5FC216D2-5F57-F12B-F8FD-8A6B7A20BFF8}"/>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p:spTree>
    <p:extLst>
      <p:ext uri="{BB962C8B-B14F-4D97-AF65-F5344CB8AC3E}">
        <p14:creationId xmlns:p14="http://schemas.microsoft.com/office/powerpoint/2010/main" val="370954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41988D5-45AD-CEB1-3311-0F5191AD8D86}"/>
              </a:ext>
            </a:extLst>
          </p:cNvPr>
          <p:cNvSpPr txBox="1"/>
          <p:nvPr/>
        </p:nvSpPr>
        <p:spPr>
          <a:xfrm>
            <a:off x="349624" y="869124"/>
            <a:ext cx="11537576"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グラフニューラルネットワークのアルゴリズム</a:t>
            </a:r>
            <a:r>
              <a:rPr lang="en-US" altLang="ja-JP" sz="1600" dirty="0">
                <a:latin typeface="Meiryo UI" panose="020B0604030504040204" pitchFamily="50" charset="-128"/>
                <a:ea typeface="Meiryo UI" panose="020B0604030504040204" pitchFamily="50" charset="-128"/>
              </a:rPr>
              <a:t>】</a:t>
            </a:r>
          </a:p>
        </p:txBody>
      </p:sp>
      <p:sp>
        <p:nvSpPr>
          <p:cNvPr id="4" name="テキスト ボックス 3">
            <a:extLst>
              <a:ext uri="{FF2B5EF4-FFF2-40B4-BE49-F238E27FC236}">
                <a16:creationId xmlns:a16="http://schemas.microsoft.com/office/drawing/2014/main" id="{1215A62D-F456-3E1B-9726-9E27EB5EF319}"/>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C500F75-41F5-88CE-ACF7-E45E01F6A4C9}"/>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p:pic>
        <p:nvPicPr>
          <p:cNvPr id="7" name="図 6">
            <a:extLst>
              <a:ext uri="{FF2B5EF4-FFF2-40B4-BE49-F238E27FC236}">
                <a16:creationId xmlns:a16="http://schemas.microsoft.com/office/drawing/2014/main" id="{0DF6C965-6BB4-DD90-9D56-0842250509E7}"/>
              </a:ext>
            </a:extLst>
          </p:cNvPr>
          <p:cNvPicPr>
            <a:picLocks noChangeAspect="1"/>
          </p:cNvPicPr>
          <p:nvPr/>
        </p:nvPicPr>
        <p:blipFill>
          <a:blip r:embed="rId3"/>
          <a:stretch>
            <a:fillRect/>
          </a:stretch>
        </p:blipFill>
        <p:spPr>
          <a:xfrm>
            <a:off x="1084580" y="1449262"/>
            <a:ext cx="3843020" cy="3387551"/>
          </a:xfrm>
          <a:prstGeom prst="rect">
            <a:avLst/>
          </a:prstGeom>
        </p:spPr>
      </p:pic>
      <p:grpSp>
        <p:nvGrpSpPr>
          <p:cNvPr id="11" name="グループ化 10">
            <a:extLst>
              <a:ext uri="{FF2B5EF4-FFF2-40B4-BE49-F238E27FC236}">
                <a16:creationId xmlns:a16="http://schemas.microsoft.com/office/drawing/2014/main" id="{D348B025-8D18-5296-B914-4BF56E7FE780}"/>
              </a:ext>
            </a:extLst>
          </p:cNvPr>
          <p:cNvGrpSpPr/>
          <p:nvPr/>
        </p:nvGrpSpPr>
        <p:grpSpPr>
          <a:xfrm>
            <a:off x="5709285" y="1449262"/>
            <a:ext cx="3882390" cy="4735363"/>
            <a:chOff x="5718810" y="1637477"/>
            <a:chExt cx="3882390" cy="4735363"/>
          </a:xfrm>
        </p:grpSpPr>
        <p:pic>
          <p:nvPicPr>
            <p:cNvPr id="9" name="図 8">
              <a:extLst>
                <a:ext uri="{FF2B5EF4-FFF2-40B4-BE49-F238E27FC236}">
                  <a16:creationId xmlns:a16="http://schemas.microsoft.com/office/drawing/2014/main" id="{ABD7D6E0-489E-3C6A-BDDE-5E9DB3249E24}"/>
                </a:ext>
              </a:extLst>
            </p:cNvPr>
            <p:cNvPicPr>
              <a:picLocks noChangeAspect="1"/>
            </p:cNvPicPr>
            <p:nvPr/>
          </p:nvPicPr>
          <p:blipFill>
            <a:blip r:embed="rId4"/>
            <a:stretch>
              <a:fillRect/>
            </a:stretch>
          </p:blipFill>
          <p:spPr>
            <a:xfrm>
              <a:off x="5728970" y="2054840"/>
              <a:ext cx="3843020" cy="4318000"/>
            </a:xfrm>
            <a:prstGeom prst="rect">
              <a:avLst/>
            </a:prstGeom>
          </p:spPr>
        </p:pic>
        <p:pic>
          <p:nvPicPr>
            <p:cNvPr id="10" name="図 9">
              <a:extLst>
                <a:ext uri="{FF2B5EF4-FFF2-40B4-BE49-F238E27FC236}">
                  <a16:creationId xmlns:a16="http://schemas.microsoft.com/office/drawing/2014/main" id="{6BD1DD97-A26F-25A1-EBE6-079436C75DE1}"/>
                </a:ext>
              </a:extLst>
            </p:cNvPr>
            <p:cNvPicPr>
              <a:picLocks noChangeAspect="1"/>
            </p:cNvPicPr>
            <p:nvPr/>
          </p:nvPicPr>
          <p:blipFill rotWithShape="1">
            <a:blip r:embed="rId3"/>
            <a:srcRect b="86097"/>
            <a:stretch/>
          </p:blipFill>
          <p:spPr>
            <a:xfrm>
              <a:off x="5718810" y="1637477"/>
              <a:ext cx="3882390" cy="475803"/>
            </a:xfrm>
            <a:prstGeom prst="rect">
              <a:avLst/>
            </a:prstGeom>
          </p:spPr>
        </p:pic>
      </p:grpSp>
    </p:spTree>
    <p:extLst>
      <p:ext uri="{BB962C8B-B14F-4D97-AF65-F5344CB8AC3E}">
        <p14:creationId xmlns:p14="http://schemas.microsoft.com/office/powerpoint/2010/main" val="184045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46B60D-B5A1-32FF-7CBD-0D41CE959DF9}"/>
              </a:ext>
            </a:extLst>
          </p:cNvPr>
          <p:cNvSpPr txBox="1"/>
          <p:nvPr/>
        </p:nvSpPr>
        <p:spPr>
          <a:xfrm>
            <a:off x="349624" y="869124"/>
            <a:ext cx="11537576"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定義</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・重みなしの無向グラフを考える。</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14B1DFE2-5447-9E83-D365-0BC312C1E1BE}"/>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36A7CF90-45F1-394F-12FA-FB4D6E71B466}"/>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p:pic>
        <p:nvPicPr>
          <p:cNvPr id="5" name="図 4">
            <a:extLst>
              <a:ext uri="{FF2B5EF4-FFF2-40B4-BE49-F238E27FC236}">
                <a16:creationId xmlns:a16="http://schemas.microsoft.com/office/drawing/2014/main" id="{6D9FEECB-622E-D2F3-2F5A-40A6529C3D68}"/>
              </a:ext>
            </a:extLst>
          </p:cNvPr>
          <p:cNvPicPr>
            <a:picLocks noChangeAspect="1"/>
          </p:cNvPicPr>
          <p:nvPr/>
        </p:nvPicPr>
        <p:blipFill>
          <a:blip r:embed="rId3"/>
          <a:stretch>
            <a:fillRect/>
          </a:stretch>
        </p:blipFill>
        <p:spPr>
          <a:xfrm>
            <a:off x="349624" y="1774398"/>
            <a:ext cx="5974080" cy="4529086"/>
          </a:xfrm>
          <a:prstGeom prst="rect">
            <a:avLst/>
          </a:prstGeom>
        </p:spPr>
      </p:pic>
      <p:sp>
        <p:nvSpPr>
          <p:cNvPr id="7" name="Rectangle 2">
            <a:extLst>
              <a:ext uri="{FF2B5EF4-FFF2-40B4-BE49-F238E27FC236}">
                <a16:creationId xmlns:a16="http://schemas.microsoft.com/office/drawing/2014/main" id="{37286CC8-CEA1-EB5C-C818-3669E7CD72E0}"/>
              </a:ext>
            </a:extLst>
          </p:cNvPr>
          <p:cNvSpPr>
            <a:spLocks noChangeArrowheads="1"/>
          </p:cNvSpPr>
          <p:nvPr/>
        </p:nvSpPr>
        <p:spPr bwMode="auto">
          <a:xfrm>
            <a:off x="6654800" y="1028241"/>
            <a:ext cx="485648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グラフG=(V,E</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333333"/>
              </a:solidFill>
              <a:latin typeface="Meiryo UI" panose="020B0604030504040204" pitchFamily="50" charset="-128"/>
              <a:ea typeface="Meiryo UI" panose="020B0604030504040204"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隣接行列A=(a</a:t>
            </a:r>
            <a:r>
              <a:rPr kumimoji="0" lang="ja-JP" altLang="ja-JP" sz="1100"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i,j</a:t>
            </a: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)は, 2つのノードが隣接しているかどうか(ノード間にエッジがあるか)を2値で表す行列であり, 次のように定義されます.</a:t>
            </a:r>
            <a:endParaRPr kumimoji="0" lang="ja-JP"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AABBDB38-488E-5C6F-49E4-46DDDD0E0924}"/>
              </a:ext>
            </a:extLst>
          </p:cNvPr>
          <p:cNvPicPr>
            <a:picLocks noChangeAspect="1"/>
          </p:cNvPicPr>
          <p:nvPr/>
        </p:nvPicPr>
        <p:blipFill>
          <a:blip r:embed="rId4"/>
          <a:stretch>
            <a:fillRect/>
          </a:stretch>
        </p:blipFill>
        <p:spPr>
          <a:xfrm>
            <a:off x="6767830" y="2520809"/>
            <a:ext cx="2447290" cy="644024"/>
          </a:xfrm>
          <a:prstGeom prst="rect">
            <a:avLst/>
          </a:prstGeom>
        </p:spPr>
      </p:pic>
      <p:cxnSp>
        <p:nvCxnSpPr>
          <p:cNvPr id="11" name="直線矢印コネクタ 10">
            <a:extLst>
              <a:ext uri="{FF2B5EF4-FFF2-40B4-BE49-F238E27FC236}">
                <a16:creationId xmlns:a16="http://schemas.microsoft.com/office/drawing/2014/main" id="{D6018BCC-B047-D01B-B27F-7B9170888969}"/>
              </a:ext>
            </a:extLst>
          </p:cNvPr>
          <p:cNvCxnSpPr/>
          <p:nvPr/>
        </p:nvCxnSpPr>
        <p:spPr>
          <a:xfrm flipH="1">
            <a:off x="3962400" y="1249680"/>
            <a:ext cx="2692400" cy="10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8A99AC06-24CA-BAC4-9B88-2FAB804FE9FB}"/>
              </a:ext>
            </a:extLst>
          </p:cNvPr>
          <p:cNvSpPr>
            <a:spLocks noChangeArrowheads="1"/>
          </p:cNvSpPr>
          <p:nvPr/>
        </p:nvSpPr>
        <p:spPr bwMode="auto">
          <a:xfrm>
            <a:off x="6654800" y="3493707"/>
            <a:ext cx="48564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・次数行列</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D=(</a:t>
            </a:r>
            <a:r>
              <a:rPr kumimoji="0" lang="en-US" altLang="ja-JP" b="0" i="0" u="none" strike="noStrike" cap="none" normalizeH="0" baseline="0" dirty="0" err="1">
                <a:ln>
                  <a:noFill/>
                </a:ln>
                <a:solidFill>
                  <a:srgbClr val="333333"/>
                </a:solidFill>
                <a:effectLst/>
                <a:latin typeface="Meiryo UI" panose="020B0604030504040204" pitchFamily="50" charset="-128"/>
                <a:ea typeface="Meiryo UI" panose="020B0604030504040204" pitchFamily="50" charset="-128"/>
              </a:rPr>
              <a:t>di,j</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は</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 </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ノードが含まれるエッジの数</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結合次数</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を対角成分に並べた行列であり</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 </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次のように定義されます</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endParaRPr kumimoji="0" lang="ja-JP"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BC9A35A7-64BE-C3A8-B670-CE947EE5EB83}"/>
              </a:ext>
            </a:extLst>
          </p:cNvPr>
          <p:cNvPicPr>
            <a:picLocks noChangeAspect="1"/>
          </p:cNvPicPr>
          <p:nvPr/>
        </p:nvPicPr>
        <p:blipFill>
          <a:blip r:embed="rId5"/>
          <a:stretch>
            <a:fillRect/>
          </a:stretch>
        </p:blipFill>
        <p:spPr>
          <a:xfrm>
            <a:off x="6767830" y="4422061"/>
            <a:ext cx="2874010" cy="697974"/>
          </a:xfrm>
          <a:prstGeom prst="rect">
            <a:avLst/>
          </a:prstGeom>
        </p:spPr>
      </p:pic>
    </p:spTree>
    <p:extLst>
      <p:ext uri="{BB962C8B-B14F-4D97-AF65-F5344CB8AC3E}">
        <p14:creationId xmlns:p14="http://schemas.microsoft.com/office/powerpoint/2010/main" val="296294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46B60D-B5A1-32FF-7CBD-0D41CE959DF9}"/>
              </a:ext>
            </a:extLst>
          </p:cNvPr>
          <p:cNvSpPr txBox="1"/>
          <p:nvPr/>
        </p:nvSpPr>
        <p:spPr>
          <a:xfrm>
            <a:off x="349624" y="869124"/>
            <a:ext cx="11537576"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定義</a:t>
            </a:r>
            <a:r>
              <a:rPr lang="en-US" altLang="ja-JP"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・重みなしの無向グラフを考える。</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14B1DFE2-5447-9E83-D365-0BC312C1E1BE}"/>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36A7CF90-45F1-394F-12FA-FB4D6E71B466}"/>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p:pic>
        <p:nvPicPr>
          <p:cNvPr id="5" name="図 4">
            <a:extLst>
              <a:ext uri="{FF2B5EF4-FFF2-40B4-BE49-F238E27FC236}">
                <a16:creationId xmlns:a16="http://schemas.microsoft.com/office/drawing/2014/main" id="{6D9FEECB-622E-D2F3-2F5A-40A6529C3D68}"/>
              </a:ext>
            </a:extLst>
          </p:cNvPr>
          <p:cNvPicPr>
            <a:picLocks noChangeAspect="1"/>
          </p:cNvPicPr>
          <p:nvPr/>
        </p:nvPicPr>
        <p:blipFill>
          <a:blip r:embed="rId3"/>
          <a:stretch>
            <a:fillRect/>
          </a:stretch>
        </p:blipFill>
        <p:spPr>
          <a:xfrm>
            <a:off x="349624" y="1774398"/>
            <a:ext cx="5974080" cy="4529086"/>
          </a:xfrm>
          <a:prstGeom prst="rect">
            <a:avLst/>
          </a:prstGeom>
        </p:spPr>
      </p:pic>
      <p:sp>
        <p:nvSpPr>
          <p:cNvPr id="7" name="Rectangle 2">
            <a:extLst>
              <a:ext uri="{FF2B5EF4-FFF2-40B4-BE49-F238E27FC236}">
                <a16:creationId xmlns:a16="http://schemas.microsoft.com/office/drawing/2014/main" id="{37286CC8-CEA1-EB5C-C818-3669E7CD72E0}"/>
              </a:ext>
            </a:extLst>
          </p:cNvPr>
          <p:cNvSpPr>
            <a:spLocks noChangeArrowheads="1"/>
          </p:cNvSpPr>
          <p:nvPr/>
        </p:nvSpPr>
        <p:spPr bwMode="auto">
          <a:xfrm>
            <a:off x="6654800" y="1028241"/>
            <a:ext cx="48564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グラフG=(V,E</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333333"/>
              </a:solidFill>
              <a:latin typeface="Meiryo UI" panose="020B0604030504040204" pitchFamily="50" charset="-128"/>
              <a:ea typeface="Meiryo UI" panose="020B0604030504040204"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・ラプラシアン行列</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L</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は次のように定義されます</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 A</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と</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D</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は実対称行列なので</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 L</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も実対称行列です</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endParaRPr kumimoji="0" lang="ja-JP"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cxnSp>
        <p:nvCxnSpPr>
          <p:cNvPr id="11" name="直線矢印コネクタ 10">
            <a:extLst>
              <a:ext uri="{FF2B5EF4-FFF2-40B4-BE49-F238E27FC236}">
                <a16:creationId xmlns:a16="http://schemas.microsoft.com/office/drawing/2014/main" id="{D6018BCC-B047-D01B-B27F-7B9170888969}"/>
              </a:ext>
            </a:extLst>
          </p:cNvPr>
          <p:cNvCxnSpPr/>
          <p:nvPr/>
        </p:nvCxnSpPr>
        <p:spPr>
          <a:xfrm flipH="1">
            <a:off x="3962400" y="1249680"/>
            <a:ext cx="2692400" cy="10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8A99AC06-24CA-BAC4-9B88-2FAB804FE9FB}"/>
              </a:ext>
            </a:extLst>
          </p:cNvPr>
          <p:cNvSpPr>
            <a:spLocks noChangeArrowheads="1"/>
          </p:cNvSpPr>
          <p:nvPr/>
        </p:nvSpPr>
        <p:spPr bwMode="auto">
          <a:xfrm>
            <a:off x="6654800" y="3493707"/>
            <a:ext cx="48564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・これをノードの次数で正規化した正規化ラプラシアン</a:t>
            </a:r>
            <a:r>
              <a:rPr kumimoji="0" lang="en-US"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L</a:t>
            </a:r>
            <a:r>
              <a:rPr kumimoji="0" lang="ja-JP" altLang="en-US"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もよく使われます</a:t>
            </a:r>
            <a:r>
              <a:rPr kumimoji="0" lang="ja-JP" altLang="ja-JP" b="0" i="0" u="none" strike="noStrike" cap="none" normalizeH="0" baseline="0" dirty="0">
                <a:ln>
                  <a:noFill/>
                </a:ln>
                <a:solidFill>
                  <a:srgbClr val="333333"/>
                </a:solidFill>
                <a:effectLst/>
                <a:latin typeface="Meiryo UI" panose="020B0604030504040204" pitchFamily="50" charset="-128"/>
                <a:ea typeface="Meiryo UI" panose="020B0604030504040204" pitchFamily="50" charset="-128"/>
              </a:rPr>
              <a:t>.</a:t>
            </a:r>
            <a:endParaRPr kumimoji="0" lang="ja-JP" altLang="ja-JP" sz="105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BDD2FAA2-94E8-69A4-A00A-B34D0BD3F768}"/>
              </a:ext>
            </a:extLst>
          </p:cNvPr>
          <p:cNvPicPr>
            <a:picLocks noChangeAspect="1"/>
          </p:cNvPicPr>
          <p:nvPr/>
        </p:nvPicPr>
        <p:blipFill>
          <a:blip r:embed="rId4"/>
          <a:stretch>
            <a:fillRect/>
          </a:stretch>
        </p:blipFill>
        <p:spPr>
          <a:xfrm>
            <a:off x="6916420" y="2339026"/>
            <a:ext cx="1384300" cy="415290"/>
          </a:xfrm>
          <a:prstGeom prst="rect">
            <a:avLst/>
          </a:prstGeom>
        </p:spPr>
      </p:pic>
      <p:pic>
        <p:nvPicPr>
          <p:cNvPr id="13" name="図 12">
            <a:extLst>
              <a:ext uri="{FF2B5EF4-FFF2-40B4-BE49-F238E27FC236}">
                <a16:creationId xmlns:a16="http://schemas.microsoft.com/office/drawing/2014/main" id="{1DC6A102-6A69-9120-49F4-7A6C1FB25444}"/>
              </a:ext>
            </a:extLst>
          </p:cNvPr>
          <p:cNvPicPr>
            <a:picLocks noChangeAspect="1"/>
          </p:cNvPicPr>
          <p:nvPr/>
        </p:nvPicPr>
        <p:blipFill>
          <a:blip r:embed="rId5"/>
          <a:stretch>
            <a:fillRect/>
          </a:stretch>
        </p:blipFill>
        <p:spPr>
          <a:xfrm>
            <a:off x="6916420" y="4291964"/>
            <a:ext cx="4022640" cy="361315"/>
          </a:xfrm>
          <a:prstGeom prst="rect">
            <a:avLst/>
          </a:prstGeom>
        </p:spPr>
      </p:pic>
    </p:spTree>
    <p:extLst>
      <p:ext uri="{BB962C8B-B14F-4D97-AF65-F5344CB8AC3E}">
        <p14:creationId xmlns:p14="http://schemas.microsoft.com/office/powerpoint/2010/main" val="261468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AE49722-065A-BB0F-5310-8E63899DBBC2}"/>
              </a:ext>
            </a:extLst>
          </p:cNvPr>
          <p:cNvSpPr txBox="1"/>
          <p:nvPr/>
        </p:nvSpPr>
        <p:spPr>
          <a:xfrm>
            <a:off x="349624" y="869124"/>
            <a:ext cx="11537576"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【GNN】</a:t>
            </a:r>
          </a:p>
          <a:p>
            <a:r>
              <a:rPr lang="ja-JP" altLang="en-US" sz="1600" dirty="0">
                <a:latin typeface="Meiryo UI" panose="020B0604030504040204" pitchFamily="50" charset="-128"/>
                <a:ea typeface="Meiryo UI" panose="020B0604030504040204" pitchFamily="50" charset="-128"/>
              </a:rPr>
              <a:t>・基本的な形</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6E24A3A-A589-9E1F-4C2B-25AE948BA62D}"/>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A670E9D-C463-C5BF-98B0-E2402A01F044}"/>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B0EFEF1D-DDC9-96CE-9BD9-8B3D32BFF3FC}"/>
                  </a:ext>
                </a:extLst>
              </p:cNvPr>
              <p:cNvSpPr>
                <a:spLocks noChangeArrowheads="1"/>
              </p:cNvSpPr>
              <p:nvPr/>
            </p:nvSpPr>
            <p:spPr bwMode="auto">
              <a:xfrm>
                <a:off x="304800" y="1453899"/>
                <a:ext cx="11537576"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1600" dirty="0">
                    <a:solidFill>
                      <a:srgbClr val="333333"/>
                    </a:solidFill>
                    <a:latin typeface="Meiryo UI" panose="020B0604030504040204" pitchFamily="50" charset="-128"/>
                    <a:ea typeface="Meiryo UI" panose="020B0604030504040204" pitchFamily="50" charset="-128"/>
                  </a:rPr>
                  <a:t>ノード</a:t>
                </a:r>
                <a:r>
                  <a:rPr kumimoji="0" lang="en-US" altLang="ja-JP" sz="1600" dirty="0" err="1">
                    <a:solidFill>
                      <a:srgbClr val="333333"/>
                    </a:solidFill>
                    <a:latin typeface="Meiryo UI" panose="020B0604030504040204" pitchFamily="50" charset="-128"/>
                    <a:ea typeface="Meiryo UI" panose="020B0604030504040204" pitchFamily="50" charset="-128"/>
                  </a:rPr>
                  <a:t>i</a:t>
                </a:r>
                <a:r>
                  <a:rPr kumimoji="0" lang="ja-JP" altLang="en-US" sz="1600" dirty="0">
                    <a:solidFill>
                      <a:srgbClr val="333333"/>
                    </a:solidFill>
                    <a:latin typeface="Meiryo UI" panose="020B0604030504040204" pitchFamily="50" charset="-128"/>
                    <a:ea typeface="Meiryo UI" panose="020B0604030504040204" pitchFamily="50" charset="-128"/>
                  </a:rPr>
                  <a:t>の潜在ベクトル</a:t>
                </a:r>
                <a:r>
                  <a:rPr kumimoji="0" lang="en-US" altLang="ja-JP" sz="1600" dirty="0">
                    <a:solidFill>
                      <a:srgbClr val="333333"/>
                    </a:solidFill>
                    <a:latin typeface="Meiryo UI" panose="020B0604030504040204" pitchFamily="50" charset="-128"/>
                    <a:ea typeface="Meiryo UI" panose="020B0604030504040204" pitchFamily="50" charset="-128"/>
                  </a:rPr>
                  <a:t>hi</a:t>
                </a:r>
                <a:r>
                  <a:rPr kumimoji="0" lang="ja-JP" altLang="en-US" sz="1600" dirty="0">
                    <a:solidFill>
                      <a:srgbClr val="333333"/>
                    </a:solidFill>
                    <a:latin typeface="Meiryo UI" panose="020B0604030504040204" pitchFamily="50" charset="-128"/>
                    <a:ea typeface="Meiryo UI" panose="020B0604030504040204" pitchFamily="50" charset="-128"/>
                  </a:rPr>
                  <a:t>は次のステップで求められる。</a:t>
                </a:r>
                <a:endParaRPr kumimoji="0" lang="en-US" altLang="ja-JP" sz="1600" dirty="0">
                  <a:solidFill>
                    <a:srgbClr val="333333"/>
                  </a:solidFill>
                  <a:latin typeface="Meiryo UI" panose="020B0604030504040204" pitchFamily="50" charset="-128"/>
                  <a:ea typeface="Meiryo UI" panose="020B0604030504040204"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ja-JP" sz="1600" dirty="0">
                  <a:solidFill>
                    <a:srgbClr val="333333"/>
                  </a:solidFill>
                  <a:latin typeface="Meiryo UI" panose="020B0604030504040204" pitchFamily="50" charset="-128"/>
                  <a:ea typeface="Meiryo UI" panose="020B0604030504040204"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1600" dirty="0">
                    <a:solidFill>
                      <a:srgbClr val="333333"/>
                    </a:solidFill>
                    <a:latin typeface="Meiryo UI" panose="020B0604030504040204" pitchFamily="50" charset="-128"/>
                    <a:ea typeface="Meiryo UI" panose="020B0604030504040204" pitchFamily="50" charset="-128"/>
                  </a:rPr>
                  <a:t>①学習される関数である</a:t>
                </a:r>
                <a14:m>
                  <m:oMath xmlns:m="http://schemas.openxmlformats.org/officeDocument/2006/math">
                    <m:r>
                      <a:rPr kumimoji="0" lang="en-US" altLang="ja-JP" sz="1600" i="1" dirty="0" smtClean="0">
                        <a:solidFill>
                          <a:srgbClr val="333333"/>
                        </a:solidFill>
                        <a:latin typeface="Cambria Math" panose="02040503050406030204" pitchFamily="18" charset="0"/>
                        <a:ea typeface="Cambria Math" panose="02040503050406030204" pitchFamily="18" charset="0"/>
                      </a:rPr>
                      <m:t>ℱ</m:t>
                    </m:r>
                    <m:r>
                      <a:rPr kumimoji="0" lang="en-US" altLang="ja-JP" sz="1600" i="1" dirty="0" smtClean="0">
                        <a:solidFill>
                          <a:srgbClr val="333333"/>
                        </a:solidFill>
                        <a:latin typeface="Cambria Math" panose="02040503050406030204" pitchFamily="18" charset="0"/>
                        <a:ea typeface="Meiryo UI" panose="020B0604030504040204" pitchFamily="50" charset="-128"/>
                      </a:rPr>
                      <m:t>(⋅)</m:t>
                    </m:r>
                  </m:oMath>
                </a14:m>
                <a:r>
                  <a:rPr kumimoji="0" lang="ja-JP" altLang="en-US" sz="1600" dirty="0">
                    <a:solidFill>
                      <a:srgbClr val="333333"/>
                    </a:solidFill>
                    <a:latin typeface="Meiryo UI" panose="020B0604030504040204" pitchFamily="50" charset="-128"/>
                    <a:ea typeface="Meiryo UI" panose="020B0604030504040204" pitchFamily="50" charset="-128"/>
                  </a:rPr>
                  <a:t>を用いて、潜在ベクトル</a:t>
                </a:r>
                <a:r>
                  <a:rPr kumimoji="0" lang="en-US" altLang="ja-JP" sz="1600" dirty="0">
                    <a:solidFill>
                      <a:srgbClr val="333333"/>
                    </a:solidFill>
                    <a:latin typeface="Meiryo UI" panose="020B0604030504040204" pitchFamily="50" charset="-128"/>
                    <a:ea typeface="Meiryo UI" panose="020B0604030504040204" pitchFamily="50" charset="-128"/>
                  </a:rPr>
                  <a:t>hi</a:t>
                </a:r>
                <a:r>
                  <a:rPr kumimoji="0" lang="ja-JP" altLang="en-US" sz="1600" dirty="0">
                    <a:solidFill>
                      <a:srgbClr val="333333"/>
                    </a:solidFill>
                    <a:latin typeface="Meiryo UI" panose="020B0604030504040204" pitchFamily="50" charset="-128"/>
                    <a:ea typeface="Meiryo UI" panose="020B0604030504040204" pitchFamily="50" charset="-128"/>
                  </a:rPr>
                  <a:t>が収束するまで次の式を適用する。これによってノード</a:t>
                </a:r>
                <a:r>
                  <a:rPr kumimoji="0" lang="en-US" altLang="ja-JP" sz="1600" dirty="0" err="1">
                    <a:solidFill>
                      <a:srgbClr val="333333"/>
                    </a:solidFill>
                    <a:latin typeface="Meiryo UI" panose="020B0604030504040204" pitchFamily="50" charset="-128"/>
                    <a:ea typeface="Meiryo UI" panose="020B0604030504040204" pitchFamily="50" charset="-128"/>
                  </a:rPr>
                  <a:t>i</a:t>
                </a:r>
                <a:r>
                  <a:rPr kumimoji="0" lang="ja-JP" altLang="en-US" sz="1600" dirty="0">
                    <a:solidFill>
                      <a:srgbClr val="333333"/>
                    </a:solidFill>
                    <a:latin typeface="Meiryo UI" panose="020B0604030504040204" pitchFamily="50" charset="-128"/>
                    <a:ea typeface="Meiryo UI" panose="020B0604030504040204" pitchFamily="50" charset="-128"/>
                  </a:rPr>
                  <a:t>の周辺の特徴を取り込む。</a:t>
                </a:r>
                <a:endParaRPr kumimoji="0" lang="en-US" altLang="ja-JP" sz="1600" dirty="0">
                  <a:solidFill>
                    <a:srgbClr val="333333"/>
                  </a:solidFill>
                  <a:latin typeface="Meiryo UI" panose="020B0604030504040204" pitchFamily="50" charset="-128"/>
                  <a:ea typeface="Meiryo UI" panose="020B0604030504040204" pitchFamily="50" charset="-128"/>
                </a:endParaRPr>
              </a:p>
            </p:txBody>
          </p:sp>
        </mc:Choice>
        <mc:Fallback>
          <p:sp>
            <p:nvSpPr>
              <p:cNvPr id="5" name="Rectangle 2">
                <a:extLst>
                  <a:ext uri="{FF2B5EF4-FFF2-40B4-BE49-F238E27FC236}">
                    <a16:creationId xmlns:a16="http://schemas.microsoft.com/office/drawing/2014/main" id="{B0EFEF1D-DDC9-96CE-9BD9-8B3D32BFF3FC}"/>
                  </a:ext>
                </a:extLst>
              </p:cNvPr>
              <p:cNvSpPr>
                <a:spLocks noRot="1" noChangeAspect="1" noMove="1" noResize="1" noEditPoints="1" noAdjustHandles="1" noChangeArrowheads="1" noChangeShapeType="1" noTextEdit="1"/>
              </p:cNvSpPr>
              <p:nvPr/>
            </p:nvSpPr>
            <p:spPr bwMode="auto">
              <a:xfrm>
                <a:off x="304800" y="1453899"/>
                <a:ext cx="11537576" cy="830997"/>
              </a:xfrm>
              <a:prstGeom prst="rect">
                <a:avLst/>
              </a:prstGeom>
              <a:blipFill>
                <a:blip r:embed="rId3"/>
                <a:stretch>
                  <a:fillRect l="-264" t="-2206" b="-80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5979F39-2C6E-70C8-F321-93E92309EE28}"/>
              </a:ext>
            </a:extLst>
          </p:cNvPr>
          <p:cNvPicPr>
            <a:picLocks noChangeAspect="1"/>
          </p:cNvPicPr>
          <p:nvPr/>
        </p:nvPicPr>
        <p:blipFill>
          <a:blip r:embed="rId4"/>
          <a:stretch>
            <a:fillRect/>
          </a:stretch>
        </p:blipFill>
        <p:spPr>
          <a:xfrm>
            <a:off x="576262" y="2302765"/>
            <a:ext cx="3863658" cy="886160"/>
          </a:xfrm>
          <a:prstGeom prst="rect">
            <a:avLst/>
          </a:prstGeom>
        </p:spPr>
      </p:pic>
      <mc:AlternateContent xmlns:mc="http://schemas.openxmlformats.org/markup-compatibility/2006">
        <mc:Choice xmlns:a14="http://schemas.microsoft.com/office/drawing/2010/main" Requires="a14">
          <p:sp>
            <p:nvSpPr>
              <p:cNvPr id="10" name="Rectangle 2">
                <a:extLst>
                  <a:ext uri="{FF2B5EF4-FFF2-40B4-BE49-F238E27FC236}">
                    <a16:creationId xmlns:a16="http://schemas.microsoft.com/office/drawing/2014/main" id="{4451BFBD-8B32-2CB1-789B-72B5E916EE81}"/>
                  </a:ext>
                </a:extLst>
              </p:cNvPr>
              <p:cNvSpPr>
                <a:spLocks noChangeArrowheads="1"/>
              </p:cNvSpPr>
              <p:nvPr/>
            </p:nvSpPr>
            <p:spPr bwMode="auto">
              <a:xfrm>
                <a:off x="304800" y="3246120"/>
                <a:ext cx="11537576" cy="3385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ja-JP" altLang="en-US" sz="1600" dirty="0">
                    <a:solidFill>
                      <a:srgbClr val="333333"/>
                    </a:solidFill>
                    <a:latin typeface="Meiryo UI" panose="020B0604030504040204" pitchFamily="50" charset="-128"/>
                    <a:ea typeface="Meiryo UI" panose="020B0604030504040204" pitchFamily="50" charset="-128"/>
                  </a:rPr>
                  <a:t>②学習される関数である</a:t>
                </a:r>
                <a14:m>
                  <m:oMath xmlns:m="http://schemas.openxmlformats.org/officeDocument/2006/math">
                    <m:r>
                      <a:rPr kumimoji="0" lang="ja-JP" altLang="en-US" sz="1600" i="1" dirty="0" smtClean="0">
                        <a:solidFill>
                          <a:srgbClr val="333333"/>
                        </a:solidFill>
                        <a:latin typeface="Cambria Math" panose="02040503050406030204" pitchFamily="18" charset="0"/>
                        <a:ea typeface="Cambria Math" panose="02040503050406030204" pitchFamily="18" charset="0"/>
                      </a:rPr>
                      <m:t>𝒪</m:t>
                    </m:r>
                    <m:r>
                      <a:rPr kumimoji="0" lang="en-US" altLang="ja-JP" sz="1600" i="1" dirty="0" smtClean="0">
                        <a:solidFill>
                          <a:srgbClr val="333333"/>
                        </a:solidFill>
                        <a:latin typeface="Cambria Math" panose="02040503050406030204" pitchFamily="18" charset="0"/>
                        <a:ea typeface="Meiryo UI" panose="020B0604030504040204" pitchFamily="50" charset="-128"/>
                      </a:rPr>
                      <m:t>(⋅)</m:t>
                    </m:r>
                  </m:oMath>
                </a14:m>
                <a:r>
                  <a:rPr kumimoji="0" lang="ja-JP" altLang="en-US" sz="1600" dirty="0">
                    <a:solidFill>
                      <a:srgbClr val="333333"/>
                    </a:solidFill>
                    <a:latin typeface="Meiryo UI" panose="020B0604030504040204" pitchFamily="50" charset="-128"/>
                    <a:ea typeface="Meiryo UI" panose="020B0604030504040204" pitchFamily="50" charset="-128"/>
                  </a:rPr>
                  <a:t>を用いて、出力を計算する。</a:t>
                </a:r>
                <a:endParaRPr kumimoji="0" lang="en-US" altLang="ja-JP" sz="1600" dirty="0">
                  <a:solidFill>
                    <a:srgbClr val="333333"/>
                  </a:solidFill>
                  <a:latin typeface="Meiryo UI" panose="020B0604030504040204" pitchFamily="50" charset="-128"/>
                  <a:ea typeface="Meiryo UI" panose="020B0604030504040204" pitchFamily="50" charset="-128"/>
                </a:endParaRPr>
              </a:p>
            </p:txBody>
          </p:sp>
        </mc:Choice>
        <mc:Fallback>
          <p:sp>
            <p:nvSpPr>
              <p:cNvPr id="10" name="Rectangle 2">
                <a:extLst>
                  <a:ext uri="{FF2B5EF4-FFF2-40B4-BE49-F238E27FC236}">
                    <a16:creationId xmlns:a16="http://schemas.microsoft.com/office/drawing/2014/main" id="{4451BFBD-8B32-2CB1-789B-72B5E916EE81}"/>
                  </a:ext>
                </a:extLst>
              </p:cNvPr>
              <p:cNvSpPr>
                <a:spLocks noRot="1" noChangeAspect="1" noMove="1" noResize="1" noEditPoints="1" noAdjustHandles="1" noChangeArrowheads="1" noChangeShapeType="1" noTextEdit="1"/>
              </p:cNvSpPr>
              <p:nvPr/>
            </p:nvSpPr>
            <p:spPr bwMode="auto">
              <a:xfrm>
                <a:off x="304800" y="3246120"/>
                <a:ext cx="11537576" cy="338554"/>
              </a:xfrm>
              <a:prstGeom prst="rect">
                <a:avLst/>
              </a:prstGeom>
              <a:blipFill>
                <a:blip r:embed="rId5"/>
                <a:stretch>
                  <a:fillRect l="-264" t="-5455" b="-218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D318E4BF-B682-4287-8654-852B9B7B3692}"/>
              </a:ext>
            </a:extLst>
          </p:cNvPr>
          <p:cNvPicPr>
            <a:picLocks noChangeAspect="1"/>
          </p:cNvPicPr>
          <p:nvPr/>
        </p:nvPicPr>
        <p:blipFill>
          <a:blip r:embed="rId6"/>
          <a:stretch>
            <a:fillRect/>
          </a:stretch>
        </p:blipFill>
        <p:spPr>
          <a:xfrm>
            <a:off x="576262" y="3643258"/>
            <a:ext cx="1973898" cy="577726"/>
          </a:xfrm>
          <a:prstGeom prst="rect">
            <a:avLst/>
          </a:prstGeom>
        </p:spPr>
      </p:pic>
      <mc:AlternateContent xmlns:mc="http://schemas.openxmlformats.org/markup-compatibility/2006">
        <mc:Choice xmlns:a14="http://schemas.microsoft.com/office/drawing/2010/main" Requires="a14">
          <p:sp>
            <p:nvSpPr>
              <p:cNvPr id="13" name="Rectangle 2">
                <a:extLst>
                  <a:ext uri="{FF2B5EF4-FFF2-40B4-BE49-F238E27FC236}">
                    <a16:creationId xmlns:a16="http://schemas.microsoft.com/office/drawing/2014/main" id="{D3998E04-29F7-0647-5882-5FDEDEDD751D}"/>
                  </a:ext>
                </a:extLst>
              </p:cNvPr>
              <p:cNvSpPr>
                <a:spLocks noChangeArrowheads="1"/>
              </p:cNvSpPr>
              <p:nvPr/>
            </p:nvSpPr>
            <p:spPr bwMode="auto">
              <a:xfrm>
                <a:off x="304800" y="4279568"/>
                <a:ext cx="11537576" cy="181588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ja-JP" altLang="en-US" sz="1600" dirty="0">
                    <a:solidFill>
                      <a:srgbClr val="333333"/>
                    </a:solidFill>
                    <a:latin typeface="Meiryo UI" panose="020B0604030504040204" pitchFamily="50" charset="-128"/>
                    <a:ea typeface="Meiryo UI" panose="020B0604030504040204" pitchFamily="50" charset="-128"/>
                  </a:rPr>
                  <a:t>重みは</a:t>
                </a:r>
                <a:r>
                  <a:rPr kumimoji="0" lang="en-US" altLang="ja-JP" sz="1600" dirty="0">
                    <a:solidFill>
                      <a:srgbClr val="333333"/>
                    </a:solidFill>
                    <a:latin typeface="Meiryo UI" panose="020B0604030504040204" pitchFamily="50" charset="-128"/>
                    <a:ea typeface="Meiryo UI" panose="020B0604030504040204" pitchFamily="50" charset="-128"/>
                  </a:rPr>
                  <a:t>, </a:t>
                </a:r>
                <a14:m>
                  <m:oMath xmlns:m="http://schemas.openxmlformats.org/officeDocument/2006/math">
                    <m:sSub>
                      <m:sSubPr>
                        <m:ctrlPr>
                          <a:rPr kumimoji="0" lang="en-US" altLang="ja-JP" sz="1600" i="1" dirty="0" smtClean="0">
                            <a:solidFill>
                              <a:srgbClr val="333333"/>
                            </a:solidFill>
                            <a:latin typeface="Cambria Math" panose="02040503050406030204" pitchFamily="18" charset="0"/>
                            <a:ea typeface="Meiryo UI" panose="020B0604030504040204" pitchFamily="50" charset="-128"/>
                          </a:rPr>
                        </m:ctrlPr>
                      </m:sSubPr>
                      <m:e>
                        <m:acc>
                          <m:accPr>
                            <m:chr m:val="̂"/>
                            <m:ctrlPr>
                              <a:rPr kumimoji="0" lang="en-US" altLang="ja-JP" sz="1600" i="1" dirty="0" smtClean="0">
                                <a:solidFill>
                                  <a:srgbClr val="333333"/>
                                </a:solidFill>
                                <a:latin typeface="Cambria Math" panose="02040503050406030204" pitchFamily="18" charset="0"/>
                                <a:ea typeface="Meiryo UI" panose="020B0604030504040204" pitchFamily="50" charset="-128"/>
                              </a:rPr>
                            </m:ctrlPr>
                          </m:accPr>
                          <m:e>
                            <m:r>
                              <a:rPr kumimoji="0" lang="en-US" altLang="ja-JP" sz="1600" b="0" i="1" dirty="0" smtClean="0">
                                <a:solidFill>
                                  <a:srgbClr val="333333"/>
                                </a:solidFill>
                                <a:latin typeface="Cambria Math" panose="02040503050406030204" pitchFamily="18" charset="0"/>
                                <a:ea typeface="Meiryo UI" panose="020B0604030504040204" pitchFamily="50" charset="-128"/>
                              </a:rPr>
                              <m:t>𝑦</m:t>
                            </m:r>
                          </m:e>
                        </m:acc>
                      </m:e>
                      <m:sub>
                        <m:r>
                          <a:rPr kumimoji="0" lang="en-US" altLang="ja-JP" sz="1600" b="0" i="1" dirty="0" smtClean="0">
                            <a:solidFill>
                              <a:srgbClr val="333333"/>
                            </a:solidFill>
                            <a:latin typeface="Cambria Math" panose="02040503050406030204" pitchFamily="18" charset="0"/>
                            <a:ea typeface="Meiryo UI" panose="020B0604030504040204" pitchFamily="50" charset="-128"/>
                          </a:rPr>
                          <m:t>𝑖</m:t>
                        </m:r>
                      </m:sub>
                    </m:sSub>
                  </m:oMath>
                </a14:m>
                <a:r>
                  <a:rPr kumimoji="0" lang="ja-JP" altLang="en-US" sz="1600" dirty="0">
                    <a:solidFill>
                      <a:srgbClr val="333333"/>
                    </a:solidFill>
                    <a:latin typeface="Meiryo UI" panose="020B0604030504040204" pitchFamily="50" charset="-128"/>
                    <a:ea typeface="Meiryo UI" panose="020B0604030504040204" pitchFamily="50" charset="-128"/>
                  </a:rPr>
                  <a:t>と教師ラベルの誤差を最小化するようにステップ</a:t>
                </a:r>
                <a:r>
                  <a:rPr kumimoji="0" lang="en-US" altLang="ja-JP" sz="1600" dirty="0">
                    <a:solidFill>
                      <a:srgbClr val="333333"/>
                    </a:solidFill>
                    <a:latin typeface="Meiryo UI" panose="020B0604030504040204" pitchFamily="50" charset="-128"/>
                    <a:ea typeface="Meiryo UI" panose="020B0604030504040204" pitchFamily="50" charset="-128"/>
                  </a:rPr>
                  <a:t>1, 2</a:t>
                </a:r>
                <a:r>
                  <a:rPr kumimoji="0" lang="ja-JP" altLang="en-US" sz="1600" dirty="0">
                    <a:solidFill>
                      <a:srgbClr val="333333"/>
                    </a:solidFill>
                    <a:latin typeface="Meiryo UI" panose="020B0604030504040204" pitchFamily="50" charset="-128"/>
                    <a:ea typeface="Meiryo UI" panose="020B0604030504040204" pitchFamily="50" charset="-128"/>
                  </a:rPr>
                  <a:t>と誤差逆伝搬を繰り返すことで学習される</a:t>
                </a:r>
                <a:r>
                  <a:rPr kumimoji="0" lang="en-US" altLang="ja-JP" sz="1600" dirty="0">
                    <a:solidFill>
                      <a:srgbClr val="333333"/>
                    </a:solidFill>
                    <a:latin typeface="Meiryo UI" panose="020B0604030504040204" pitchFamily="50" charset="-128"/>
                    <a:ea typeface="Meiryo UI" panose="020B0604030504040204" pitchFamily="50" charset="-128"/>
                  </a:rPr>
                  <a:t>(Almeida-Pineda</a:t>
                </a:r>
                <a:r>
                  <a:rPr kumimoji="0" lang="ja-JP" altLang="en-US" sz="1600" dirty="0">
                    <a:solidFill>
                      <a:srgbClr val="333333"/>
                    </a:solidFill>
                    <a:latin typeface="Meiryo UI" panose="020B0604030504040204" pitchFamily="50" charset="-128"/>
                    <a:ea typeface="Meiryo UI" panose="020B0604030504040204" pitchFamily="50" charset="-128"/>
                  </a:rPr>
                  <a:t>アルゴリズム</a:t>
                </a:r>
                <a:r>
                  <a:rPr kumimoji="0" lang="en-US" altLang="ja-JP" sz="1600" dirty="0">
                    <a:solidFill>
                      <a:srgbClr val="333333"/>
                    </a:solidFill>
                    <a:latin typeface="Meiryo UI" panose="020B0604030504040204" pitchFamily="50" charset="-128"/>
                    <a:ea typeface="Meiryo UI" panose="020B0604030504040204" pitchFamily="50" charset="-128"/>
                  </a:rPr>
                  <a:t>).</a:t>
                </a:r>
              </a:p>
              <a:p>
                <a:pPr lvl="0"/>
                <a:r>
                  <a:rPr kumimoji="0" lang="ja-JP" altLang="en-US" sz="1600" dirty="0">
                    <a:solidFill>
                      <a:srgbClr val="333333"/>
                    </a:solidFill>
                    <a:latin typeface="Meiryo UI" panose="020B0604030504040204" pitchFamily="50" charset="-128"/>
                    <a:ea typeface="Meiryo UI" panose="020B0604030504040204" pitchFamily="50" charset="-128"/>
                  </a:rPr>
                  <a:t>なお</a:t>
                </a:r>
                <a:r>
                  <a:rPr kumimoji="0" lang="en-US" altLang="ja-JP" sz="1600" dirty="0">
                    <a:solidFill>
                      <a:srgbClr val="333333"/>
                    </a:solidFill>
                    <a:latin typeface="Meiryo UI" panose="020B0604030504040204" pitchFamily="50" charset="-128"/>
                    <a:ea typeface="Meiryo UI" panose="020B0604030504040204" pitchFamily="50" charset="-128"/>
                  </a:rPr>
                  <a:t>, </a:t>
                </a:r>
                <a:r>
                  <a:rPr kumimoji="0" lang="ja-JP" altLang="en-US" sz="1600" dirty="0">
                    <a:solidFill>
                      <a:srgbClr val="333333"/>
                    </a:solidFill>
                    <a:latin typeface="Meiryo UI" panose="020B0604030504040204" pitchFamily="50" charset="-128"/>
                    <a:ea typeface="Meiryo UI" panose="020B0604030504040204" pitchFamily="50" charset="-128"/>
                  </a:rPr>
                  <a:t>グラフ全体の潜在ベクトルを求めたい場合には</a:t>
                </a:r>
                <a:r>
                  <a:rPr kumimoji="0" lang="en-US" altLang="ja-JP" sz="1600" dirty="0">
                    <a:solidFill>
                      <a:srgbClr val="333333"/>
                    </a:solidFill>
                    <a:latin typeface="Meiryo UI" panose="020B0604030504040204" pitchFamily="50" charset="-128"/>
                    <a:ea typeface="Meiryo UI" panose="020B0604030504040204" pitchFamily="50" charset="-128"/>
                  </a:rPr>
                  <a:t>, </a:t>
                </a:r>
                <a:r>
                  <a:rPr kumimoji="0" lang="ja-JP" altLang="en-US" sz="1600" dirty="0">
                    <a:solidFill>
                      <a:srgbClr val="333333"/>
                    </a:solidFill>
                    <a:latin typeface="Meiryo UI" panose="020B0604030504040204" pitchFamily="50" charset="-128"/>
                    <a:ea typeface="Meiryo UI" panose="020B0604030504040204" pitchFamily="50" charset="-128"/>
                  </a:rPr>
                  <a:t>全ノードと隣接しているマスターノードのようなものを仮想的に考えると</a:t>
                </a:r>
                <a:r>
                  <a:rPr kumimoji="0" lang="en-US" altLang="ja-JP" sz="1600" dirty="0">
                    <a:solidFill>
                      <a:srgbClr val="333333"/>
                    </a:solidFill>
                    <a:latin typeface="Meiryo UI" panose="020B0604030504040204" pitchFamily="50" charset="-128"/>
                    <a:ea typeface="Meiryo UI" panose="020B0604030504040204" pitchFamily="50" charset="-128"/>
                  </a:rPr>
                  <a:t>, </a:t>
                </a:r>
                <a:r>
                  <a:rPr kumimoji="0" lang="ja-JP" altLang="en-US" sz="1600" dirty="0">
                    <a:solidFill>
                      <a:srgbClr val="333333"/>
                    </a:solidFill>
                    <a:latin typeface="Meiryo UI" panose="020B0604030504040204" pitchFamily="50" charset="-128"/>
                    <a:ea typeface="Meiryo UI" panose="020B0604030504040204" pitchFamily="50" charset="-128"/>
                  </a:rPr>
                  <a:t>その潜在ベクトルを利用することができます</a:t>
                </a:r>
                <a:r>
                  <a:rPr kumimoji="0" lang="en-US" altLang="ja-JP" sz="1600" dirty="0">
                    <a:solidFill>
                      <a:srgbClr val="333333"/>
                    </a:solidFill>
                    <a:latin typeface="Meiryo UI" panose="020B0604030504040204" pitchFamily="50" charset="-128"/>
                    <a:ea typeface="Meiryo UI" panose="020B0604030504040204" pitchFamily="50" charset="-128"/>
                  </a:rPr>
                  <a:t>.</a:t>
                </a:r>
              </a:p>
              <a:p>
                <a:pPr lvl="0"/>
                <a:endParaRPr kumimoji="0" lang="en-US" altLang="ja-JP" sz="1600" dirty="0">
                  <a:solidFill>
                    <a:srgbClr val="333333"/>
                  </a:solidFill>
                  <a:latin typeface="Meiryo UI" panose="020B0604030504040204" pitchFamily="50" charset="-128"/>
                  <a:ea typeface="Meiryo UI" panose="020B0604030504040204" pitchFamily="50" charset="-128"/>
                </a:endParaRPr>
              </a:p>
              <a:p>
                <a:pPr lvl="0"/>
                <a:r>
                  <a:rPr kumimoji="0" lang="ja-JP" altLang="en-US" sz="1600" dirty="0">
                    <a:solidFill>
                      <a:srgbClr val="333333"/>
                    </a:solidFill>
                    <a:latin typeface="Meiryo UI" panose="020B0604030504040204" pitchFamily="50" charset="-128"/>
                    <a:ea typeface="Meiryo UI" panose="020B0604030504040204" pitchFamily="50" charset="-128"/>
                  </a:rPr>
                  <a:t>しかし</a:t>
                </a:r>
                <a:r>
                  <a:rPr kumimoji="0" lang="en-US" altLang="ja-JP" sz="1600" dirty="0">
                    <a:solidFill>
                      <a:srgbClr val="333333"/>
                    </a:solidFill>
                    <a:latin typeface="Meiryo UI" panose="020B0604030504040204" pitchFamily="50" charset="-128"/>
                    <a:ea typeface="Meiryo UI" panose="020B0604030504040204" pitchFamily="50" charset="-128"/>
                  </a:rPr>
                  <a:t>, </a:t>
                </a:r>
                <a:r>
                  <a:rPr kumimoji="0" lang="ja-JP" altLang="en-US" sz="1600" dirty="0">
                    <a:solidFill>
                      <a:srgbClr val="333333"/>
                    </a:solidFill>
                    <a:latin typeface="Meiryo UI" panose="020B0604030504040204" pitchFamily="50" charset="-128"/>
                    <a:ea typeface="Meiryo UI" panose="020B0604030504040204" pitchFamily="50" charset="-128"/>
                  </a:rPr>
                  <a:t>この方法にはいくつかの欠点があり</a:t>
                </a:r>
                <a:r>
                  <a:rPr kumimoji="0" lang="en-US" altLang="ja-JP" sz="1600" dirty="0">
                    <a:solidFill>
                      <a:srgbClr val="333333"/>
                    </a:solidFill>
                    <a:latin typeface="Meiryo UI" panose="020B0604030504040204" pitchFamily="50" charset="-128"/>
                    <a:ea typeface="Meiryo UI" panose="020B0604030504040204" pitchFamily="50" charset="-128"/>
                  </a:rPr>
                  <a:t>, </a:t>
                </a:r>
                <a:r>
                  <a:rPr kumimoji="0" lang="ja-JP" altLang="en-US" sz="1600" dirty="0">
                    <a:solidFill>
                      <a:srgbClr val="333333"/>
                    </a:solidFill>
                    <a:latin typeface="Meiryo UI" panose="020B0604030504040204" pitchFamily="50" charset="-128"/>
                    <a:ea typeface="Meiryo UI" panose="020B0604030504040204" pitchFamily="50" charset="-128"/>
                  </a:rPr>
                  <a:t>あまり実用的ではない</a:t>
                </a:r>
                <a:endParaRPr kumimoji="0" lang="en-US" altLang="ja-JP" sz="1600" dirty="0">
                  <a:solidFill>
                    <a:srgbClr val="333333"/>
                  </a:solidFill>
                  <a:latin typeface="Meiryo UI" panose="020B0604030504040204" pitchFamily="50" charset="-128"/>
                  <a:ea typeface="Meiryo UI" panose="020B0604030504040204" pitchFamily="50" charset="-128"/>
                </a:endParaRPr>
              </a:p>
              <a:p>
                <a:pPr marL="285750" lvl="0" indent="-285750">
                  <a:buFont typeface="Arial" panose="020B0604020202020204" pitchFamily="34" charset="0"/>
                  <a:buChar char="•"/>
                </a:pPr>
                <a14:m>
                  <m:oMath xmlns:m="http://schemas.openxmlformats.org/officeDocument/2006/math">
                    <m:r>
                      <a:rPr kumimoji="0" lang="en-US" altLang="ja-JP" sz="1600" i="1" dirty="0" smtClean="0">
                        <a:solidFill>
                          <a:srgbClr val="333333"/>
                        </a:solidFill>
                        <a:latin typeface="Cambria Math" panose="02040503050406030204" pitchFamily="18" charset="0"/>
                        <a:ea typeface="Cambria Math" panose="02040503050406030204" pitchFamily="18" charset="0"/>
                      </a:rPr>
                      <m:t>ℱ</m:t>
                    </m:r>
                    <m:r>
                      <a:rPr kumimoji="0" lang="en-US" altLang="ja-JP" sz="1600" i="1" dirty="0" smtClean="0">
                        <a:solidFill>
                          <a:srgbClr val="333333"/>
                        </a:solidFill>
                        <a:latin typeface="Cambria Math" panose="02040503050406030204" pitchFamily="18" charset="0"/>
                        <a:ea typeface="Meiryo UI" panose="020B0604030504040204" pitchFamily="50" charset="-128"/>
                      </a:rPr>
                      <m:t>(⋅)</m:t>
                    </m:r>
                  </m:oMath>
                </a14:m>
                <a:r>
                  <a:rPr kumimoji="0" lang="ja-JP" altLang="en-US" sz="1600" dirty="0">
                    <a:solidFill>
                      <a:srgbClr val="333333"/>
                    </a:solidFill>
                    <a:latin typeface="Meiryo UI" panose="020B0604030504040204" pitchFamily="50" charset="-128"/>
                    <a:ea typeface="Meiryo UI" panose="020B0604030504040204" pitchFamily="50" charset="-128"/>
                  </a:rPr>
                  <a:t>が縮小写像でないとステップ</a:t>
                </a:r>
                <a:r>
                  <a:rPr kumimoji="0" lang="en-US" altLang="ja-JP" sz="1600" dirty="0">
                    <a:solidFill>
                      <a:srgbClr val="333333"/>
                    </a:solidFill>
                    <a:latin typeface="Meiryo UI" panose="020B0604030504040204" pitchFamily="50" charset="-128"/>
                    <a:ea typeface="Meiryo UI" panose="020B0604030504040204" pitchFamily="50" charset="-128"/>
                  </a:rPr>
                  <a:t>1</a:t>
                </a:r>
                <a:r>
                  <a:rPr kumimoji="0" lang="ja-JP" altLang="en-US" sz="1600" dirty="0">
                    <a:solidFill>
                      <a:srgbClr val="333333"/>
                    </a:solidFill>
                    <a:latin typeface="Meiryo UI" panose="020B0604030504040204" pitchFamily="50" charset="-128"/>
                    <a:ea typeface="Meiryo UI" panose="020B0604030504040204" pitchFamily="50" charset="-128"/>
                  </a:rPr>
                  <a:t>が終わらない</a:t>
                </a:r>
              </a:p>
              <a:p>
                <a:pPr marL="285750" lvl="0" indent="-285750">
                  <a:buFont typeface="Arial" panose="020B0604020202020204" pitchFamily="34" charset="0"/>
                  <a:buChar char="•"/>
                </a:pPr>
                <a:r>
                  <a:rPr kumimoji="0" lang="ja-JP" altLang="en-US" sz="1600" dirty="0">
                    <a:solidFill>
                      <a:srgbClr val="333333"/>
                    </a:solidFill>
                    <a:latin typeface="Meiryo UI" panose="020B0604030504040204" pitchFamily="50" charset="-128"/>
                    <a:ea typeface="Meiryo UI" panose="020B0604030504040204" pitchFamily="50" charset="-128"/>
                  </a:rPr>
                  <a:t>ステップ</a:t>
                </a:r>
                <a:r>
                  <a:rPr kumimoji="0" lang="en-US" altLang="ja-JP" sz="1600" dirty="0">
                    <a:solidFill>
                      <a:srgbClr val="333333"/>
                    </a:solidFill>
                    <a:latin typeface="Meiryo UI" panose="020B0604030504040204" pitchFamily="50" charset="-128"/>
                    <a:ea typeface="Meiryo UI" panose="020B0604030504040204" pitchFamily="50" charset="-128"/>
                  </a:rPr>
                  <a:t>1</a:t>
                </a:r>
                <a:r>
                  <a:rPr kumimoji="0" lang="ja-JP" altLang="en-US" sz="1600" dirty="0">
                    <a:solidFill>
                      <a:srgbClr val="333333"/>
                    </a:solidFill>
                    <a:latin typeface="Meiryo UI" panose="020B0604030504040204" pitchFamily="50" charset="-128"/>
                    <a:ea typeface="Meiryo UI" panose="020B0604030504040204" pitchFamily="50" charset="-128"/>
                  </a:rPr>
                  <a:t>の再帰処理を繰り返すので計算量が大きい</a:t>
                </a:r>
                <a:endParaRPr kumimoji="0" lang="en-US" altLang="ja-JP" sz="1600" dirty="0">
                  <a:solidFill>
                    <a:srgbClr val="333333"/>
                  </a:solidFill>
                  <a:latin typeface="Meiryo UI" panose="020B0604030504040204" pitchFamily="50" charset="-128"/>
                  <a:ea typeface="Meiryo UI" panose="020B0604030504040204" pitchFamily="50" charset="-128"/>
                </a:endParaRPr>
              </a:p>
            </p:txBody>
          </p:sp>
        </mc:Choice>
        <mc:Fallback>
          <p:sp>
            <p:nvSpPr>
              <p:cNvPr id="13" name="Rectangle 2">
                <a:extLst>
                  <a:ext uri="{FF2B5EF4-FFF2-40B4-BE49-F238E27FC236}">
                    <a16:creationId xmlns:a16="http://schemas.microsoft.com/office/drawing/2014/main" id="{D3998E04-29F7-0647-5882-5FDEDEDD751D}"/>
                  </a:ext>
                </a:extLst>
              </p:cNvPr>
              <p:cNvSpPr>
                <a:spLocks noRot="1" noChangeAspect="1" noMove="1" noResize="1" noEditPoints="1" noAdjustHandles="1" noChangeArrowheads="1" noChangeShapeType="1" noTextEdit="1"/>
              </p:cNvSpPr>
              <p:nvPr/>
            </p:nvSpPr>
            <p:spPr bwMode="auto">
              <a:xfrm>
                <a:off x="304800" y="4279568"/>
                <a:ext cx="11537576" cy="1815882"/>
              </a:xfrm>
              <a:prstGeom prst="rect">
                <a:avLst/>
              </a:prstGeom>
              <a:blipFill>
                <a:blip r:embed="rId7"/>
                <a:stretch>
                  <a:fillRect l="-264" t="-1007" b="-33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15" name="図 14">
            <a:extLst>
              <a:ext uri="{FF2B5EF4-FFF2-40B4-BE49-F238E27FC236}">
                <a16:creationId xmlns:a16="http://schemas.microsoft.com/office/drawing/2014/main" id="{7378B4AC-CEB5-4D97-BE95-36593633F054}"/>
              </a:ext>
            </a:extLst>
          </p:cNvPr>
          <p:cNvPicPr>
            <a:picLocks noChangeAspect="1"/>
          </p:cNvPicPr>
          <p:nvPr/>
        </p:nvPicPr>
        <p:blipFill rotWithShape="1">
          <a:blip r:embed="rId8"/>
          <a:srcRect l="6940" t="67625" r="15070" b="23077"/>
          <a:stretch/>
        </p:blipFill>
        <p:spPr>
          <a:xfrm>
            <a:off x="5852159" y="2438611"/>
            <a:ext cx="4129715" cy="433970"/>
          </a:xfrm>
          <a:prstGeom prst="rect">
            <a:avLst/>
          </a:prstGeom>
        </p:spPr>
      </p:pic>
      <p:cxnSp>
        <p:nvCxnSpPr>
          <p:cNvPr id="17" name="直線矢印コネクタ 16">
            <a:extLst>
              <a:ext uri="{FF2B5EF4-FFF2-40B4-BE49-F238E27FC236}">
                <a16:creationId xmlns:a16="http://schemas.microsoft.com/office/drawing/2014/main" id="{C3BFD342-AC6A-B5FC-E36F-66F1E6C7C7A8}"/>
              </a:ext>
            </a:extLst>
          </p:cNvPr>
          <p:cNvCxnSpPr>
            <a:cxnSpLocks/>
            <a:stCxn id="15" idx="1"/>
          </p:cNvCxnSpPr>
          <p:nvPr/>
        </p:nvCxnSpPr>
        <p:spPr>
          <a:xfrm flipH="1">
            <a:off x="4541520" y="2655596"/>
            <a:ext cx="131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9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AE49722-065A-BB0F-5310-8E63899DBBC2}"/>
              </a:ext>
            </a:extLst>
          </p:cNvPr>
          <p:cNvSpPr txBox="1"/>
          <p:nvPr/>
        </p:nvSpPr>
        <p:spPr>
          <a:xfrm>
            <a:off x="349624" y="869124"/>
            <a:ext cx="11537576"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【GGS-NN】</a:t>
            </a:r>
          </a:p>
          <a:p>
            <a:r>
              <a:rPr lang="ja-JP" altLang="en-US" sz="1600" dirty="0">
                <a:latin typeface="Meiryo UI" panose="020B0604030504040204" pitchFamily="50" charset="-128"/>
                <a:ea typeface="Meiryo UI" panose="020B0604030504040204" pitchFamily="50" charset="-128"/>
              </a:rPr>
              <a:t>・ステップ①の再帰処理を</a:t>
            </a:r>
            <a:r>
              <a:rPr lang="en-US" altLang="ja-JP" sz="1600" dirty="0">
                <a:latin typeface="Meiryo UI" panose="020B0604030504040204" pitchFamily="50" charset="-128"/>
                <a:ea typeface="Meiryo UI" panose="020B0604030504040204" pitchFamily="50" charset="-128"/>
              </a:rPr>
              <a:t>GRU</a:t>
            </a:r>
            <a:r>
              <a:rPr lang="ja-JP" altLang="en-US" sz="1600" dirty="0">
                <a:latin typeface="Meiryo UI" panose="020B0604030504040204" pitchFamily="50" charset="-128"/>
                <a:ea typeface="Meiryo UI" panose="020B0604030504040204" pitchFamily="50" charset="-128"/>
              </a:rPr>
              <a:t>で置き換えて縮小写像の制約を取り除いたもの</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6E24A3A-A589-9E1F-4C2B-25AE948BA62D}"/>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A670E9D-C463-C5BF-98B0-E2402A01F044}"/>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p:pic>
        <p:nvPicPr>
          <p:cNvPr id="8" name="図 7">
            <a:extLst>
              <a:ext uri="{FF2B5EF4-FFF2-40B4-BE49-F238E27FC236}">
                <a16:creationId xmlns:a16="http://schemas.microsoft.com/office/drawing/2014/main" id="{B971A879-0459-F6F3-BC1F-0707F3A6DE71}"/>
              </a:ext>
            </a:extLst>
          </p:cNvPr>
          <p:cNvPicPr>
            <a:picLocks noChangeAspect="1"/>
          </p:cNvPicPr>
          <p:nvPr/>
        </p:nvPicPr>
        <p:blipFill>
          <a:blip r:embed="rId3"/>
          <a:stretch>
            <a:fillRect/>
          </a:stretch>
        </p:blipFill>
        <p:spPr>
          <a:xfrm>
            <a:off x="349624" y="1661356"/>
            <a:ext cx="3470536" cy="2293676"/>
          </a:xfrm>
          <a:prstGeom prst="rect">
            <a:avLst/>
          </a:prstGeom>
        </p:spPr>
      </p:pic>
      <p:sp>
        <p:nvSpPr>
          <p:cNvPr id="14" name="テキスト ボックス 13">
            <a:extLst>
              <a:ext uri="{FF2B5EF4-FFF2-40B4-BE49-F238E27FC236}">
                <a16:creationId xmlns:a16="http://schemas.microsoft.com/office/drawing/2014/main" id="{4B8643A2-5736-18C6-2306-1109EBDE5235}"/>
              </a:ext>
            </a:extLst>
          </p:cNvPr>
          <p:cNvSpPr txBox="1"/>
          <p:nvPr/>
        </p:nvSpPr>
        <p:spPr>
          <a:xfrm>
            <a:off x="349624" y="4162489"/>
            <a:ext cx="8919000" cy="338554"/>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mi</a:t>
            </a:r>
            <a:r>
              <a:rPr lang="ja-JP" altLang="en-US" sz="1600" dirty="0">
                <a:latin typeface="Meiryo UI" panose="020B0604030504040204" pitchFamily="50" charset="-128"/>
                <a:ea typeface="Meiryo UI" panose="020B0604030504040204" pitchFamily="50" charset="-128"/>
              </a:rPr>
              <a:t>に隣接ノードの特徴を取り込んで</a:t>
            </a:r>
            <a:r>
              <a:rPr lang="en-US" altLang="ja-JP" sz="1600" dirty="0">
                <a:latin typeface="Meiryo UI" panose="020B0604030504040204" pitchFamily="50" charset="-128"/>
                <a:ea typeface="Meiryo UI" panose="020B0604030504040204" pitchFamily="50" charset="-128"/>
              </a:rPr>
              <a:t>, GRU</a:t>
            </a:r>
            <a:r>
              <a:rPr lang="ja-JP" altLang="en-US" sz="1600" dirty="0">
                <a:latin typeface="Meiryo UI" panose="020B0604030504040204" pitchFamily="50" charset="-128"/>
                <a:ea typeface="Meiryo UI" panose="020B0604030504040204" pitchFamily="50" charset="-128"/>
              </a:rPr>
              <a:t>で計算したゲート</a:t>
            </a:r>
            <a:r>
              <a:rPr lang="en-US" altLang="ja-JP" sz="1600" dirty="0">
                <a:latin typeface="Meiryo UI" panose="020B0604030504040204" pitchFamily="50" charset="-128"/>
                <a:ea typeface="Meiryo UI" panose="020B0604030504040204" pitchFamily="50" charset="-128"/>
              </a:rPr>
              <a:t>zi</a:t>
            </a:r>
            <a:r>
              <a:rPr lang="ja-JP" altLang="en-US" sz="1600" dirty="0">
                <a:latin typeface="Meiryo UI" panose="020B0604030504040204" pitchFamily="50" charset="-128"/>
                <a:ea typeface="Meiryo UI" panose="020B0604030504040204" pitchFamily="50" charset="-128"/>
              </a:rPr>
              <a:t>にしたがって潜在ベクトルを更新します</a:t>
            </a:r>
            <a:r>
              <a:rPr lang="en-US" altLang="ja-JP" sz="1600" dirty="0">
                <a:latin typeface="Meiryo UI" panose="020B0604030504040204" pitchFamily="50" charset="-128"/>
                <a:ea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EF987D82-EEE6-2702-55EF-D91CB91FEDB4}"/>
              </a:ext>
            </a:extLst>
          </p:cNvPr>
          <p:cNvPicPr>
            <a:picLocks noChangeAspect="1"/>
          </p:cNvPicPr>
          <p:nvPr/>
        </p:nvPicPr>
        <p:blipFill>
          <a:blip r:embed="rId4"/>
          <a:stretch>
            <a:fillRect/>
          </a:stretch>
        </p:blipFill>
        <p:spPr>
          <a:xfrm>
            <a:off x="4664243" y="1474210"/>
            <a:ext cx="3456100" cy="2442602"/>
          </a:xfrm>
          <a:prstGeom prst="rect">
            <a:avLst/>
          </a:prstGeom>
        </p:spPr>
      </p:pic>
    </p:spTree>
    <p:extLst>
      <p:ext uri="{BB962C8B-B14F-4D97-AF65-F5344CB8AC3E}">
        <p14:creationId xmlns:p14="http://schemas.microsoft.com/office/powerpoint/2010/main" val="159346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3066B12-20E8-9406-36A4-7EBFD03F050D}"/>
              </a:ext>
            </a:extLst>
          </p:cNvPr>
          <p:cNvSpPr txBox="1"/>
          <p:nvPr/>
        </p:nvSpPr>
        <p:spPr>
          <a:xfrm>
            <a:off x="349624" y="179293"/>
            <a:ext cx="3264035" cy="369332"/>
          </a:xfrm>
          <a:prstGeom prst="rect">
            <a:avLst/>
          </a:prstGeom>
          <a:noFill/>
        </p:spPr>
        <p:txBody>
          <a:bodyPr wrap="none" rtlCol="0">
            <a:spAutoFit/>
          </a:bodyPr>
          <a:lstStyle/>
          <a:p>
            <a:r>
              <a:rPr kumimoji="1" lang="ja-JP" altLang="en-US" u="sng" dirty="0">
                <a:latin typeface="Meiryo UI" panose="020B0604030504040204" pitchFamily="50" charset="-128"/>
                <a:ea typeface="Meiryo UI" panose="020B0604030504040204" pitchFamily="50" charset="-128"/>
              </a:rPr>
              <a:t>グラフニューラルネットワーク</a:t>
            </a:r>
            <a:r>
              <a:rPr kumimoji="1" lang="en-US" altLang="ja-JP" u="sng" dirty="0">
                <a:latin typeface="Meiryo UI" panose="020B0604030504040204" pitchFamily="50" charset="-128"/>
                <a:ea typeface="Meiryo UI" panose="020B0604030504040204" pitchFamily="50" charset="-128"/>
              </a:rPr>
              <a:t>(GNN)</a:t>
            </a:r>
            <a:endParaRPr kumimoji="1" lang="ja-JP" altLang="en-US" u="sng"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0241BD4E-8A3F-CA28-7C68-7FD8E3FBD3D1}"/>
              </a:ext>
            </a:extLst>
          </p:cNvPr>
          <p:cNvSpPr txBox="1"/>
          <p:nvPr/>
        </p:nvSpPr>
        <p:spPr>
          <a:xfrm>
            <a:off x="7650480" y="247209"/>
            <a:ext cx="4328160" cy="276999"/>
          </a:xfrm>
          <a:prstGeom prst="rect">
            <a:avLst/>
          </a:prstGeom>
          <a:noFill/>
        </p:spPr>
        <p:txBody>
          <a:bodyPr wrap="square">
            <a:spAutoFit/>
          </a:bodyPr>
          <a:lstStyle/>
          <a:p>
            <a:r>
              <a:rPr lang="en-US" altLang="ja-JP" sz="1200" dirty="0">
                <a:hlinkClick r:id="rId2"/>
              </a:rPr>
              <a:t>GNN</a:t>
            </a:r>
            <a:r>
              <a:rPr lang="ja-JP" altLang="en-US" sz="1200" dirty="0">
                <a:hlinkClick r:id="rId2"/>
              </a:rPr>
              <a:t>まとめ</a:t>
            </a:r>
            <a:r>
              <a:rPr lang="en-US" altLang="ja-JP" sz="1200" dirty="0">
                <a:hlinkClick r:id="rId2"/>
              </a:rPr>
              <a:t>(1): GCN</a:t>
            </a:r>
            <a:r>
              <a:rPr lang="ja-JP" altLang="en-US" sz="1200" dirty="0">
                <a:hlinkClick r:id="rId2"/>
              </a:rPr>
              <a:t>の導入 </a:t>
            </a:r>
            <a:r>
              <a:rPr lang="en-US" altLang="ja-JP" sz="1200" dirty="0">
                <a:hlinkClick r:id="rId2"/>
              </a:rPr>
              <a:t>- </a:t>
            </a:r>
            <a:r>
              <a:rPr lang="en-US" altLang="ja-JP" sz="1200" dirty="0" err="1">
                <a:hlinkClick r:id="rId2"/>
              </a:rPr>
              <a:t>Qiita</a:t>
            </a:r>
            <a:endParaRPr lang="ja-JP" altLang="en-US" sz="12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E50C037-3577-6D1B-41C2-95ADC53315BD}"/>
                  </a:ext>
                </a:extLst>
              </p:cNvPr>
              <p:cNvSpPr txBox="1"/>
              <p:nvPr/>
            </p:nvSpPr>
            <p:spPr>
              <a:xfrm>
                <a:off x="349624" y="869124"/>
                <a:ext cx="11537576" cy="1629100"/>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【GCN】</a:t>
                </a: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CNN</a:t>
                </a:r>
                <a:r>
                  <a:rPr lang="ja-JP" altLang="en-US" sz="1600" dirty="0">
                    <a:latin typeface="Meiryo UI" panose="020B0604030504040204" pitchFamily="50" charset="-128"/>
                    <a:ea typeface="Meiryo UI" panose="020B0604030504040204" pitchFamily="50" charset="-128"/>
                  </a:rPr>
                  <a:t>のようにフィルタの畳み込みをグラフ上で行う事でグラフやノードの潜在ベクトルを得る方法。</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【Spectral GCN】</a:t>
                </a:r>
              </a:p>
              <a:p>
                <a:r>
                  <a:rPr lang="ja-JP" altLang="en-US" sz="1600" dirty="0">
                    <a:latin typeface="Meiryo UI" panose="020B0604030504040204" pitchFamily="50" charset="-128"/>
                    <a:ea typeface="Meiryo UI" panose="020B0604030504040204" pitchFamily="50" charset="-128"/>
                  </a:rPr>
                  <a:t>・グラフらプラシアンの</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正規化された</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固有ベクトルを並べた行列</a:t>
                </a:r>
                <a:r>
                  <a:rPr lang="en-US" altLang="ja-JP" sz="1600" dirty="0">
                    <a:latin typeface="Meiryo UI" panose="020B0604030504040204" pitchFamily="50" charset="-128"/>
                    <a:ea typeface="Meiryo UI" panose="020B0604030504040204" pitchFamily="50" charset="-128"/>
                  </a:rPr>
                  <a:t>U</a:t>
                </a:r>
                <a:r>
                  <a:rPr lang="ja-JP" altLang="en-US" sz="1600" dirty="0">
                    <a:latin typeface="Meiryo UI" panose="020B0604030504040204" pitchFamily="50" charset="-128"/>
                    <a:ea typeface="Meiryo UI" panose="020B0604030504040204" pitchFamily="50" charset="-128"/>
                  </a:rPr>
                  <a:t>を用いて、グラフ上の信号</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ノードの関数</a:t>
                </a:r>
                <a14:m>
                  <m:oMath xmlns:m="http://schemas.openxmlformats.org/officeDocument/2006/math">
                    <m:r>
                      <a:rPr lang="en-US" altLang="ja-JP" sz="1600" i="1" dirty="0" smtClean="0">
                        <a:latin typeface="Cambria Math" panose="02040503050406030204" pitchFamily="18" charset="0"/>
                        <a:ea typeface="Meiryo UI" panose="020B0604030504040204" pitchFamily="50" charset="-128"/>
                      </a:rPr>
                      <m:t>𝑥</m:t>
                    </m:r>
                    <m:r>
                      <a:rPr lang="en-US" altLang="ja-JP" sz="1600" i="1" dirty="0" smtClean="0">
                        <a:latin typeface="Cambria Math" panose="02040503050406030204" pitchFamily="18" charset="0"/>
                        <a:ea typeface="Meiryo UI" panose="020B0604030504040204" pitchFamily="50" charset="-128"/>
                      </a:rPr>
                      <m:t>∈</m:t>
                    </m:r>
                    <m:sSup>
                      <m:sSupPr>
                        <m:ctrlPr>
                          <a:rPr lang="en-US" altLang="ja-JP" sz="1600" i="1" dirty="0" smtClean="0">
                            <a:latin typeface="Cambria Math" panose="02040503050406030204" pitchFamily="18" charset="0"/>
                            <a:ea typeface="Meiryo UI" panose="020B0604030504040204" pitchFamily="50" charset="-128"/>
                          </a:rPr>
                        </m:ctrlPr>
                      </m:sSupPr>
                      <m:e>
                        <m:r>
                          <a:rPr lang="en-US" altLang="ja-JP" sz="1600" b="0" i="1" dirty="0" smtClean="0">
                            <a:latin typeface="Cambria Math" panose="02040503050406030204" pitchFamily="18" charset="0"/>
                            <a:ea typeface="Meiryo UI" panose="020B0604030504040204" pitchFamily="50" charset="-128"/>
                          </a:rPr>
                          <m:t>𝑅</m:t>
                        </m:r>
                      </m:e>
                      <m:sup>
                        <m:r>
                          <a:rPr lang="en-US" altLang="ja-JP" sz="1600" b="0" i="1" dirty="0" smtClean="0">
                            <a:latin typeface="Cambria Math" panose="02040503050406030204" pitchFamily="18" charset="0"/>
                            <a:ea typeface="Meiryo UI" panose="020B0604030504040204" pitchFamily="50" charset="-128"/>
                          </a:rPr>
                          <m:t>𝑁</m:t>
                        </m:r>
                      </m:sup>
                    </m:sSup>
                  </m:oMath>
                </a14:m>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のグラフフーリエ変換</a:t>
                </a:r>
                <a14:m>
                  <m:oMath xmlns:m="http://schemas.openxmlformats.org/officeDocument/2006/math">
                    <m:sSub>
                      <m:sSubPr>
                        <m:ctrlPr>
                          <a:rPr lang="en-US" altLang="ja-JP" sz="1600" i="1" dirty="0" smtClean="0">
                            <a:latin typeface="Cambria Math" panose="02040503050406030204" pitchFamily="18" charset="0"/>
                            <a:ea typeface="Meiryo UI" panose="020B0604030504040204" pitchFamily="50" charset="-128"/>
                          </a:rPr>
                        </m:ctrlPr>
                      </m:sSubPr>
                      <m:e>
                        <m:r>
                          <a:rPr lang="en-US" altLang="ja-JP" sz="1600" i="1" dirty="0" smtClean="0">
                            <a:latin typeface="Cambria Math" panose="02040503050406030204" pitchFamily="18" charset="0"/>
                            <a:ea typeface="Cambria Math" panose="02040503050406030204" pitchFamily="18" charset="0"/>
                          </a:rPr>
                          <m:t>ℱ</m:t>
                        </m:r>
                      </m:e>
                      <m:sub>
                        <m:r>
                          <a:rPr lang="en-US" altLang="ja-JP" sz="1600" b="0" i="1" dirty="0" smtClean="0">
                            <a:latin typeface="Cambria Math" panose="02040503050406030204" pitchFamily="18" charset="0"/>
                            <a:ea typeface="Meiryo UI" panose="020B0604030504040204" pitchFamily="50" charset="-128"/>
                          </a:rPr>
                          <m:t>𝐺</m:t>
                        </m:r>
                      </m:sub>
                    </m:sSub>
                  </m:oMath>
                </a14:m>
                <a:r>
                  <a:rPr lang="ja-JP" altLang="en-US" sz="1600" dirty="0">
                    <a:latin typeface="Meiryo UI" panose="020B0604030504040204" pitchFamily="50" charset="-128"/>
                    <a:ea typeface="Meiryo UI" panose="020B0604030504040204" pitchFamily="50" charset="-128"/>
                  </a:rPr>
                  <a:t>は次のように与えられる。</a:t>
                </a:r>
                <a:endParaRPr lang="en-US" altLang="ja-JP" sz="1600" dirty="0">
                  <a:latin typeface="Meiryo UI" panose="020B0604030504040204" pitchFamily="50" charset="-128"/>
                  <a:ea typeface="Meiryo UI" panose="020B0604030504040204" pitchFamily="50" charset="-128"/>
                </a:endParaRPr>
              </a:p>
            </p:txBody>
          </p:sp>
        </mc:Choice>
        <mc:Fallback>
          <p:sp>
            <p:nvSpPr>
              <p:cNvPr id="4" name="テキスト ボックス 3">
                <a:extLst>
                  <a:ext uri="{FF2B5EF4-FFF2-40B4-BE49-F238E27FC236}">
                    <a16:creationId xmlns:a16="http://schemas.microsoft.com/office/drawing/2014/main" id="{CE50C037-3577-6D1B-41C2-95ADC53315BD}"/>
                  </a:ext>
                </a:extLst>
              </p:cNvPr>
              <p:cNvSpPr txBox="1">
                <a:spLocks noRot="1" noChangeAspect="1" noMove="1" noResize="1" noEditPoints="1" noAdjustHandles="1" noChangeArrowheads="1" noChangeShapeType="1" noTextEdit="1"/>
              </p:cNvSpPr>
              <p:nvPr/>
            </p:nvSpPr>
            <p:spPr>
              <a:xfrm>
                <a:off x="349624" y="869124"/>
                <a:ext cx="11537576" cy="1629100"/>
              </a:xfrm>
              <a:prstGeom prst="rect">
                <a:avLst/>
              </a:prstGeom>
              <a:blipFill>
                <a:blip r:embed="rId3"/>
                <a:stretch>
                  <a:fillRect l="-264" t="-1124" b="-375"/>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982A73D3-A7F6-12FC-B5A1-33EEA770AD1D}"/>
              </a:ext>
            </a:extLst>
          </p:cNvPr>
          <p:cNvPicPr>
            <a:picLocks noChangeAspect="1"/>
          </p:cNvPicPr>
          <p:nvPr/>
        </p:nvPicPr>
        <p:blipFill>
          <a:blip r:embed="rId4"/>
          <a:stretch>
            <a:fillRect/>
          </a:stretch>
        </p:blipFill>
        <p:spPr>
          <a:xfrm>
            <a:off x="571940" y="2513463"/>
            <a:ext cx="1912179" cy="542645"/>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8093D34-DB98-488C-E97E-4B9E855960FF}"/>
                  </a:ext>
                </a:extLst>
              </p:cNvPr>
              <p:cNvSpPr txBox="1"/>
              <p:nvPr/>
            </p:nvSpPr>
            <p:spPr>
              <a:xfrm>
                <a:off x="349624" y="3125175"/>
                <a:ext cx="11537576" cy="344518"/>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rPr>
                  <a:t>L</a:t>
                </a:r>
                <a:r>
                  <a:rPr lang="ja-JP" altLang="en-US" sz="1600" dirty="0">
                    <a:latin typeface="Meiryo UI" panose="020B0604030504040204" pitchFamily="50" charset="-128"/>
                    <a:ea typeface="Meiryo UI" panose="020B0604030504040204" pitchFamily="50" charset="-128"/>
                  </a:rPr>
                  <a:t>は実対象行列であったので、</a:t>
                </a:r>
                <a:r>
                  <a:rPr lang="en-US" altLang="ja-JP" sz="1600" dirty="0">
                    <a:latin typeface="Meiryo UI" panose="020B0604030504040204" pitchFamily="50" charset="-128"/>
                    <a:ea typeface="Meiryo UI" panose="020B0604030504040204" pitchFamily="50" charset="-128"/>
                  </a:rPr>
                  <a:t>U</a:t>
                </a:r>
                <a:r>
                  <a:rPr lang="ja-JP" altLang="en-US" sz="1600" dirty="0">
                    <a:latin typeface="Meiryo UI" panose="020B0604030504040204" pitchFamily="50" charset="-128"/>
                    <a:ea typeface="Meiryo UI" panose="020B0604030504040204" pitchFamily="50" charset="-128"/>
                  </a:rPr>
                  <a:t>の各列は正規直行規定をなす。したがって、逆グラフフーリエ変換</a:t>
                </a:r>
                <a14:m>
                  <m:oMath xmlns:m="http://schemas.openxmlformats.org/officeDocument/2006/math">
                    <m:sSubSup>
                      <m:sSubSupPr>
                        <m:ctrlPr>
                          <a:rPr lang="en-US" altLang="ja-JP" sz="1600" i="1" smtClean="0">
                            <a:latin typeface="Cambria Math" panose="02040503050406030204" pitchFamily="18" charset="0"/>
                            <a:ea typeface="Meiryo UI" panose="020B0604030504040204" pitchFamily="50" charset="-128"/>
                          </a:rPr>
                        </m:ctrlPr>
                      </m:sSubSupPr>
                      <m:e>
                        <m:r>
                          <a:rPr lang="en-US" altLang="ja-JP" sz="1600" i="1" smtClean="0">
                            <a:latin typeface="Cambria Math" panose="02040503050406030204" pitchFamily="18" charset="0"/>
                            <a:ea typeface="Cambria Math" panose="02040503050406030204" pitchFamily="18" charset="0"/>
                          </a:rPr>
                          <m:t>ℱ</m:t>
                        </m:r>
                      </m:e>
                      <m:sub>
                        <m:r>
                          <a:rPr lang="en-US" altLang="ja-JP" sz="1600" b="0" i="1" smtClean="0">
                            <a:latin typeface="Cambria Math" panose="02040503050406030204" pitchFamily="18" charset="0"/>
                            <a:ea typeface="Meiryo UI" panose="020B0604030504040204" pitchFamily="50" charset="-128"/>
                          </a:rPr>
                          <m:t>𝐺</m:t>
                        </m:r>
                      </m:sub>
                      <m:sup>
                        <m:r>
                          <a:rPr lang="en-US" altLang="ja-JP" sz="1600" b="0" i="1" smtClean="0">
                            <a:latin typeface="Cambria Math" panose="02040503050406030204" pitchFamily="18" charset="0"/>
                            <a:ea typeface="Meiryo UI" panose="020B0604030504040204" pitchFamily="50" charset="-128"/>
                          </a:rPr>
                          <m:t>−1</m:t>
                        </m:r>
                      </m:sup>
                    </m:sSubSup>
                    <m:r>
                      <a:rPr lang="ja-JP" altLang="en-US" sz="1600" i="1">
                        <a:latin typeface="Cambria Math" panose="02040503050406030204" pitchFamily="18" charset="0"/>
                        <a:ea typeface="Meiryo UI" panose="020B0604030504040204" pitchFamily="50" charset="-128"/>
                      </a:rPr>
                      <m:t>は</m:t>
                    </m:r>
                  </m:oMath>
                </a14:m>
                <a:r>
                  <a:rPr lang="ja-JP" altLang="en-US" sz="1600" dirty="0">
                    <a:latin typeface="Meiryo UI" panose="020B0604030504040204" pitchFamily="50" charset="-128"/>
                    <a:ea typeface="Meiryo UI" panose="020B0604030504040204" pitchFamily="50" charset="-128"/>
                  </a:rPr>
                  <a:t>次のように書ける。</a:t>
                </a:r>
                <a:endParaRPr lang="en-US" altLang="ja-JP" sz="1600" dirty="0">
                  <a:latin typeface="Meiryo UI" panose="020B0604030504040204" pitchFamily="50" charset="-128"/>
                  <a:ea typeface="Meiryo UI" panose="020B0604030504040204" pitchFamily="50" charset="-128"/>
                </a:endParaRPr>
              </a:p>
            </p:txBody>
          </p:sp>
        </mc:Choice>
        <mc:Fallback>
          <p:sp>
            <p:nvSpPr>
              <p:cNvPr id="8" name="テキスト ボックス 7">
                <a:extLst>
                  <a:ext uri="{FF2B5EF4-FFF2-40B4-BE49-F238E27FC236}">
                    <a16:creationId xmlns:a16="http://schemas.microsoft.com/office/drawing/2014/main" id="{08093D34-DB98-488C-E97E-4B9E855960FF}"/>
                  </a:ext>
                </a:extLst>
              </p:cNvPr>
              <p:cNvSpPr txBox="1">
                <a:spLocks noRot="1" noChangeAspect="1" noMove="1" noResize="1" noEditPoints="1" noAdjustHandles="1" noChangeArrowheads="1" noChangeShapeType="1" noTextEdit="1"/>
              </p:cNvSpPr>
              <p:nvPr/>
            </p:nvSpPr>
            <p:spPr>
              <a:xfrm>
                <a:off x="349624" y="3125175"/>
                <a:ext cx="11537576" cy="344518"/>
              </a:xfrm>
              <a:prstGeom prst="rect">
                <a:avLst/>
              </a:prstGeom>
              <a:blipFill>
                <a:blip r:embed="rId5"/>
                <a:stretch>
                  <a:fillRect l="-264" t="-5357" b="-21429"/>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B73E4998-012B-3EA3-0465-C06A56CBF905}"/>
              </a:ext>
            </a:extLst>
          </p:cNvPr>
          <p:cNvPicPr>
            <a:picLocks noChangeAspect="1"/>
          </p:cNvPicPr>
          <p:nvPr/>
        </p:nvPicPr>
        <p:blipFill>
          <a:blip r:embed="rId6"/>
          <a:stretch>
            <a:fillRect/>
          </a:stretch>
        </p:blipFill>
        <p:spPr>
          <a:xfrm>
            <a:off x="571939" y="3579458"/>
            <a:ext cx="3041719" cy="559397"/>
          </a:xfrm>
          <a:prstGeom prst="rect">
            <a:avLst/>
          </a:prstGeom>
        </p:spPr>
      </p:pic>
      <p:sp>
        <p:nvSpPr>
          <p:cNvPr id="11" name="テキスト ボックス 10">
            <a:extLst>
              <a:ext uri="{FF2B5EF4-FFF2-40B4-BE49-F238E27FC236}">
                <a16:creationId xmlns:a16="http://schemas.microsoft.com/office/drawing/2014/main" id="{CD72931D-A545-137B-7B87-63BDDEA9EB2A}"/>
              </a:ext>
            </a:extLst>
          </p:cNvPr>
          <p:cNvSpPr txBox="1"/>
          <p:nvPr/>
        </p:nvSpPr>
        <p:spPr>
          <a:xfrm>
            <a:off x="349624" y="4165995"/>
            <a:ext cx="11537576"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時系列信号や画像の場合と同様に、空間領域での畳み込みはスペクトル領域での要素積となる。</a:t>
            </a:r>
            <a:endParaRPr lang="en-US" altLang="ja-JP" sz="1600"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4A186FED-2083-EB94-E3AF-49742DD58A33}"/>
              </a:ext>
            </a:extLst>
          </p:cNvPr>
          <p:cNvPicPr>
            <a:picLocks noChangeAspect="1"/>
          </p:cNvPicPr>
          <p:nvPr/>
        </p:nvPicPr>
        <p:blipFill>
          <a:blip r:embed="rId7"/>
          <a:stretch>
            <a:fillRect/>
          </a:stretch>
        </p:blipFill>
        <p:spPr>
          <a:xfrm>
            <a:off x="349624" y="4531689"/>
            <a:ext cx="7182532" cy="2080458"/>
          </a:xfrm>
          <a:prstGeom prst="rect">
            <a:avLst/>
          </a:prstGeom>
        </p:spPr>
      </p:pic>
    </p:spTree>
    <p:extLst>
      <p:ext uri="{BB962C8B-B14F-4D97-AF65-F5344CB8AC3E}">
        <p14:creationId xmlns:p14="http://schemas.microsoft.com/office/powerpoint/2010/main" val="2676253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1004</Words>
  <Application>Microsoft Office PowerPoint</Application>
  <PresentationFormat>ワイド画面</PresentationFormat>
  <Paragraphs>78</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Meiryo UI</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4</cp:revision>
  <dcterms:created xsi:type="dcterms:W3CDTF">2022-11-20T10:05:56Z</dcterms:created>
  <dcterms:modified xsi:type="dcterms:W3CDTF">2022-11-20T12:08:42Z</dcterms:modified>
</cp:coreProperties>
</file>