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9" r:id="rId3"/>
    <p:sldId id="261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F15194-9BB6-5B24-6D10-115641494E1B}"/>
              </a:ext>
            </a:extLst>
          </p:cNvPr>
          <p:cNvSpPr/>
          <p:nvPr userDrawn="1"/>
        </p:nvSpPr>
        <p:spPr>
          <a:xfrm>
            <a:off x="132347" y="132348"/>
            <a:ext cx="6593306" cy="962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5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27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7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60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F15194-9BB6-5B24-6D10-115641494E1B}"/>
              </a:ext>
            </a:extLst>
          </p:cNvPr>
          <p:cNvSpPr/>
          <p:nvPr userDrawn="1"/>
        </p:nvSpPr>
        <p:spPr>
          <a:xfrm>
            <a:off x="132347" y="132348"/>
            <a:ext cx="6593306" cy="962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D11637D-7B91-CFCC-2A2F-74C69748A16E}"/>
              </a:ext>
            </a:extLst>
          </p:cNvPr>
          <p:cNvCxnSpPr>
            <a:cxnSpLocks/>
          </p:cNvCxnSpPr>
          <p:nvPr userDrawn="1"/>
        </p:nvCxnSpPr>
        <p:spPr>
          <a:xfrm>
            <a:off x="4150896" y="288762"/>
            <a:ext cx="0" cy="93725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6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45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53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42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43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10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49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0EC-F54B-4886-BDFA-9420864A0D0D}" type="datetimeFigureOut">
              <a:rPr kumimoji="1" lang="ja-JP" altLang="en-US" smtClean="0"/>
              <a:t>2022/8/15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758F-601E-4F38-A907-721DE66271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576149-DBEF-22F4-2B79-15F73F0F0844}"/>
              </a:ext>
            </a:extLst>
          </p:cNvPr>
          <p:cNvSpPr txBox="1"/>
          <p:nvPr/>
        </p:nvSpPr>
        <p:spPr>
          <a:xfrm>
            <a:off x="214310" y="195261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Business (</a:t>
            </a:r>
            <a:r>
              <a:rPr kumimoji="1" lang="ja-JP" altLang="en-US" sz="1000" dirty="0">
                <a:latin typeface="+mn-ea"/>
              </a:rPr>
              <a:t>業務構築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9E71D185-70E8-1418-9AAA-D05059AE558C}"/>
              </a:ext>
            </a:extLst>
          </p:cNvPr>
          <p:cNvSpPr/>
          <p:nvPr/>
        </p:nvSpPr>
        <p:spPr>
          <a:xfrm>
            <a:off x="874775" y="603647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9938A534-FACA-0ED7-2A18-4B128CF4474A}"/>
              </a:ext>
            </a:extLst>
          </p:cNvPr>
          <p:cNvSpPr/>
          <p:nvPr/>
        </p:nvSpPr>
        <p:spPr>
          <a:xfrm>
            <a:off x="548639" y="125339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業務分析を行う　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D2B55C2D-C3C5-A315-5905-57B9C52F1B0B}"/>
              </a:ext>
            </a:extLst>
          </p:cNvPr>
          <p:cNvSpPr/>
          <p:nvPr/>
        </p:nvSpPr>
        <p:spPr>
          <a:xfrm>
            <a:off x="548638" y="1903145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開発する詳細の業務機能を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決定する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266CDD-A76B-5D94-31A5-B856FB348736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975" y="811815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48DF38B-8359-1D09-71DE-7DA4808FBD1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31975" y="1461564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9FEA8242-0608-F615-B148-27B64225167E}"/>
              </a:ext>
            </a:extLst>
          </p:cNvPr>
          <p:cNvSpPr/>
          <p:nvPr/>
        </p:nvSpPr>
        <p:spPr>
          <a:xfrm>
            <a:off x="548637" y="265660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詳細の機能目標を定義する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F1C856-F7B1-8FDC-B19C-ED343C4000A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31974" y="2220401"/>
            <a:ext cx="1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721B204D-42BE-B28C-A776-F1B9E54334B4}"/>
              </a:ext>
            </a:extLst>
          </p:cNvPr>
          <p:cNvSpPr/>
          <p:nvPr/>
        </p:nvSpPr>
        <p:spPr>
          <a:xfrm>
            <a:off x="548637" y="3306351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開発効果を試算する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511A5F5-9C03-F30F-271A-F96AA8A3F68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31974" y="2864770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388B20F0-14F0-2882-934C-11820D1F3F0F}"/>
              </a:ext>
            </a:extLst>
          </p:cNvPr>
          <p:cNvSpPr/>
          <p:nvPr/>
        </p:nvSpPr>
        <p:spPr>
          <a:xfrm>
            <a:off x="548637" y="3956100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開発体制を計画する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B471E1-7610-254E-D96B-16798375F82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331974" y="3514519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5B29220B-A718-2356-9BE7-2EA49EA3263B}"/>
              </a:ext>
            </a:extLst>
          </p:cNvPr>
          <p:cNvSpPr/>
          <p:nvPr/>
        </p:nvSpPr>
        <p:spPr>
          <a:xfrm>
            <a:off x="548637" y="460584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開発日程を計画する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E933C986-1D95-5B74-1B3A-E993954FB4FF}"/>
              </a:ext>
            </a:extLst>
          </p:cNvPr>
          <p:cNvSpPr/>
          <p:nvPr/>
        </p:nvSpPr>
        <p:spPr>
          <a:xfrm>
            <a:off x="548637" y="5250218"/>
            <a:ext cx="1566673" cy="2088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開発判断者を決める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456AB8B-B45F-411E-8F96-1FE653753B6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331974" y="4164268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D69B709-C586-3E33-91B1-9FC7FC3DA44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331974" y="4814017"/>
            <a:ext cx="0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996533EA-FB2D-AB69-5A7E-D3DD70DC5DE9}"/>
              </a:ext>
            </a:extLst>
          </p:cNvPr>
          <p:cNvSpPr/>
          <p:nvPr/>
        </p:nvSpPr>
        <p:spPr>
          <a:xfrm>
            <a:off x="548637" y="590597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文書管理方法を決める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18ED834-1F1C-343E-583C-2B240A13579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331974" y="5459018"/>
            <a:ext cx="0" cy="4469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B826FA1-D851-1254-76A5-185F6F55581F}"/>
              </a:ext>
            </a:extLst>
          </p:cNvPr>
          <p:cNvSpPr/>
          <p:nvPr/>
        </p:nvSpPr>
        <p:spPr>
          <a:xfrm>
            <a:off x="874775" y="6550348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End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DED3B7A-2694-5E11-739F-DE28CE2F6908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331974" y="6114147"/>
            <a:ext cx="1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6CBA5AC-7D89-10CB-96FD-CD29C622F2E5}"/>
              </a:ext>
            </a:extLst>
          </p:cNvPr>
          <p:cNvSpPr txBox="1"/>
          <p:nvPr/>
        </p:nvSpPr>
        <p:spPr>
          <a:xfrm>
            <a:off x="4199913" y="1253396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[BS-1] </a:t>
            </a:r>
            <a:r>
              <a:rPr kumimoji="1" lang="ja-JP" altLang="en-US" sz="800" dirty="0">
                <a:latin typeface="+mn-ea"/>
              </a:rPr>
              <a:t>業務機能一覧表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883830-14C8-4E90-6319-87CAD568AF7F}"/>
              </a:ext>
            </a:extLst>
          </p:cNvPr>
          <p:cNvSpPr txBox="1"/>
          <p:nvPr/>
        </p:nvSpPr>
        <p:spPr>
          <a:xfrm>
            <a:off x="4199913" y="1903145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[BS-1] </a:t>
            </a:r>
            <a:r>
              <a:rPr kumimoji="1" lang="ja-JP" altLang="en-US" sz="800" dirty="0">
                <a:latin typeface="+mn-ea"/>
              </a:rPr>
              <a:t>業務機能一覧表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3498A9-8E2B-F432-6F50-4449B3B067C5}"/>
              </a:ext>
            </a:extLst>
          </p:cNvPr>
          <p:cNvSpPr txBox="1"/>
          <p:nvPr/>
        </p:nvSpPr>
        <p:spPr>
          <a:xfrm>
            <a:off x="4199913" y="2656602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[BS-2] </a:t>
            </a:r>
            <a:r>
              <a:rPr kumimoji="1" lang="ja-JP" altLang="en-US" sz="800" dirty="0">
                <a:latin typeface="+mn-ea"/>
              </a:rPr>
              <a:t>機能目標定義図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062E61-6247-0E0D-C604-E3D5A5075886}"/>
              </a:ext>
            </a:extLst>
          </p:cNvPr>
          <p:cNvSpPr txBox="1"/>
          <p:nvPr/>
        </p:nvSpPr>
        <p:spPr>
          <a:xfrm>
            <a:off x="4199913" y="3306351"/>
            <a:ext cx="12474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[BS-3] </a:t>
            </a:r>
            <a:r>
              <a:rPr kumimoji="1" lang="ja-JP" altLang="en-US" sz="800" dirty="0">
                <a:latin typeface="+mn-ea"/>
              </a:rPr>
              <a:t>開発効果試算表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850544E-6D65-D20F-7DA1-8A4938DE6D4C}"/>
              </a:ext>
            </a:extLst>
          </p:cNvPr>
          <p:cNvSpPr txBox="1"/>
          <p:nvPr/>
        </p:nvSpPr>
        <p:spPr>
          <a:xfrm>
            <a:off x="4199912" y="3952462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260A1C9-A630-65F6-477A-89EAEB287FC7}"/>
              </a:ext>
            </a:extLst>
          </p:cNvPr>
          <p:cNvSpPr txBox="1"/>
          <p:nvPr/>
        </p:nvSpPr>
        <p:spPr>
          <a:xfrm>
            <a:off x="4199911" y="4605849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AA2F96-EFD4-5C95-F207-646E463585BA}"/>
              </a:ext>
            </a:extLst>
          </p:cNvPr>
          <p:cNvSpPr txBox="1"/>
          <p:nvPr/>
        </p:nvSpPr>
        <p:spPr>
          <a:xfrm>
            <a:off x="4199911" y="5248322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BC2222-8B53-373A-EADE-67B7C598FEC2}"/>
              </a:ext>
            </a:extLst>
          </p:cNvPr>
          <p:cNvSpPr txBox="1"/>
          <p:nvPr/>
        </p:nvSpPr>
        <p:spPr>
          <a:xfrm>
            <a:off x="4199911" y="5901333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[BS-4] </a:t>
            </a:r>
            <a:r>
              <a:rPr kumimoji="1" lang="ja-JP" altLang="en-US" sz="800" dirty="0">
                <a:latin typeface="+mn-ea"/>
              </a:rPr>
              <a:t>開発計画書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6109F5-47DF-F46E-D43E-4966FD6D52F3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B53B550-F7AD-299E-35D6-65CCE37E328D}"/>
              </a:ext>
            </a:extLst>
          </p:cNvPr>
          <p:cNvSpPr txBox="1"/>
          <p:nvPr/>
        </p:nvSpPr>
        <p:spPr>
          <a:xfrm>
            <a:off x="2304363" y="1253396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現状把握をする。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理想の姿を描く。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E3682B-BF00-74CE-90E2-B8DB548478B4}"/>
              </a:ext>
            </a:extLst>
          </p:cNvPr>
          <p:cNvSpPr txBox="1"/>
          <p:nvPr/>
        </p:nvSpPr>
        <p:spPr>
          <a:xfrm>
            <a:off x="2309627" y="1903145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理想の業務に必要な業務機能を明確にする。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C8EB644-911B-8E56-A3C5-A74E6C3C2888}"/>
              </a:ext>
            </a:extLst>
          </p:cNvPr>
          <p:cNvSpPr txBox="1"/>
          <p:nvPr/>
        </p:nvSpPr>
        <p:spPr>
          <a:xfrm>
            <a:off x="2304363" y="2656602"/>
            <a:ext cx="172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理想の姿の状態を定量化する。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機能要求定義者及びシステム開発者の理想の姿理解を促進する。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15F1DE-E153-C6FF-5D44-EFD677DC3F6D}"/>
              </a:ext>
            </a:extLst>
          </p:cNvPr>
          <p:cNvSpPr txBox="1"/>
          <p:nvPr/>
        </p:nvSpPr>
        <p:spPr>
          <a:xfrm>
            <a:off x="2304363" y="3306351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開発する意味をステークホルダーに提案する。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5600629-5DF2-51D5-2230-7E2935A05B8F}"/>
              </a:ext>
            </a:extLst>
          </p:cNvPr>
          <p:cNvSpPr txBox="1"/>
          <p:nvPr/>
        </p:nvSpPr>
        <p:spPr>
          <a:xfrm>
            <a:off x="2304363" y="3942524"/>
            <a:ext cx="172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開発計画を立案する。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FA94EB6-5DF6-04AE-108F-D813E29EC01B}"/>
              </a:ext>
            </a:extLst>
          </p:cNvPr>
          <p:cNvSpPr txBox="1"/>
          <p:nvPr/>
        </p:nvSpPr>
        <p:spPr>
          <a:xfrm>
            <a:off x="2304363" y="286044"/>
            <a:ext cx="40278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現状を把握し理想の姿を描くフェーズ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472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6945B9-6FE2-34E1-945A-CD2A3DEE68DD}"/>
              </a:ext>
            </a:extLst>
          </p:cNvPr>
          <p:cNvSpPr txBox="1"/>
          <p:nvPr/>
        </p:nvSpPr>
        <p:spPr>
          <a:xfrm>
            <a:off x="214310" y="195261"/>
            <a:ext cx="15937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Requirement (</a:t>
            </a:r>
            <a:r>
              <a:rPr kumimoji="1" lang="ja-JP" altLang="en-US" sz="1000" dirty="0">
                <a:latin typeface="+mn-ea"/>
              </a:rPr>
              <a:t>機能定義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85F00ACC-3DB6-5CD6-405B-3E21E0D2D73E}"/>
              </a:ext>
            </a:extLst>
          </p:cNvPr>
          <p:cNvSpPr/>
          <p:nvPr/>
        </p:nvSpPr>
        <p:spPr>
          <a:xfrm>
            <a:off x="874775" y="603647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5EE43BC-1B75-1E98-D3E7-E6D8D11A5D04}"/>
              </a:ext>
            </a:extLst>
          </p:cNvPr>
          <p:cNvSpPr/>
          <p:nvPr/>
        </p:nvSpPr>
        <p:spPr>
          <a:xfrm>
            <a:off x="548639" y="125339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システム機能展開を行う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287844A-B53D-2201-388A-7259FE3DF770}"/>
              </a:ext>
            </a:extLst>
          </p:cNvPr>
          <p:cNvSpPr/>
          <p:nvPr/>
        </p:nvSpPr>
        <p:spPr>
          <a:xfrm>
            <a:off x="548638" y="190314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システム機能一覧を作成する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888845-84C1-42D3-3210-42735BAF752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975" y="811815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0268FE-9FAE-4DAF-97DD-534F18F385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31975" y="1461564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89EAF16E-3EA7-901E-0FF2-267DCEB802FF}"/>
              </a:ext>
            </a:extLst>
          </p:cNvPr>
          <p:cNvSpPr/>
          <p:nvPr/>
        </p:nvSpPr>
        <p:spPr>
          <a:xfrm>
            <a:off x="548637" y="2552894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システム機能の内容定義する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0D138-74A0-5F54-5ABB-D01A7780B93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331974" y="2111313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96186A50-EAF8-7259-DB9A-390202CC6F00}"/>
              </a:ext>
            </a:extLst>
          </p:cNvPr>
          <p:cNvSpPr/>
          <p:nvPr/>
        </p:nvSpPr>
        <p:spPr>
          <a:xfrm>
            <a:off x="548637" y="320264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機能要求分析を行う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FF786B-247E-576F-55E8-35187812E48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331974" y="2761062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F130F63-E03A-0B79-9EED-87F0EDE9536E}"/>
              </a:ext>
            </a:extLst>
          </p:cNvPr>
          <p:cNvSpPr/>
          <p:nvPr/>
        </p:nvSpPr>
        <p:spPr>
          <a:xfrm>
            <a:off x="548637" y="385239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システム要求分析を行う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7FCC08D-EE0E-09FA-5EE5-6D90B9E7AD6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331974" y="3410811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E4A1C38F-46CA-D0B0-85D3-0E51AA582813}"/>
              </a:ext>
            </a:extLst>
          </p:cNvPr>
          <p:cNvSpPr/>
          <p:nvPr/>
        </p:nvSpPr>
        <p:spPr>
          <a:xfrm>
            <a:off x="548637" y="4502141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開発を行うシステム機能を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決定する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67525EBA-60B4-FE41-61B7-8DD29EDC848F}"/>
              </a:ext>
            </a:extLst>
          </p:cNvPr>
          <p:cNvSpPr/>
          <p:nvPr/>
        </p:nvSpPr>
        <p:spPr>
          <a:xfrm>
            <a:off x="548637" y="5260978"/>
            <a:ext cx="1566673" cy="20880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ユースケースを定義する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F8126FC-D79A-8B50-D2AC-345DF0329AA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331974" y="4060560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27EB33-15CC-6783-B9DC-6D6B580575C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331974" y="4819397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9BCFB5F6-F7CF-F11E-29AB-D5E6BBB22A8F}"/>
              </a:ext>
            </a:extLst>
          </p:cNvPr>
          <p:cNvSpPr/>
          <p:nvPr/>
        </p:nvSpPr>
        <p:spPr>
          <a:xfrm>
            <a:off x="548637" y="590597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ysClr val="windowText" lastClr="000000"/>
                </a:solidFill>
              </a:rPr>
              <a:t>UAT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計画を立案する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C51C75A-1BCA-7753-CC4D-270A09A2B52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1331974" y="5469778"/>
            <a:ext cx="0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C3CCD18-A722-4E67-CA18-34E2E3B873B3}"/>
              </a:ext>
            </a:extLst>
          </p:cNvPr>
          <p:cNvSpPr txBox="1"/>
          <p:nvPr/>
        </p:nvSpPr>
        <p:spPr>
          <a:xfrm>
            <a:off x="4199913" y="1253396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[RQ-1] </a:t>
            </a:r>
            <a:r>
              <a:rPr kumimoji="1" lang="ja-JP" altLang="en-US" sz="800" dirty="0">
                <a:latin typeface="+mn-ea"/>
              </a:rPr>
              <a:t>システム機能展開図</a:t>
            </a:r>
            <a:endParaRPr kumimoji="1" lang="en-US" altLang="ja-JP" sz="800" dirty="0">
              <a:latin typeface="+mn-ea"/>
            </a:endParaRPr>
          </a:p>
          <a:p>
            <a:r>
              <a:rPr kumimoji="1" lang="ja-JP" altLang="en-US" sz="800" dirty="0">
                <a:latin typeface="+mn-ea"/>
              </a:rPr>
              <a:t>　　　 </a:t>
            </a:r>
            <a:r>
              <a:rPr kumimoji="1" lang="en-US" altLang="ja-JP" sz="800" dirty="0">
                <a:latin typeface="+mn-ea"/>
              </a:rPr>
              <a:t>or </a:t>
            </a:r>
            <a:r>
              <a:rPr kumimoji="1" lang="ja-JP" altLang="en-US" sz="800" dirty="0">
                <a:latin typeface="+mn-ea"/>
              </a:rPr>
              <a:t>システム特性要因図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B3F4622-EDD7-BF6C-FE9A-963366BE2D39}"/>
              </a:ext>
            </a:extLst>
          </p:cNvPr>
          <p:cNvSpPr txBox="1"/>
          <p:nvPr/>
        </p:nvSpPr>
        <p:spPr>
          <a:xfrm>
            <a:off x="4194148" y="759245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+mn-ea"/>
              </a:rPr>
              <a:t>アウトプット</a:t>
            </a:r>
            <a:r>
              <a:rPr kumimoji="1" lang="en-US" altLang="ja-JP" sz="800" dirty="0">
                <a:latin typeface="+mn-ea"/>
              </a:rPr>
              <a:t>(</a:t>
            </a:r>
            <a:r>
              <a:rPr kumimoji="1" lang="ja-JP" altLang="en-US" sz="800" dirty="0">
                <a:latin typeface="+mn-ea"/>
              </a:rPr>
              <a:t>文書</a:t>
            </a:r>
            <a:r>
              <a:rPr kumimoji="1" lang="en-US" altLang="ja-JP" sz="800" dirty="0">
                <a:latin typeface="+mn-ea"/>
              </a:rPr>
              <a:t>)</a:t>
            </a:r>
          </a:p>
          <a:p>
            <a:r>
              <a:rPr kumimoji="1" lang="en-US" altLang="ja-JP" sz="800" dirty="0">
                <a:latin typeface="+mn-ea"/>
              </a:rPr>
              <a:t>[ ]</a:t>
            </a:r>
            <a:r>
              <a:rPr kumimoji="1" lang="ja-JP" altLang="en-US" sz="800" dirty="0">
                <a:latin typeface="+mn-ea"/>
              </a:rPr>
              <a:t>内は文書番号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BC4969B-6EBC-00BC-D840-13950D2546F6}"/>
              </a:ext>
            </a:extLst>
          </p:cNvPr>
          <p:cNvSpPr txBox="1"/>
          <p:nvPr/>
        </p:nvSpPr>
        <p:spPr>
          <a:xfrm>
            <a:off x="4199913" y="1895869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[RQ-2] </a:t>
            </a:r>
            <a:r>
              <a:rPr kumimoji="1" lang="ja-JP" altLang="en-US" sz="800" dirty="0">
                <a:latin typeface="+mn-ea"/>
              </a:rPr>
              <a:t>システム機能一覧表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A64EB02-48A0-6975-9610-35B085E21620}"/>
              </a:ext>
            </a:extLst>
          </p:cNvPr>
          <p:cNvSpPr txBox="1"/>
          <p:nvPr/>
        </p:nvSpPr>
        <p:spPr>
          <a:xfrm>
            <a:off x="4199913" y="2552894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[RQ-3] </a:t>
            </a:r>
            <a:r>
              <a:rPr kumimoji="1" lang="ja-JP" altLang="en-US" sz="800" dirty="0">
                <a:latin typeface="+mn-ea"/>
              </a:rPr>
              <a:t>システム機能解説図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2EA32CC-789A-A08A-EB3E-C134C8CD2FE6}"/>
              </a:ext>
            </a:extLst>
          </p:cNvPr>
          <p:cNvSpPr txBox="1"/>
          <p:nvPr/>
        </p:nvSpPr>
        <p:spPr>
          <a:xfrm>
            <a:off x="4199913" y="3195367"/>
            <a:ext cx="1258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[RQ-4] </a:t>
            </a:r>
            <a:r>
              <a:rPr kumimoji="1" lang="ja-JP" altLang="en-US" sz="800" dirty="0">
                <a:latin typeface="+mn-ea"/>
              </a:rPr>
              <a:t>機能要求分析図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B9482C-A899-1FDA-541F-239054C025F6}"/>
              </a:ext>
            </a:extLst>
          </p:cNvPr>
          <p:cNvSpPr txBox="1"/>
          <p:nvPr/>
        </p:nvSpPr>
        <p:spPr>
          <a:xfrm>
            <a:off x="4199913" y="3845116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[RQ-5] </a:t>
            </a:r>
            <a:r>
              <a:rPr kumimoji="1" lang="ja-JP" altLang="en-US" sz="800" dirty="0">
                <a:latin typeface="+mn-ea"/>
              </a:rPr>
              <a:t>システム要求分析図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61E4F9F-FFD9-0BAE-3B6D-461921B59D8C}"/>
              </a:ext>
            </a:extLst>
          </p:cNvPr>
          <p:cNvSpPr txBox="1"/>
          <p:nvPr/>
        </p:nvSpPr>
        <p:spPr>
          <a:xfrm>
            <a:off x="4199913" y="4502141"/>
            <a:ext cx="11977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[RQ-6]</a:t>
            </a:r>
            <a:r>
              <a:rPr kumimoji="1" lang="ja-JP" altLang="en-US" sz="800" dirty="0">
                <a:latin typeface="+mn-ea"/>
              </a:rPr>
              <a:t> 開発判断</a:t>
            </a:r>
            <a:r>
              <a:rPr kumimoji="1" lang="en-US" altLang="ja-JP" sz="800" dirty="0">
                <a:latin typeface="+mn-ea"/>
              </a:rPr>
              <a:t>DA</a:t>
            </a:r>
            <a:r>
              <a:rPr kumimoji="1" lang="ja-JP" altLang="en-US" sz="800" dirty="0">
                <a:latin typeface="+mn-ea"/>
              </a:rPr>
              <a:t>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8B71257-A9F6-3690-F18C-8DA50168FD39}"/>
              </a:ext>
            </a:extLst>
          </p:cNvPr>
          <p:cNvSpPr txBox="1"/>
          <p:nvPr/>
        </p:nvSpPr>
        <p:spPr>
          <a:xfrm>
            <a:off x="4199913" y="5260978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[RQ-7]</a:t>
            </a:r>
            <a:r>
              <a:rPr kumimoji="1" lang="ja-JP" altLang="en-US" sz="800" dirty="0">
                <a:latin typeface="+mn-ea"/>
              </a:rPr>
              <a:t> ユースケース定義図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0866D17-5DEA-9E4B-6E20-B74E60F711F9}"/>
              </a:ext>
            </a:extLst>
          </p:cNvPr>
          <p:cNvSpPr txBox="1"/>
          <p:nvPr/>
        </p:nvSpPr>
        <p:spPr>
          <a:xfrm>
            <a:off x="4199913" y="6019815"/>
            <a:ext cx="10550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[RQ-8] UAT</a:t>
            </a:r>
            <a:r>
              <a:rPr kumimoji="1" lang="ja-JP" altLang="en-US" sz="800" dirty="0">
                <a:latin typeface="+mn-ea"/>
              </a:rPr>
              <a:t>計画図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2" name="フローチャート: 代替処理 101">
            <a:extLst>
              <a:ext uri="{FF2B5EF4-FFF2-40B4-BE49-F238E27FC236}">
                <a16:creationId xmlns:a16="http://schemas.microsoft.com/office/drawing/2014/main" id="{F198F67E-BEA6-771D-48EE-C7A07E3FF92F}"/>
              </a:ext>
            </a:extLst>
          </p:cNvPr>
          <p:cNvSpPr/>
          <p:nvPr/>
        </p:nvSpPr>
        <p:spPr>
          <a:xfrm>
            <a:off x="874775" y="6550348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End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E8718A4-1017-4C36-D27B-D3ED3287A66D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>
            <a:off x="1331974" y="6114147"/>
            <a:ext cx="1" cy="4362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48DC6F-B9CF-0C54-6F75-A8DD81692176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DE8835-2B46-3008-3BDA-25CE7B58A3A6}"/>
              </a:ext>
            </a:extLst>
          </p:cNvPr>
          <p:cNvSpPr txBox="1"/>
          <p:nvPr/>
        </p:nvSpPr>
        <p:spPr>
          <a:xfrm>
            <a:off x="2304363" y="1253396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業務の理想を実現する方策を具体化する。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3AB289-31E4-E356-1A2B-B44980275BF0}"/>
              </a:ext>
            </a:extLst>
          </p:cNvPr>
          <p:cNvSpPr txBox="1"/>
          <p:nvPr/>
        </p:nvSpPr>
        <p:spPr>
          <a:xfrm>
            <a:off x="2295836" y="2552894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方策を実際に作り出すシステムの形に具体化する。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82D328-C283-12D5-32CD-452E00B609CB}"/>
              </a:ext>
            </a:extLst>
          </p:cNvPr>
          <p:cNvSpPr txBox="1"/>
          <p:nvPr/>
        </p:nvSpPr>
        <p:spPr>
          <a:xfrm>
            <a:off x="2304363" y="3195367"/>
            <a:ext cx="17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システムを定量化する。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システム開発担当者に要求の姿を認識させる。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478823-6AA9-9CF6-8BAE-D1E57F4B4407}"/>
              </a:ext>
            </a:extLst>
          </p:cNvPr>
          <p:cNvSpPr txBox="1"/>
          <p:nvPr/>
        </p:nvSpPr>
        <p:spPr>
          <a:xfrm>
            <a:off x="2295836" y="4502141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開発の優先度を決める。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開発リソースを集中させる。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A09F64-19E0-594B-49C9-C04AEDE3FC93}"/>
              </a:ext>
            </a:extLst>
          </p:cNvPr>
          <p:cNvSpPr txBox="1"/>
          <p:nvPr/>
        </p:nvSpPr>
        <p:spPr>
          <a:xfrm>
            <a:off x="2304363" y="5908566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システム開発完了の状態を示す。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A1F70E-2B9B-0C30-AFC6-CD41D23F8EA1}"/>
              </a:ext>
            </a:extLst>
          </p:cNvPr>
          <p:cNvSpPr txBox="1"/>
          <p:nvPr/>
        </p:nvSpPr>
        <p:spPr>
          <a:xfrm>
            <a:off x="2304363" y="5260978"/>
            <a:ext cx="172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システム担当者に開発要求の理解を促す。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開発方針を実際のユースケースで統一し、認識の齟齬を無くす。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1C03F2-C42A-5043-8088-FD0694123DF0}"/>
              </a:ext>
            </a:extLst>
          </p:cNvPr>
          <p:cNvSpPr txBox="1"/>
          <p:nvPr/>
        </p:nvSpPr>
        <p:spPr>
          <a:xfrm>
            <a:off x="2304363" y="286044"/>
            <a:ext cx="40278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理想の姿を実現するのに必要な機能を定義し、開発するシステムを決めるフェーズ。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6945B9-6FE2-34E1-945A-CD2A3DEE68DD}"/>
              </a:ext>
            </a:extLst>
          </p:cNvPr>
          <p:cNvSpPr txBox="1"/>
          <p:nvPr/>
        </p:nvSpPr>
        <p:spPr>
          <a:xfrm>
            <a:off x="214310" y="195261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Analyze and Base design (</a:t>
            </a:r>
            <a:r>
              <a:rPr kumimoji="1" lang="ja-JP" altLang="en-US" sz="1000" dirty="0">
                <a:latin typeface="+mn-ea"/>
              </a:rPr>
              <a:t>分析とモデリング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85F00ACC-3DB6-5CD6-405B-3E21E0D2D73E}"/>
              </a:ext>
            </a:extLst>
          </p:cNvPr>
          <p:cNvSpPr/>
          <p:nvPr/>
        </p:nvSpPr>
        <p:spPr>
          <a:xfrm>
            <a:off x="874775" y="603647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Start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5EE43BC-1B75-1E98-D3E7-E6D8D11A5D04}"/>
              </a:ext>
            </a:extLst>
          </p:cNvPr>
          <p:cNvSpPr/>
          <p:nvPr/>
        </p:nvSpPr>
        <p:spPr>
          <a:xfrm>
            <a:off x="548639" y="125339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システムコンセプト立案</a:t>
            </a: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287844A-B53D-2201-388A-7259FE3DF770}"/>
              </a:ext>
            </a:extLst>
          </p:cNvPr>
          <p:cNvSpPr/>
          <p:nvPr/>
        </p:nvSpPr>
        <p:spPr>
          <a:xfrm>
            <a:off x="548638" y="190314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データ処理の流れを構想する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888845-84C1-42D3-3210-42735BAF752C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31975" y="811815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0268FE-9FAE-4DAF-97DD-534F18F385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31975" y="1461564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89EAF16E-3EA7-901E-0FF2-267DCEB802FF}"/>
              </a:ext>
            </a:extLst>
          </p:cNvPr>
          <p:cNvSpPr/>
          <p:nvPr/>
        </p:nvSpPr>
        <p:spPr>
          <a:xfrm>
            <a:off x="548637" y="2552894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利用データを可視化する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0D138-74A0-5F54-5ABB-D01A7780B93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331974" y="2111313"/>
            <a:ext cx="1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96186A50-EAF8-7259-DB9A-390202CC6F00}"/>
              </a:ext>
            </a:extLst>
          </p:cNvPr>
          <p:cNvSpPr/>
          <p:nvPr/>
        </p:nvSpPr>
        <p:spPr>
          <a:xfrm>
            <a:off x="548637" y="320264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データ一覧を作成する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FF786B-247E-576F-55E8-35187812E48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331974" y="2761062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F130F63-E03A-0B79-9EED-87F0EDE9536E}"/>
              </a:ext>
            </a:extLst>
          </p:cNvPr>
          <p:cNvSpPr/>
          <p:nvPr/>
        </p:nvSpPr>
        <p:spPr>
          <a:xfrm>
            <a:off x="548637" y="385239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データアセスメントを行う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7FCC08D-EE0E-09FA-5EE5-6D90B9E7AD6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331974" y="3410811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E4A1C38F-46CA-D0B0-85D3-0E51AA582813}"/>
              </a:ext>
            </a:extLst>
          </p:cNvPr>
          <p:cNvSpPr/>
          <p:nvPr/>
        </p:nvSpPr>
        <p:spPr>
          <a:xfrm>
            <a:off x="548637" y="4502141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機能安全リスク分析を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実施する</a:t>
            </a: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67525EBA-60B4-FE41-61B7-8DD29EDC848F}"/>
              </a:ext>
            </a:extLst>
          </p:cNvPr>
          <p:cNvSpPr/>
          <p:nvPr/>
        </p:nvSpPr>
        <p:spPr>
          <a:xfrm>
            <a:off x="548637" y="5260978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パフォーマンスリスク分析を実施する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F8126FC-D79A-8B50-D2AC-345DF0329AA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331974" y="4060560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27EB33-15CC-6783-B9DC-6D6B580575C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331974" y="4819397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9BCFB5F6-F7CF-F11E-29AB-D5E6BBB22A8F}"/>
              </a:ext>
            </a:extLst>
          </p:cNvPr>
          <p:cNvSpPr/>
          <p:nvPr/>
        </p:nvSpPr>
        <p:spPr>
          <a:xfrm>
            <a:off x="548637" y="601981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モデル開発要件を定義する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C51C75A-1BCA-7753-CC4D-270A09A2B52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1331974" y="5578234"/>
            <a:ext cx="0" cy="4415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80DFAF1-1DC8-C934-75A8-27F277FA61E9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flipH="1">
            <a:off x="1331972" y="6227983"/>
            <a:ext cx="2" cy="5818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2FC1AAF0-7552-03ED-F03A-6D0E9B0DEFED}"/>
              </a:ext>
            </a:extLst>
          </p:cNvPr>
          <p:cNvSpPr/>
          <p:nvPr/>
        </p:nvSpPr>
        <p:spPr>
          <a:xfrm>
            <a:off x="548635" y="6809801"/>
            <a:ext cx="1566673" cy="3172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システムの</a:t>
            </a:r>
            <a:r>
              <a:rPr kumimoji="1" lang="en-US" altLang="ja-JP" sz="800" dirty="0">
                <a:solidFill>
                  <a:sysClr val="windowText" lastClr="000000"/>
                </a:solidFill>
              </a:rPr>
              <a:t>IPO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関係を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設計する</a:t>
            </a:r>
          </a:p>
        </p:txBody>
      </p:sp>
      <p:sp>
        <p:nvSpPr>
          <p:cNvPr id="48" name="フローチャート: 処理 47">
            <a:extLst>
              <a:ext uri="{FF2B5EF4-FFF2-40B4-BE49-F238E27FC236}">
                <a16:creationId xmlns:a16="http://schemas.microsoft.com/office/drawing/2014/main" id="{E909FE20-05F2-0644-0906-232C66C3C68C}"/>
              </a:ext>
            </a:extLst>
          </p:cNvPr>
          <p:cNvSpPr/>
          <p:nvPr/>
        </p:nvSpPr>
        <p:spPr>
          <a:xfrm>
            <a:off x="548635" y="766676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データ設計を行う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BB2FAEB-11AF-AFBE-D012-2E5B9A5D3E69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331972" y="7127057"/>
            <a:ext cx="0" cy="5397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7406F330-FD4E-891C-5213-ADBB4DC577E5}"/>
              </a:ext>
            </a:extLst>
          </p:cNvPr>
          <p:cNvSpPr/>
          <p:nvPr/>
        </p:nvSpPr>
        <p:spPr>
          <a:xfrm>
            <a:off x="1187971" y="837231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A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C3CCD18-A722-4E67-CA18-34E2E3B873B3}"/>
              </a:ext>
            </a:extLst>
          </p:cNvPr>
          <p:cNvSpPr txBox="1"/>
          <p:nvPr/>
        </p:nvSpPr>
        <p:spPr>
          <a:xfrm>
            <a:off x="4199913" y="1253396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[AM-1] </a:t>
            </a:r>
            <a:r>
              <a:rPr kumimoji="1" lang="ja-JP" altLang="en-US" sz="800" dirty="0">
                <a:latin typeface="+mn-ea"/>
              </a:rPr>
              <a:t>システムコンセプト図</a:t>
            </a:r>
            <a:endParaRPr kumimoji="1" lang="en-US" altLang="ja-JP" sz="800" dirty="0">
              <a:latin typeface="+mn-ea"/>
            </a:endParaRPr>
          </a:p>
          <a:p>
            <a:r>
              <a:rPr kumimoji="1" lang="ja-JP" altLang="en-US" sz="800" dirty="0">
                <a:latin typeface="+mn-ea"/>
              </a:rPr>
              <a:t>　　　 </a:t>
            </a:r>
            <a:r>
              <a:rPr kumimoji="1" lang="en-US" altLang="ja-JP" sz="800" dirty="0">
                <a:latin typeface="+mn-ea"/>
              </a:rPr>
              <a:t>or </a:t>
            </a:r>
            <a:r>
              <a:rPr kumimoji="1" lang="ja-JP" altLang="en-US" sz="800" dirty="0">
                <a:latin typeface="+mn-ea"/>
              </a:rPr>
              <a:t>システムポンチ絵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B3F4622-EDD7-BF6C-FE9A-963366BE2D39}"/>
              </a:ext>
            </a:extLst>
          </p:cNvPr>
          <p:cNvSpPr txBox="1"/>
          <p:nvPr/>
        </p:nvSpPr>
        <p:spPr>
          <a:xfrm>
            <a:off x="4194148" y="759245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latin typeface="+mn-ea"/>
              </a:rPr>
              <a:t>アウトプット</a:t>
            </a:r>
            <a:r>
              <a:rPr kumimoji="1" lang="en-US" altLang="ja-JP" sz="800" dirty="0">
                <a:latin typeface="+mn-ea"/>
              </a:rPr>
              <a:t>(</a:t>
            </a:r>
            <a:r>
              <a:rPr kumimoji="1" lang="ja-JP" altLang="en-US" sz="800" dirty="0">
                <a:latin typeface="+mn-ea"/>
              </a:rPr>
              <a:t>文書</a:t>
            </a:r>
            <a:r>
              <a:rPr kumimoji="1" lang="en-US" altLang="ja-JP" sz="800" dirty="0">
                <a:latin typeface="+mn-ea"/>
              </a:rPr>
              <a:t>)</a:t>
            </a:r>
          </a:p>
          <a:p>
            <a:r>
              <a:rPr kumimoji="1" lang="en-US" altLang="ja-JP" sz="800" dirty="0">
                <a:latin typeface="+mn-ea"/>
              </a:rPr>
              <a:t>[ ]</a:t>
            </a:r>
            <a:r>
              <a:rPr kumimoji="1" lang="ja-JP" altLang="en-US" sz="800" dirty="0">
                <a:latin typeface="+mn-ea"/>
              </a:rPr>
              <a:t>内は文書番号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BC4969B-6EBC-00BC-D840-13950D2546F6}"/>
              </a:ext>
            </a:extLst>
          </p:cNvPr>
          <p:cNvSpPr txBox="1"/>
          <p:nvPr/>
        </p:nvSpPr>
        <p:spPr>
          <a:xfrm>
            <a:off x="4199913" y="1895869"/>
            <a:ext cx="17892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[AM-2] </a:t>
            </a:r>
            <a:r>
              <a:rPr kumimoji="1" lang="ja-JP" altLang="en-US" sz="800" dirty="0">
                <a:latin typeface="+mn-ea"/>
              </a:rPr>
              <a:t>システムアクティビティ図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A64EB02-48A0-6975-9610-35B085E21620}"/>
              </a:ext>
            </a:extLst>
          </p:cNvPr>
          <p:cNvSpPr txBox="1"/>
          <p:nvPr/>
        </p:nvSpPr>
        <p:spPr>
          <a:xfrm>
            <a:off x="4199913" y="2552894"/>
            <a:ext cx="1481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[AM-3] </a:t>
            </a:r>
            <a:r>
              <a:rPr kumimoji="1" lang="ja-JP" altLang="en-US" sz="800" dirty="0">
                <a:latin typeface="+mn-ea"/>
              </a:rPr>
              <a:t>システム分析モデル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2EA32CC-789A-A08A-EB3E-C134C8CD2FE6}"/>
              </a:ext>
            </a:extLst>
          </p:cNvPr>
          <p:cNvSpPr txBox="1"/>
          <p:nvPr/>
        </p:nvSpPr>
        <p:spPr>
          <a:xfrm>
            <a:off x="4199913" y="3195367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[AM-4] </a:t>
            </a:r>
            <a:r>
              <a:rPr kumimoji="1" lang="ja-JP" altLang="en-US" sz="800" dirty="0">
                <a:latin typeface="+mn-ea"/>
              </a:rPr>
              <a:t>データ解説図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B9482C-A899-1FDA-541F-239054C025F6}"/>
              </a:ext>
            </a:extLst>
          </p:cNvPr>
          <p:cNvSpPr txBox="1"/>
          <p:nvPr/>
        </p:nvSpPr>
        <p:spPr>
          <a:xfrm>
            <a:off x="4199913" y="3845116"/>
            <a:ext cx="1891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[AM-5] </a:t>
            </a:r>
            <a:r>
              <a:rPr kumimoji="1" lang="ja-JP" altLang="en-US" sz="800" dirty="0">
                <a:latin typeface="+mn-ea"/>
              </a:rPr>
              <a:t>データアセスメントレポート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61E4F9F-FFD9-0BAE-3B6D-461921B59D8C}"/>
              </a:ext>
            </a:extLst>
          </p:cNvPr>
          <p:cNvSpPr txBox="1"/>
          <p:nvPr/>
        </p:nvSpPr>
        <p:spPr>
          <a:xfrm>
            <a:off x="4199913" y="4502141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[AM-6]</a:t>
            </a:r>
            <a:r>
              <a:rPr kumimoji="1" lang="ja-JP" altLang="en-US" sz="800" dirty="0">
                <a:latin typeface="+mn-ea"/>
              </a:rPr>
              <a:t> リスク評価図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8B71257-A9F6-3690-F18C-8DA50168FD39}"/>
              </a:ext>
            </a:extLst>
          </p:cNvPr>
          <p:cNvSpPr txBox="1"/>
          <p:nvPr/>
        </p:nvSpPr>
        <p:spPr>
          <a:xfrm>
            <a:off x="4199913" y="5260978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[AM-6]</a:t>
            </a:r>
            <a:r>
              <a:rPr kumimoji="1" lang="ja-JP" altLang="en-US" sz="800" dirty="0">
                <a:latin typeface="+mn-ea"/>
              </a:rPr>
              <a:t> リスク評価図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0866D17-5DEA-9E4B-6E20-B74E60F711F9}"/>
              </a:ext>
            </a:extLst>
          </p:cNvPr>
          <p:cNvSpPr txBox="1"/>
          <p:nvPr/>
        </p:nvSpPr>
        <p:spPr>
          <a:xfrm>
            <a:off x="4199913" y="6019815"/>
            <a:ext cx="1378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[AM-7] </a:t>
            </a:r>
            <a:r>
              <a:rPr kumimoji="1" lang="ja-JP" altLang="en-US" sz="800" dirty="0">
                <a:latin typeface="+mn-ea"/>
              </a:rPr>
              <a:t>モデル要件定義図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97EFA-8BBE-7C9B-FFCB-32751B045C39}"/>
              </a:ext>
            </a:extLst>
          </p:cNvPr>
          <p:cNvSpPr txBox="1"/>
          <p:nvPr/>
        </p:nvSpPr>
        <p:spPr>
          <a:xfrm>
            <a:off x="4194148" y="6809801"/>
            <a:ext cx="12442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[AM-8] </a:t>
            </a:r>
            <a:r>
              <a:rPr kumimoji="1" lang="ja-JP" altLang="en-US" sz="800" dirty="0">
                <a:latin typeface="+mn-ea"/>
              </a:rPr>
              <a:t>システム</a:t>
            </a:r>
            <a:r>
              <a:rPr kumimoji="1" lang="en-US" altLang="ja-JP" sz="800" dirty="0">
                <a:latin typeface="+mn-ea"/>
              </a:rPr>
              <a:t>IPO</a:t>
            </a:r>
            <a:r>
              <a:rPr kumimoji="1" lang="ja-JP" altLang="en-US" sz="800" dirty="0">
                <a:latin typeface="+mn-ea"/>
              </a:rPr>
              <a:t>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EB0D83C-D308-B8DD-2295-1C29DBD15124}"/>
              </a:ext>
            </a:extLst>
          </p:cNvPr>
          <p:cNvSpPr txBox="1"/>
          <p:nvPr/>
        </p:nvSpPr>
        <p:spPr>
          <a:xfrm>
            <a:off x="4194148" y="7666766"/>
            <a:ext cx="11448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[AM-9]</a:t>
            </a:r>
            <a:r>
              <a:rPr kumimoji="1" lang="ja-JP" altLang="en-US" sz="800" dirty="0">
                <a:latin typeface="+mn-ea"/>
              </a:rPr>
              <a:t>データ設計図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46A66E-69C6-AB42-EB2A-C6E532DCAC9D}"/>
              </a:ext>
            </a:extLst>
          </p:cNvPr>
          <p:cNvSpPr txBox="1"/>
          <p:nvPr/>
        </p:nvSpPr>
        <p:spPr>
          <a:xfrm>
            <a:off x="2304363" y="1253396"/>
            <a:ext cx="1723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開発するシステム全体像を描き、開発が必要な部分を明確にする。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開発関係者の意識共有と統一を促す。</a:t>
            </a:r>
            <a:endParaRPr kumimoji="1" lang="en-US" altLang="ja-JP" sz="800" dirty="0">
              <a:latin typeface="+mn-ea"/>
            </a:endParaRPr>
          </a:p>
          <a:p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データサイエンティスト、データエンジニア、ユーザーインターフェースエンジニアの担当領域を明確にする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087B8-409F-5F3F-89BA-7B5F8B9F0EF4}"/>
              </a:ext>
            </a:extLst>
          </p:cNvPr>
          <p:cNvSpPr txBox="1"/>
          <p:nvPr/>
        </p:nvSpPr>
        <p:spPr>
          <a:xfrm>
            <a:off x="2304362" y="2708450"/>
            <a:ext cx="172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利用するデータを明確にする。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9E3442-BC90-722D-AE5F-48B64990356A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EE340D-E852-1D86-E3B1-E0C6BB031E5D}"/>
              </a:ext>
            </a:extLst>
          </p:cNvPr>
          <p:cNvSpPr txBox="1"/>
          <p:nvPr/>
        </p:nvSpPr>
        <p:spPr>
          <a:xfrm>
            <a:off x="2304363" y="4502141"/>
            <a:ext cx="1723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リスクを把握し、妥当な方策検討を促進する。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重大な品質リスクによる実害や開発遅延を無くす。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FB64E8-F0B0-1BB9-5F99-CA5516CFEEB7}"/>
              </a:ext>
            </a:extLst>
          </p:cNvPr>
          <p:cNvSpPr txBox="1"/>
          <p:nvPr/>
        </p:nvSpPr>
        <p:spPr>
          <a:xfrm>
            <a:off x="2304362" y="5954622"/>
            <a:ext cx="172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実際にシステムに組み込む事を認識し、実装の前提を確認して効率的な開発を促す。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CA3AFD-2CB8-1CC4-7AB6-1A627E5CC3EC}"/>
              </a:ext>
            </a:extLst>
          </p:cNvPr>
          <p:cNvSpPr txBox="1"/>
          <p:nvPr/>
        </p:nvSpPr>
        <p:spPr>
          <a:xfrm>
            <a:off x="2304363" y="3852392"/>
            <a:ext cx="172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利用するデータの品質を確認する。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B000C6-2713-80E7-3B79-D320F9343214}"/>
              </a:ext>
            </a:extLst>
          </p:cNvPr>
          <p:cNvSpPr txBox="1"/>
          <p:nvPr/>
        </p:nvSpPr>
        <p:spPr>
          <a:xfrm>
            <a:off x="2371037" y="6815122"/>
            <a:ext cx="172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システムで実装する処理の全体像を設計する。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D837A62-AB9C-2835-0582-48F3F1D95A71}"/>
              </a:ext>
            </a:extLst>
          </p:cNvPr>
          <p:cNvSpPr txBox="1"/>
          <p:nvPr/>
        </p:nvSpPr>
        <p:spPr>
          <a:xfrm>
            <a:off x="2371037" y="7666766"/>
            <a:ext cx="172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利用するデータへの要求を明らかにする。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DFA207-AF0E-5812-3D9E-75E512321191}"/>
              </a:ext>
            </a:extLst>
          </p:cNvPr>
          <p:cNvSpPr txBox="1"/>
          <p:nvPr/>
        </p:nvSpPr>
        <p:spPr>
          <a:xfrm>
            <a:off x="2304363" y="449230"/>
            <a:ext cx="402785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開発するシステムを具現化するフェーズ</a:t>
            </a:r>
            <a:endParaRPr kumimoji="1" lang="en-US" altLang="ja-JP" sz="1000" dirty="0">
              <a:latin typeface="+mn-ea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C2759A-6583-A065-2B99-02FC54BA340E}"/>
              </a:ext>
            </a:extLst>
          </p:cNvPr>
          <p:cNvCxnSpPr>
            <a:cxnSpLocks/>
            <a:stCxn id="48" idx="2"/>
            <a:endCxn id="77" idx="0"/>
          </p:cNvCxnSpPr>
          <p:nvPr/>
        </p:nvCxnSpPr>
        <p:spPr>
          <a:xfrm flipH="1">
            <a:off x="1331971" y="7874934"/>
            <a:ext cx="1" cy="4973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5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6945B9-6FE2-34E1-945A-CD2A3DEE68DD}"/>
              </a:ext>
            </a:extLst>
          </p:cNvPr>
          <p:cNvSpPr txBox="1"/>
          <p:nvPr/>
        </p:nvSpPr>
        <p:spPr>
          <a:xfrm>
            <a:off x="214310" y="195261"/>
            <a:ext cx="2820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Analyze and Base design (</a:t>
            </a:r>
            <a:r>
              <a:rPr kumimoji="1" lang="ja-JP" altLang="en-US" sz="1000" dirty="0">
                <a:latin typeface="+mn-ea"/>
              </a:rPr>
              <a:t>分析とモデリング</a:t>
            </a:r>
            <a:r>
              <a:rPr kumimoji="1" lang="en-US" altLang="ja-JP" sz="1000" dirty="0">
                <a:latin typeface="+mn-ea"/>
              </a:rPr>
              <a:t>)</a:t>
            </a:r>
            <a:endParaRPr kumimoji="1" lang="ja-JP" altLang="en-US" sz="1000" dirty="0">
              <a:latin typeface="+mn-ea"/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55EE43BC-1B75-1E98-D3E7-E6D8D11A5D04}"/>
              </a:ext>
            </a:extLst>
          </p:cNvPr>
          <p:cNvSpPr/>
          <p:nvPr/>
        </p:nvSpPr>
        <p:spPr>
          <a:xfrm>
            <a:off x="554227" y="1253396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テスト計画を立てる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A888845-84C1-42D3-3210-42735BAF752C}"/>
              </a:ext>
            </a:extLst>
          </p:cNvPr>
          <p:cNvCxnSpPr>
            <a:cxnSpLocks/>
            <a:stCxn id="31" idx="4"/>
            <a:endCxn id="4" idx="0"/>
          </p:cNvCxnSpPr>
          <p:nvPr/>
        </p:nvCxnSpPr>
        <p:spPr>
          <a:xfrm>
            <a:off x="1337559" y="811814"/>
            <a:ext cx="5" cy="4415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B0268FE-9FAE-4DAF-97DD-534F18F385AD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 flipH="1">
            <a:off x="1337560" y="1461564"/>
            <a:ext cx="4" cy="2622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89EAF16E-3EA7-901E-0FF2-267DCEB802FF}"/>
              </a:ext>
            </a:extLst>
          </p:cNvPr>
          <p:cNvSpPr/>
          <p:nvPr/>
        </p:nvSpPr>
        <p:spPr>
          <a:xfrm>
            <a:off x="554225" y="2495414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学習データを設計する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0D138-74A0-5F54-5ABB-D01A7780B938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1337560" y="2193141"/>
            <a:ext cx="2" cy="3022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96186A50-EAF8-7259-DB9A-390202CC6F00}"/>
              </a:ext>
            </a:extLst>
          </p:cNvPr>
          <p:cNvSpPr/>
          <p:nvPr/>
        </p:nvSpPr>
        <p:spPr>
          <a:xfrm>
            <a:off x="554218" y="309445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テストデータを設計する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FF786B-247E-576F-55E8-35187812E482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1337555" y="2703582"/>
            <a:ext cx="7" cy="3908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F130F63-E03A-0B79-9EED-87F0EDE9536E}"/>
              </a:ext>
            </a:extLst>
          </p:cNvPr>
          <p:cNvSpPr/>
          <p:nvPr/>
        </p:nvSpPr>
        <p:spPr>
          <a:xfrm>
            <a:off x="554225" y="3698392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学習環境を準備する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7FCC08D-EE0E-09FA-5EE5-6D90B9E7AD6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1337555" y="3302621"/>
            <a:ext cx="7" cy="3957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>
            <a:extLst>
              <a:ext uri="{FF2B5EF4-FFF2-40B4-BE49-F238E27FC236}">
                <a16:creationId xmlns:a16="http://schemas.microsoft.com/office/drawing/2014/main" id="{E4A1C38F-46CA-D0B0-85D3-0E51AA582813}"/>
              </a:ext>
            </a:extLst>
          </p:cNvPr>
          <p:cNvSpPr/>
          <p:nvPr/>
        </p:nvSpPr>
        <p:spPr>
          <a:xfrm>
            <a:off x="554225" y="4299880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データ前処理方法を設計する</a:t>
            </a: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67525EBA-60B4-FE41-61B7-8DD29EDC848F}"/>
              </a:ext>
            </a:extLst>
          </p:cNvPr>
          <p:cNvSpPr/>
          <p:nvPr/>
        </p:nvSpPr>
        <p:spPr>
          <a:xfrm>
            <a:off x="554225" y="491175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アルゴリズムを設計する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F8126FC-D79A-8B50-D2AC-345DF0329AA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337562" y="3906560"/>
            <a:ext cx="0" cy="39332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A27EB33-15CC-6783-B9DC-6D6B580575C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337562" y="4508048"/>
            <a:ext cx="0" cy="4037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C51C75A-1BCA-7753-CC4D-270A09A2B523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1337559" y="5119927"/>
            <a:ext cx="3" cy="36053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>
            <a:extLst>
              <a:ext uri="{FF2B5EF4-FFF2-40B4-BE49-F238E27FC236}">
                <a16:creationId xmlns:a16="http://schemas.microsoft.com/office/drawing/2014/main" id="{130AE3F6-528D-5FA5-14E9-15537869B749}"/>
              </a:ext>
            </a:extLst>
          </p:cNvPr>
          <p:cNvSpPr/>
          <p:nvPr/>
        </p:nvSpPr>
        <p:spPr>
          <a:xfrm>
            <a:off x="554221" y="7594249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モデルの学習を行う</a:t>
            </a:r>
          </a:p>
        </p:txBody>
      </p:sp>
      <p:sp>
        <p:nvSpPr>
          <p:cNvPr id="42" name="フローチャート: 判断 41">
            <a:extLst>
              <a:ext uri="{FF2B5EF4-FFF2-40B4-BE49-F238E27FC236}">
                <a16:creationId xmlns:a16="http://schemas.microsoft.com/office/drawing/2014/main" id="{2096ED74-8BFB-F455-9FA7-417471055CF3}"/>
              </a:ext>
            </a:extLst>
          </p:cNvPr>
          <p:cNvSpPr/>
          <p:nvPr/>
        </p:nvSpPr>
        <p:spPr>
          <a:xfrm>
            <a:off x="554222" y="5480458"/>
            <a:ext cx="1566673" cy="46928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AI/</a:t>
            </a:r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機械学習を利用？</a:t>
            </a:r>
          </a:p>
        </p:txBody>
      </p: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2FC1AAF0-7552-03ED-F03A-6D0E9B0DEFED}"/>
              </a:ext>
            </a:extLst>
          </p:cNvPr>
          <p:cNvSpPr/>
          <p:nvPr/>
        </p:nvSpPr>
        <p:spPr>
          <a:xfrm>
            <a:off x="554223" y="8257835"/>
            <a:ext cx="1566673" cy="236749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テストを実施する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63D6C73-2EAF-F220-E2DB-2E27BA5A7117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1337555" y="5949741"/>
            <a:ext cx="4" cy="3628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F89133B-2DB2-E25B-A4FE-B77B72E61624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1337558" y="7802417"/>
            <a:ext cx="2" cy="45541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3C47CC52-01C5-7ED0-F529-F622A0FE8B31}"/>
              </a:ext>
            </a:extLst>
          </p:cNvPr>
          <p:cNvCxnSpPr>
            <a:cxnSpLocks/>
            <a:stCxn id="42" idx="3"/>
            <a:endCxn id="47" idx="3"/>
          </p:cNvCxnSpPr>
          <p:nvPr/>
        </p:nvCxnSpPr>
        <p:spPr>
          <a:xfrm>
            <a:off x="2120895" y="5715100"/>
            <a:ext cx="1" cy="2661110"/>
          </a:xfrm>
          <a:prstGeom prst="bentConnector3">
            <a:avLst>
              <a:gd name="adj1" fmla="val 228601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DB553953-A6B6-52A9-43EB-48BDCBA9440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 flipH="1" flipV="1">
            <a:off x="2403237" y="8115855"/>
            <a:ext cx="103558" cy="2234918"/>
          </a:xfrm>
          <a:prstGeom prst="bentConnector5">
            <a:avLst>
              <a:gd name="adj1" fmla="val -220746"/>
              <a:gd name="adj2" fmla="val 57296"/>
              <a:gd name="adj3" fmla="val 32074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EAF491BA-3035-6C9D-6748-523A94733889}"/>
              </a:ext>
            </a:extLst>
          </p:cNvPr>
          <p:cNvSpPr/>
          <p:nvPr/>
        </p:nvSpPr>
        <p:spPr>
          <a:xfrm>
            <a:off x="1193559" y="52381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A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96C86567-8990-4356-EABE-E88AD450D493}"/>
              </a:ext>
            </a:extLst>
          </p:cNvPr>
          <p:cNvSpPr/>
          <p:nvPr/>
        </p:nvSpPr>
        <p:spPr>
          <a:xfrm>
            <a:off x="554223" y="1723858"/>
            <a:ext cx="1566673" cy="46928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AI/</a:t>
            </a:r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機械学習を利用？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BF93B616-9E6A-8AC7-463C-1C0E3F1B3E97}"/>
              </a:ext>
            </a:extLst>
          </p:cNvPr>
          <p:cNvCxnSpPr>
            <a:cxnSpLocks/>
            <a:stCxn id="35" idx="3"/>
            <a:endCxn id="19" idx="3"/>
          </p:cNvCxnSpPr>
          <p:nvPr/>
        </p:nvCxnSpPr>
        <p:spPr>
          <a:xfrm>
            <a:off x="2120896" y="1958500"/>
            <a:ext cx="2" cy="1843976"/>
          </a:xfrm>
          <a:prstGeom prst="bentConnector3">
            <a:avLst>
              <a:gd name="adj1" fmla="val 114301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判断 59">
            <a:extLst>
              <a:ext uri="{FF2B5EF4-FFF2-40B4-BE49-F238E27FC236}">
                <a16:creationId xmlns:a16="http://schemas.microsoft.com/office/drawing/2014/main" id="{3A2EB52D-8F77-566C-D0E5-F1C0B3E2BCF1}"/>
              </a:ext>
            </a:extLst>
          </p:cNvPr>
          <p:cNvSpPr/>
          <p:nvPr/>
        </p:nvSpPr>
        <p:spPr>
          <a:xfrm>
            <a:off x="554220" y="8815810"/>
            <a:ext cx="1566673" cy="469283"/>
          </a:xfrm>
          <a:prstGeom prst="flowChartDecis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  <a:latin typeface="+mn-ea"/>
              </a:rPr>
              <a:t>目標達成</a:t>
            </a:r>
            <a:r>
              <a:rPr kumimoji="1" lang="en-US" altLang="ja-JP" sz="800" dirty="0">
                <a:solidFill>
                  <a:schemeClr val="tx1"/>
                </a:solidFill>
                <a:latin typeface="+mn-ea"/>
              </a:rPr>
              <a:t>?</a:t>
            </a:r>
            <a:endParaRPr kumimoji="1" lang="ja-JP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フローチャート: 代替処理 60">
            <a:extLst>
              <a:ext uri="{FF2B5EF4-FFF2-40B4-BE49-F238E27FC236}">
                <a16:creationId xmlns:a16="http://schemas.microsoft.com/office/drawing/2014/main" id="{3523A8F4-8D87-479F-8204-30E6A93BE3C5}"/>
              </a:ext>
            </a:extLst>
          </p:cNvPr>
          <p:cNvSpPr/>
          <p:nvPr/>
        </p:nvSpPr>
        <p:spPr>
          <a:xfrm>
            <a:off x="3115275" y="9181535"/>
            <a:ext cx="914400" cy="208168"/>
          </a:xfrm>
          <a:prstGeom prst="flowChartAlternate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End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32B41B1-77B2-E45E-2C62-EB3E93CB87E5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flipH="1">
            <a:off x="1337557" y="8494584"/>
            <a:ext cx="3" cy="3212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F0538F6-F7A7-D0F2-B71A-29B506254D73}"/>
              </a:ext>
            </a:extLst>
          </p:cNvPr>
          <p:cNvCxnSpPr>
            <a:cxnSpLocks/>
            <a:stCxn id="60" idx="1"/>
            <a:endCxn id="4" idx="1"/>
          </p:cNvCxnSpPr>
          <p:nvPr/>
        </p:nvCxnSpPr>
        <p:spPr>
          <a:xfrm rot="10800000" flipH="1">
            <a:off x="554219" y="1357480"/>
            <a:ext cx="7" cy="7692972"/>
          </a:xfrm>
          <a:prstGeom prst="bentConnector3">
            <a:avLst>
              <a:gd name="adj1" fmla="val -326571428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D49F9-8A00-F064-B420-0A8A4B664721}"/>
              </a:ext>
            </a:extLst>
          </p:cNvPr>
          <p:cNvSpPr txBox="1"/>
          <p:nvPr/>
        </p:nvSpPr>
        <p:spPr>
          <a:xfrm>
            <a:off x="4199913" y="1253396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[AM-10] </a:t>
            </a:r>
            <a:r>
              <a:rPr kumimoji="1" lang="ja-JP" altLang="en-US" sz="800" dirty="0">
                <a:latin typeface="+mn-ea"/>
              </a:rPr>
              <a:t>テスト条件表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8F27831-53A6-4022-499C-5F362F8CF3F6}"/>
              </a:ext>
            </a:extLst>
          </p:cNvPr>
          <p:cNvSpPr txBox="1"/>
          <p:nvPr/>
        </p:nvSpPr>
        <p:spPr>
          <a:xfrm>
            <a:off x="4199912" y="2491776"/>
            <a:ext cx="1436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[AM-11] </a:t>
            </a:r>
            <a:r>
              <a:rPr kumimoji="1" lang="ja-JP" altLang="en-US" sz="800" dirty="0">
                <a:latin typeface="+mn-ea"/>
              </a:rPr>
              <a:t>学習データ設計図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C2488FC-06D5-3127-D802-4D25502AE187}"/>
              </a:ext>
            </a:extLst>
          </p:cNvPr>
          <p:cNvSpPr txBox="1"/>
          <p:nvPr/>
        </p:nvSpPr>
        <p:spPr>
          <a:xfrm>
            <a:off x="4199905" y="3071593"/>
            <a:ext cx="15103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[AM-12]</a:t>
            </a:r>
            <a:r>
              <a:rPr kumimoji="1" lang="ja-JP" altLang="en-US" sz="800" dirty="0">
                <a:latin typeface="+mn-ea"/>
              </a:rPr>
              <a:t>テストデータ設計図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6C9C362-0A5B-C946-50E6-8C8F0D0F2DF2}"/>
              </a:ext>
            </a:extLst>
          </p:cNvPr>
          <p:cNvSpPr txBox="1"/>
          <p:nvPr/>
        </p:nvSpPr>
        <p:spPr>
          <a:xfrm>
            <a:off x="4199912" y="3698392"/>
            <a:ext cx="15392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[AM-13] </a:t>
            </a:r>
            <a:r>
              <a:rPr kumimoji="1" lang="ja-JP" altLang="en-US" sz="800" dirty="0">
                <a:latin typeface="+mn-ea"/>
              </a:rPr>
              <a:t>学習システム設計図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9137314-1260-BBE9-8D1B-FA76F8A003DB}"/>
              </a:ext>
            </a:extLst>
          </p:cNvPr>
          <p:cNvSpPr txBox="1"/>
          <p:nvPr/>
        </p:nvSpPr>
        <p:spPr>
          <a:xfrm>
            <a:off x="4199912" y="4301462"/>
            <a:ext cx="15392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[AM-14] </a:t>
            </a:r>
            <a:r>
              <a:rPr kumimoji="1" lang="ja-JP" altLang="en-US" sz="800" dirty="0">
                <a:latin typeface="+mn-ea"/>
              </a:rPr>
              <a:t>データ前処理設計図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C76E2AF-4986-EBFB-1478-3359810F5897}"/>
              </a:ext>
            </a:extLst>
          </p:cNvPr>
          <p:cNvSpPr txBox="1"/>
          <p:nvPr/>
        </p:nvSpPr>
        <p:spPr>
          <a:xfrm>
            <a:off x="4199912" y="4911759"/>
            <a:ext cx="15392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[AM-15] </a:t>
            </a:r>
            <a:r>
              <a:rPr kumimoji="1" lang="ja-JP" altLang="en-US" sz="800" dirty="0">
                <a:latin typeface="+mn-ea"/>
              </a:rPr>
              <a:t>アルゴリズム設計図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9B1044F-A9D9-A64E-74A4-EB1AFE88FBE3}"/>
              </a:ext>
            </a:extLst>
          </p:cNvPr>
          <p:cNvSpPr txBox="1"/>
          <p:nvPr/>
        </p:nvSpPr>
        <p:spPr>
          <a:xfrm>
            <a:off x="4199912" y="7594249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[AM-17] </a:t>
            </a:r>
            <a:r>
              <a:rPr kumimoji="1" lang="ja-JP" altLang="en-US" sz="800" dirty="0">
                <a:latin typeface="+mn-ea"/>
              </a:rPr>
              <a:t>学習ログ記録</a:t>
            </a:r>
            <a:endParaRPr kumimoji="1" lang="en-US" altLang="ja-JP" sz="800" dirty="0">
              <a:latin typeface="+mn-ea"/>
            </a:endParaRPr>
          </a:p>
          <a:p>
            <a:r>
              <a:rPr kumimoji="1" lang="en-US" altLang="ja-JP" sz="800" dirty="0">
                <a:latin typeface="+mn-ea"/>
              </a:rPr>
              <a:t>[AM-18] </a:t>
            </a:r>
            <a:r>
              <a:rPr kumimoji="1" lang="ja-JP" altLang="en-US" sz="800" dirty="0">
                <a:latin typeface="+mn-ea"/>
              </a:rPr>
              <a:t>パラメータ最適化レポート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25ECC53-30CC-3A24-10E9-8070599E0983}"/>
              </a:ext>
            </a:extLst>
          </p:cNvPr>
          <p:cNvSpPr txBox="1"/>
          <p:nvPr/>
        </p:nvSpPr>
        <p:spPr>
          <a:xfrm>
            <a:off x="4199912" y="8257835"/>
            <a:ext cx="1334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[AM-19] </a:t>
            </a:r>
            <a:r>
              <a:rPr kumimoji="1" lang="ja-JP" altLang="en-US" sz="800" dirty="0">
                <a:latin typeface="+mn-ea"/>
              </a:rPr>
              <a:t>テストレポート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60A5B25-53A3-0E4D-6F08-6704DD8025BC}"/>
              </a:ext>
            </a:extLst>
          </p:cNvPr>
          <p:cNvSpPr txBox="1"/>
          <p:nvPr/>
        </p:nvSpPr>
        <p:spPr>
          <a:xfrm>
            <a:off x="4199912" y="9177371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[AM-20] </a:t>
            </a:r>
            <a:r>
              <a:rPr kumimoji="1" lang="ja-JP" altLang="en-US" sz="800" dirty="0">
                <a:latin typeface="+mn-ea"/>
              </a:rPr>
              <a:t>制限事項</a:t>
            </a:r>
            <a:endParaRPr kumimoji="1" lang="en-US" altLang="ja-JP" sz="800" dirty="0">
              <a:latin typeface="+mn-ea"/>
            </a:endParaRPr>
          </a:p>
          <a:p>
            <a:r>
              <a:rPr kumimoji="1" lang="en-US" altLang="ja-JP" sz="800" dirty="0">
                <a:latin typeface="+mn-ea"/>
              </a:rPr>
              <a:t>[AM-21] </a:t>
            </a:r>
            <a:r>
              <a:rPr kumimoji="1" lang="ja-JP" altLang="en-US" sz="800" dirty="0">
                <a:latin typeface="+mn-ea"/>
              </a:rPr>
              <a:t>コード解説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10134D-8431-11DE-815E-9B3A71DA9807}"/>
              </a:ext>
            </a:extLst>
          </p:cNvPr>
          <p:cNvSpPr txBox="1"/>
          <p:nvPr/>
        </p:nvSpPr>
        <p:spPr>
          <a:xfrm>
            <a:off x="2304363" y="1253396"/>
            <a:ext cx="172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達成度を測る方法を定義する。</a:t>
            </a:r>
            <a:endParaRPr kumimoji="1" lang="en-US" altLang="ja-JP" sz="8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テスト自動化を計画し、アジャイルな開発を促す。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C9FD73-03D8-4501-BDA4-8EC50E7E0709}"/>
              </a:ext>
            </a:extLst>
          </p:cNvPr>
          <p:cNvSpPr txBox="1"/>
          <p:nvPr/>
        </p:nvSpPr>
        <p:spPr>
          <a:xfrm>
            <a:off x="2663437" y="739717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u="sng" dirty="0">
                <a:latin typeface="+mn-ea"/>
              </a:rPr>
              <a:t>各フローの目的</a:t>
            </a:r>
            <a:endParaRPr kumimoji="1" lang="en-US" altLang="ja-JP" sz="800" u="sng" dirty="0"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517FFC-FF62-1812-8051-2B8C5B3B6C49}"/>
              </a:ext>
            </a:extLst>
          </p:cNvPr>
          <p:cNvSpPr txBox="1"/>
          <p:nvPr/>
        </p:nvSpPr>
        <p:spPr>
          <a:xfrm>
            <a:off x="2455016" y="2491776"/>
            <a:ext cx="157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800" dirty="0">
                <a:latin typeface="+mn-ea"/>
              </a:rPr>
              <a:t>AI/</a:t>
            </a:r>
            <a:r>
              <a:rPr kumimoji="1" lang="ja-JP" altLang="en-US" sz="800" dirty="0">
                <a:latin typeface="+mn-ea"/>
              </a:rPr>
              <a:t>機械学習モデルの品質を担保できる設計を行う。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647B72-7419-05E4-7E45-8E6A210CE17B}"/>
              </a:ext>
            </a:extLst>
          </p:cNvPr>
          <p:cNvSpPr txBox="1"/>
          <p:nvPr/>
        </p:nvSpPr>
        <p:spPr>
          <a:xfrm>
            <a:off x="2298630" y="4302541"/>
            <a:ext cx="1723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アルゴリズムを具体化する。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2E33E6-4632-4482-3BF2-42BD3332F3E4}"/>
              </a:ext>
            </a:extLst>
          </p:cNvPr>
          <p:cNvSpPr txBox="1"/>
          <p:nvPr/>
        </p:nvSpPr>
        <p:spPr>
          <a:xfrm>
            <a:off x="2449283" y="8257835"/>
            <a:ext cx="1572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達成度を評価する。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A86A20-1733-E981-68CB-1BBA3F80903B}"/>
              </a:ext>
            </a:extLst>
          </p:cNvPr>
          <p:cNvSpPr txBox="1"/>
          <p:nvPr/>
        </p:nvSpPr>
        <p:spPr>
          <a:xfrm>
            <a:off x="2456778" y="7594249"/>
            <a:ext cx="1572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十分な学習ができていることを測り保証する。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B65C3BD-EE65-9864-E362-EB6BB783515E}"/>
              </a:ext>
            </a:extLst>
          </p:cNvPr>
          <p:cNvSpPr/>
          <p:nvPr/>
        </p:nvSpPr>
        <p:spPr>
          <a:xfrm>
            <a:off x="554218" y="6312555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学習計画を立てる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DE231D78-28B6-1608-D758-FAC19914C997}"/>
              </a:ext>
            </a:extLst>
          </p:cNvPr>
          <p:cNvSpPr/>
          <p:nvPr/>
        </p:nvSpPr>
        <p:spPr>
          <a:xfrm>
            <a:off x="554218" y="6947893"/>
            <a:ext cx="1566673" cy="2081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ysClr val="windowText" lastClr="000000"/>
                </a:solidFill>
              </a:rPr>
              <a:t>実装する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A96E904-BF70-3EFF-0D45-264DAE6A1246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337555" y="6520723"/>
            <a:ext cx="0" cy="42717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4A5F6DB-9F50-3A05-EC42-C847E65A1188}"/>
              </a:ext>
            </a:extLst>
          </p:cNvPr>
          <p:cNvCxnSpPr>
            <a:cxnSpLocks/>
            <a:stCxn id="18" idx="2"/>
            <a:endCxn id="41" idx="0"/>
          </p:cNvCxnSpPr>
          <p:nvPr/>
        </p:nvCxnSpPr>
        <p:spPr>
          <a:xfrm>
            <a:off x="1337555" y="7156061"/>
            <a:ext cx="3" cy="4381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99995D-1ECF-10E3-7B09-A96C328FFA3E}"/>
              </a:ext>
            </a:extLst>
          </p:cNvPr>
          <p:cNvSpPr txBox="1"/>
          <p:nvPr/>
        </p:nvSpPr>
        <p:spPr>
          <a:xfrm>
            <a:off x="2466076" y="6303384"/>
            <a:ext cx="157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800" dirty="0">
                <a:latin typeface="+mn-ea"/>
              </a:rPr>
              <a:t>AI/</a:t>
            </a:r>
            <a:r>
              <a:rPr kumimoji="1" lang="ja-JP" altLang="en-US" sz="800" dirty="0">
                <a:latin typeface="+mn-ea"/>
              </a:rPr>
              <a:t>機械学習モデルの品質を担保できる学習方法設計する。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14D913A-EC15-1A86-216E-A023FB3ED60D}"/>
              </a:ext>
            </a:extLst>
          </p:cNvPr>
          <p:cNvSpPr txBox="1"/>
          <p:nvPr/>
        </p:nvSpPr>
        <p:spPr>
          <a:xfrm>
            <a:off x="2466076" y="3698392"/>
            <a:ext cx="15728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800" dirty="0">
                <a:latin typeface="+mn-ea"/>
              </a:rPr>
              <a:t>学習できる準備を行う。</a:t>
            </a:r>
            <a:endParaRPr kumimoji="1" lang="en-US" altLang="ja-JP" sz="8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8550BB-F412-C220-51F2-612A47548068}"/>
              </a:ext>
            </a:extLst>
          </p:cNvPr>
          <p:cNvSpPr txBox="1"/>
          <p:nvPr/>
        </p:nvSpPr>
        <p:spPr>
          <a:xfrm>
            <a:off x="4199905" y="6312555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</a:rPr>
              <a:t>[AM-16] </a:t>
            </a:r>
            <a:r>
              <a:rPr kumimoji="1" lang="ja-JP" altLang="en-US" sz="800" dirty="0">
                <a:latin typeface="+mn-ea"/>
              </a:rPr>
              <a:t>学習計画書</a:t>
            </a:r>
            <a:endParaRPr kumimoji="1" lang="en-US" altLang="ja-JP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408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870</Words>
  <Application>Microsoft Office PowerPoint</Application>
  <PresentationFormat>A4 210 x 297 mm</PresentationFormat>
  <Paragraphs>142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浦 幸隆</dc:creator>
  <cp:lastModifiedBy>浦 幸隆</cp:lastModifiedBy>
  <cp:revision>14</cp:revision>
  <dcterms:created xsi:type="dcterms:W3CDTF">2022-08-09T12:37:06Z</dcterms:created>
  <dcterms:modified xsi:type="dcterms:W3CDTF">2022-08-16T05:41:47Z</dcterms:modified>
</cp:coreProperties>
</file>