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5B7646-43D5-40C7-CAC1-BBCEB18CA3E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DE2618-0F35-2D38-3F39-646D06656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317C713-0CB0-149D-AA6F-F2EFE2CF053F}"/>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A9A1761E-10A3-56C2-4443-508126746B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AA02F2-0DEC-D7C2-A498-58EF8CB04008}"/>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346770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E36A56-83C7-C6C4-9A6D-95FEAD99C8D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20FA5-1336-6710-BE32-032E5B1C9A0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548844-8839-B733-BBBC-32AD0415EC64}"/>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590545BE-8654-8908-B1A4-F0AD413F95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80AB54-A0DB-295C-5440-7A897EE25593}"/>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11193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004BD2-280E-B1B8-317C-7869EB906DB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0C5E85-3077-67AB-BE66-72DB4E2D598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ECA2D4-EA5B-8F8E-FD4E-0FA4F89D53E9}"/>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5AC3A8BA-867D-8FCF-BB57-A808A3E44B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416A58-1AF4-0F01-8DB2-2E2BECAF604A}"/>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155221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AE9F6-B4C4-A842-31B6-DF7A36003A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B810C7-0990-C12F-062A-6A4DB5FCFC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FA7E8B-8A5D-77C0-2D0D-EF3E88DD4AB4}"/>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D15F80C0-AA9C-9A09-1D89-134BDEB7B9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66E8E7-9191-8853-5FEF-06257E0FE1CD}"/>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137871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EBF144-2258-0DE2-5642-D83F8D1895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E808A8-5323-BA88-6FFB-8CB23777D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A2B1AD2-1AC0-FF38-011A-5FA1CD44FBF2}"/>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8515ADAE-338C-47C4-EA50-79A98A290C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29B225-2A14-84E5-35FE-E16F5724C2EC}"/>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3183979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AB887-4865-2BC2-7E92-ABD4CE98FF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F77FAF-5EF9-030F-771C-F09C94AA641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A689865-3117-FF38-F50B-AE790320D3A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7046D49-BCDE-5811-0798-6B8C78A65692}"/>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6" name="フッター プレースホルダー 5">
            <a:extLst>
              <a:ext uri="{FF2B5EF4-FFF2-40B4-BE49-F238E27FC236}">
                <a16:creationId xmlns:a16="http://schemas.microsoft.com/office/drawing/2014/main" id="{54B0A258-F94B-273D-C22E-F38051F1B7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3AEA24-6E08-C47D-5A98-1158D70DB216}"/>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25352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1D51D-9930-D930-3B17-91C79B26CCB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73E463-A6C8-50DA-5C87-7CC0D4422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500019-4728-DCC9-55CD-C8F41D9AFF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7A6E5C1-1C20-4108-3688-5DAA56822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B977C7-5826-99FA-A073-D573E25F1F7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1E6BD38-311B-34C4-A001-E6E31ACC9F57}"/>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8" name="フッター プレースホルダー 7">
            <a:extLst>
              <a:ext uri="{FF2B5EF4-FFF2-40B4-BE49-F238E27FC236}">
                <a16:creationId xmlns:a16="http://schemas.microsoft.com/office/drawing/2014/main" id="{B6B2D44C-6726-0384-045B-7147BBCCF7F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BB55C5-62DC-7204-B55C-464D57E53BF7}"/>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286928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B5049-90CC-08CF-14F8-87E0D94421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AA923C-86A0-3910-1352-D0345624C1DB}"/>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4" name="フッター プレースホルダー 3">
            <a:extLst>
              <a:ext uri="{FF2B5EF4-FFF2-40B4-BE49-F238E27FC236}">
                <a16:creationId xmlns:a16="http://schemas.microsoft.com/office/drawing/2014/main" id="{1BE0FBB4-D682-D50E-5487-37680B94A19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72EB02D-2181-8796-4252-D171414079D0}"/>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1433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F60AC5-0D68-C376-4D1C-12A265EE75E3}"/>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3" name="フッター プレースホルダー 2">
            <a:extLst>
              <a:ext uri="{FF2B5EF4-FFF2-40B4-BE49-F238E27FC236}">
                <a16:creationId xmlns:a16="http://schemas.microsoft.com/office/drawing/2014/main" id="{F3871D70-31CD-46DA-2BE8-A95744D2674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A3DBA1-87EC-22B8-D345-FD63C6945DBC}"/>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95936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0F35E-DB53-71AD-5036-F75DFBB0CD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24FE8D-681D-9502-2D17-B11FD60E9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810ADFE-47B8-EA01-F192-5CBF29024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E0DFB3C-D705-8DCC-A8C8-145F28FF6F78}"/>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6" name="フッター プレースホルダー 5">
            <a:extLst>
              <a:ext uri="{FF2B5EF4-FFF2-40B4-BE49-F238E27FC236}">
                <a16:creationId xmlns:a16="http://schemas.microsoft.com/office/drawing/2014/main" id="{F9E2669C-71DB-FC6B-8073-84438FC173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EC87A25-EFD8-49DE-4B3C-F4359B8C5714}"/>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55554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E0BC1-F8E0-9601-1F40-DBB664E470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7F68604-7465-9A02-6792-AEEB45D7E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BA4691-0CBA-2EF6-8A46-8519D6CF2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998D6A-9A25-377C-0D89-D0BF9F4B391E}"/>
              </a:ext>
            </a:extLst>
          </p:cNvPr>
          <p:cNvSpPr>
            <a:spLocks noGrp="1"/>
          </p:cNvSpPr>
          <p:nvPr>
            <p:ph type="dt" sz="half" idx="10"/>
          </p:nvPr>
        </p:nvSpPr>
        <p:spPr/>
        <p:txBody>
          <a:bodyPr/>
          <a:lstStyle/>
          <a:p>
            <a:fld id="{D22857E1-9625-4B60-AAEE-1B1E883C2AF7}" type="datetimeFigureOut">
              <a:rPr kumimoji="1" lang="ja-JP" altLang="en-US" smtClean="0"/>
              <a:t>2024/3/31</a:t>
            </a:fld>
            <a:endParaRPr kumimoji="1" lang="ja-JP" altLang="en-US"/>
          </a:p>
        </p:txBody>
      </p:sp>
      <p:sp>
        <p:nvSpPr>
          <p:cNvPr id="6" name="フッター プレースホルダー 5">
            <a:extLst>
              <a:ext uri="{FF2B5EF4-FFF2-40B4-BE49-F238E27FC236}">
                <a16:creationId xmlns:a16="http://schemas.microsoft.com/office/drawing/2014/main" id="{D3ABAC76-00D9-C632-98D7-16112A5D33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5E531D-FE19-C67F-C95A-5FB20DC06ECC}"/>
              </a:ext>
            </a:extLst>
          </p:cNvPr>
          <p:cNvSpPr>
            <a:spLocks noGrp="1"/>
          </p:cNvSpPr>
          <p:nvPr>
            <p:ph type="sldNum" sz="quarter" idx="12"/>
          </p:nvPr>
        </p:nvSpPr>
        <p:spPr/>
        <p:txBody>
          <a:body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241079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F959C3-8BAA-6580-46A8-0435537BB0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6A3750-EA2F-4259-8CAC-2A96B69B7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4D235E-0855-6013-1F54-9E13ACA835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857E1-9625-4B60-AAEE-1B1E883C2AF7}" type="datetimeFigureOut">
              <a:rPr kumimoji="1" lang="ja-JP" altLang="en-US" smtClean="0"/>
              <a:t>2024/3/31</a:t>
            </a:fld>
            <a:endParaRPr kumimoji="1" lang="ja-JP" altLang="en-US"/>
          </a:p>
        </p:txBody>
      </p:sp>
      <p:sp>
        <p:nvSpPr>
          <p:cNvPr id="5" name="フッター プレースホルダー 4">
            <a:extLst>
              <a:ext uri="{FF2B5EF4-FFF2-40B4-BE49-F238E27FC236}">
                <a16:creationId xmlns:a16="http://schemas.microsoft.com/office/drawing/2014/main" id="{FCF9CC0F-51E9-9E7B-FF14-D4C60863C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675B302-D76E-3175-AEBF-40526EEFE6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984BE-784A-4A79-932F-F8276BE932C9}" type="slidenum">
              <a:rPr kumimoji="1" lang="ja-JP" altLang="en-US" smtClean="0"/>
              <a:t>‹#›</a:t>
            </a:fld>
            <a:endParaRPr kumimoji="1" lang="ja-JP" altLang="en-US"/>
          </a:p>
        </p:txBody>
      </p:sp>
    </p:spTree>
    <p:extLst>
      <p:ext uri="{BB962C8B-B14F-4D97-AF65-F5344CB8AC3E}">
        <p14:creationId xmlns:p14="http://schemas.microsoft.com/office/powerpoint/2010/main" val="1412814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 8">
            <a:extLst>
              <a:ext uri="{FF2B5EF4-FFF2-40B4-BE49-F238E27FC236}">
                <a16:creationId xmlns:a16="http://schemas.microsoft.com/office/drawing/2014/main" id="{08FD9AED-DC52-E436-E87E-D812FD7877B0}"/>
              </a:ext>
            </a:extLst>
          </p:cNvPr>
          <p:cNvGraphicFramePr>
            <a:graphicFrameLocks noGrp="1"/>
          </p:cNvGraphicFramePr>
          <p:nvPr>
            <p:extLst>
              <p:ext uri="{D42A27DB-BD31-4B8C-83A1-F6EECF244321}">
                <p14:modId xmlns:p14="http://schemas.microsoft.com/office/powerpoint/2010/main" val="1027181453"/>
              </p:ext>
            </p:extLst>
          </p:nvPr>
        </p:nvGraphicFramePr>
        <p:xfrm>
          <a:off x="322729" y="479160"/>
          <a:ext cx="11627222" cy="5969648"/>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79149">
                  <a:extLst>
                    <a:ext uri="{9D8B030D-6E8A-4147-A177-3AD203B41FA5}">
                      <a16:colId xmlns:a16="http://schemas.microsoft.com/office/drawing/2014/main" val="1558625712"/>
                    </a:ext>
                  </a:extLst>
                </a:gridCol>
                <a:gridCol w="884680">
                  <a:extLst>
                    <a:ext uri="{9D8B030D-6E8A-4147-A177-3AD203B41FA5}">
                      <a16:colId xmlns:a16="http://schemas.microsoft.com/office/drawing/2014/main" val="184009664"/>
                    </a:ext>
                  </a:extLst>
                </a:gridCol>
                <a:gridCol w="803434">
                  <a:extLst>
                    <a:ext uri="{9D8B030D-6E8A-4147-A177-3AD203B41FA5}">
                      <a16:colId xmlns:a16="http://schemas.microsoft.com/office/drawing/2014/main" val="4247794540"/>
                    </a:ext>
                  </a:extLst>
                </a:gridCol>
                <a:gridCol w="3186653">
                  <a:extLst>
                    <a:ext uri="{9D8B030D-6E8A-4147-A177-3AD203B41FA5}">
                      <a16:colId xmlns:a16="http://schemas.microsoft.com/office/drawing/2014/main" val="1744313008"/>
                    </a:ext>
                  </a:extLst>
                </a:gridCol>
                <a:gridCol w="3186653">
                  <a:extLst>
                    <a:ext uri="{9D8B030D-6E8A-4147-A177-3AD203B41FA5}">
                      <a16:colId xmlns:a16="http://schemas.microsoft.com/office/drawing/2014/main" val="2442204364"/>
                    </a:ext>
                  </a:extLst>
                </a:gridCol>
                <a:gridCol w="3186653">
                  <a:extLst>
                    <a:ext uri="{9D8B030D-6E8A-4147-A177-3AD203B41FA5}">
                      <a16:colId xmlns:a16="http://schemas.microsoft.com/office/drawing/2014/main" val="1986482730"/>
                    </a:ext>
                  </a:extLst>
                </a:gridCol>
              </a:tblGrid>
              <a:tr h="212417">
                <a:tc gridSpan="3">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時間スケール</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75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短期タスク </a:t>
                      </a:r>
                      <a:r>
                        <a:rPr kumimoji="1" lang="en-US" altLang="ja-JP" sz="1050" dirty="0">
                          <a:solidFill>
                            <a:schemeClr val="bg1"/>
                          </a:solidFill>
                          <a:latin typeface="Meiryo UI" panose="020B0604030504040204" pitchFamily="50" charset="-128"/>
                          <a:ea typeface="Meiryo UI" panose="020B0604030504040204" pitchFamily="50" charset="-128"/>
                        </a:rPr>
                        <a:t>(</a:t>
                      </a:r>
                      <a:r>
                        <a:rPr kumimoji="1" lang="ja-JP" altLang="en-US" sz="1050" dirty="0">
                          <a:solidFill>
                            <a:schemeClr val="bg1"/>
                          </a:solidFill>
                          <a:latin typeface="Meiryo UI" panose="020B0604030504040204" pitchFamily="50" charset="-128"/>
                          <a:ea typeface="Meiryo UI" panose="020B0604030504040204" pitchFamily="50" charset="-128"/>
                        </a:rPr>
                        <a:t>即時</a:t>
                      </a:r>
                      <a:r>
                        <a:rPr kumimoji="1" lang="en-US" altLang="ja-JP" sz="1050" dirty="0">
                          <a:solidFill>
                            <a:schemeClr val="bg1"/>
                          </a:solidFill>
                          <a:latin typeface="Meiryo UI" panose="020B0604030504040204" pitchFamily="50" charset="-128"/>
                          <a:ea typeface="Meiryo UI" panose="020B0604030504040204" pitchFamily="50" charset="-128"/>
                        </a:rPr>
                        <a:t>~</a:t>
                      </a:r>
                      <a:r>
                        <a:rPr kumimoji="1" lang="ja-JP" altLang="en-US" sz="1050" dirty="0">
                          <a:solidFill>
                            <a:schemeClr val="bg1"/>
                          </a:solidFill>
                          <a:latin typeface="Meiryo UI" panose="020B0604030504040204" pitchFamily="50" charset="-128"/>
                          <a:ea typeface="Meiryo UI" panose="020B0604030504040204" pitchFamily="50" charset="-128"/>
                        </a:rPr>
                        <a:t>数日</a:t>
                      </a:r>
                      <a:r>
                        <a:rPr kumimoji="1" lang="en-US" altLang="ja-JP" sz="1050" dirty="0">
                          <a:solidFill>
                            <a:schemeClr val="bg1"/>
                          </a:solidFill>
                          <a:latin typeface="Meiryo UI" panose="020B0604030504040204" pitchFamily="50" charset="-128"/>
                          <a:ea typeface="Meiryo UI" panose="020B0604030504040204" pitchFamily="50" charset="-128"/>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75000"/>
                      </a:schemeClr>
                    </a:solidFill>
                  </a:tcPr>
                </a:tc>
                <a:tc>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中期プロジェクト </a:t>
                      </a:r>
                      <a:r>
                        <a:rPr kumimoji="1" lang="en-US" altLang="ja-JP" sz="1050" dirty="0">
                          <a:solidFill>
                            <a:schemeClr val="bg1"/>
                          </a:solidFill>
                          <a:latin typeface="Meiryo UI" panose="020B0604030504040204" pitchFamily="50" charset="-128"/>
                          <a:ea typeface="Meiryo UI" panose="020B0604030504040204" pitchFamily="50" charset="-128"/>
                        </a:rPr>
                        <a:t>(</a:t>
                      </a:r>
                      <a:r>
                        <a:rPr kumimoji="1" lang="ja-JP" altLang="en-US" sz="1050" dirty="0">
                          <a:solidFill>
                            <a:schemeClr val="bg1"/>
                          </a:solidFill>
                          <a:latin typeface="Meiryo UI" panose="020B0604030504040204" pitchFamily="50" charset="-128"/>
                          <a:ea typeface="Meiryo UI" panose="020B0604030504040204" pitchFamily="50" charset="-128"/>
                        </a:rPr>
                        <a:t>数週間</a:t>
                      </a:r>
                      <a:r>
                        <a:rPr kumimoji="1" lang="en-US" altLang="ja-JP" sz="1050" dirty="0">
                          <a:solidFill>
                            <a:schemeClr val="bg1"/>
                          </a:solidFill>
                          <a:latin typeface="Meiryo UI" panose="020B0604030504040204" pitchFamily="50" charset="-128"/>
                          <a:ea typeface="Meiryo UI" panose="020B0604030504040204" pitchFamily="50" charset="-128"/>
                        </a:rPr>
                        <a:t>~</a:t>
                      </a:r>
                      <a:r>
                        <a:rPr kumimoji="1" lang="ja-JP" altLang="en-US" sz="1050" dirty="0">
                          <a:solidFill>
                            <a:schemeClr val="bg1"/>
                          </a:solidFill>
                          <a:latin typeface="Meiryo UI" panose="020B0604030504040204" pitchFamily="50" charset="-128"/>
                          <a:ea typeface="Meiryo UI" panose="020B0604030504040204" pitchFamily="50" charset="-128"/>
                        </a:rPr>
                        <a:t>数か月</a:t>
                      </a:r>
                      <a:r>
                        <a:rPr kumimoji="1" lang="en-US" altLang="ja-JP" sz="1050" dirty="0">
                          <a:solidFill>
                            <a:schemeClr val="bg1"/>
                          </a:solidFill>
                          <a:latin typeface="Meiryo UI" panose="020B0604030504040204" pitchFamily="50" charset="-128"/>
                          <a:ea typeface="Meiryo UI" panose="020B0604030504040204" pitchFamily="50" charset="-128"/>
                        </a:rPr>
                        <a:t>)</a:t>
                      </a:r>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75000"/>
                      </a:schemeClr>
                    </a:solidFill>
                  </a:tcPr>
                </a:tc>
                <a:tc>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長期的戦略 </a:t>
                      </a:r>
                      <a:r>
                        <a:rPr kumimoji="1" lang="en-US" altLang="ja-JP" sz="1050" dirty="0">
                          <a:solidFill>
                            <a:schemeClr val="bg1"/>
                          </a:solidFill>
                          <a:latin typeface="Meiryo UI" panose="020B0604030504040204" pitchFamily="50" charset="-128"/>
                          <a:ea typeface="Meiryo UI" panose="020B0604030504040204" pitchFamily="50" charset="-128"/>
                        </a:rPr>
                        <a:t>(</a:t>
                      </a:r>
                      <a:r>
                        <a:rPr kumimoji="1" lang="ja-JP" altLang="en-US" sz="1050" dirty="0">
                          <a:solidFill>
                            <a:schemeClr val="bg1"/>
                          </a:solidFill>
                          <a:latin typeface="Meiryo UI" panose="020B0604030504040204" pitchFamily="50" charset="-128"/>
                          <a:ea typeface="Meiryo UI" panose="020B0604030504040204" pitchFamily="50" charset="-128"/>
                        </a:rPr>
                        <a:t>年単位</a:t>
                      </a:r>
                      <a:r>
                        <a:rPr kumimoji="1" lang="en-US" altLang="ja-JP" sz="1050" dirty="0">
                          <a:solidFill>
                            <a:schemeClr val="bg1"/>
                          </a:solidFill>
                          <a:latin typeface="Meiryo UI" panose="020B0604030504040204" pitchFamily="50" charset="-128"/>
                          <a:ea typeface="Meiryo UI" panose="020B0604030504040204" pitchFamily="50" charset="-128"/>
                        </a:rPr>
                        <a:t>)</a:t>
                      </a:r>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271690354"/>
                  </a:ext>
                </a:extLst>
              </a:tr>
              <a:tr h="816884">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eiryo UI" panose="020B0604030504040204" pitchFamily="50" charset="-128"/>
                          <a:ea typeface="Meiryo UI" panose="020B0604030504040204" pitchFamily="50" charset="-128"/>
                        </a:rPr>
                        <a:t>タスクの性質</a:t>
                      </a:r>
                      <a:endParaRPr lang="en-US" altLang="ja-JP" sz="1050" dirty="0">
                        <a:solidFill>
                          <a:schemeClr val="bg1"/>
                        </a:solidFill>
                        <a:latin typeface="Meiryo UI" panose="020B0604030504040204" pitchFamily="50" charset="-128"/>
                        <a:ea typeface="Meiryo UI" panose="020B0604030504040204" pitchFamily="50" charset="-128"/>
                      </a:endParaRPr>
                    </a:p>
                  </a:txBody>
                  <a:tcPr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定常業務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hMerge="1">
                  <a:txBody>
                    <a:bodyPr/>
                    <a:lstStyle/>
                    <a:p>
                      <a:endParaRPr kumimoji="1" lang="ja-JP" altLang="en-US"/>
                    </a:p>
                  </a:txBody>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en-US" altLang="ja-JP"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2343761"/>
                  </a:ext>
                </a:extLst>
              </a:tr>
              <a:tr h="816884">
                <a:tc vMerge="1">
                  <a:txBody>
                    <a:bodyPr/>
                    <a:lstStyle/>
                    <a:p>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row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プロジェクト</a:t>
                      </a:r>
                      <a:endParaRPr kumimoji="1" lang="en-US" altLang="ja-JP" sz="1050" dirty="0">
                        <a:solidFill>
                          <a:schemeClr val="bg1"/>
                        </a:solidFill>
                        <a:latin typeface="Meiryo UI" panose="020B0604030504040204" pitchFamily="50" charset="-128"/>
                        <a:ea typeface="Meiryo UI" panose="020B0604030504040204" pitchFamily="50" charset="-128"/>
                      </a:endParaRPr>
                    </a:p>
                    <a:p>
                      <a:r>
                        <a:rPr kumimoji="1" lang="ja-JP" altLang="en-US" sz="1050" dirty="0">
                          <a:solidFill>
                            <a:schemeClr val="bg1"/>
                          </a:solidFill>
                          <a:latin typeface="Meiryo UI" panose="020B0604030504040204" pitchFamily="50" charset="-128"/>
                          <a:ea typeface="Meiryo UI" panose="020B0604030504040204" pitchFamily="50" charset="-128"/>
                        </a:rPr>
                        <a:t>業務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量産タイプ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9212041"/>
                  </a:ext>
                </a:extLst>
              </a:tr>
              <a:tr h="816884">
                <a:tc vMerge="1">
                  <a:txBody>
                    <a:bodyPr/>
                    <a:lstStyle/>
                    <a:p>
                      <a:endParaRPr kumimoji="1" lang="ja-JP" altLang="en-US"/>
                    </a:p>
                  </a:txBody>
                  <a:tcPr/>
                </a:tc>
                <a:tc vMerge="1">
                  <a:txBody>
                    <a:bodyPr/>
                    <a:lstStyle/>
                    <a:p>
                      <a:endParaRPr kumimoji="1" lang="ja-JP" altLang="en-US"/>
                    </a:p>
                  </a:txBody>
                  <a:tcPr/>
                </a:tc>
                <a:tc>
                  <a:txBody>
                    <a:bodyPr/>
                    <a:lstStyle/>
                    <a:p>
                      <a:r>
                        <a:rPr kumimoji="1" lang="en-US" altLang="ja-JP" sz="1050" dirty="0">
                          <a:solidFill>
                            <a:schemeClr val="bg1"/>
                          </a:solidFill>
                          <a:latin typeface="Meiryo UI" panose="020B0604030504040204" pitchFamily="50" charset="-128"/>
                          <a:ea typeface="Meiryo UI" panose="020B0604030504040204" pitchFamily="50" charset="-128"/>
                        </a:rPr>
                        <a:t>SF</a:t>
                      </a:r>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5731894"/>
                  </a:ext>
                </a:extLst>
              </a:tr>
              <a:tr h="816884">
                <a:tc vMerge="1">
                  <a:txBody>
                    <a:bodyPr/>
                    <a:lstStyle/>
                    <a:p>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戦略計画</a:t>
                      </a:r>
                      <a:endParaRPr kumimoji="1" lang="en-US" altLang="ja-JP" sz="1050" dirty="0">
                        <a:solidFill>
                          <a:schemeClr val="bg1"/>
                        </a:solidFill>
                        <a:latin typeface="Meiryo UI" panose="020B0604030504040204" pitchFamily="50" charset="-128"/>
                        <a:ea typeface="Meiryo UI" panose="020B0604030504040204" pitchFamily="50" charset="-128"/>
                      </a:endParaRPr>
                    </a:p>
                    <a:p>
                      <a:r>
                        <a:rPr kumimoji="1" lang="ja-JP" altLang="en-US" sz="1050" dirty="0">
                          <a:solidFill>
                            <a:schemeClr val="bg1"/>
                          </a:solidFill>
                          <a:latin typeface="Meiryo UI" panose="020B0604030504040204" pitchFamily="50" charset="-128"/>
                          <a:ea typeface="Meiryo UI" panose="020B0604030504040204" pitchFamily="50" charset="-128"/>
                        </a:rPr>
                        <a:t>・戦略分析業務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hMerge="1">
                  <a:txBody>
                    <a:bodyPr/>
                    <a:lstStyle/>
                    <a:p>
                      <a:endParaRPr kumimoji="1" lang="ja-JP" altLang="en-US"/>
                    </a:p>
                  </a:txBody>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9198055"/>
                  </a:ext>
                </a:extLst>
              </a:tr>
              <a:tr h="816884">
                <a:tc rowSpan="3">
                  <a:txBody>
                    <a:bodyPr/>
                    <a:lstStyle/>
                    <a:p>
                      <a:pPr algn="ctr"/>
                      <a:r>
                        <a:rPr kumimoji="1" lang="ja-JP" altLang="en-US" sz="1050" dirty="0">
                          <a:solidFill>
                            <a:schemeClr val="bg1"/>
                          </a:solidFill>
                          <a:latin typeface="Meiryo UI" panose="020B0604030504040204" pitchFamily="50" charset="-128"/>
                          <a:ea typeface="Meiryo UI" panose="020B0604030504040204" pitchFamily="50" charset="-128"/>
                        </a:rPr>
                        <a:t>スキルセット</a:t>
                      </a:r>
                    </a:p>
                  </a:txBody>
                  <a:tcPr vert="vert27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grid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技術スキル</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hMerge="1">
                  <a:txBody>
                    <a:bodyPr/>
                    <a:lstStyle/>
                    <a:p>
                      <a:endParaRPr kumimoji="1" lang="ja-JP" altLang="en-US"/>
                    </a:p>
                  </a:txBody>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6854848"/>
                  </a:ext>
                </a:extLst>
              </a:tr>
              <a:tr h="816884">
                <a:tc vMerge="1">
                  <a:txBody>
                    <a:bodyPr/>
                    <a:lstStyle/>
                    <a:p>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ソフトスキル</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hMerge="1">
                  <a:txBody>
                    <a:bodyPr/>
                    <a:lstStyle/>
                    <a:p>
                      <a:endParaRPr kumimoji="1" lang="ja-JP" altLang="en-US"/>
                    </a:p>
                  </a:txBody>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7283180"/>
                  </a:ext>
                </a:extLst>
              </a:tr>
              <a:tr h="816884">
                <a:tc vMerge="1">
                  <a:txBody>
                    <a:bodyPr/>
                    <a:lstStyle/>
                    <a:p>
                      <a:endParaRPr kumimoji="1" lang="ja-JP" altLang="en-US" sz="105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2">
                  <a:txBody>
                    <a:bodyPr/>
                    <a:lstStyle/>
                    <a:p>
                      <a:r>
                        <a:rPr kumimoji="1" lang="ja-JP" altLang="en-US" sz="1050" dirty="0">
                          <a:solidFill>
                            <a:schemeClr val="bg1"/>
                          </a:solidFill>
                          <a:latin typeface="Meiryo UI" panose="020B0604030504040204" pitchFamily="50" charset="-128"/>
                          <a:ea typeface="Meiryo UI" panose="020B0604030504040204" pitchFamily="50" charset="-128"/>
                        </a:rPr>
                        <a:t>学習と開発</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solidFill>
                  </a:tcPr>
                </a:tc>
                <a:tc hMerge="1">
                  <a:txBody>
                    <a:bodyPr/>
                    <a:lstStyle/>
                    <a:p>
                      <a:endParaRPr kumimoji="1" lang="ja-JP" altLang="en-US"/>
                    </a:p>
                  </a:txBody>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0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2447051"/>
                  </a:ext>
                </a:extLst>
              </a:tr>
            </a:tbl>
          </a:graphicData>
        </a:graphic>
      </p:graphicFrame>
      <p:sp>
        <p:nvSpPr>
          <p:cNvPr id="5" name="テキスト ボックス 4">
            <a:extLst>
              <a:ext uri="{FF2B5EF4-FFF2-40B4-BE49-F238E27FC236}">
                <a16:creationId xmlns:a16="http://schemas.microsoft.com/office/drawing/2014/main" id="{7F24AD8A-D467-60E3-80F3-BCB132B5DFF1}"/>
              </a:ext>
            </a:extLst>
          </p:cNvPr>
          <p:cNvSpPr txBox="1"/>
          <p:nvPr/>
        </p:nvSpPr>
        <p:spPr>
          <a:xfrm>
            <a:off x="322729" y="202161"/>
            <a:ext cx="1233030" cy="276999"/>
          </a:xfrm>
          <a:prstGeom prst="rect">
            <a:avLst/>
          </a:prstGeom>
          <a:noFill/>
        </p:spPr>
        <p:txBody>
          <a:bodyPr wrap="none" rtlCol="0">
            <a:spAutoFit/>
          </a:bodyPr>
          <a:lstStyle/>
          <a:p>
            <a:r>
              <a:rPr kumimoji="1" lang="ja-JP" altLang="en-US" sz="1200" u="sng" dirty="0">
                <a:latin typeface="Meiryo UI" panose="020B0604030504040204" pitchFamily="50" charset="-128"/>
                <a:ea typeface="Meiryo UI" panose="020B0604030504040204" pitchFamily="50" charset="-128"/>
              </a:rPr>
              <a:t>業務種類の大別</a:t>
            </a:r>
          </a:p>
        </p:txBody>
      </p:sp>
      <p:sp>
        <p:nvSpPr>
          <p:cNvPr id="2" name="テキスト ボックス 1">
            <a:extLst>
              <a:ext uri="{FF2B5EF4-FFF2-40B4-BE49-F238E27FC236}">
                <a16:creationId xmlns:a16="http://schemas.microsoft.com/office/drawing/2014/main" id="{80FDF820-615A-5058-EFE4-F04E01C9D855}"/>
              </a:ext>
            </a:extLst>
          </p:cNvPr>
          <p:cNvSpPr txBox="1"/>
          <p:nvPr/>
        </p:nvSpPr>
        <p:spPr>
          <a:xfrm>
            <a:off x="2563904" y="913977"/>
            <a:ext cx="4769225" cy="1169551"/>
          </a:xfrm>
          <a:prstGeom prst="rect">
            <a:avLst/>
          </a:prstGeom>
          <a:solidFill>
            <a:schemeClr val="tx2"/>
          </a:solidFill>
          <a:ln w="19050">
            <a:noFill/>
          </a:ln>
          <a:effectLst>
            <a:outerShdw blurRad="50800" dist="38100" dir="2700000" algn="tl" rotWithShape="0">
              <a:prstClr val="black">
                <a:alpha val="40000"/>
              </a:prstClr>
            </a:outerShdw>
          </a:effectLst>
        </p:spPr>
        <p:txBody>
          <a:bodyPr wrap="square">
            <a:spAutoFit/>
          </a:bodyPr>
          <a:lstStyle/>
          <a:p>
            <a:r>
              <a:rPr lang="ja-JP" altLang="en-US" sz="1000" dirty="0">
                <a:solidFill>
                  <a:schemeClr val="bg1"/>
                </a:solidFill>
                <a:latin typeface="Meiryo UI" panose="020B0604030504040204" pitchFamily="50" charset="-128"/>
                <a:ea typeface="Meiryo UI" panose="020B0604030504040204" pitchFamily="50" charset="-128"/>
              </a:rPr>
              <a:t>時間スケール</a:t>
            </a:r>
            <a:endParaRPr lang="en-US" altLang="ja-JP" sz="1000" dirty="0">
              <a:solidFill>
                <a:schemeClr val="bg1"/>
              </a:solidFill>
              <a:latin typeface="Meiryo UI" panose="020B0604030504040204" pitchFamily="50" charset="-128"/>
              <a:ea typeface="Meiryo UI" panose="020B0604030504040204" pitchFamily="50" charset="-128"/>
            </a:endParaRPr>
          </a:p>
          <a:p>
            <a:r>
              <a:rPr lang="ja-JP" altLang="en-US" sz="1000" dirty="0">
                <a:solidFill>
                  <a:schemeClr val="bg1"/>
                </a:solidFill>
                <a:latin typeface="Meiryo UI" panose="020B0604030504040204" pitchFamily="50" charset="-128"/>
                <a:ea typeface="Meiryo UI" panose="020B0604030504040204" pitchFamily="50" charset="-128"/>
              </a:rPr>
              <a:t>　短期的タスク </a:t>
            </a:r>
            <a:r>
              <a:rPr lang="en-US" altLang="ja-JP" sz="1000" dirty="0">
                <a:solidFill>
                  <a:schemeClr val="bg1"/>
                </a:solidFill>
                <a:latin typeface="Meiryo UI" panose="020B0604030504040204" pitchFamily="50" charset="-128"/>
                <a:ea typeface="Meiryo UI" panose="020B0604030504040204" pitchFamily="50" charset="-128"/>
              </a:rPr>
              <a:t>(Short-term Tasks)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即時から数日間で完了するタスク。日常業務や緊急の問題対応など。</a:t>
            </a:r>
          </a:p>
          <a:p>
            <a:r>
              <a:rPr lang="ja-JP" altLang="en-US" sz="1000" dirty="0">
                <a:solidFill>
                  <a:schemeClr val="bg1"/>
                </a:solidFill>
                <a:latin typeface="Meiryo UI" panose="020B0604030504040204" pitchFamily="50" charset="-128"/>
                <a:ea typeface="Meiryo UI" panose="020B0604030504040204" pitchFamily="50" charset="-128"/>
              </a:rPr>
              <a:t>　中期的プロジェクト </a:t>
            </a:r>
            <a:r>
              <a:rPr lang="en-US" altLang="ja-JP" sz="1000" dirty="0">
                <a:solidFill>
                  <a:schemeClr val="bg1"/>
                </a:solidFill>
                <a:latin typeface="Meiryo UI" panose="020B0604030504040204" pitchFamily="50" charset="-128"/>
                <a:ea typeface="Meiryo UI" panose="020B0604030504040204" pitchFamily="50" charset="-128"/>
              </a:rPr>
              <a:t>(Mid-term Projects)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数週間から数ヶ月にわたって進めるプロジェクト。技術開発や製品開発など。</a:t>
            </a:r>
          </a:p>
          <a:p>
            <a:r>
              <a:rPr lang="ja-JP" altLang="en-US" sz="1000" dirty="0">
                <a:solidFill>
                  <a:schemeClr val="bg1"/>
                </a:solidFill>
                <a:latin typeface="Meiryo UI" panose="020B0604030504040204" pitchFamily="50" charset="-128"/>
                <a:ea typeface="Meiryo UI" panose="020B0604030504040204" pitchFamily="50" charset="-128"/>
              </a:rPr>
              <a:t>　長期的戦略 </a:t>
            </a:r>
            <a:r>
              <a:rPr lang="en-US" altLang="ja-JP" sz="1000" dirty="0">
                <a:solidFill>
                  <a:schemeClr val="bg1"/>
                </a:solidFill>
                <a:latin typeface="Meiryo UI" panose="020B0604030504040204" pitchFamily="50" charset="-128"/>
                <a:ea typeface="Meiryo UI" panose="020B0604030504040204" pitchFamily="50" charset="-128"/>
              </a:rPr>
              <a:t>(Long-term Strategy)</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年単位で考える組織の目標や方針。長期的なビジョンや戦略計画の策定。</a:t>
            </a:r>
          </a:p>
        </p:txBody>
      </p:sp>
      <p:sp>
        <p:nvSpPr>
          <p:cNvPr id="3" name="テキスト ボックス 2">
            <a:extLst>
              <a:ext uri="{FF2B5EF4-FFF2-40B4-BE49-F238E27FC236}">
                <a16:creationId xmlns:a16="http://schemas.microsoft.com/office/drawing/2014/main" id="{3114EF21-67C4-AD52-0F25-A24F0A373F7E}"/>
              </a:ext>
            </a:extLst>
          </p:cNvPr>
          <p:cNvSpPr txBox="1"/>
          <p:nvPr/>
        </p:nvSpPr>
        <p:spPr>
          <a:xfrm>
            <a:off x="2563904" y="2362965"/>
            <a:ext cx="8220639" cy="1169551"/>
          </a:xfrm>
          <a:prstGeom prst="rect">
            <a:avLst/>
          </a:prstGeom>
          <a:solidFill>
            <a:schemeClr val="accent1"/>
          </a:solidFill>
          <a:ln w="19050">
            <a:solidFill>
              <a:schemeClr val="accent1"/>
            </a:solidFill>
          </a:ln>
          <a:effectLst>
            <a:outerShdw blurRad="50800" dist="38100" dir="2700000" algn="tl" rotWithShape="0">
              <a:prstClr val="black">
                <a:alpha val="40000"/>
              </a:prstClr>
            </a:outerShdw>
          </a:effectLst>
        </p:spPr>
        <p:txBody>
          <a:bodyPr wrap="square">
            <a:spAutoFit/>
          </a:bodyPr>
          <a:lstStyle/>
          <a:p>
            <a:r>
              <a:rPr lang="ja-JP" altLang="en-US" sz="1000" dirty="0">
                <a:solidFill>
                  <a:schemeClr val="bg1"/>
                </a:solidFill>
                <a:latin typeface="Meiryo UI" panose="020B0604030504040204" pitchFamily="50" charset="-128"/>
                <a:ea typeface="Meiryo UI" panose="020B0604030504040204" pitchFamily="50" charset="-128"/>
              </a:rPr>
              <a:t>タスクの性質</a:t>
            </a:r>
            <a:endParaRPr lang="en-US" altLang="ja-JP" sz="1000" dirty="0">
              <a:solidFill>
                <a:schemeClr val="bg1"/>
              </a:solidFill>
              <a:latin typeface="Meiryo UI" panose="020B0604030504040204" pitchFamily="50" charset="-128"/>
              <a:ea typeface="Meiryo UI" panose="020B0604030504040204" pitchFamily="50" charset="-128"/>
            </a:endParaRPr>
          </a:p>
          <a:p>
            <a:r>
              <a:rPr lang="ja-JP" altLang="en-US" sz="1000" dirty="0">
                <a:solidFill>
                  <a:schemeClr val="bg1"/>
                </a:solidFill>
                <a:latin typeface="Meiryo UI" panose="020B0604030504040204" pitchFamily="50" charset="-128"/>
                <a:ea typeface="Meiryo UI" panose="020B0604030504040204" pitchFamily="50" charset="-128"/>
              </a:rPr>
              <a:t>　定常業務 </a:t>
            </a:r>
            <a:r>
              <a:rPr lang="en-US" altLang="ja-JP" sz="1000" dirty="0">
                <a:solidFill>
                  <a:schemeClr val="bg1"/>
                </a:solidFill>
                <a:latin typeface="Meiryo UI" panose="020B0604030504040204" pitchFamily="50" charset="-128"/>
                <a:ea typeface="Meiryo UI" panose="020B0604030504040204" pitchFamily="50" charset="-128"/>
              </a:rPr>
              <a:t>(Operational Tasks)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日常的に繰り返され、ルーチンまたは標準化されたプロセスで行われる作業。具体的な目標や手順が定められており、短期間での成果が期待される。</a:t>
            </a:r>
          </a:p>
          <a:p>
            <a:r>
              <a:rPr lang="ja-JP" altLang="en-US" sz="1000" dirty="0">
                <a:solidFill>
                  <a:schemeClr val="bg1"/>
                </a:solidFill>
                <a:latin typeface="Meiryo UI" panose="020B0604030504040204" pitchFamily="50" charset="-128"/>
                <a:ea typeface="Meiryo UI" panose="020B0604030504040204" pitchFamily="50" charset="-128"/>
              </a:rPr>
              <a:t>　プロジェクト業務 </a:t>
            </a:r>
            <a:r>
              <a:rPr lang="en-US" altLang="ja-JP" sz="1000" dirty="0">
                <a:solidFill>
                  <a:schemeClr val="bg1"/>
                </a:solidFill>
                <a:latin typeface="Meiryo UI" panose="020B0604030504040204" pitchFamily="50" charset="-128"/>
                <a:ea typeface="Meiryo UI" panose="020B0604030504040204" pitchFamily="50" charset="-128"/>
              </a:rPr>
              <a:t>(Project-based Tasks)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特定の目標達成のために、一定期間内に計画的に実施される作業。技術開発や標準化など、中期的な時間スケールで考えられ、明確な終了点がある。</a:t>
            </a:r>
          </a:p>
          <a:p>
            <a:r>
              <a:rPr lang="ja-JP" altLang="en-US" sz="1000" dirty="0">
                <a:solidFill>
                  <a:schemeClr val="bg1"/>
                </a:solidFill>
                <a:latin typeface="Meiryo UI" panose="020B0604030504040204" pitchFamily="50" charset="-128"/>
                <a:ea typeface="Meiryo UI" panose="020B0604030504040204" pitchFamily="50" charset="-128"/>
              </a:rPr>
              <a:t>　戦略計画・戦略分析業務 </a:t>
            </a:r>
            <a:r>
              <a:rPr lang="en-US" altLang="ja-JP" sz="1000" dirty="0">
                <a:solidFill>
                  <a:schemeClr val="bg1"/>
                </a:solidFill>
                <a:latin typeface="Meiryo UI" panose="020B0604030504040204" pitchFamily="50" charset="-128"/>
                <a:ea typeface="Meiryo UI" panose="020B0604030504040204" pitchFamily="50" charset="-128"/>
              </a:rPr>
              <a:t>(Strategic Planning and Analysis)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組織の長期的な目標や方向性を定めるための分析や計画。ベンチマーキング、市場分析、戦略立案などが含まれ、長期的な視点が求められる。</a:t>
            </a:r>
          </a:p>
        </p:txBody>
      </p:sp>
      <p:sp>
        <p:nvSpPr>
          <p:cNvPr id="6" name="テキスト ボックス 5">
            <a:extLst>
              <a:ext uri="{FF2B5EF4-FFF2-40B4-BE49-F238E27FC236}">
                <a16:creationId xmlns:a16="http://schemas.microsoft.com/office/drawing/2014/main" id="{58F44312-CE53-9C34-EB5B-FCFC89A4E038}"/>
              </a:ext>
            </a:extLst>
          </p:cNvPr>
          <p:cNvSpPr txBox="1"/>
          <p:nvPr/>
        </p:nvSpPr>
        <p:spPr>
          <a:xfrm>
            <a:off x="2563904" y="4505531"/>
            <a:ext cx="6902828" cy="1169551"/>
          </a:xfrm>
          <a:prstGeom prst="rect">
            <a:avLst/>
          </a:prstGeom>
          <a:solidFill>
            <a:schemeClr val="accent6"/>
          </a:solidFill>
          <a:ln w="19050">
            <a:noFill/>
          </a:ln>
          <a:effectLst>
            <a:outerShdw blurRad="50800" dist="38100" dir="2700000" algn="tl" rotWithShape="0">
              <a:prstClr val="black">
                <a:alpha val="40000"/>
              </a:prstClr>
            </a:outerShdw>
          </a:effectLst>
        </p:spPr>
        <p:txBody>
          <a:bodyPr wrap="square">
            <a:spAutoFit/>
          </a:bodyPr>
          <a:lstStyle/>
          <a:p>
            <a:r>
              <a:rPr lang="ja-JP" altLang="en-US" sz="1000" dirty="0">
                <a:solidFill>
                  <a:schemeClr val="bg1"/>
                </a:solidFill>
                <a:latin typeface="Meiryo UI" panose="020B0604030504040204" pitchFamily="50" charset="-128"/>
                <a:ea typeface="Meiryo UI" panose="020B0604030504040204" pitchFamily="50" charset="-128"/>
              </a:rPr>
              <a:t>必要とされるスキルセット</a:t>
            </a:r>
            <a:endParaRPr lang="en-US" altLang="ja-JP" sz="1000" dirty="0">
              <a:solidFill>
                <a:schemeClr val="bg1"/>
              </a:solidFill>
              <a:latin typeface="Meiryo UI" panose="020B0604030504040204" pitchFamily="50" charset="-128"/>
              <a:ea typeface="Meiryo UI" panose="020B0604030504040204" pitchFamily="50" charset="-128"/>
            </a:endParaRPr>
          </a:p>
          <a:p>
            <a:r>
              <a:rPr lang="ja-JP" altLang="en-US" sz="1000" dirty="0">
                <a:solidFill>
                  <a:schemeClr val="bg1"/>
                </a:solidFill>
                <a:latin typeface="Meiryo UI" panose="020B0604030504040204" pitchFamily="50" charset="-128"/>
                <a:ea typeface="Meiryo UI" panose="020B0604030504040204" pitchFamily="50" charset="-128"/>
              </a:rPr>
              <a:t>　技術スキル </a:t>
            </a:r>
            <a:r>
              <a:rPr lang="en-US" altLang="ja-JP" sz="1000" dirty="0">
                <a:solidFill>
                  <a:schemeClr val="bg1"/>
                </a:solidFill>
                <a:latin typeface="Meiryo UI" panose="020B0604030504040204" pitchFamily="50" charset="-128"/>
                <a:ea typeface="Meiryo UI" panose="020B0604030504040204" pitchFamily="50" charset="-128"/>
              </a:rPr>
              <a:t>(Technical Skills)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特定の専門知識や技術が必要とされる業務。特定のツールの操作や専門的な理論知識が求められる。</a:t>
            </a:r>
          </a:p>
          <a:p>
            <a:r>
              <a:rPr lang="ja-JP" altLang="en-US" sz="1000" dirty="0">
                <a:solidFill>
                  <a:schemeClr val="bg1"/>
                </a:solidFill>
                <a:latin typeface="Meiryo UI" panose="020B0604030504040204" pitchFamily="50" charset="-128"/>
                <a:ea typeface="Meiryo UI" panose="020B0604030504040204" pitchFamily="50" charset="-128"/>
              </a:rPr>
              <a:t>　ソフトスキル </a:t>
            </a:r>
            <a:r>
              <a:rPr lang="en-US" altLang="ja-JP" sz="1000" dirty="0">
                <a:solidFill>
                  <a:schemeClr val="bg1"/>
                </a:solidFill>
                <a:latin typeface="Meiryo UI" panose="020B0604030504040204" pitchFamily="50" charset="-128"/>
                <a:ea typeface="Meiryo UI" panose="020B0604030504040204" pitchFamily="50" charset="-128"/>
              </a:rPr>
              <a:t>(Soft Skills)</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コミュニケーション能力や問題解決能力など、職種を問わず幅広く必要とされるスキル。特に戦略計画やチーム管理などに重要。</a:t>
            </a:r>
          </a:p>
          <a:p>
            <a:r>
              <a:rPr lang="ja-JP" altLang="en-US" sz="1000" dirty="0">
                <a:solidFill>
                  <a:schemeClr val="bg1"/>
                </a:solidFill>
                <a:latin typeface="Meiryo UI" panose="020B0604030504040204" pitchFamily="50" charset="-128"/>
                <a:ea typeface="Meiryo UI" panose="020B0604030504040204" pitchFamily="50" charset="-128"/>
              </a:rPr>
              <a:t>　学習と開発 </a:t>
            </a:r>
            <a:r>
              <a:rPr lang="en-US" altLang="ja-JP" sz="1000" dirty="0">
                <a:solidFill>
                  <a:schemeClr val="bg1"/>
                </a:solidFill>
                <a:latin typeface="Meiryo UI" panose="020B0604030504040204" pitchFamily="50" charset="-128"/>
                <a:ea typeface="Meiryo UI" panose="020B0604030504040204" pitchFamily="50" charset="-128"/>
              </a:rPr>
              <a:t>(Learning and Development)</a:t>
            </a:r>
          </a:p>
          <a:p>
            <a:r>
              <a:rPr lang="ja-JP" altLang="en-US" sz="1000" dirty="0">
                <a:solidFill>
                  <a:schemeClr val="bg1"/>
                </a:solidFill>
                <a:latin typeface="Meiryo UI" panose="020B0604030504040204" pitchFamily="50" charset="-128"/>
                <a:ea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rPr>
              <a:t>新しいスキルや知識を身につけるための業務。専門性の高い技術業務や変化に対応するための継続的な学習が含まれる。</a:t>
            </a:r>
          </a:p>
        </p:txBody>
      </p:sp>
    </p:spTree>
    <p:extLst>
      <p:ext uri="{BB962C8B-B14F-4D97-AF65-F5344CB8AC3E}">
        <p14:creationId xmlns:p14="http://schemas.microsoft.com/office/powerpoint/2010/main" val="1594956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379</Words>
  <Application>Microsoft Office PowerPoint</Application>
  <PresentationFormat>ワイド画面</PresentationFormat>
  <Paragraphs>38</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Meiryo UI</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幸隆 浦</dc:creator>
  <cp:lastModifiedBy>幸隆 浦</cp:lastModifiedBy>
  <cp:revision>4</cp:revision>
  <dcterms:created xsi:type="dcterms:W3CDTF">2024-03-31T14:27:10Z</dcterms:created>
  <dcterms:modified xsi:type="dcterms:W3CDTF">2024-03-31T14:55:35Z</dcterms:modified>
</cp:coreProperties>
</file>