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608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7FCBC-4EB9-43E8-B05B-45C43182C9CB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06BE7-76C4-46E4-A162-E996B49375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3157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190E7-36BA-3F9E-44E7-2620EE81F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B136B43-1EC8-F8C5-24C6-5736AC1F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6D9884-AB4B-3AA2-A789-BD9011F7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C18729-2110-B79C-774C-2F33B19B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F790F7-FDE5-8260-AEC4-A1814C8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106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FC83B3-59FA-EF0D-4A9F-8A3FB98D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F93C43C-732A-E73B-37BE-445D164CB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CA052-22A4-FED6-4D81-DAD2D7EF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D0D8F-2154-5362-8F31-A98D7985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5DC8A-7CEE-00C3-6498-AB7C234E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38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0F5AAAA-613C-14CD-D790-45200464D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6172C2-5333-5981-4350-9B1B6D26B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0A0ABE-B924-8B66-B9AE-631105FE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9878C5-27D4-C704-07C1-6DB1B08D1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81AD1A-4123-92F4-FB57-0ED62ED08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6943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72819-BE54-1987-48C4-87ACB6EA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7C82F-EE3E-50A0-D3B5-9E6C80983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FC5F6-CA9A-5401-A411-A84E1B02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E2C1CC-C52E-4C9B-6948-16BFAF9C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E3866B-A1FE-40EF-CD68-8726CDFE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5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30AE3-2412-F5A9-469E-3D763517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F87710-F64B-4735-3026-66BB9CD9F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BEF325-FF5A-5BB2-C45D-9427955E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D94A5C-F874-3281-4ED4-57B5BA15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B8D4E2-974F-4901-5553-FF72CE24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11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B39C7C-BD28-A12D-92C0-1C5472716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6613FB-4242-0A04-08BB-61859B8DB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8AA5EB8-F7C5-E341-5184-1637D85E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289DF5-C037-A9ED-EADC-507F475B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7D70B-7C8C-E722-B577-87D45510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FA6540-8417-5051-8388-17360BAF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87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21412-730B-F69E-ACF9-3EECB012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407A31-9F42-9134-40B1-9C789C97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463FDC-3209-33F3-9901-3FCA1809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9D95F1D-5101-D630-68D6-B59B68384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8BFA7B-840E-CEB1-28CE-55308D0C1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F4C747A-4290-52E5-FD7E-26EE10D0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6914CEC-0ECB-8B0A-890F-E9C198CA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8871F8-E3FC-E671-822F-576BCC9E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8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35E206-33BE-2EF7-CA72-2088992EB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11C9494-8269-CE8C-94F0-9C42B82F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77D09D2-C592-F1C5-CF00-176C1C3F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3610CC9-F270-2057-2A41-CF4FCD80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77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F5A6F5-7D56-FC3E-8E4E-691D2BB75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D6DBFC-42B2-7AA0-CF00-62F16CC7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F4D904-0205-58B7-D2A9-6CD750F6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972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3C179C-2495-AE59-4BFF-E1E272DC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0C1427-76F7-25C6-FEA6-A206A7B1E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C0E914-71AE-A441-F3FD-20100758C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9A002F-B0A1-37DD-3615-7D7A4829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7B9EFD-5E6F-648C-4267-50D132F0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C674FE-A3AF-3754-23CC-A257CB34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81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D6704-28C3-ECE8-7A2C-8666CCB6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8DDD254-EF91-A45C-C4E5-8191FA7E6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2FAF70-07DE-1EEA-5489-C4750E272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C66352-2D0E-AA3A-6387-7B1661C1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FCBEBA-3FCA-48EB-517F-58EC0AA5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7585D9-C742-D2BF-D04F-4A3AB3E9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90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74A56F-09A5-DE3D-3AEA-E4569BFD5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14BD2E-04C5-EECE-F672-83D2BDF0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C70F97-12B0-EC56-E599-AF691B755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321DE-6F2C-4F1F-950A-598121679F3A}" type="datetimeFigureOut">
              <a:rPr kumimoji="1" lang="ja-JP" altLang="en-US" smtClean="0"/>
              <a:t>2024/3/17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C9D977-94E3-619E-FD42-9B68846F9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FEE3C8-96B4-A339-F4E4-72FE92CE1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DCB2-34E1-4636-9276-9DB7B7D181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978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12.svg"/><Relationship Id="rId4" Type="http://schemas.openxmlformats.org/officeDocument/2006/relationships/image" Target="../media/image37.sv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25.png"/><Relationship Id="rId7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44.svg"/><Relationship Id="rId4" Type="http://schemas.openxmlformats.org/officeDocument/2006/relationships/image" Target="../media/image26.svg"/><Relationship Id="rId9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4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24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svg"/><Relationship Id="rId11" Type="http://schemas.openxmlformats.org/officeDocument/2006/relationships/image" Target="../media/image23.png"/><Relationship Id="rId5" Type="http://schemas.openxmlformats.org/officeDocument/2006/relationships/image" Target="../media/image48.png"/><Relationship Id="rId10" Type="http://schemas.openxmlformats.org/officeDocument/2006/relationships/image" Target="../media/image53.sv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26.svg"/><Relationship Id="rId3" Type="http://schemas.openxmlformats.org/officeDocument/2006/relationships/image" Target="../media/image45.png"/><Relationship Id="rId7" Type="http://schemas.openxmlformats.org/officeDocument/2006/relationships/image" Target="../media/image58.svg"/><Relationship Id="rId12" Type="http://schemas.openxmlformats.org/officeDocument/2006/relationships/image" Target="../media/image2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12.svg"/><Relationship Id="rId10" Type="http://schemas.openxmlformats.org/officeDocument/2006/relationships/image" Target="../media/image61.png"/><Relationship Id="rId4" Type="http://schemas.openxmlformats.org/officeDocument/2006/relationships/image" Target="../media/image11.png"/><Relationship Id="rId9" Type="http://schemas.openxmlformats.org/officeDocument/2006/relationships/image" Target="../media/image6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sv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sv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sv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lambda/" TargetMode="External"/><Relationship Id="rId3" Type="http://schemas.openxmlformats.org/officeDocument/2006/relationships/hyperlink" Target="https://aws.amazon.com/s3/" TargetMode="External"/><Relationship Id="rId7" Type="http://schemas.openxmlformats.org/officeDocument/2006/relationships/hyperlink" Target="https://aws.amazon.com/api-gateway/" TargetMode="Externa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ws.amazon.com/documentdb/" TargetMode="External"/><Relationship Id="rId11" Type="http://schemas.openxmlformats.org/officeDocument/2006/relationships/hyperlink" Target="https://aws.amazon.com/glue/" TargetMode="External"/><Relationship Id="rId5" Type="http://schemas.openxmlformats.org/officeDocument/2006/relationships/hyperlink" Target="https://aws.amazon.com/ec2/autoscaling/" TargetMode="External"/><Relationship Id="rId10" Type="http://schemas.openxmlformats.org/officeDocument/2006/relationships/hyperlink" Target="https://aws.amazon.com/ecs/" TargetMode="External"/><Relationship Id="rId4" Type="http://schemas.openxmlformats.org/officeDocument/2006/relationships/hyperlink" Target="https://aws.amazon.com/ec2/" TargetMode="External"/><Relationship Id="rId9" Type="http://schemas.openxmlformats.org/officeDocument/2006/relationships/hyperlink" Target="https://aws.amazon.com/rds/auror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7">
            <a:extLst>
              <a:ext uri="{FF2B5EF4-FFF2-40B4-BE49-F238E27FC236}">
                <a16:creationId xmlns:a16="http://schemas.microsoft.com/office/drawing/2014/main" id="{66A2E5F8-20D7-C193-9E1F-113EF7E47E59}"/>
              </a:ext>
            </a:extLst>
          </p:cNvPr>
          <p:cNvSpPr/>
          <p:nvPr/>
        </p:nvSpPr>
        <p:spPr>
          <a:xfrm>
            <a:off x="427413" y="591097"/>
            <a:ext cx="2512142" cy="3933277"/>
          </a:xfrm>
          <a:prstGeom prst="rect">
            <a:avLst/>
          </a:prstGeom>
          <a:noFill/>
          <a:ln w="15875">
            <a:solidFill>
              <a:srgbClr val="7D8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Corporate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data center</a:t>
            </a:r>
          </a:p>
        </p:txBody>
      </p:sp>
      <p:pic>
        <p:nvPicPr>
          <p:cNvPr id="14" name="Graphic 78" descr="Corporate data center group icon. ">
            <a:extLst>
              <a:ext uri="{FF2B5EF4-FFF2-40B4-BE49-F238E27FC236}">
                <a16:creationId xmlns:a16="http://schemas.microsoft.com/office/drawing/2014/main" id="{A40D369C-3EA9-D62E-4BDA-0A71B1EE5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4724" y="601105"/>
            <a:ext cx="452354" cy="293913"/>
          </a:xfrm>
          <a:prstGeom prst="rect">
            <a:avLst/>
          </a:prstGeom>
        </p:spPr>
      </p:pic>
      <p:sp>
        <p:nvSpPr>
          <p:cNvPr id="16" name="Rectangle 57">
            <a:extLst>
              <a:ext uri="{FF2B5EF4-FFF2-40B4-BE49-F238E27FC236}">
                <a16:creationId xmlns:a16="http://schemas.microsoft.com/office/drawing/2014/main" id="{A1C8B1C6-07AE-0592-A061-EF20D6BED139}"/>
              </a:ext>
            </a:extLst>
          </p:cNvPr>
          <p:cNvSpPr/>
          <p:nvPr/>
        </p:nvSpPr>
        <p:spPr>
          <a:xfrm>
            <a:off x="4072327" y="591099"/>
            <a:ext cx="7586274" cy="4830351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7" name="Graphic 58" descr="AWS Cloud group icon with cloud.">
            <a:extLst>
              <a:ext uri="{FF2B5EF4-FFF2-40B4-BE49-F238E27FC236}">
                <a16:creationId xmlns:a16="http://schemas.microsoft.com/office/drawing/2014/main" id="{93A94F23-AF51-500C-B704-C46FC387B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68930" y="591099"/>
            <a:ext cx="381000" cy="381000"/>
          </a:xfrm>
          <a:prstGeom prst="rect">
            <a:avLst/>
          </a:prstGeom>
        </p:spPr>
      </p:pic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55B583CC-1FD0-ED2B-57E0-F160B9CFFF1F}"/>
              </a:ext>
            </a:extLst>
          </p:cNvPr>
          <p:cNvSpPr txBox="1"/>
          <p:nvPr/>
        </p:nvSpPr>
        <p:spPr>
          <a:xfrm>
            <a:off x="86964" y="54011"/>
            <a:ext cx="2772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Report system concept</a:t>
            </a:r>
            <a:endParaRPr kumimoji="1" lang="ja-JP" altLang="en-US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Graphic 83" descr="VPN connection resource icon for the Amazon VPC service.&#10;">
            <a:extLst>
              <a:ext uri="{FF2B5EF4-FFF2-40B4-BE49-F238E27FC236}">
                <a16:creationId xmlns:a16="http://schemas.microsoft.com/office/drawing/2014/main" id="{A1B0BC5E-C0A8-C43B-AACE-75A1D5D2B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5397" y="1411527"/>
            <a:ext cx="457200" cy="457200"/>
          </a:xfrm>
          <a:prstGeom prst="rect">
            <a:avLst/>
          </a:prstGeom>
        </p:spPr>
      </p:pic>
      <p:sp>
        <p:nvSpPr>
          <p:cNvPr id="3" name="TextBox 19">
            <a:extLst>
              <a:ext uri="{FF2B5EF4-FFF2-40B4-BE49-F238E27FC236}">
                <a16:creationId xmlns:a16="http://schemas.microsoft.com/office/drawing/2014/main" id="{8411ADDD-A36B-D1A0-3AAF-94AFE5883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6516" y="1877503"/>
            <a:ext cx="1074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connection</a:t>
            </a:r>
          </a:p>
        </p:txBody>
      </p:sp>
      <p:pic>
        <p:nvPicPr>
          <p:cNvPr id="229" name="Graphic 22" descr="User resource icon for the General Icons category.">
            <a:extLst>
              <a:ext uri="{FF2B5EF4-FFF2-40B4-BE49-F238E27FC236}">
                <a16:creationId xmlns:a16="http://schemas.microsoft.com/office/drawing/2014/main" id="{75438E2A-696F-0B1A-113C-09FAC82E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850782" y="459690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" name="Graphic 22" descr="Authenticated user resource icon for the General Icons category.">
            <a:extLst>
              <a:ext uri="{FF2B5EF4-FFF2-40B4-BE49-F238E27FC236}">
                <a16:creationId xmlns:a16="http://schemas.microsoft.com/office/drawing/2014/main" id="{D091743C-E060-7FDE-4A2C-D3FBF0BF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1876185" y="459959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" name="TextBox 28">
            <a:extLst>
              <a:ext uri="{FF2B5EF4-FFF2-40B4-BE49-F238E27FC236}">
                <a16:creationId xmlns:a16="http://schemas.microsoft.com/office/drawing/2014/main" id="{3964B8D5-E764-A5BD-956E-E10C5705B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285" y="5059027"/>
            <a:ext cx="7661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Engineer</a:t>
            </a:r>
          </a:p>
        </p:txBody>
      </p:sp>
      <p:sp>
        <p:nvSpPr>
          <p:cNvPr id="232" name="TextBox 39">
            <a:extLst>
              <a:ext uri="{FF2B5EF4-FFF2-40B4-BE49-F238E27FC236}">
                <a16:creationId xmlns:a16="http://schemas.microsoft.com/office/drawing/2014/main" id="{BC26BC27-2640-8B96-AE48-F9FDFC562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468" y="5059027"/>
            <a:ext cx="1187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Authenticated user</a:t>
            </a:r>
          </a:p>
        </p:txBody>
      </p:sp>
      <p:cxnSp>
        <p:nvCxnSpPr>
          <p:cNvPr id="233" name="Straight Arrow Connector 54" descr="Right pointing horizontal arrow.">
            <a:extLst>
              <a:ext uri="{FF2B5EF4-FFF2-40B4-BE49-F238E27FC236}">
                <a16:creationId xmlns:a16="http://schemas.microsoft.com/office/drawing/2014/main" id="{5F9F02AB-1572-50F2-B790-995F2E5868EF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>
            <a:off x="1307982" y="4825504"/>
            <a:ext cx="568203" cy="2687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4" name="Graphic 8" descr="Amazon Simple Storage Service (Amazon S3) service icon.">
            <a:extLst>
              <a:ext uri="{FF2B5EF4-FFF2-40B4-BE49-F238E27FC236}">
                <a16:creationId xmlns:a16="http://schemas.microsoft.com/office/drawing/2014/main" id="{4C053CE5-E000-6DB0-AFA8-C7E6822B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944101" y="3620591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7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6AA43053-4BE1-398D-FC5B-DEA94F50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4385322" y="1410771"/>
            <a:ext cx="457956" cy="457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8" name="TextBox 9">
            <a:extLst>
              <a:ext uri="{FF2B5EF4-FFF2-40B4-BE49-F238E27FC236}">
                <a16:creationId xmlns:a16="http://schemas.microsoft.com/office/drawing/2014/main" id="{8B88C200-FD94-E3E6-67C8-6535601F1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0949" y="1878296"/>
            <a:ext cx="9467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RDS</a:t>
            </a:r>
          </a:p>
        </p:txBody>
      </p:sp>
      <p:sp>
        <p:nvSpPr>
          <p:cNvPr id="239" name="TextBox 9">
            <a:extLst>
              <a:ext uri="{FF2B5EF4-FFF2-40B4-BE49-F238E27FC236}">
                <a16:creationId xmlns:a16="http://schemas.microsoft.com/office/drawing/2014/main" id="{B52B3917-D214-F980-3906-DF97B4AC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9925" y="4069014"/>
            <a:ext cx="9467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240" name="Straight Arrow Connector 54" descr="Right pointing horizontal arrow.">
            <a:extLst>
              <a:ext uri="{FF2B5EF4-FFF2-40B4-BE49-F238E27FC236}">
                <a16:creationId xmlns:a16="http://schemas.microsoft.com/office/drawing/2014/main" id="{00CB0349-B81E-3736-C83D-C924BFE8E80E}"/>
              </a:ext>
            </a:extLst>
          </p:cNvPr>
          <p:cNvCxnSpPr>
            <a:cxnSpLocks/>
            <a:stCxn id="259" idx="3"/>
            <a:endCxn id="2" idx="1"/>
          </p:cNvCxnSpPr>
          <p:nvPr/>
        </p:nvCxnSpPr>
        <p:spPr>
          <a:xfrm>
            <a:off x="2306288" y="1639371"/>
            <a:ext cx="959109" cy="75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54" descr="Right pointing horizontal arrow.">
            <a:extLst>
              <a:ext uri="{FF2B5EF4-FFF2-40B4-BE49-F238E27FC236}">
                <a16:creationId xmlns:a16="http://schemas.microsoft.com/office/drawing/2014/main" id="{AB817CCB-522D-E7E0-3590-FCB94B27E28E}"/>
              </a:ext>
            </a:extLst>
          </p:cNvPr>
          <p:cNvCxnSpPr>
            <a:cxnSpLocks/>
            <a:stCxn id="2" idx="3"/>
            <a:endCxn id="237" idx="1"/>
          </p:cNvCxnSpPr>
          <p:nvPr/>
        </p:nvCxnSpPr>
        <p:spPr>
          <a:xfrm flipV="1">
            <a:off x="3722597" y="1639749"/>
            <a:ext cx="662725" cy="378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1" name="表 250">
            <a:extLst>
              <a:ext uri="{FF2B5EF4-FFF2-40B4-BE49-F238E27FC236}">
                <a16:creationId xmlns:a16="http://schemas.microsoft.com/office/drawing/2014/main" id="{08B8E704-BCEE-9BD1-4A55-70D6A6C59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93474"/>
              </p:ext>
            </p:extLst>
          </p:nvPr>
        </p:nvGraphicFramePr>
        <p:xfrm>
          <a:off x="632281" y="2141723"/>
          <a:ext cx="1018473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473">
                  <a:extLst>
                    <a:ext uri="{9D8B030D-6E8A-4147-A177-3AD203B41FA5}">
                      <a16:colId xmlns:a16="http://schemas.microsoft.com/office/drawing/2014/main" val="30535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 test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87790"/>
                  </a:ext>
                </a:extLst>
              </a:tr>
              <a:tr h="125410"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2PC</a:t>
                      </a:r>
                    </a:p>
                    <a:p>
                      <a:r>
                        <a:rPr kumimoji="1" lang="ja-JP" altLang="en-US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1PC</a:t>
                      </a:r>
                      <a:endParaRPr kumimoji="1" lang="ja-JP" altLang="en-US" sz="8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9529"/>
                  </a:ext>
                </a:extLst>
              </a:tr>
            </a:tbl>
          </a:graphicData>
        </a:graphic>
      </p:graphicFrame>
      <p:graphicFrame>
        <p:nvGraphicFramePr>
          <p:cNvPr id="252" name="表 251">
            <a:extLst>
              <a:ext uri="{FF2B5EF4-FFF2-40B4-BE49-F238E27FC236}">
                <a16:creationId xmlns:a16="http://schemas.microsoft.com/office/drawing/2014/main" id="{E70DF8DA-70CF-ADEC-43BC-262E30C79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604644"/>
              </p:ext>
            </p:extLst>
          </p:nvPr>
        </p:nvGraphicFramePr>
        <p:xfrm>
          <a:off x="1698581" y="2146207"/>
          <a:ext cx="1018473" cy="548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473">
                  <a:extLst>
                    <a:ext uri="{9D8B030D-6E8A-4147-A177-3AD203B41FA5}">
                      <a16:colId xmlns:a16="http://schemas.microsoft.com/office/drawing/2014/main" val="30535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MES</a:t>
                      </a:r>
                      <a:endParaRPr kumimoji="1" lang="ja-JP" altLang="en-US" sz="800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87790"/>
                  </a:ext>
                </a:extLst>
              </a:tr>
              <a:tr h="125410"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・着工履歴</a:t>
                      </a:r>
                      <a:endParaRPr kumimoji="1" lang="en-US" altLang="ja-JP" sz="8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ILT, PQC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9529"/>
                  </a:ext>
                </a:extLst>
              </a:tr>
            </a:tbl>
          </a:graphicData>
        </a:graphic>
      </p:graphicFrame>
      <p:graphicFrame>
        <p:nvGraphicFramePr>
          <p:cNvPr id="253" name="表 252">
            <a:extLst>
              <a:ext uri="{FF2B5EF4-FFF2-40B4-BE49-F238E27FC236}">
                <a16:creationId xmlns:a16="http://schemas.microsoft.com/office/drawing/2014/main" id="{FB990B77-C499-5838-87E1-24A4AD259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88919"/>
              </p:ext>
            </p:extLst>
          </p:nvPr>
        </p:nvGraphicFramePr>
        <p:xfrm>
          <a:off x="627935" y="3583495"/>
          <a:ext cx="1018473" cy="792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473">
                  <a:extLst>
                    <a:ext uri="{9D8B030D-6E8A-4147-A177-3AD203B41FA5}">
                      <a16:colId xmlns:a16="http://schemas.microsoft.com/office/drawing/2014/main" val="30535615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製品の設定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87790"/>
                  </a:ext>
                </a:extLst>
              </a:tr>
              <a:tr h="125410">
                <a:tc>
                  <a:txBody>
                    <a:bodyPr/>
                    <a:lstStyle/>
                    <a:p>
                      <a:r>
                        <a:rPr kumimoji="1" lang="ja-JP" altLang="en-US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・スペック</a:t>
                      </a:r>
                      <a:endParaRPr kumimoji="1" lang="en-US" altLang="ja-JP" sz="8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・カテゴリ設定</a:t>
                      </a:r>
                      <a:endParaRPr kumimoji="1" lang="en-US" altLang="ja-JP" sz="8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・品質基準表</a:t>
                      </a:r>
                      <a:endParaRPr kumimoji="1" lang="en-US" altLang="ja-JP" sz="8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BIN</a:t>
                      </a:r>
                      <a:r>
                        <a:rPr kumimoji="1" lang="ja-JP" altLang="en-US" sz="800" dirty="0">
                          <a:solidFill>
                            <a:sysClr val="windowText" lastClr="000000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色</a:t>
                      </a:r>
                      <a:endParaRPr kumimoji="1" lang="en-US" altLang="ja-JP" sz="800" dirty="0">
                        <a:solidFill>
                          <a:sysClr val="windowText" lastClr="000000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29529"/>
                  </a:ext>
                </a:extLst>
              </a:tr>
            </a:tbl>
          </a:graphicData>
        </a:graphic>
      </p:graphicFrame>
      <p:pic>
        <p:nvPicPr>
          <p:cNvPr id="255" name="Graphic 83" descr="VPN connection resource icon for the Amazon VPC service.&#10;">
            <a:extLst>
              <a:ext uri="{FF2B5EF4-FFF2-40B4-BE49-F238E27FC236}">
                <a16:creationId xmlns:a16="http://schemas.microsoft.com/office/drawing/2014/main" id="{43A8E654-02C0-392A-E14A-E123DB2B18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77368" y="2842919"/>
            <a:ext cx="457200" cy="457200"/>
          </a:xfrm>
          <a:prstGeom prst="rect">
            <a:avLst/>
          </a:prstGeom>
        </p:spPr>
      </p:pic>
      <p:sp>
        <p:nvSpPr>
          <p:cNvPr id="32" name="TextBox 19">
            <a:extLst>
              <a:ext uri="{FF2B5EF4-FFF2-40B4-BE49-F238E27FC236}">
                <a16:creationId xmlns:a16="http://schemas.microsoft.com/office/drawing/2014/main" id="{34CEC0B9-1F05-EF5E-A5DD-1D9A7CBA1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487" y="3314275"/>
            <a:ext cx="10749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connection</a:t>
            </a:r>
          </a:p>
        </p:txBody>
      </p:sp>
      <p:cxnSp>
        <p:nvCxnSpPr>
          <p:cNvPr id="35" name="Straight Arrow Connector 54" descr="Right pointing horizontal arrow.">
            <a:extLst>
              <a:ext uri="{FF2B5EF4-FFF2-40B4-BE49-F238E27FC236}">
                <a16:creationId xmlns:a16="http://schemas.microsoft.com/office/drawing/2014/main" id="{57CEC775-2B46-AFC0-9DDF-4C76AC62C9F2}"/>
              </a:ext>
            </a:extLst>
          </p:cNvPr>
          <p:cNvCxnSpPr>
            <a:cxnSpLocks/>
            <a:stCxn id="275" idx="3"/>
            <a:endCxn id="255" idx="1"/>
          </p:cNvCxnSpPr>
          <p:nvPr/>
        </p:nvCxnSpPr>
        <p:spPr>
          <a:xfrm>
            <a:off x="2310583" y="3071519"/>
            <a:ext cx="966785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54" descr="Right pointing horizontal arrow.">
            <a:extLst>
              <a:ext uri="{FF2B5EF4-FFF2-40B4-BE49-F238E27FC236}">
                <a16:creationId xmlns:a16="http://schemas.microsoft.com/office/drawing/2014/main" id="{5D45DE25-47D3-BE7B-C2FC-BC3E5FEB87C3}"/>
              </a:ext>
            </a:extLst>
          </p:cNvPr>
          <p:cNvCxnSpPr>
            <a:cxnSpLocks/>
            <a:stCxn id="230" idx="0"/>
            <a:endCxn id="65" idx="2"/>
          </p:cNvCxnSpPr>
          <p:nvPr/>
        </p:nvCxnSpPr>
        <p:spPr>
          <a:xfrm flipV="1">
            <a:off x="2104785" y="4409737"/>
            <a:ext cx="0" cy="18985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phic 8" descr="Amazon Simple Storage Service (Amazon S3) service icon.">
            <a:extLst>
              <a:ext uri="{FF2B5EF4-FFF2-40B4-BE49-F238E27FC236}">
                <a16:creationId xmlns:a16="http://schemas.microsoft.com/office/drawing/2014/main" id="{7ECCB012-3E72-F8E3-6606-63DA3C700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944100" y="2894021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9">
            <a:extLst>
              <a:ext uri="{FF2B5EF4-FFF2-40B4-BE49-F238E27FC236}">
                <a16:creationId xmlns:a16="http://schemas.microsoft.com/office/drawing/2014/main" id="{D1319559-0FC3-40B9-3E17-F8B7A2618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514" y="2649256"/>
            <a:ext cx="9467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62" name="TextBox 28">
            <a:extLst>
              <a:ext uri="{FF2B5EF4-FFF2-40B4-BE49-F238E27FC236}">
                <a16:creationId xmlns:a16="http://schemas.microsoft.com/office/drawing/2014/main" id="{AD980F6B-C9DF-3B86-401E-92DA7BCCE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3831" y="1855534"/>
            <a:ext cx="150771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(Auto) Data uploader</a:t>
            </a:r>
          </a:p>
        </p:txBody>
      </p:sp>
      <p:pic>
        <p:nvPicPr>
          <p:cNvPr id="256" name="Graphic 83" descr="Database resource icon for the General Icons category.">
            <a:extLst>
              <a:ext uri="{FF2B5EF4-FFF2-40B4-BE49-F238E27FC236}">
                <a16:creationId xmlns:a16="http://schemas.microsoft.com/office/drawing/2014/main" id="{3C9E92B9-5028-9A69-3DCE-F1F0EC9D1B8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4372" y="1410185"/>
            <a:ext cx="457200" cy="457200"/>
          </a:xfrm>
          <a:prstGeom prst="rect">
            <a:avLst/>
          </a:prstGeom>
        </p:spPr>
      </p:pic>
      <p:sp>
        <p:nvSpPr>
          <p:cNvPr id="257" name="TextBox 28">
            <a:extLst>
              <a:ext uri="{FF2B5EF4-FFF2-40B4-BE49-F238E27FC236}">
                <a16:creationId xmlns:a16="http://schemas.microsoft.com/office/drawing/2014/main" id="{48107678-E662-303C-63B5-D56D2EED8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29" y="1855534"/>
            <a:ext cx="7661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259" name="Graphic 77" descr="Server resource icon for the General Icons category.">
            <a:extLst>
              <a:ext uri="{FF2B5EF4-FFF2-40B4-BE49-F238E27FC236}">
                <a16:creationId xmlns:a16="http://schemas.microsoft.com/office/drawing/2014/main" id="{266548C2-2E5D-0CF6-88AB-BD8331B6C19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49088" y="1410771"/>
            <a:ext cx="457200" cy="457200"/>
          </a:xfrm>
          <a:prstGeom prst="rect">
            <a:avLst/>
          </a:prstGeom>
        </p:spPr>
      </p:pic>
      <p:cxnSp>
        <p:nvCxnSpPr>
          <p:cNvPr id="262" name="Straight Arrow Connector 54" descr="Right pointing horizontal arrow.">
            <a:extLst>
              <a:ext uri="{FF2B5EF4-FFF2-40B4-BE49-F238E27FC236}">
                <a16:creationId xmlns:a16="http://schemas.microsoft.com/office/drawing/2014/main" id="{3A765379-4303-DEDE-C324-6E340684AA7E}"/>
              </a:ext>
            </a:extLst>
          </p:cNvPr>
          <p:cNvCxnSpPr>
            <a:cxnSpLocks/>
            <a:stCxn id="256" idx="3"/>
            <a:endCxn id="259" idx="1"/>
          </p:cNvCxnSpPr>
          <p:nvPr/>
        </p:nvCxnSpPr>
        <p:spPr>
          <a:xfrm>
            <a:off x="1281572" y="1638785"/>
            <a:ext cx="567516" cy="58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8">
            <a:extLst>
              <a:ext uri="{FF2B5EF4-FFF2-40B4-BE49-F238E27FC236}">
                <a16:creationId xmlns:a16="http://schemas.microsoft.com/office/drawing/2014/main" id="{6924F0DD-BDAC-0E05-450A-676F118C4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283" y="3291473"/>
            <a:ext cx="1185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(Manual)</a:t>
            </a:r>
          </a:p>
          <a:p>
            <a:pPr algn="ctr"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Data uploader</a:t>
            </a:r>
          </a:p>
        </p:txBody>
      </p:sp>
      <p:pic>
        <p:nvPicPr>
          <p:cNvPr id="273" name="Graphic 83" descr="Database resource icon for the General Icons category.">
            <a:extLst>
              <a:ext uri="{FF2B5EF4-FFF2-40B4-BE49-F238E27FC236}">
                <a16:creationId xmlns:a16="http://schemas.microsoft.com/office/drawing/2014/main" id="{E2D87B54-C374-DF4E-8B90-EE760839B8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24372" y="2842919"/>
            <a:ext cx="457200" cy="457200"/>
          </a:xfrm>
          <a:prstGeom prst="rect">
            <a:avLst/>
          </a:prstGeom>
        </p:spPr>
      </p:pic>
      <p:sp>
        <p:nvSpPr>
          <p:cNvPr id="274" name="TextBox 28">
            <a:extLst>
              <a:ext uri="{FF2B5EF4-FFF2-40B4-BE49-F238E27FC236}">
                <a16:creationId xmlns:a16="http://schemas.microsoft.com/office/drawing/2014/main" id="{5B415FB3-6DD5-AD9D-E132-073FA24A9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695" y="3288268"/>
            <a:ext cx="7661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275" name="Graphic 77" descr="Server resource icon for the General Icons category.">
            <a:extLst>
              <a:ext uri="{FF2B5EF4-FFF2-40B4-BE49-F238E27FC236}">
                <a16:creationId xmlns:a16="http://schemas.microsoft.com/office/drawing/2014/main" id="{98730371-68B4-99CA-F67A-0B4382AAA2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53383" y="2842919"/>
            <a:ext cx="457200" cy="457200"/>
          </a:xfrm>
          <a:prstGeom prst="rect">
            <a:avLst/>
          </a:prstGeom>
        </p:spPr>
      </p:pic>
      <p:cxnSp>
        <p:nvCxnSpPr>
          <p:cNvPr id="276" name="Straight Arrow Connector 54" descr="Right pointing horizontal arrow.">
            <a:extLst>
              <a:ext uri="{FF2B5EF4-FFF2-40B4-BE49-F238E27FC236}">
                <a16:creationId xmlns:a16="http://schemas.microsoft.com/office/drawing/2014/main" id="{01C322D8-85E9-0486-4DB1-A4CE2A5CA07F}"/>
              </a:ext>
            </a:extLst>
          </p:cNvPr>
          <p:cNvCxnSpPr>
            <a:cxnSpLocks/>
            <a:stCxn id="273" idx="3"/>
            <a:endCxn id="275" idx="1"/>
          </p:cNvCxnSpPr>
          <p:nvPr/>
        </p:nvCxnSpPr>
        <p:spPr>
          <a:xfrm>
            <a:off x="1281572" y="3071519"/>
            <a:ext cx="57181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7" name="Graphic 16" descr="JSON script resource icon for the General Icons category.">
            <a:extLst>
              <a:ext uri="{FF2B5EF4-FFF2-40B4-BE49-F238E27FC236}">
                <a16:creationId xmlns:a16="http://schemas.microsoft.com/office/drawing/2014/main" id="{ACC52255-C492-F917-D09F-0231E2D18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1912460" y="3814690"/>
            <a:ext cx="384649" cy="38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TextBox 33">
            <a:extLst>
              <a:ext uri="{FF2B5EF4-FFF2-40B4-BE49-F238E27FC236}">
                <a16:creationId xmlns:a16="http://schemas.microsoft.com/office/drawing/2014/main" id="{3D69F4BC-E4FC-9912-7D1A-706DE64D7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210" y="4178905"/>
            <a:ext cx="107315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Setting file</a:t>
            </a:r>
          </a:p>
        </p:txBody>
      </p:sp>
      <p:cxnSp>
        <p:nvCxnSpPr>
          <p:cNvPr id="69" name="Straight Arrow Connector 54" descr="Right pointing horizontal arrow.">
            <a:extLst>
              <a:ext uri="{FF2B5EF4-FFF2-40B4-BE49-F238E27FC236}">
                <a16:creationId xmlns:a16="http://schemas.microsoft.com/office/drawing/2014/main" id="{BB536DE9-43F1-D2E3-84FB-E0E0C89367FD}"/>
              </a:ext>
            </a:extLst>
          </p:cNvPr>
          <p:cNvCxnSpPr>
            <a:cxnSpLocks/>
            <a:stCxn id="287" idx="0"/>
            <a:endCxn id="272" idx="2"/>
          </p:cNvCxnSpPr>
          <p:nvPr/>
        </p:nvCxnSpPr>
        <p:spPr>
          <a:xfrm flipV="1">
            <a:off x="2104785" y="3660805"/>
            <a:ext cx="1" cy="153885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79">
            <a:extLst>
              <a:ext uri="{FF2B5EF4-FFF2-40B4-BE49-F238E27FC236}">
                <a16:creationId xmlns:a16="http://schemas.microsoft.com/office/drawing/2014/main" id="{F65259C8-860E-115E-A7C9-3EBB276F182A}"/>
              </a:ext>
            </a:extLst>
          </p:cNvPr>
          <p:cNvSpPr/>
          <p:nvPr/>
        </p:nvSpPr>
        <p:spPr>
          <a:xfrm>
            <a:off x="5128554" y="972098"/>
            <a:ext cx="6298096" cy="4361011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contents</a:t>
            </a:r>
          </a:p>
        </p:txBody>
      </p:sp>
      <p:pic>
        <p:nvPicPr>
          <p:cNvPr id="86" name="Graphic 5" descr="Amazon Elastic Compute Cloud (Amazon EC2) service icon.">
            <a:extLst>
              <a:ext uri="{FF2B5EF4-FFF2-40B4-BE49-F238E27FC236}">
                <a16:creationId xmlns:a16="http://schemas.microsoft.com/office/drawing/2014/main" id="{0A9CD1B7-BD0B-50E3-B3B9-586E51D7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>
            <a:off x="5133354" y="970210"/>
            <a:ext cx="377604" cy="377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" name="Graphic 13" descr="AWS Batch service icon.">
            <a:extLst>
              <a:ext uri="{FF2B5EF4-FFF2-40B4-BE49-F238E27FC236}">
                <a16:creationId xmlns:a16="http://schemas.microsoft.com/office/drawing/2014/main" id="{14BE9316-D14C-C72C-724B-E350F9EBA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8754795" y="2406597"/>
            <a:ext cx="422114" cy="4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9" name="Elbow Connector 22" descr="Elbow horizontal arrow pointing right (1).">
            <a:extLst>
              <a:ext uri="{FF2B5EF4-FFF2-40B4-BE49-F238E27FC236}">
                <a16:creationId xmlns:a16="http://schemas.microsoft.com/office/drawing/2014/main" id="{50C7AAE5-1AD5-F08B-3070-36E1CEB296F4}"/>
              </a:ext>
            </a:extLst>
          </p:cNvPr>
          <p:cNvCxnSpPr>
            <a:cxnSpLocks/>
            <a:stCxn id="87" idx="1"/>
            <a:endCxn id="127" idx="3"/>
          </p:cNvCxnSpPr>
          <p:nvPr/>
        </p:nvCxnSpPr>
        <p:spPr>
          <a:xfrm rot="10800000">
            <a:off x="7405765" y="2412460"/>
            <a:ext cx="1349030" cy="205194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22" descr="Elbow horizontal arrow pointing right (1).">
            <a:extLst>
              <a:ext uri="{FF2B5EF4-FFF2-40B4-BE49-F238E27FC236}">
                <a16:creationId xmlns:a16="http://schemas.microsoft.com/office/drawing/2014/main" id="{0EB49A9E-43EF-907F-F236-BBFA75D645F0}"/>
              </a:ext>
            </a:extLst>
          </p:cNvPr>
          <p:cNvCxnSpPr>
            <a:cxnSpLocks/>
            <a:stCxn id="87" idx="1"/>
            <a:endCxn id="58" idx="3"/>
          </p:cNvCxnSpPr>
          <p:nvPr/>
        </p:nvCxnSpPr>
        <p:spPr>
          <a:xfrm rot="10800000" flipV="1">
            <a:off x="7405765" y="2617654"/>
            <a:ext cx="1349030" cy="5072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2" descr="Elbow horizontal arrow pointing right (1).">
            <a:extLst>
              <a:ext uri="{FF2B5EF4-FFF2-40B4-BE49-F238E27FC236}">
                <a16:creationId xmlns:a16="http://schemas.microsoft.com/office/drawing/2014/main" id="{7EDDCA2F-1E82-CC10-6CFF-44ACA4455234}"/>
              </a:ext>
            </a:extLst>
          </p:cNvPr>
          <p:cNvCxnSpPr>
            <a:cxnSpLocks/>
            <a:stCxn id="87" idx="1"/>
            <a:endCxn id="234" idx="3"/>
          </p:cNvCxnSpPr>
          <p:nvPr/>
        </p:nvCxnSpPr>
        <p:spPr>
          <a:xfrm rot="10800000" flipV="1">
            <a:off x="7405767" y="2617654"/>
            <a:ext cx="1349029" cy="1233770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19">
            <a:extLst>
              <a:ext uri="{FF2B5EF4-FFF2-40B4-BE49-F238E27FC236}">
                <a16:creationId xmlns:a16="http://schemas.microsoft.com/office/drawing/2014/main" id="{8A1BE672-604A-5309-F485-D7C8745D0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43" y="1639286"/>
            <a:ext cx="767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S-test</a:t>
            </a:r>
          </a:p>
          <a:p>
            <a:pPr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 data</a:t>
            </a:r>
          </a:p>
        </p:txBody>
      </p:sp>
      <p:sp>
        <p:nvSpPr>
          <p:cNvPr id="293" name="TextBox 19">
            <a:extLst>
              <a:ext uri="{FF2B5EF4-FFF2-40B4-BE49-F238E27FC236}">
                <a16:creationId xmlns:a16="http://schemas.microsoft.com/office/drawing/2014/main" id="{2485C76E-00FB-392D-85C4-1B82D06D3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719" y="2871838"/>
            <a:ext cx="80648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 data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97" name="TextBox 19">
            <a:extLst>
              <a:ext uri="{FF2B5EF4-FFF2-40B4-BE49-F238E27FC236}">
                <a16:creationId xmlns:a16="http://schemas.microsoft.com/office/drawing/2014/main" id="{507C1CFE-4CAE-7C48-49E8-A6F270809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4733" y="3642414"/>
            <a:ext cx="8075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Setting data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01" name="TextBox 6">
            <a:extLst>
              <a:ext uri="{FF2B5EF4-FFF2-40B4-BE49-F238E27FC236}">
                <a16:creationId xmlns:a16="http://schemas.microsoft.com/office/drawing/2014/main" id="{4631D09E-9183-12C5-0B0B-709FBD1B0C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0903" y="2828711"/>
            <a:ext cx="11446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</a:t>
            </a:r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Batch</a:t>
            </a:r>
            <a:endParaRPr lang="en-US" altLang="en-US" sz="9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305" name="Graphic 8" descr="Amazon Simple Storage Service (Amazon S3) service icon.">
            <a:extLst>
              <a:ext uri="{FF2B5EF4-FFF2-40B4-BE49-F238E27FC236}">
                <a16:creationId xmlns:a16="http://schemas.microsoft.com/office/drawing/2014/main" id="{50AB10AA-C587-4FB1-C7D3-5520720A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952444" y="4342655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6" name="TextBox 9">
            <a:extLst>
              <a:ext uri="{FF2B5EF4-FFF2-40B4-BE49-F238E27FC236}">
                <a16:creationId xmlns:a16="http://schemas.microsoft.com/office/drawing/2014/main" id="{661626B4-B870-F3FB-C242-FCD6DCAB9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9305" y="4810991"/>
            <a:ext cx="9467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307" name="Elbow Connector 22" descr="Elbow horizontal arrow pointing right (1).">
            <a:extLst>
              <a:ext uri="{FF2B5EF4-FFF2-40B4-BE49-F238E27FC236}">
                <a16:creationId xmlns:a16="http://schemas.microsoft.com/office/drawing/2014/main" id="{77EEFA43-0CD6-9568-F62F-D9C29B34A171}"/>
              </a:ext>
            </a:extLst>
          </p:cNvPr>
          <p:cNvCxnSpPr>
            <a:cxnSpLocks/>
            <a:stCxn id="87" idx="2"/>
            <a:endCxn id="305" idx="3"/>
          </p:cNvCxnSpPr>
          <p:nvPr/>
        </p:nvCxnSpPr>
        <p:spPr>
          <a:xfrm rot="5400000">
            <a:off x="7317593" y="2925228"/>
            <a:ext cx="1744777" cy="1551743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19">
            <a:extLst>
              <a:ext uri="{FF2B5EF4-FFF2-40B4-BE49-F238E27FC236}">
                <a16:creationId xmlns:a16="http://schemas.microsoft.com/office/drawing/2014/main" id="{9781C313-06B4-B943-E6D1-37BA20402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813" y="4342655"/>
            <a:ext cx="8075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Report file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14" name="Graphic 8" descr="Amazon Simple Storage Service (Amazon S3) service icon.">
            <a:extLst>
              <a:ext uri="{FF2B5EF4-FFF2-40B4-BE49-F238E27FC236}">
                <a16:creationId xmlns:a16="http://schemas.microsoft.com/office/drawing/2014/main" id="{78393D3D-0D9F-8800-EB45-29E2F8588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0259851" y="2406596"/>
            <a:ext cx="422114" cy="422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" name="TextBox 9">
            <a:extLst>
              <a:ext uri="{FF2B5EF4-FFF2-40B4-BE49-F238E27FC236}">
                <a16:creationId xmlns:a16="http://schemas.microsoft.com/office/drawing/2014/main" id="{7A1D15CE-D47D-F916-23EA-951E6DC15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9948" y="2815470"/>
            <a:ext cx="9467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S3</a:t>
            </a:r>
          </a:p>
        </p:txBody>
      </p:sp>
      <p:cxnSp>
        <p:nvCxnSpPr>
          <p:cNvPr id="316" name="Straight Arrow Connector 54" descr="Right pointing horizontal arrow.">
            <a:extLst>
              <a:ext uri="{FF2B5EF4-FFF2-40B4-BE49-F238E27FC236}">
                <a16:creationId xmlns:a16="http://schemas.microsoft.com/office/drawing/2014/main" id="{B5A36BA4-1283-3287-8709-B688D14E35FF}"/>
              </a:ext>
            </a:extLst>
          </p:cNvPr>
          <p:cNvCxnSpPr>
            <a:cxnSpLocks/>
            <a:stCxn id="314" idx="1"/>
            <a:endCxn id="87" idx="3"/>
          </p:cNvCxnSpPr>
          <p:nvPr/>
        </p:nvCxnSpPr>
        <p:spPr>
          <a:xfrm flipH="1">
            <a:off x="9176909" y="2617653"/>
            <a:ext cx="1082942" cy="1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19">
            <a:extLst>
              <a:ext uri="{FF2B5EF4-FFF2-40B4-BE49-F238E27FC236}">
                <a16:creationId xmlns:a16="http://schemas.microsoft.com/office/drawing/2014/main" id="{FB17AC00-D0EE-DF5C-0952-EB195CB60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752" y="2412460"/>
            <a:ext cx="9467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学習済みモデル</a:t>
            </a:r>
            <a:endParaRPr lang="en-US" altLang="en-US" sz="9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pic>
        <p:nvPicPr>
          <p:cNvPr id="100" name="Graphic 22" descr="Amazon SageMaker service icon.">
            <a:extLst>
              <a:ext uri="{FF2B5EF4-FFF2-40B4-BE49-F238E27FC236}">
                <a16:creationId xmlns:a16="http://schemas.microsoft.com/office/drawing/2014/main" id="{5A2E042B-AA34-1DF0-B631-9F9031887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0256718" y="3264615"/>
            <a:ext cx="425247" cy="42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TextBox 15">
            <a:extLst>
              <a:ext uri="{FF2B5EF4-FFF2-40B4-BE49-F238E27FC236}">
                <a16:creationId xmlns:a16="http://schemas.microsoft.com/office/drawing/2014/main" id="{076BD5DF-3C73-36BA-ED82-7D7C9992F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95989" y="3689862"/>
            <a:ext cx="9467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</a:t>
            </a:r>
            <a:r>
              <a:rPr lang="en-US" altLang="en-US" sz="900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SageMaker</a:t>
            </a:r>
            <a:endParaRPr lang="en-US" altLang="en-US" sz="9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0" name="Straight Arrow Connector 54" descr="Right pointing horizontal arrow.">
            <a:extLst>
              <a:ext uri="{FF2B5EF4-FFF2-40B4-BE49-F238E27FC236}">
                <a16:creationId xmlns:a16="http://schemas.microsoft.com/office/drawing/2014/main" id="{F77AC1F3-5F4D-3566-F5EA-D551C44C44A2}"/>
              </a:ext>
            </a:extLst>
          </p:cNvPr>
          <p:cNvCxnSpPr>
            <a:cxnSpLocks/>
            <a:stCxn id="100" idx="0"/>
            <a:endCxn id="314" idx="2"/>
          </p:cNvCxnSpPr>
          <p:nvPr/>
        </p:nvCxnSpPr>
        <p:spPr>
          <a:xfrm flipV="1">
            <a:off x="10469342" y="2828710"/>
            <a:ext cx="1566" cy="43590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Graphic 6" descr="AWS Glue service icon.">
            <a:extLst>
              <a:ext uri="{FF2B5EF4-FFF2-40B4-BE49-F238E27FC236}">
                <a16:creationId xmlns:a16="http://schemas.microsoft.com/office/drawing/2014/main" id="{57332EEA-BA46-44C0-E2C0-5162E0A23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6102343" y="1426662"/>
            <a:ext cx="425247" cy="425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1" name="Straight Arrow Connector 54" descr="Right pointing horizontal arrow.">
            <a:extLst>
              <a:ext uri="{FF2B5EF4-FFF2-40B4-BE49-F238E27FC236}">
                <a16:creationId xmlns:a16="http://schemas.microsoft.com/office/drawing/2014/main" id="{C791924D-75EF-0B93-08DE-DC7AFCF28F7C}"/>
              </a:ext>
            </a:extLst>
          </p:cNvPr>
          <p:cNvCxnSpPr>
            <a:cxnSpLocks/>
          </p:cNvCxnSpPr>
          <p:nvPr/>
        </p:nvCxnSpPr>
        <p:spPr>
          <a:xfrm flipH="1">
            <a:off x="4854238" y="1641306"/>
            <a:ext cx="1259065" cy="46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6">
            <a:extLst>
              <a:ext uri="{FF2B5EF4-FFF2-40B4-BE49-F238E27FC236}">
                <a16:creationId xmlns:a16="http://schemas.microsoft.com/office/drawing/2014/main" id="{1A507747-6631-5BD0-36C6-A315ADDBA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698" y="1814426"/>
            <a:ext cx="114466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Glue</a:t>
            </a:r>
          </a:p>
        </p:txBody>
      </p:sp>
      <p:pic>
        <p:nvPicPr>
          <p:cNvPr id="127" name="Graphic 8" descr="Amazon Simple Storage Service (Amazon S3) service icon.">
            <a:extLst>
              <a:ext uri="{FF2B5EF4-FFF2-40B4-BE49-F238E27FC236}">
                <a16:creationId xmlns:a16="http://schemas.microsoft.com/office/drawing/2014/main" id="{BAC759C8-C6C0-D086-9584-3AB0DD3F2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944100" y="2181627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3" name="Elbow Connector 22" descr="Elbow horizontal arrow pointing right (1).">
            <a:extLst>
              <a:ext uri="{FF2B5EF4-FFF2-40B4-BE49-F238E27FC236}">
                <a16:creationId xmlns:a16="http://schemas.microsoft.com/office/drawing/2014/main" id="{0D9AE83C-4CD8-6F92-03C1-FBAA8A6706D4}"/>
              </a:ext>
            </a:extLst>
          </p:cNvPr>
          <p:cNvCxnSpPr>
            <a:cxnSpLocks/>
            <a:stCxn id="115" idx="2"/>
            <a:endCxn id="127" idx="1"/>
          </p:cNvCxnSpPr>
          <p:nvPr/>
        </p:nvCxnSpPr>
        <p:spPr>
          <a:xfrm rot="16200000" flipH="1">
            <a:off x="6349258" y="1817617"/>
            <a:ext cx="560551" cy="629133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22" descr="Elbow horizontal arrow pointing right (1).">
            <a:extLst>
              <a:ext uri="{FF2B5EF4-FFF2-40B4-BE49-F238E27FC236}">
                <a16:creationId xmlns:a16="http://schemas.microsoft.com/office/drawing/2014/main" id="{F3DF4CC9-494B-655F-8E96-0B0EEDEADB06}"/>
              </a:ext>
            </a:extLst>
          </p:cNvPr>
          <p:cNvCxnSpPr>
            <a:cxnSpLocks/>
            <a:stCxn id="115" idx="2"/>
            <a:endCxn id="58" idx="1"/>
          </p:cNvCxnSpPr>
          <p:nvPr/>
        </p:nvCxnSpPr>
        <p:spPr>
          <a:xfrm rot="16200000" flipH="1">
            <a:off x="5993061" y="2173814"/>
            <a:ext cx="1272945" cy="629133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22" descr="Elbow horizontal arrow pointing right (1).">
            <a:extLst>
              <a:ext uri="{FF2B5EF4-FFF2-40B4-BE49-F238E27FC236}">
                <a16:creationId xmlns:a16="http://schemas.microsoft.com/office/drawing/2014/main" id="{765357DB-2D00-853D-C028-FDA327498F3A}"/>
              </a:ext>
            </a:extLst>
          </p:cNvPr>
          <p:cNvCxnSpPr>
            <a:cxnSpLocks/>
            <a:stCxn id="255" idx="3"/>
            <a:endCxn id="234" idx="1"/>
          </p:cNvCxnSpPr>
          <p:nvPr/>
        </p:nvCxnSpPr>
        <p:spPr>
          <a:xfrm>
            <a:off x="3734568" y="3071519"/>
            <a:ext cx="3209533" cy="779905"/>
          </a:xfrm>
          <a:prstGeom prst="bentConnector3">
            <a:avLst>
              <a:gd name="adj1" fmla="val 35161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9">
            <a:extLst>
              <a:ext uri="{FF2B5EF4-FFF2-40B4-BE49-F238E27FC236}">
                <a16:creationId xmlns:a16="http://schemas.microsoft.com/office/drawing/2014/main" id="{40DDA980-35C7-2A27-E223-F6EB2FEB1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084" y="3352970"/>
            <a:ext cx="94670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S3</a:t>
            </a:r>
          </a:p>
        </p:txBody>
      </p:sp>
      <p:sp>
        <p:nvSpPr>
          <p:cNvPr id="335" name="TextBox 19">
            <a:extLst>
              <a:ext uri="{FF2B5EF4-FFF2-40B4-BE49-F238E27FC236}">
                <a16:creationId xmlns:a16="http://schemas.microsoft.com/office/drawing/2014/main" id="{136D6759-E793-3948-D752-448C3282B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365" y="2189064"/>
            <a:ext cx="63290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Dataset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Oval 86">
            <a:extLst>
              <a:ext uri="{FF2B5EF4-FFF2-40B4-BE49-F238E27FC236}">
                <a16:creationId xmlns:a16="http://schemas.microsoft.com/office/drawing/2014/main" id="{FF16C93F-DC58-1F96-FFEF-310C37F6AC88}"/>
              </a:ext>
            </a:extLst>
          </p:cNvPr>
          <p:cNvSpPr>
            <a:spLocks noChangeAspect="1"/>
          </p:cNvSpPr>
          <p:nvPr/>
        </p:nvSpPr>
        <p:spPr bwMode="auto">
          <a:xfrm>
            <a:off x="2484069" y="133445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0" name="Oval 87">
            <a:extLst>
              <a:ext uri="{FF2B5EF4-FFF2-40B4-BE49-F238E27FC236}">
                <a16:creationId xmlns:a16="http://schemas.microsoft.com/office/drawing/2014/main" id="{51BB6293-28BA-F4CE-8987-F57B45C3AF21}"/>
              </a:ext>
            </a:extLst>
          </p:cNvPr>
          <p:cNvSpPr>
            <a:spLocks noChangeAspect="1"/>
          </p:cNvSpPr>
          <p:nvPr/>
        </p:nvSpPr>
        <p:spPr bwMode="auto">
          <a:xfrm>
            <a:off x="2482356" y="2752252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41" name="Oval 88">
            <a:extLst>
              <a:ext uri="{FF2B5EF4-FFF2-40B4-BE49-F238E27FC236}">
                <a16:creationId xmlns:a16="http://schemas.microsoft.com/office/drawing/2014/main" id="{78AB4957-CE1F-9CE0-F6B0-3F76C1B9F3D7}"/>
              </a:ext>
            </a:extLst>
          </p:cNvPr>
          <p:cNvSpPr>
            <a:spLocks noChangeAspect="1"/>
          </p:cNvSpPr>
          <p:nvPr/>
        </p:nvSpPr>
        <p:spPr bwMode="auto">
          <a:xfrm>
            <a:off x="5754002" y="1320117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2" name="Oval 89">
            <a:extLst>
              <a:ext uri="{FF2B5EF4-FFF2-40B4-BE49-F238E27FC236}">
                <a16:creationId xmlns:a16="http://schemas.microsoft.com/office/drawing/2014/main" id="{C9D64F7C-891C-56CC-3700-F198C894023F}"/>
              </a:ext>
            </a:extLst>
          </p:cNvPr>
          <p:cNvSpPr>
            <a:spLocks noChangeAspect="1"/>
          </p:cNvSpPr>
          <p:nvPr/>
        </p:nvSpPr>
        <p:spPr bwMode="auto">
          <a:xfrm>
            <a:off x="8431753" y="213227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43" name="Oval 90">
            <a:extLst>
              <a:ext uri="{FF2B5EF4-FFF2-40B4-BE49-F238E27FC236}">
                <a16:creationId xmlns:a16="http://schemas.microsoft.com/office/drawing/2014/main" id="{A226537C-F72F-ABB1-A27D-945774EDF3BB}"/>
              </a:ext>
            </a:extLst>
          </p:cNvPr>
          <p:cNvSpPr>
            <a:spLocks noChangeAspect="1"/>
          </p:cNvSpPr>
          <p:nvPr/>
        </p:nvSpPr>
        <p:spPr bwMode="auto">
          <a:xfrm>
            <a:off x="10745403" y="332100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49" name="テキスト ボックス 348">
            <a:extLst>
              <a:ext uri="{FF2B5EF4-FFF2-40B4-BE49-F238E27FC236}">
                <a16:creationId xmlns:a16="http://schemas.microsoft.com/office/drawing/2014/main" id="{153ADDE2-4674-C446-88E5-7D6AACF5CEA8}"/>
              </a:ext>
            </a:extLst>
          </p:cNvPr>
          <p:cNvSpPr txBox="1"/>
          <p:nvPr/>
        </p:nvSpPr>
        <p:spPr>
          <a:xfrm>
            <a:off x="431411" y="5471168"/>
            <a:ext cx="895790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社内基盤データから、データ前処理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マスキング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を加えたデータ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オブジェクト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?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を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AWS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RDS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へ送る。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要した際に、スペック情報や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BIN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等のカテゴリ情報、工程作業フローの情報を設定ファイルとして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へ送る。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定期的に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RDS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データを参照し、レポート用データセットの作成と前処理を実行する。また別インスタンスでウェーハマップ画像作成を実行し、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AWS S3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へ保存する。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定期的に</a:t>
            </a:r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S3</a:t>
            </a: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内のデータを参照し、学習済みモデルを用いた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画像分類や、統計解析と機械学習を実行し、レポートファイル作成を実行する。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要した際に、モデルの再学習を行い学習済みモデルを更新する。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レポートの確認や、レポートされた詳細のデータを確認する。</a:t>
            </a:r>
            <a:endParaRPr kumimoji="1" lang="en-US" altLang="ja-JP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0" name="Graphic 19" descr="Amazon WorkSpaces Family service icon.">
            <a:extLst>
              <a:ext uri="{FF2B5EF4-FFF2-40B4-BE49-F238E27FC236}">
                <a16:creationId xmlns:a16="http://schemas.microsoft.com/office/drawing/2014/main" id="{A40DA619-22E9-D0DC-68A2-B809F0354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 bwMode="auto">
          <a:xfrm>
            <a:off x="5350263" y="4256929"/>
            <a:ext cx="461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" name="TextBox 11">
            <a:extLst>
              <a:ext uri="{FF2B5EF4-FFF2-40B4-BE49-F238E27FC236}">
                <a16:creationId xmlns:a16="http://schemas.microsoft.com/office/drawing/2014/main" id="{0BC05D66-7C52-C4DC-6551-937995E22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734" y="4722058"/>
            <a:ext cx="136385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Amazon </a:t>
            </a:r>
          </a:p>
          <a:p>
            <a:pPr eaLnBrk="1" hangingPunct="1"/>
            <a:r>
              <a:rPr lang="en-US" altLang="en-US" sz="900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WorkSpaces</a:t>
            </a:r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Family</a:t>
            </a:r>
          </a:p>
        </p:txBody>
      </p:sp>
      <p:pic>
        <p:nvPicPr>
          <p:cNvPr id="133" name="Graphic 23" descr="Users resource icon for the General Icons category.">
            <a:extLst>
              <a:ext uri="{FF2B5EF4-FFF2-40B4-BE49-F238E27FC236}">
                <a16:creationId xmlns:a16="http://schemas.microsoft.com/office/drawing/2014/main" id="{1F11BBD0-8681-823A-A889-7EA787D0D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rcRect/>
          <a:stretch/>
        </p:blipFill>
        <p:spPr bwMode="auto">
          <a:xfrm flipH="1">
            <a:off x="3219975" y="4596904"/>
            <a:ext cx="495451" cy="495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" name="TextBox 28">
            <a:extLst>
              <a:ext uri="{FF2B5EF4-FFF2-40B4-BE49-F238E27FC236}">
                <a16:creationId xmlns:a16="http://schemas.microsoft.com/office/drawing/2014/main" id="{98D252AC-2A66-F0BD-8C0A-C8A21129A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319" y="5059592"/>
            <a:ext cx="7661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Engineers</a:t>
            </a:r>
          </a:p>
        </p:txBody>
      </p:sp>
      <p:sp>
        <p:nvSpPr>
          <p:cNvPr id="137" name="Rectangle 51">
            <a:extLst>
              <a:ext uri="{FF2B5EF4-FFF2-40B4-BE49-F238E27FC236}">
                <a16:creationId xmlns:a16="http://schemas.microsoft.com/office/drawing/2014/main" id="{D505A855-0583-7940-8A04-620005C8645D}"/>
              </a:ext>
            </a:extLst>
          </p:cNvPr>
          <p:cNvSpPr/>
          <p:nvPr/>
        </p:nvSpPr>
        <p:spPr>
          <a:xfrm>
            <a:off x="6615999" y="2081521"/>
            <a:ext cx="1123115" cy="3113087"/>
          </a:xfrm>
          <a:prstGeom prst="rect">
            <a:avLst/>
          </a:prstGeom>
          <a:noFill/>
          <a:ln w="15875">
            <a:solidFill>
              <a:srgbClr val="7AA11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1" name="Straight Arrow Connector 54" descr="Right pointing horizontal arrow.">
            <a:extLst>
              <a:ext uri="{FF2B5EF4-FFF2-40B4-BE49-F238E27FC236}">
                <a16:creationId xmlns:a16="http://schemas.microsoft.com/office/drawing/2014/main" id="{7EB13C1E-8208-37E2-959A-914BFCA3C5EC}"/>
              </a:ext>
            </a:extLst>
          </p:cNvPr>
          <p:cNvCxnSpPr>
            <a:cxnSpLocks/>
            <a:stCxn id="350" idx="3"/>
          </p:cNvCxnSpPr>
          <p:nvPr/>
        </p:nvCxnSpPr>
        <p:spPr>
          <a:xfrm>
            <a:off x="5811928" y="4487762"/>
            <a:ext cx="79811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22" descr="Elbow horizontal arrow pointing right (1).">
            <a:extLst>
              <a:ext uri="{FF2B5EF4-FFF2-40B4-BE49-F238E27FC236}">
                <a16:creationId xmlns:a16="http://schemas.microsoft.com/office/drawing/2014/main" id="{1873C71C-FED8-DC87-A1FB-E548E12698CE}"/>
              </a:ext>
            </a:extLst>
          </p:cNvPr>
          <p:cNvCxnSpPr>
            <a:cxnSpLocks/>
            <a:stCxn id="133" idx="1"/>
            <a:endCxn id="350" idx="1"/>
          </p:cNvCxnSpPr>
          <p:nvPr/>
        </p:nvCxnSpPr>
        <p:spPr>
          <a:xfrm flipV="1">
            <a:off x="3715426" y="4487762"/>
            <a:ext cx="1634837" cy="356868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90">
            <a:extLst>
              <a:ext uri="{FF2B5EF4-FFF2-40B4-BE49-F238E27FC236}">
                <a16:creationId xmlns:a16="http://schemas.microsoft.com/office/drawing/2014/main" id="{A62BE978-33A6-B3FC-F091-2DF829688B34}"/>
              </a:ext>
            </a:extLst>
          </p:cNvPr>
          <p:cNvSpPr>
            <a:spLocks noChangeAspect="1"/>
          </p:cNvSpPr>
          <p:nvPr/>
        </p:nvSpPr>
        <p:spPr bwMode="auto">
          <a:xfrm>
            <a:off x="4155246" y="439816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156" name="Elbow Connector 22" descr="Elbow horizontal arrow pointing right (1).">
            <a:extLst>
              <a:ext uri="{FF2B5EF4-FFF2-40B4-BE49-F238E27FC236}">
                <a16:creationId xmlns:a16="http://schemas.microsoft.com/office/drawing/2014/main" id="{84981F51-92D5-1E48-C7F8-FB404CEC7C34}"/>
              </a:ext>
            </a:extLst>
          </p:cNvPr>
          <p:cNvCxnSpPr>
            <a:cxnSpLocks/>
            <a:stCxn id="115" idx="2"/>
            <a:endCxn id="234" idx="1"/>
          </p:cNvCxnSpPr>
          <p:nvPr/>
        </p:nvCxnSpPr>
        <p:spPr>
          <a:xfrm rot="16200000" flipH="1">
            <a:off x="5629777" y="2537099"/>
            <a:ext cx="1999515" cy="629134"/>
          </a:xfrm>
          <a:prstGeom prst="bentConnector2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0" name="Graphic 24" descr="Source code resource icon for the General Icons category.">
            <a:extLst>
              <a:ext uri="{FF2B5EF4-FFF2-40B4-BE49-F238E27FC236}">
                <a16:creationId xmlns:a16="http://schemas.microsoft.com/office/drawing/2014/main" id="{D12C8B66-B9F7-B346-EE2B-034660157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7606371" y="141474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2" name="Graphic 24" descr="Source code resource icon for the General Icons category.">
            <a:extLst>
              <a:ext uri="{FF2B5EF4-FFF2-40B4-BE49-F238E27FC236}">
                <a16:creationId xmlns:a16="http://schemas.microsoft.com/office/drawing/2014/main" id="{D6466263-1C8A-AC90-F63A-BF93BA532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 bwMode="auto">
          <a:xfrm>
            <a:off x="8737252" y="14303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9" name="Straight Arrow Connector 54" descr="Right pointing horizontal arrow.">
            <a:extLst>
              <a:ext uri="{FF2B5EF4-FFF2-40B4-BE49-F238E27FC236}">
                <a16:creationId xmlns:a16="http://schemas.microsoft.com/office/drawing/2014/main" id="{96776B1B-97AD-F3C1-C43B-82936170B05B}"/>
              </a:ext>
            </a:extLst>
          </p:cNvPr>
          <p:cNvCxnSpPr>
            <a:cxnSpLocks/>
            <a:stCxn id="162" idx="2"/>
            <a:endCxn id="87" idx="0"/>
          </p:cNvCxnSpPr>
          <p:nvPr/>
        </p:nvCxnSpPr>
        <p:spPr>
          <a:xfrm>
            <a:off x="8965852" y="1887513"/>
            <a:ext cx="0" cy="51908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54" descr="Right pointing horizontal arrow.">
            <a:extLst>
              <a:ext uri="{FF2B5EF4-FFF2-40B4-BE49-F238E27FC236}">
                <a16:creationId xmlns:a16="http://schemas.microsoft.com/office/drawing/2014/main" id="{4975F639-3B7D-66E3-AAB5-A2CFA04AE56F}"/>
              </a:ext>
            </a:extLst>
          </p:cNvPr>
          <p:cNvCxnSpPr>
            <a:cxnSpLocks/>
            <a:stCxn id="160" idx="1"/>
            <a:endCxn id="115" idx="3"/>
          </p:cNvCxnSpPr>
          <p:nvPr/>
        </p:nvCxnSpPr>
        <p:spPr>
          <a:xfrm flipH="1" flipV="1">
            <a:off x="6527590" y="1639286"/>
            <a:ext cx="1078781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6">
            <a:extLst>
              <a:ext uri="{FF2B5EF4-FFF2-40B4-BE49-F238E27FC236}">
                <a16:creationId xmlns:a16="http://schemas.microsoft.com/office/drawing/2014/main" id="{050173B3-D9CB-579C-4171-62646ADF7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515" y="1408047"/>
            <a:ext cx="84740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前処理コード</a:t>
            </a:r>
            <a:endParaRPr lang="en-US" altLang="en-US" sz="9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6" name="TextBox 6">
            <a:extLst>
              <a:ext uri="{FF2B5EF4-FFF2-40B4-BE49-F238E27FC236}">
                <a16:creationId xmlns:a16="http://schemas.microsoft.com/office/drawing/2014/main" id="{52615796-3716-3CAB-64C2-ED2896FEA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5867" y="2020272"/>
            <a:ext cx="115394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ja-JP" altLang="en-US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レポート処理コード</a:t>
            </a:r>
            <a:endParaRPr lang="en-US" altLang="en-US" sz="9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5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617F07-9353-0E82-574F-CEFCA2437A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51"/>
          <a:stretch/>
        </p:blipFill>
        <p:spPr>
          <a:xfrm>
            <a:off x="1368166" y="1012800"/>
            <a:ext cx="10307369" cy="48311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04ECE7-44ED-7ACF-9109-7C141E4F93A8}"/>
              </a:ext>
            </a:extLst>
          </p:cNvPr>
          <p:cNvSpPr txBox="1"/>
          <p:nvPr/>
        </p:nvSpPr>
        <p:spPr>
          <a:xfrm>
            <a:off x="186593" y="1397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機械学習系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27CF67-3B5B-0F50-9C7A-E50A6AD55842}"/>
              </a:ext>
            </a:extLst>
          </p:cNvPr>
          <p:cNvSpPr txBox="1"/>
          <p:nvPr/>
        </p:nvSpPr>
        <p:spPr>
          <a:xfrm>
            <a:off x="330199" y="64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準備</a:t>
            </a:r>
          </a:p>
        </p:txBody>
      </p:sp>
      <p:pic>
        <p:nvPicPr>
          <p:cNvPr id="6" name="Graphic 7" descr="Amazon SageMaker Ground Truth service icon.">
            <a:extLst>
              <a:ext uri="{FF2B5EF4-FFF2-40B4-BE49-F238E27FC236}">
                <a16:creationId xmlns:a16="http://schemas.microsoft.com/office/drawing/2014/main" id="{06CF881A-F390-F0E0-B987-00897F6C1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216398" y="3227650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Graphic 22" descr="Amazon SageMaker service icon.">
            <a:extLst>
              <a:ext uri="{FF2B5EF4-FFF2-40B4-BE49-F238E27FC236}">
                <a16:creationId xmlns:a16="http://schemas.microsoft.com/office/drawing/2014/main" id="{136F9BAB-997A-98B5-FE17-3E88EF018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330199" y="3467518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22" descr="Amazon EMR service icon.">
            <a:extLst>
              <a:ext uri="{FF2B5EF4-FFF2-40B4-BE49-F238E27FC236}">
                <a16:creationId xmlns:a16="http://schemas.microsoft.com/office/drawing/2014/main" id="{49F7FC87-4F4C-DC8B-7649-15338C27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216397" y="4501936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8" descr="Amazon Simple Storage Service (Amazon S3) service icon.">
            <a:extLst>
              <a:ext uri="{FF2B5EF4-FFF2-40B4-BE49-F238E27FC236}">
                <a16:creationId xmlns:a16="http://schemas.microsoft.com/office/drawing/2014/main" id="{EAAEEB0D-38E5-5DEB-EA17-ADFE1B358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216397" y="5116106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863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04ECE7-44ED-7ACF-9109-7C141E4F93A8}"/>
              </a:ext>
            </a:extLst>
          </p:cNvPr>
          <p:cNvSpPr txBox="1"/>
          <p:nvPr/>
        </p:nvSpPr>
        <p:spPr>
          <a:xfrm>
            <a:off x="186593" y="1397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機械学習系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27CF67-3B5B-0F50-9C7A-E50A6AD55842}"/>
              </a:ext>
            </a:extLst>
          </p:cNvPr>
          <p:cNvSpPr txBox="1"/>
          <p:nvPr/>
        </p:nvSpPr>
        <p:spPr>
          <a:xfrm>
            <a:off x="330199" y="6434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構築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A9FD05C5-35F9-51C7-817B-6E7EE0D19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5" y="1012800"/>
            <a:ext cx="10219270" cy="5503350"/>
          </a:xfrm>
          <a:prstGeom prst="rect">
            <a:avLst/>
          </a:prstGeom>
        </p:spPr>
      </p:pic>
      <p:pic>
        <p:nvPicPr>
          <p:cNvPr id="13" name="Graphic 22" descr="Amazon SageMaker service icon.">
            <a:extLst>
              <a:ext uri="{FF2B5EF4-FFF2-40B4-BE49-F238E27FC236}">
                <a16:creationId xmlns:a16="http://schemas.microsoft.com/office/drawing/2014/main" id="{A8CB50BB-7903-513F-D8F2-DB60259A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241797" y="3482271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5" descr="Amazon Elastic Compute Cloud (Amazon EC2) service icon.">
            <a:extLst>
              <a:ext uri="{FF2B5EF4-FFF2-40B4-BE49-F238E27FC236}">
                <a16:creationId xmlns:a16="http://schemas.microsoft.com/office/drawing/2014/main" id="{62DC13CF-D8F2-DEEB-3595-7335D78FC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241797" y="2853657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22" descr="Amazon SageMaker service icon.">
            <a:extLst>
              <a:ext uri="{FF2B5EF4-FFF2-40B4-BE49-F238E27FC236}">
                <a16:creationId xmlns:a16="http://schemas.microsoft.com/office/drawing/2014/main" id="{448FCBF2-3DCF-D5E4-58FF-9BEE24648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241797" y="4669113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2" descr="Amazon SageMaker service icon.">
            <a:extLst>
              <a:ext uri="{FF2B5EF4-FFF2-40B4-BE49-F238E27FC236}">
                <a16:creationId xmlns:a16="http://schemas.microsoft.com/office/drawing/2014/main" id="{73609C6B-AAD2-80D2-2813-EC5A47F00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241796" y="4129615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8" descr="AWS Deep Learning AMIs service icon.">
            <a:extLst>
              <a:ext uri="{FF2B5EF4-FFF2-40B4-BE49-F238E27FC236}">
                <a16:creationId xmlns:a16="http://schemas.microsoft.com/office/drawing/2014/main" id="{CC26006E-1AAB-BB14-8DBF-E97894B54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241796" y="5208611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6" descr="AWS Deep Learning Containers service icon.">
            <a:extLst>
              <a:ext uri="{FF2B5EF4-FFF2-40B4-BE49-F238E27FC236}">
                <a16:creationId xmlns:a16="http://schemas.microsoft.com/office/drawing/2014/main" id="{34A49BCC-ADD8-3391-1899-9C547F8C4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241796" y="5807870"/>
            <a:ext cx="479737" cy="4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04ECE7-44ED-7ACF-9109-7C141E4F93A8}"/>
              </a:ext>
            </a:extLst>
          </p:cNvPr>
          <p:cNvSpPr txBox="1"/>
          <p:nvPr/>
        </p:nvSpPr>
        <p:spPr>
          <a:xfrm>
            <a:off x="186593" y="1397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機械学習系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27CF67-3B5B-0F50-9C7A-E50A6AD55842}"/>
              </a:ext>
            </a:extLst>
          </p:cNvPr>
          <p:cNvSpPr txBox="1"/>
          <p:nvPr/>
        </p:nvSpPr>
        <p:spPr>
          <a:xfrm>
            <a:off x="330199" y="6434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トレーニング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7A1DCD3-52DB-C4E0-27E0-53A5C9F9C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6" y="1025917"/>
            <a:ext cx="10219270" cy="131161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6319E15-72C6-0432-3C53-E078F3BD1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99" y="2944546"/>
            <a:ext cx="5765801" cy="335272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2D53E1D-86C4-E072-5B16-1A660A592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999" y="2944546"/>
            <a:ext cx="5772250" cy="2177788"/>
          </a:xfrm>
          <a:prstGeom prst="rect">
            <a:avLst/>
          </a:prstGeom>
        </p:spPr>
      </p:pic>
      <p:pic>
        <p:nvPicPr>
          <p:cNvPr id="20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7A913977-2D1D-F4EC-DC3F-C3B088D93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5856286" y="3621748"/>
            <a:ext cx="394758" cy="3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1" descr="Elastic Fabric Adapter service icon.">
            <a:extLst>
              <a:ext uri="{FF2B5EF4-FFF2-40B4-BE49-F238E27FC236}">
                <a16:creationId xmlns:a16="http://schemas.microsoft.com/office/drawing/2014/main" id="{CC102C22-4F6C-9BD2-83E4-5AEDC88DE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5856286" y="3219318"/>
            <a:ext cx="394758" cy="3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23" descr="Amazon Elastic Kubernetes Service (Amazon EKS) Service icon.">
            <a:extLst>
              <a:ext uri="{FF2B5EF4-FFF2-40B4-BE49-F238E27FC236}">
                <a16:creationId xmlns:a16="http://schemas.microsoft.com/office/drawing/2014/main" id="{155E2070-8553-7DCB-D94C-81A9C29B9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5856286" y="4058521"/>
            <a:ext cx="394758" cy="3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Graphic 13" descr="AWS Batch service icon.">
            <a:extLst>
              <a:ext uri="{FF2B5EF4-FFF2-40B4-BE49-F238E27FC236}">
                <a16:creationId xmlns:a16="http://schemas.microsoft.com/office/drawing/2014/main" id="{96787940-CEDA-00D0-AFEF-5376805A6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856286" y="4488182"/>
            <a:ext cx="394758" cy="3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Graphic 7" descr="AWS ParallelCluster service icon.">
            <a:extLst>
              <a:ext uri="{FF2B5EF4-FFF2-40B4-BE49-F238E27FC236}">
                <a16:creationId xmlns:a16="http://schemas.microsoft.com/office/drawing/2014/main" id="{86B2F7DF-0068-EEF7-8A5D-D6548E884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856286" y="4908021"/>
            <a:ext cx="394758" cy="3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25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8530123-1BA3-8C48-A22F-5B5644939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577"/>
          <a:stretch/>
        </p:blipFill>
        <p:spPr>
          <a:xfrm>
            <a:off x="330199" y="2944547"/>
            <a:ext cx="5766670" cy="167825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F6A97F5-424C-73DC-3EBC-547555F721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796"/>
          <a:stretch/>
        </p:blipFill>
        <p:spPr>
          <a:xfrm>
            <a:off x="6228579" y="2944546"/>
            <a:ext cx="5766670" cy="136313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04ECE7-44ED-7ACF-9109-7C141E4F93A8}"/>
              </a:ext>
            </a:extLst>
          </p:cNvPr>
          <p:cNvSpPr txBox="1"/>
          <p:nvPr/>
        </p:nvSpPr>
        <p:spPr>
          <a:xfrm>
            <a:off x="186593" y="1397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機械学習系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27CF67-3B5B-0F50-9C7A-E50A6AD55842}"/>
              </a:ext>
            </a:extLst>
          </p:cNvPr>
          <p:cNvSpPr txBox="1"/>
          <p:nvPr/>
        </p:nvSpPr>
        <p:spPr>
          <a:xfrm>
            <a:off x="330199" y="643468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トレーニング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27A1DCD3-52DB-C4E0-27E0-53A5C9F9C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266" y="1025917"/>
            <a:ext cx="10219270" cy="1311615"/>
          </a:xfrm>
          <a:prstGeom prst="rect">
            <a:avLst/>
          </a:prstGeom>
        </p:spPr>
      </p:pic>
      <p:pic>
        <p:nvPicPr>
          <p:cNvPr id="24" name="Graphic 8" descr="Amazon Simple Storage Service (Amazon S3) service icon.">
            <a:extLst>
              <a:ext uri="{FF2B5EF4-FFF2-40B4-BE49-F238E27FC236}">
                <a16:creationId xmlns:a16="http://schemas.microsoft.com/office/drawing/2014/main" id="{8447E496-8208-ED5D-7EDD-85A76A8F1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3583" y="3155155"/>
            <a:ext cx="394758" cy="3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phic 8" descr="Amazon FSx for Lustre service icon.">
            <a:extLst>
              <a:ext uri="{FF2B5EF4-FFF2-40B4-BE49-F238E27FC236}">
                <a16:creationId xmlns:a16="http://schemas.microsoft.com/office/drawing/2014/main" id="{670F55B2-2486-DAA3-E41C-D2B3D4816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43583" y="3566847"/>
            <a:ext cx="394758" cy="3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aphic 19" descr="Amazon Elastic File System (Amazon EFS) service icon.">
            <a:extLst>
              <a:ext uri="{FF2B5EF4-FFF2-40B4-BE49-F238E27FC236}">
                <a16:creationId xmlns:a16="http://schemas.microsoft.com/office/drawing/2014/main" id="{D0D67A53-A182-2903-FCA4-00118D4C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43583" y="3984950"/>
            <a:ext cx="394758" cy="3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Graphic 17" descr="Amazon Elastic Block Store (Amazon EBS) service icon.">
            <a:extLst>
              <a:ext uri="{FF2B5EF4-FFF2-40B4-BE49-F238E27FC236}">
                <a16:creationId xmlns:a16="http://schemas.microsoft.com/office/drawing/2014/main" id="{3347EECB-6132-20C0-EFCC-B1F63DD76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43583" y="4401965"/>
            <a:ext cx="394758" cy="39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aphic 22" descr="Amazon SageMaker service icon.">
            <a:extLst>
              <a:ext uri="{FF2B5EF4-FFF2-40B4-BE49-F238E27FC236}">
                <a16:creationId xmlns:a16="http://schemas.microsoft.com/office/drawing/2014/main" id="{B132DE27-F9CE-AF11-5F54-729D44FB1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802062" y="3535088"/>
            <a:ext cx="426517" cy="4265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49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6B4360E1-F69F-F7FA-F7BE-25F0A5540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98" y="2944545"/>
            <a:ext cx="5765801" cy="328121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2A59B19-4CCE-C523-477F-342765110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80" y="2944545"/>
            <a:ext cx="5765802" cy="206834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BBE131F-465B-36CC-25E2-BD21F12C7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421" y="1012801"/>
            <a:ext cx="10150115" cy="114247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04ECE7-44ED-7ACF-9109-7C141E4F93A8}"/>
              </a:ext>
            </a:extLst>
          </p:cNvPr>
          <p:cNvSpPr txBox="1"/>
          <p:nvPr/>
        </p:nvSpPr>
        <p:spPr>
          <a:xfrm>
            <a:off x="186593" y="1397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機械学習系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27CF67-3B5B-0F50-9C7A-E50A6AD55842}"/>
              </a:ext>
            </a:extLst>
          </p:cNvPr>
          <p:cNvSpPr txBox="1"/>
          <p:nvPr/>
        </p:nvSpPr>
        <p:spPr>
          <a:xfrm>
            <a:off x="330199" y="643468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デプロイ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2" name="Graphic 19" descr="Amazon Elastic Inference service icon.">
            <a:extLst>
              <a:ext uri="{FF2B5EF4-FFF2-40B4-BE49-F238E27FC236}">
                <a16:creationId xmlns:a16="http://schemas.microsoft.com/office/drawing/2014/main" id="{E404C641-7DA1-3FE5-70A4-00EBA159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45532" y="5382155"/>
            <a:ext cx="369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6" descr="AWS Outposts family service icon.">
            <a:extLst>
              <a:ext uri="{FF2B5EF4-FFF2-40B4-BE49-F238E27FC236}">
                <a16:creationId xmlns:a16="http://schemas.microsoft.com/office/drawing/2014/main" id="{320EC073-8037-CE6B-8142-B7677EC06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145531" y="5803957"/>
            <a:ext cx="369333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9" descr="AWS Outposts rack service icon.">
            <a:extLst>
              <a:ext uri="{FF2B5EF4-FFF2-40B4-BE49-F238E27FC236}">
                <a16:creationId xmlns:a16="http://schemas.microsoft.com/office/drawing/2014/main" id="{257AC0FB-607B-586E-BA47-448BC80ED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145530" y="6214532"/>
            <a:ext cx="369333" cy="369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20" descr="AWS Outposts servers service icon.">
            <a:extLst>
              <a:ext uri="{FF2B5EF4-FFF2-40B4-BE49-F238E27FC236}">
                <a16:creationId xmlns:a16="http://schemas.microsoft.com/office/drawing/2014/main" id="{CBB62986-85C9-272D-CC21-37839F632A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586518" y="6214531"/>
            <a:ext cx="369333" cy="369333"/>
          </a:xfrm>
          <a:prstGeom prst="rect">
            <a:avLst/>
          </a:prstGeom>
        </p:spPr>
      </p:pic>
      <p:pic>
        <p:nvPicPr>
          <p:cNvPr id="16" name="Graphic 19" descr="AWS Auto Scaling service icon.">
            <a:extLst>
              <a:ext uri="{FF2B5EF4-FFF2-40B4-BE49-F238E27FC236}">
                <a16:creationId xmlns:a16="http://schemas.microsoft.com/office/drawing/2014/main" id="{88103AA7-A5C5-3E22-A424-688B8AB4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5949021" y="3717692"/>
            <a:ext cx="3693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7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&#10;        Reference architecture diagram showing how computer vision wafer inspection accelerates defect detection and reduces human error in detecting (ring/scratch and so on), improving fab productivity.&#10;      ">
            <a:extLst>
              <a:ext uri="{FF2B5EF4-FFF2-40B4-BE49-F238E27FC236}">
                <a16:creationId xmlns:a16="http://schemas.microsoft.com/office/drawing/2014/main" id="{90F0E411-22D1-AB34-8061-F10F26148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7" y="544572"/>
            <a:ext cx="7620000" cy="4287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1C8996F-8179-33CB-9897-5A01F3F0BBD5}"/>
              </a:ext>
            </a:extLst>
          </p:cNvPr>
          <p:cNvSpPr txBox="1"/>
          <p:nvPr/>
        </p:nvSpPr>
        <p:spPr>
          <a:xfrm>
            <a:off x="516467" y="4867475"/>
            <a:ext cx="11159065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Users upload images from wafer inspection to an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Amazon Simple Storage Service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(Amazon S3) bucket through a web user interface (UI) using transfer acceleration.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Amazon S3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calls an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AWS Lambda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function, logging the new image location in an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DynamoDB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table.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The web interface calls an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Amazon API Gateway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instance with the images metadata, which is stored in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Amazon DynamoDB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by a second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Lambda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function.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The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Lambda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function calls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Amazon </a:t>
            </a:r>
            <a:r>
              <a:rPr lang="en-US" altLang="ja-JP" sz="1050" b="1" i="0" dirty="0" err="1">
                <a:solidFill>
                  <a:srgbClr val="16191F"/>
                </a:solidFill>
                <a:effectLst/>
                <a:latin typeface="Amazon Ember"/>
              </a:rPr>
              <a:t>SageMaker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for inference. Amazon Elastic Inference lowers the cost of inference by only attaching a graphics processing unit (GPU) when data needs to be processed.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The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Lambda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function adds the Inference results to the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Amazon DynamoDB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table.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Users are notified in the UI of detected defects. The UI fetches the image and metadata of the defected wafer from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Amazon API Gateway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. Wafers without defects move faster to the next step.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To accelerate user access to the image and inference results </a:t>
            </a: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Amazon CloudFront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caches both static content and API calls.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1" i="0" dirty="0">
                <a:solidFill>
                  <a:srgbClr val="16191F"/>
                </a:solidFill>
                <a:effectLst/>
                <a:latin typeface="Amazon Ember"/>
              </a:rPr>
              <a:t>Amazon S3</a:t>
            </a: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 lifecycle policies move older images to cold storage for cost optimization.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16191F"/>
                </a:solidFill>
                <a:effectLst/>
                <a:latin typeface="Amazon Ember"/>
              </a:rPr>
              <a:t>Images analyzed by engineers are added to the next model-training datasets to improve inference accuracy.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D3379D-0027-CDE4-2DAC-F989AC55F6B8}"/>
              </a:ext>
            </a:extLst>
          </p:cNvPr>
          <p:cNvSpPr txBox="1"/>
          <p:nvPr/>
        </p:nvSpPr>
        <p:spPr>
          <a:xfrm>
            <a:off x="186593" y="139703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ウェーハの外観検査</a:t>
            </a:r>
          </a:p>
        </p:txBody>
      </p:sp>
    </p:spTree>
    <p:extLst>
      <p:ext uri="{BB962C8B-B14F-4D97-AF65-F5344CB8AC3E}">
        <p14:creationId xmlns:p14="http://schemas.microsoft.com/office/powerpoint/2010/main" val="241891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uidance for Reducing Workbench Time and Cost on AWS">
            <a:extLst>
              <a:ext uri="{FF2B5EF4-FFF2-40B4-BE49-F238E27FC236}">
                <a16:creationId xmlns:a16="http://schemas.microsoft.com/office/drawing/2014/main" id="{910E4A8A-1F4F-E24C-5C84-44E5FC138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67" y="578570"/>
            <a:ext cx="7323340" cy="42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1693FB-C6E2-A0C9-B99E-FD55912CD429}"/>
              </a:ext>
            </a:extLst>
          </p:cNvPr>
          <p:cNvSpPr txBox="1"/>
          <p:nvPr/>
        </p:nvSpPr>
        <p:spPr>
          <a:xfrm>
            <a:off x="516467" y="4797939"/>
            <a:ext cx="11159065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A tester stages data on the data repository and uses the data uploader to upload data to an </a:t>
            </a:r>
            <a:r>
              <a:rPr lang="en-US" altLang="ja-JP" sz="1050" b="0" i="0" u="sng" dirty="0">
                <a:solidFill>
                  <a:srgbClr val="0972D3"/>
                </a:solidFill>
                <a:effectLst/>
                <a:latin typeface="AmazonEmber"/>
                <a:hlinkClick r:id="rId3"/>
              </a:rPr>
              <a:t>Amazon Simple Storage Service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 (Amazon S3) bucket for centralized storage.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u="sng" dirty="0">
                <a:solidFill>
                  <a:srgbClr val="0972D3"/>
                </a:solidFill>
                <a:effectLst/>
                <a:latin typeface="AmazonEmber"/>
                <a:hlinkClick r:id="rId4"/>
              </a:rPr>
              <a:t>Amazon Elastic Compute Cloud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 (Amazon EC2) instances along with </a:t>
            </a:r>
            <a:r>
              <a:rPr lang="en-US" altLang="ja-JP" sz="1050" b="0" i="0" u="sng" dirty="0">
                <a:solidFill>
                  <a:srgbClr val="0972D3"/>
                </a:solidFill>
                <a:effectLst/>
                <a:latin typeface="AmazonEmber"/>
                <a:hlinkClick r:id="rId5"/>
              </a:rPr>
              <a:t>Amazon EC2 Auto Scaling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 parse data into test files. Data is stored in the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Bold"/>
              </a:rPr>
              <a:t>S3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bucket and a database in </a:t>
            </a:r>
            <a:r>
              <a:rPr lang="en-US" altLang="ja-JP" sz="1050" b="0" i="0" u="sng" dirty="0">
                <a:solidFill>
                  <a:srgbClr val="0972D3"/>
                </a:solidFill>
                <a:effectLst/>
                <a:latin typeface="AmazonEmber"/>
                <a:hlinkClick r:id="rId6"/>
              </a:rPr>
              <a:t>Amazon </a:t>
            </a:r>
            <a:r>
              <a:rPr lang="en-US" altLang="ja-JP" sz="1050" b="0" i="0" u="sng" dirty="0" err="1">
                <a:solidFill>
                  <a:srgbClr val="0972D3"/>
                </a:solidFill>
                <a:effectLst/>
                <a:latin typeface="AmazonEmber"/>
                <a:hlinkClick r:id="rId6"/>
              </a:rPr>
              <a:t>DocumentDB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.</a:t>
            </a:r>
            <a:endParaRPr lang="en-US" altLang="ja-JP" sz="1050" dirty="0">
              <a:solidFill>
                <a:srgbClr val="333333"/>
              </a:solidFill>
              <a:latin typeface="AmazonEmber"/>
            </a:endParaRP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A user submits a Dynamic Parameter Reduction (DPR) request through </a:t>
            </a:r>
            <a:r>
              <a:rPr lang="en-US" altLang="ja-JP" sz="1050" b="0" i="0" u="sng" dirty="0">
                <a:solidFill>
                  <a:srgbClr val="0972D3"/>
                </a:solidFill>
                <a:effectLst/>
                <a:latin typeface="AmazonEmber"/>
                <a:hlinkClick r:id="rId7"/>
              </a:rPr>
              <a:t>Amazon API Gateway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. An </a:t>
            </a:r>
            <a:r>
              <a:rPr lang="en-US" altLang="ja-JP" sz="1050" b="0" i="0" u="sng" dirty="0">
                <a:solidFill>
                  <a:srgbClr val="0972D3"/>
                </a:solidFill>
                <a:effectLst/>
                <a:latin typeface="AmazonEmber"/>
                <a:hlinkClick r:id="rId8"/>
              </a:rPr>
              <a:t>AWS Lambda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 function stores the request in the task queue and state store in an </a:t>
            </a:r>
            <a:r>
              <a:rPr lang="en-US" altLang="ja-JP" sz="1050" b="0" i="0" u="sng" dirty="0">
                <a:solidFill>
                  <a:srgbClr val="0972D3"/>
                </a:solidFill>
                <a:effectLst/>
                <a:latin typeface="AmazonEmber"/>
                <a:hlinkClick r:id="rId9"/>
              </a:rPr>
              <a:t>Amazon Aurora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 database.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The broker (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Bold"/>
              </a:rPr>
              <a:t>EC2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instance) pulls the DPR request from the task queue, queries data from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Bold"/>
              </a:rPr>
              <a:t>Amazon </a:t>
            </a:r>
            <a:r>
              <a:rPr lang="en-US" altLang="ja-JP" sz="1050" b="0" i="0" dirty="0" err="1">
                <a:solidFill>
                  <a:srgbClr val="333333"/>
                </a:solidFill>
                <a:effectLst/>
                <a:latin typeface="AmazonEmberBold"/>
              </a:rPr>
              <a:t>DocumentDB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, updates the requested input state store, and invokes the controller.</a:t>
            </a:r>
            <a:endParaRPr lang="en-US" altLang="ja-JP" sz="1050" dirty="0">
              <a:solidFill>
                <a:srgbClr val="333333"/>
              </a:solidFill>
              <a:latin typeface="AmazonEmber"/>
            </a:endParaRP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The controller, running on </a:t>
            </a:r>
            <a:r>
              <a:rPr lang="en-US" altLang="ja-JP" sz="1050" b="0" i="0" u="sng" dirty="0">
                <a:solidFill>
                  <a:srgbClr val="0972D3"/>
                </a:solidFill>
                <a:effectLst/>
                <a:latin typeface="AmazonEmber"/>
                <a:hlinkClick r:id="rId10"/>
              </a:rPr>
              <a:t>Amazon Elastic Container Service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 (Amazon ECS), initiates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Bold"/>
              </a:rPr>
              <a:t>Lambda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, which is running the file formatter, to prepare data in the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Bold"/>
              </a:rPr>
              <a:t>S3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bucket. The file formatter updates the status in the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Bold"/>
              </a:rPr>
              <a:t>Aurora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state store.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The controller also initiates the correlation service running on </a:t>
            </a:r>
            <a:r>
              <a:rPr lang="en-US" altLang="ja-JP" sz="1050" b="0" i="0" u="sng" dirty="0">
                <a:solidFill>
                  <a:srgbClr val="0972D3"/>
                </a:solidFill>
                <a:effectLst/>
                <a:latin typeface="AmazonEmber"/>
                <a:hlinkClick r:id="rId11"/>
              </a:rPr>
              <a:t>AWS Glue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, and the results are sent to the Optimizer (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Bold"/>
              </a:rPr>
              <a:t>Amazon ECS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). The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Bold"/>
              </a:rPr>
              <a:t>S3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bucket stores optimized results.</a:t>
            </a:r>
            <a:endParaRPr lang="en-US" altLang="ja-JP" sz="1050" dirty="0">
              <a:solidFill>
                <a:srgbClr val="333333"/>
              </a:solidFill>
              <a:latin typeface="AmazonEmber"/>
            </a:endParaRP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The broker is notified that the DPR job completed from state store, and the user receives a notification email.</a:t>
            </a: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User(s) collect results from the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Bold"/>
              </a:rPr>
              <a:t>S3 </a:t>
            </a: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bucket.</a:t>
            </a:r>
            <a:endParaRPr lang="en-US" altLang="ja-JP" sz="1050" dirty="0">
              <a:solidFill>
                <a:srgbClr val="333333"/>
              </a:solidFill>
              <a:latin typeface="AmazonEmber"/>
            </a:endParaRPr>
          </a:p>
          <a:p>
            <a:pPr algn="l">
              <a:buFont typeface="+mj-lt"/>
              <a:buAutoNum type="arabicPeriod"/>
            </a:pPr>
            <a:r>
              <a:rPr lang="en-US" altLang="ja-JP" sz="1050" b="0" i="0" dirty="0">
                <a:solidFill>
                  <a:srgbClr val="333333"/>
                </a:solidFill>
                <a:effectLst/>
                <a:latin typeface="AmazonEmber"/>
              </a:rPr>
              <a:t>After the results are reviewed, the user adjusts parameters and provides these new parameters to testers to drive future testing.</a:t>
            </a:r>
            <a:endParaRPr lang="en-US" altLang="ja-JP" sz="1050" b="0" i="0" dirty="0">
              <a:solidFill>
                <a:srgbClr val="16191F"/>
              </a:solidFill>
              <a:effectLst/>
              <a:latin typeface="Amazon Ember"/>
            </a:endParaRPr>
          </a:p>
        </p:txBody>
      </p:sp>
    </p:spTree>
    <p:extLst>
      <p:ext uri="{BB962C8B-B14F-4D97-AF65-F5344CB8AC3E}">
        <p14:creationId xmlns:p14="http://schemas.microsoft.com/office/powerpoint/2010/main" val="79708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748</Words>
  <Application>Microsoft Office PowerPoint</Application>
  <PresentationFormat>ワイド画面</PresentationFormat>
  <Paragraphs>88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Amazon Ember</vt:lpstr>
      <vt:lpstr>AmazonEmber</vt:lpstr>
      <vt:lpstr>AmazonEmberBold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幸隆 浦</dc:creator>
  <cp:lastModifiedBy>幸隆 浦</cp:lastModifiedBy>
  <cp:revision>12</cp:revision>
  <dcterms:created xsi:type="dcterms:W3CDTF">2024-03-17T02:47:26Z</dcterms:created>
  <dcterms:modified xsi:type="dcterms:W3CDTF">2024-03-17T12:37:30Z</dcterms:modified>
</cp:coreProperties>
</file>