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69" r:id="rId5"/>
    <p:sldId id="271" r:id="rId6"/>
    <p:sldId id="273" r:id="rId7"/>
    <p:sldId id="270" r:id="rId8"/>
    <p:sldId id="27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4FC88-C176-2274-D51F-E610C489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2469A3-1B15-DD6F-5438-305BDD13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8EEA1-24C9-3AB4-38A8-99212990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615B18-0CB3-F2F5-7F1A-45168E46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035DB7-4B45-DF80-CB25-7B764CB0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4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77AFC-6AE2-591D-A6A6-2AEDECB0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C3626-56AD-3643-848A-3A8D87FD4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9CEE2-BC5B-6FEA-AE34-0D60ACDC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62D869-D3FE-61CD-6A99-650EE9A4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499AD-164D-1DA5-6D1A-C42A0D73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73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349C06-7F9C-0155-5985-791855817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49A91D-B7C7-953B-AAF5-2E0930CBD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C85510-BA74-9FF4-506A-4FB0F6EF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553C82-6497-C232-80B2-1AEA6E86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47CAE-48EA-82ED-8A7B-B31166D9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12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3DEA1-2CF6-C626-9924-7967C331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FED3F3-AA8B-9782-CE8F-956906AF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5674F-25A3-2B0F-DE0B-5E396885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A968B2-1EC7-8BE5-3CC7-BBDA24AA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5F5764-023E-0F0C-F140-6D0E700F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27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90C545-2CEA-A7EC-83ED-88982200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0FACD-4F30-7DEA-4BD0-6CAC0B03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2542F-8716-EE20-C7DE-E20506DB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373A30-C354-F883-9FBA-A623C806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A9CAA-1506-8740-FEF2-C59CCB44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70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6D21F-7585-3230-D93B-19958170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24F48-1BDB-9442-1416-5421A300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C29E44-8744-5B32-FFCA-0F30F7C2F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B51FAB-572F-E535-B3E9-5D1266E3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3B4347-A6DD-AF93-53AF-6198317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6ACDC2-8025-EB10-03CF-75D0EF99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B5F5C-9217-3D62-D519-DD1722C02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D433A4-347D-D6E3-92D9-F073F6C4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C1AF3-67BC-4136-81A4-99EF5A408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86E05A-196E-8ED5-856D-36D74D21A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9BD012-F50E-79B2-F289-BBAA31A9B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7BD62F3-2F82-7EE1-5A0C-659B18D5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DC4730-552B-8335-ACC4-D183F407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5926A63-8B7B-2373-BEA1-E23035AD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45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E319B-588D-FA6D-3EAC-294DE688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A8DEE3-9FAF-F6A8-F214-C6282EBD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3AF66E-3C31-134C-86E4-28FDF730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D3F605-AE8B-6995-6C0F-6BDC1C7F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5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F8013B-422F-646E-6720-0AF133AE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7F4B51-F9B2-9693-82F2-8FF21B4A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591205-A0E3-AC23-2B90-B0DD1604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24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0D58D1-F4D5-5177-94CF-43F6A91F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0A373F-2BA9-BA4F-739F-43384411A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B50EAF-AC9E-9283-172C-DAE7353C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60879-EA93-AE4E-4E7B-7A4A3F82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C1A3F8-13ED-01C8-BC8F-45D4B002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C19F5E-EE59-3C4C-45BA-0200D863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716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72A5F-AC91-F4C3-F014-D09FCA6D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6B061C-9A10-759C-787D-21757C5C6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D914C1-597E-3FB8-CE14-89F3416FD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0BB474-4857-F462-3FEE-B6068ACF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ED648C-345D-9D41-D394-F2E3D6F8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7D5BA2-C635-C9D6-9989-BDA79866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2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58771C-B3FC-2335-4DE7-0B258B8D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53CA37-46C8-88BE-4101-E737F8A2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AE4EC-1249-6DA0-B3B8-C0F8D8080E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380C-45A0-4346-B2FC-4768B8A7838A}" type="datetimeFigureOut">
              <a:rPr kumimoji="1" lang="ja-JP" altLang="en-US" smtClean="0"/>
              <a:t>2022/8/31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2E15C-74E5-0C2E-EFCD-096BC0399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64B2D-6C7C-F0D2-A3D0-59091A0C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CAE76-3C9E-464E-BE43-064FF49B51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7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breach.com/convolution-neural-network-deep-learnin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8516F8-C19E-C96F-A27E-CEB9FEBB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99" y="1705011"/>
            <a:ext cx="9925051" cy="46647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896C6F-4B9B-273B-0E9D-030426C77F84}"/>
              </a:ext>
            </a:extLst>
          </p:cNvPr>
          <p:cNvSpPr txBox="1"/>
          <p:nvPr/>
        </p:nvSpPr>
        <p:spPr>
          <a:xfrm>
            <a:off x="5555625" y="669190"/>
            <a:ext cx="6275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>
                <a:hlinkClick r:id="rId3"/>
              </a:rPr>
              <a:t>Convolutional Neural Network | Deep Learning | Developers Breach</a:t>
            </a:r>
            <a:endParaRPr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22BFC1-F23B-DE08-BF9F-E4B713C8D25E}"/>
              </a:ext>
            </a:extLst>
          </p:cNvPr>
          <p:cNvSpPr txBox="1"/>
          <p:nvPr/>
        </p:nvSpPr>
        <p:spPr>
          <a:xfrm>
            <a:off x="2054153" y="2290156"/>
            <a:ext cx="3068469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フィルタの事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中間画像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の数だけフィルタを作る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B8B59D-4D67-B3E5-CEE8-34B73D49B8FE}"/>
              </a:ext>
            </a:extLst>
          </p:cNvPr>
          <p:cNvSpPr txBox="1"/>
          <p:nvPr/>
        </p:nvSpPr>
        <p:spPr>
          <a:xfrm>
            <a:off x="8693456" y="2290156"/>
            <a:ext cx="2523448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線形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非線形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の結合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ネットワークの組み合わせ分作る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0C0D1F3-08AC-AF76-3BEB-65C9EF4EC83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745626" y="2813376"/>
            <a:ext cx="1842762" cy="131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4BCD98-20B1-A4FD-6CEA-CFBF1343F9F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260726" y="2551766"/>
            <a:ext cx="432730" cy="662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1EAED3-6B29-B012-FBC0-AB0B9E6D801A}"/>
              </a:ext>
            </a:extLst>
          </p:cNvPr>
          <p:cNvSpPr/>
          <p:nvPr/>
        </p:nvSpPr>
        <p:spPr>
          <a:xfrm>
            <a:off x="9841876" y="3398521"/>
            <a:ext cx="666750" cy="919818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C5CFFB-82D0-C59F-C500-BFAABD2C0D01}"/>
              </a:ext>
            </a:extLst>
          </p:cNvPr>
          <p:cNvSpPr txBox="1"/>
          <p:nvPr/>
        </p:nvSpPr>
        <p:spPr>
          <a:xfrm>
            <a:off x="8693456" y="4969498"/>
            <a:ext cx="2853666" cy="523220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合ってる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合ってないを数値で表現する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➡ロス関数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損失関数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3E95D40-5B15-6199-0883-C717C2E13D48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10120289" y="4318339"/>
            <a:ext cx="54962" cy="6511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52676F6-8D1E-F921-6D8A-3A8F6ABBF573}"/>
              </a:ext>
            </a:extLst>
          </p:cNvPr>
          <p:cNvSpPr txBox="1"/>
          <p:nvPr/>
        </p:nvSpPr>
        <p:spPr>
          <a:xfrm>
            <a:off x="349624" y="179293"/>
            <a:ext cx="722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畳み込みニューラルネットワーク </a:t>
            </a:r>
            <a:r>
              <a:rPr kumimoji="1"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(CNN, Convolutional Neural Network)</a:t>
            </a:r>
            <a:endParaRPr kumimoji="1" lang="ja-JP" altLang="en-US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17F5C69-86CC-0180-319B-1CA500AB700C}"/>
              </a:ext>
            </a:extLst>
          </p:cNvPr>
          <p:cNvSpPr txBox="1"/>
          <p:nvPr/>
        </p:nvSpPr>
        <p:spPr>
          <a:xfrm>
            <a:off x="459749" y="1428196"/>
            <a:ext cx="3395481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学習によって最適化するパラメータを持つところ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5CF16DE-4862-CCE5-6536-F363ACEB4B9F}"/>
                  </a:ext>
                </a:extLst>
              </p:cNvPr>
              <p:cNvSpPr txBox="1"/>
              <p:nvPr/>
            </p:nvSpPr>
            <p:spPr>
              <a:xfrm>
                <a:off x="10372602" y="5546406"/>
                <a:ext cx="1688603" cy="597471"/>
              </a:xfrm>
              <a:prstGeom prst="rect">
                <a:avLst/>
              </a:prstGeom>
              <a:solidFill>
                <a:srgbClr val="0000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6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6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5CF16DE-4862-CCE5-6536-F363ACEB4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02" y="5546406"/>
                <a:ext cx="1688603" cy="59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4293D8-D8CC-95F9-1F6D-44BCC59DFF1C}"/>
              </a:ext>
            </a:extLst>
          </p:cNvPr>
          <p:cNvSpPr txBox="1"/>
          <p:nvPr/>
        </p:nvSpPr>
        <p:spPr>
          <a:xfrm>
            <a:off x="349624" y="179293"/>
            <a:ext cx="519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ニューラルネットワークの推定による交差エントロピー誤差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58C04A-9B67-E09E-FBEE-9F10689062EC}"/>
              </a:ext>
            </a:extLst>
          </p:cNvPr>
          <p:cNvSpPr txBox="1"/>
          <p:nvPr/>
        </p:nvSpPr>
        <p:spPr>
          <a:xfrm>
            <a:off x="349624" y="887504"/>
            <a:ext cx="11580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・交差エントロピー誤差は以下の数式で表される。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60A42E-BF8E-800F-5271-D7CCD32B034B}"/>
              </a:ext>
            </a:extLst>
          </p:cNvPr>
          <p:cNvSpPr txBox="1"/>
          <p:nvPr/>
        </p:nvSpPr>
        <p:spPr>
          <a:xfrm>
            <a:off x="8453307" y="237846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情報ソース：ゼロから作るディープラーニング１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B8073D-08DD-AD88-76F1-67110D382B9A}"/>
                  </a:ext>
                </a:extLst>
              </p:cNvPr>
              <p:cNvSpPr txBox="1"/>
              <p:nvPr/>
            </p:nvSpPr>
            <p:spPr>
              <a:xfrm>
                <a:off x="770404" y="1457922"/>
                <a:ext cx="1688603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16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B8073D-08DD-AD88-76F1-67110D382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04" y="1457922"/>
                <a:ext cx="1688603" cy="597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3AF885F-B2D9-F373-A795-EC9C0CAE5D77}"/>
                  </a:ext>
                </a:extLst>
              </p:cNvPr>
              <p:cNvSpPr txBox="1"/>
              <p:nvPr/>
            </p:nvSpPr>
            <p:spPr>
              <a:xfrm>
                <a:off x="349624" y="2196351"/>
                <a:ext cx="1158010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・ここで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log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は底が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e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の自然対数。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はニューラルネットワークの出力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そのラベルである確率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(0,1))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、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は正解ラベルとする。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・また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は正解ラベルとなるインデックスが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で、その他を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0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とする。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(One-hot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表現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</a:p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⇒実質的に正解ラベルが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に対応する出力の自然対数を計算するだけになる。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1(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正解ラベル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)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の確率が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1(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=0)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の時に最小となる。逆に確率が低いとき、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16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は負側に偏り</a:t>
                </a:r>
                <a:r>
                  <a:rPr lang="en-US" altLang="ja-JP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E</a:t>
                </a:r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が大きくなる。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r>
                  <a:rPr lang="ja-JP" altLang="en-US" sz="1600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　つまり推定が正解に近いほど交差エントロピー誤差が小さくなる。</a:t>
                </a:r>
                <a:endParaRPr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3AF885F-B2D9-F373-A795-EC9C0CAE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4" y="2196351"/>
                <a:ext cx="11580106" cy="1569660"/>
              </a:xfrm>
              <a:prstGeom prst="rect">
                <a:avLst/>
              </a:prstGeom>
              <a:blipFill>
                <a:blip r:embed="rId3"/>
                <a:stretch>
                  <a:fillRect l="-263" t="-1938" b="-38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1">
                <a:extLst>
                  <a:ext uri="{FF2B5EF4-FFF2-40B4-BE49-F238E27FC236}">
                    <a16:creationId xmlns:a16="http://schemas.microsoft.com/office/drawing/2014/main" id="{43767103-A433-EF40-20E3-B2E8CCD46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7185" y="4499638"/>
              <a:ext cx="4663284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821">
                      <a:extLst>
                        <a:ext uri="{9D8B030D-6E8A-4147-A177-3AD203B41FA5}">
                          <a16:colId xmlns:a16="http://schemas.microsoft.com/office/drawing/2014/main" val="110444979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3686329457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282447610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9361880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サンプル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: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正解ラベル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: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出力</a:t>
                          </a:r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(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確率</a:t>
                          </a:r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)</a:t>
                          </a:r>
                          <a:endParaRPr kumimoji="1" lang="ja-JP" altLang="en-US" sz="1100" dirty="0">
                            <a:solidFill>
                              <a:schemeClr val="bg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sz="1100" dirty="0">
                            <a:solidFill>
                              <a:schemeClr val="bg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384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A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-1.61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48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0.7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-0.36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4242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C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-0.51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201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D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7197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7074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F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9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1">
                <a:extLst>
                  <a:ext uri="{FF2B5EF4-FFF2-40B4-BE49-F238E27FC236}">
                    <a16:creationId xmlns:a16="http://schemas.microsoft.com/office/drawing/2014/main" id="{43767103-A433-EF40-20E3-B2E8CCD46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6680219"/>
                  </p:ext>
                </p:extLst>
              </p:nvPr>
            </p:nvGraphicFramePr>
            <p:xfrm>
              <a:off x="877185" y="4499638"/>
              <a:ext cx="4663284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821">
                      <a:extLst>
                        <a:ext uri="{9D8B030D-6E8A-4147-A177-3AD203B41FA5}">
                          <a16:colId xmlns:a16="http://schemas.microsoft.com/office/drawing/2014/main" val="110444979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3686329457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282447610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936188090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サンプル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24" t="-2326" r="-201047" b="-6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99479" t="-2326" r="-100000" b="-6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047" t="-2326" r="-524" b="-6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38400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A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-1.61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4859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0.7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-0.36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4242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C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-0.51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2016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D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71979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7074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F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91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0A124BCD-0093-C1D6-8582-1C3FDD387A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558968" y="4499638"/>
              <a:ext cx="4663284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821">
                      <a:extLst>
                        <a:ext uri="{9D8B030D-6E8A-4147-A177-3AD203B41FA5}">
                          <a16:colId xmlns:a16="http://schemas.microsoft.com/office/drawing/2014/main" val="110444979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3686329457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282447610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25278977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サンプル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: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正解ラベル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: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出力</a:t>
                          </a:r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(</a:t>
                          </a:r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確率</a:t>
                          </a:r>
                          <a:r>
                            <a:rPr kumimoji="1" lang="en-US" altLang="ja-JP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)</a:t>
                          </a:r>
                          <a:endParaRPr kumimoji="1" lang="ja-JP" altLang="en-US" sz="1100" dirty="0">
                            <a:solidFill>
                              <a:schemeClr val="bg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kumimoji="1" lang="en-US" altLang="ja-JP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sz="11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func>
                              </m:oMath>
                            </m:oMathPara>
                          </a14:m>
                          <a:endParaRPr kumimoji="1" lang="ja-JP" altLang="en-US" sz="1100" dirty="0">
                            <a:solidFill>
                              <a:schemeClr val="bg1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384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A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48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0.9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-0.11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4242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C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0.7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-0.36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2016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D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71979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70742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F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9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0A124BCD-0093-C1D6-8582-1C3FDD387A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8295355"/>
                  </p:ext>
                </p:extLst>
              </p:nvPr>
            </p:nvGraphicFramePr>
            <p:xfrm>
              <a:off x="6558968" y="4499638"/>
              <a:ext cx="4663284" cy="1813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65821">
                      <a:extLst>
                        <a:ext uri="{9D8B030D-6E8A-4147-A177-3AD203B41FA5}">
                          <a16:colId xmlns:a16="http://schemas.microsoft.com/office/drawing/2014/main" val="110444979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3686329457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1282447610"/>
                        </a:ext>
                      </a:extLst>
                    </a:gridCol>
                    <a:gridCol w="1165821">
                      <a:extLst>
                        <a:ext uri="{9D8B030D-6E8A-4147-A177-3AD203B41FA5}">
                          <a16:colId xmlns:a16="http://schemas.microsoft.com/office/drawing/2014/main" val="252789779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100" dirty="0">
                              <a:solidFill>
                                <a:schemeClr val="bg1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サンプル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524" t="-2326" r="-201047" b="-6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479" t="-2326" r="-100000" b="-609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047" t="-2326" r="-524" b="-609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838400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A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144859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B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0.9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-0.11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942428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C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0.7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-0.36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42016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D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1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0.8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-0.22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41719792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E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0.2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9707428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F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>
                              <a:solidFill>
                                <a:sysClr val="windowText" lastClr="000000"/>
                              </a:solidFill>
                              <a:latin typeface="Meiryo UI" panose="020B0604030504040204" pitchFamily="50" charset="-128"/>
                              <a:ea typeface="Meiryo UI" panose="020B0604030504040204" pitchFamily="50" charset="-128"/>
                            </a:rPr>
                            <a:t>0.00</a:t>
                          </a:r>
                          <a:endParaRPr kumimoji="1" lang="ja-JP" altLang="en-US" sz="1100" dirty="0">
                            <a:solidFill>
                              <a:sysClr val="windowText" lastClr="000000"/>
                            </a:solidFill>
                            <a:latin typeface="Meiryo UI" panose="020B0604030504040204" pitchFamily="50" charset="-128"/>
                            <a:ea typeface="Meiryo UI" panose="020B0604030504040204" pitchFamily="50" charset="-128"/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329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65FB79-1487-4D0F-C95A-BF0FB9955721}"/>
              </a:ext>
            </a:extLst>
          </p:cNvPr>
          <p:cNvSpPr txBox="1"/>
          <p:nvPr/>
        </p:nvSpPr>
        <p:spPr>
          <a:xfrm>
            <a:off x="877186" y="4161084"/>
            <a:ext cx="413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精度が悪い場合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E=2.70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151B3B-754D-AF1D-4024-639DA5AF9885}"/>
              </a:ext>
            </a:extLst>
          </p:cNvPr>
          <p:cNvSpPr txBox="1"/>
          <p:nvPr/>
        </p:nvSpPr>
        <p:spPr>
          <a:xfrm>
            <a:off x="6558969" y="4161084"/>
            <a:ext cx="413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精度が良い場合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E=0.91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01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38B03-0D55-27E2-EC09-95298C0130A3}"/>
              </a:ext>
            </a:extLst>
          </p:cNvPr>
          <p:cNvSpPr txBox="1"/>
          <p:nvPr/>
        </p:nvSpPr>
        <p:spPr>
          <a:xfrm>
            <a:off x="349624" y="17929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学習によるパラメータの更新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A170C83B-170A-E4CF-42A4-D4F2285CE242}"/>
              </a:ext>
            </a:extLst>
          </p:cNvPr>
          <p:cNvSpPr/>
          <p:nvPr/>
        </p:nvSpPr>
        <p:spPr>
          <a:xfrm>
            <a:off x="1831622" y="2605643"/>
            <a:ext cx="4000500" cy="2472674"/>
          </a:xfrm>
          <a:custGeom>
            <a:avLst/>
            <a:gdLst>
              <a:gd name="connsiteX0" fmla="*/ 0 w 4924425"/>
              <a:gd name="connsiteY0" fmla="*/ 0 h 3717390"/>
              <a:gd name="connsiteX1" fmla="*/ 352425 w 4924425"/>
              <a:gd name="connsiteY1" fmla="*/ 2276475 h 3717390"/>
              <a:gd name="connsiteX2" fmla="*/ 742950 w 4924425"/>
              <a:gd name="connsiteY2" fmla="*/ 2619375 h 3717390"/>
              <a:gd name="connsiteX3" fmla="*/ 1009650 w 4924425"/>
              <a:gd name="connsiteY3" fmla="*/ 2133600 h 3717390"/>
              <a:gd name="connsiteX4" fmla="*/ 1381125 w 4924425"/>
              <a:gd name="connsiteY4" fmla="*/ 2428875 h 3717390"/>
              <a:gd name="connsiteX5" fmla="*/ 2028825 w 4924425"/>
              <a:gd name="connsiteY5" fmla="*/ 3571875 h 3717390"/>
              <a:gd name="connsiteX6" fmla="*/ 2914650 w 4924425"/>
              <a:gd name="connsiteY6" fmla="*/ 3638550 h 3717390"/>
              <a:gd name="connsiteX7" fmla="*/ 3562350 w 4924425"/>
              <a:gd name="connsiteY7" fmla="*/ 2990850 h 3717390"/>
              <a:gd name="connsiteX8" fmla="*/ 4048125 w 4924425"/>
              <a:gd name="connsiteY8" fmla="*/ 2133600 h 3717390"/>
              <a:gd name="connsiteX9" fmla="*/ 4362450 w 4924425"/>
              <a:gd name="connsiteY9" fmla="*/ 1304925 h 3717390"/>
              <a:gd name="connsiteX10" fmla="*/ 4552950 w 4924425"/>
              <a:gd name="connsiteY10" fmla="*/ 1790700 h 3717390"/>
              <a:gd name="connsiteX11" fmla="*/ 4924425 w 4924425"/>
              <a:gd name="connsiteY11" fmla="*/ 28575 h 3717390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362450 w 4924425"/>
              <a:gd name="connsiteY8" fmla="*/ 13049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229100 w 4924425"/>
              <a:gd name="connsiteY8" fmla="*/ 14573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61157"/>
              <a:gd name="connsiteX1" fmla="*/ 352425 w 4924425"/>
              <a:gd name="connsiteY1" fmla="*/ 2276475 h 3761157"/>
              <a:gd name="connsiteX2" fmla="*/ 742950 w 4924425"/>
              <a:gd name="connsiteY2" fmla="*/ 2619375 h 3761157"/>
              <a:gd name="connsiteX3" fmla="*/ 1009650 w 4924425"/>
              <a:gd name="connsiteY3" fmla="*/ 2133600 h 3761157"/>
              <a:gd name="connsiteX4" fmla="*/ 1381125 w 4924425"/>
              <a:gd name="connsiteY4" fmla="*/ 2428875 h 3761157"/>
              <a:gd name="connsiteX5" fmla="*/ 2028825 w 4924425"/>
              <a:gd name="connsiteY5" fmla="*/ 3571875 h 3761157"/>
              <a:gd name="connsiteX6" fmla="*/ 2914650 w 4924425"/>
              <a:gd name="connsiteY6" fmla="*/ 3638550 h 3761157"/>
              <a:gd name="connsiteX7" fmla="*/ 3867150 w 4924425"/>
              <a:gd name="connsiteY7" fmla="*/ 2352675 h 3761157"/>
              <a:gd name="connsiteX8" fmla="*/ 4229100 w 4924425"/>
              <a:gd name="connsiteY8" fmla="*/ 1457325 h 3761157"/>
              <a:gd name="connsiteX9" fmla="*/ 4552950 w 4924425"/>
              <a:gd name="connsiteY9" fmla="*/ 1790700 h 3761157"/>
              <a:gd name="connsiteX10" fmla="*/ 4924425 w 4924425"/>
              <a:gd name="connsiteY10" fmla="*/ 28575 h 3761157"/>
              <a:gd name="connsiteX0" fmla="*/ 0 w 4924425"/>
              <a:gd name="connsiteY0" fmla="*/ 0 h 3651480"/>
              <a:gd name="connsiteX1" fmla="*/ 352425 w 4924425"/>
              <a:gd name="connsiteY1" fmla="*/ 2276475 h 3651480"/>
              <a:gd name="connsiteX2" fmla="*/ 742950 w 4924425"/>
              <a:gd name="connsiteY2" fmla="*/ 2619375 h 3651480"/>
              <a:gd name="connsiteX3" fmla="*/ 1009650 w 4924425"/>
              <a:gd name="connsiteY3" fmla="*/ 2133600 h 3651480"/>
              <a:gd name="connsiteX4" fmla="*/ 1381125 w 4924425"/>
              <a:gd name="connsiteY4" fmla="*/ 2428875 h 3651480"/>
              <a:gd name="connsiteX5" fmla="*/ 1895475 w 4924425"/>
              <a:gd name="connsiteY5" fmla="*/ 2981325 h 3651480"/>
              <a:gd name="connsiteX6" fmla="*/ 2914650 w 4924425"/>
              <a:gd name="connsiteY6" fmla="*/ 3638550 h 3651480"/>
              <a:gd name="connsiteX7" fmla="*/ 3867150 w 4924425"/>
              <a:gd name="connsiteY7" fmla="*/ 2352675 h 3651480"/>
              <a:gd name="connsiteX8" fmla="*/ 4229100 w 4924425"/>
              <a:gd name="connsiteY8" fmla="*/ 1457325 h 3651480"/>
              <a:gd name="connsiteX9" fmla="*/ 4552950 w 4924425"/>
              <a:gd name="connsiteY9" fmla="*/ 1790700 h 3651480"/>
              <a:gd name="connsiteX10" fmla="*/ 4924425 w 4924425"/>
              <a:gd name="connsiteY10" fmla="*/ 28575 h 3651480"/>
              <a:gd name="connsiteX0" fmla="*/ 0 w 5777258"/>
              <a:gd name="connsiteY0" fmla="*/ 0 h 3651480"/>
              <a:gd name="connsiteX1" fmla="*/ 352425 w 5777258"/>
              <a:gd name="connsiteY1" fmla="*/ 2276475 h 3651480"/>
              <a:gd name="connsiteX2" fmla="*/ 742950 w 5777258"/>
              <a:gd name="connsiteY2" fmla="*/ 2619375 h 3651480"/>
              <a:gd name="connsiteX3" fmla="*/ 1009650 w 5777258"/>
              <a:gd name="connsiteY3" fmla="*/ 2133600 h 3651480"/>
              <a:gd name="connsiteX4" fmla="*/ 1381125 w 5777258"/>
              <a:gd name="connsiteY4" fmla="*/ 2428875 h 3651480"/>
              <a:gd name="connsiteX5" fmla="*/ 1895475 w 5777258"/>
              <a:gd name="connsiteY5" fmla="*/ 2981325 h 3651480"/>
              <a:gd name="connsiteX6" fmla="*/ 2914650 w 5777258"/>
              <a:gd name="connsiteY6" fmla="*/ 3638550 h 3651480"/>
              <a:gd name="connsiteX7" fmla="*/ 3867150 w 5777258"/>
              <a:gd name="connsiteY7" fmla="*/ 2352675 h 3651480"/>
              <a:gd name="connsiteX8" fmla="*/ 4229100 w 5777258"/>
              <a:gd name="connsiteY8" fmla="*/ 1457325 h 3651480"/>
              <a:gd name="connsiteX9" fmla="*/ 4552950 w 5777258"/>
              <a:gd name="connsiteY9" fmla="*/ 1790700 h 3651480"/>
              <a:gd name="connsiteX10" fmla="*/ 5777258 w 5777258"/>
              <a:gd name="connsiteY10" fmla="*/ 352090 h 3651480"/>
              <a:gd name="connsiteX0" fmla="*/ 0 w 5777258"/>
              <a:gd name="connsiteY0" fmla="*/ 0 h 3651480"/>
              <a:gd name="connsiteX1" fmla="*/ 352425 w 5777258"/>
              <a:gd name="connsiteY1" fmla="*/ 2276475 h 3651480"/>
              <a:gd name="connsiteX2" fmla="*/ 742950 w 5777258"/>
              <a:gd name="connsiteY2" fmla="*/ 2619375 h 3651480"/>
              <a:gd name="connsiteX3" fmla="*/ 1009650 w 5777258"/>
              <a:gd name="connsiteY3" fmla="*/ 2133600 h 3651480"/>
              <a:gd name="connsiteX4" fmla="*/ 1381125 w 5777258"/>
              <a:gd name="connsiteY4" fmla="*/ 2428875 h 3651480"/>
              <a:gd name="connsiteX5" fmla="*/ 1895475 w 5777258"/>
              <a:gd name="connsiteY5" fmla="*/ 2981325 h 3651480"/>
              <a:gd name="connsiteX6" fmla="*/ 2914650 w 5777258"/>
              <a:gd name="connsiteY6" fmla="*/ 3638550 h 3651480"/>
              <a:gd name="connsiteX7" fmla="*/ 3867150 w 5777258"/>
              <a:gd name="connsiteY7" fmla="*/ 2352675 h 3651480"/>
              <a:gd name="connsiteX8" fmla="*/ 4552950 w 5777258"/>
              <a:gd name="connsiteY8" fmla="*/ 1790700 h 3651480"/>
              <a:gd name="connsiteX9" fmla="*/ 5777258 w 5777258"/>
              <a:gd name="connsiteY9" fmla="*/ 352090 h 365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77258" h="3651480">
                <a:moveTo>
                  <a:pt x="0" y="0"/>
                </a:moveTo>
                <a:cubicBezTo>
                  <a:pt x="114300" y="919956"/>
                  <a:pt x="228600" y="1839913"/>
                  <a:pt x="352425" y="2276475"/>
                </a:cubicBezTo>
                <a:cubicBezTo>
                  <a:pt x="476250" y="2713037"/>
                  <a:pt x="633413" y="2643187"/>
                  <a:pt x="742950" y="2619375"/>
                </a:cubicBezTo>
                <a:cubicBezTo>
                  <a:pt x="852487" y="2595563"/>
                  <a:pt x="903288" y="2165350"/>
                  <a:pt x="1009650" y="2133600"/>
                </a:cubicBezTo>
                <a:cubicBezTo>
                  <a:pt x="1116013" y="2101850"/>
                  <a:pt x="1233488" y="2287588"/>
                  <a:pt x="1381125" y="2428875"/>
                </a:cubicBezTo>
                <a:cubicBezTo>
                  <a:pt x="1528763" y="2570163"/>
                  <a:pt x="1639887" y="2779712"/>
                  <a:pt x="1895475" y="2981325"/>
                </a:cubicBezTo>
                <a:cubicBezTo>
                  <a:pt x="2151063" y="3182938"/>
                  <a:pt x="2586038" y="3743325"/>
                  <a:pt x="2914650" y="3638550"/>
                </a:cubicBezTo>
                <a:cubicBezTo>
                  <a:pt x="3243263" y="3533775"/>
                  <a:pt x="3594100" y="2660650"/>
                  <a:pt x="3867150" y="2352675"/>
                </a:cubicBezTo>
                <a:cubicBezTo>
                  <a:pt x="4140200" y="2044700"/>
                  <a:pt x="4234599" y="2124131"/>
                  <a:pt x="4552950" y="1790700"/>
                </a:cubicBezTo>
                <a:cubicBezTo>
                  <a:pt x="4646613" y="1577975"/>
                  <a:pt x="5638352" y="1126790"/>
                  <a:pt x="5777258" y="35209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2651D6-1BEE-B32C-30F1-33142BD5C241}"/>
              </a:ext>
            </a:extLst>
          </p:cNvPr>
          <p:cNvCxnSpPr/>
          <p:nvPr/>
        </p:nvCxnSpPr>
        <p:spPr>
          <a:xfrm flipV="1">
            <a:off x="1431089" y="1670280"/>
            <a:ext cx="0" cy="434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3A5548-B7C8-978A-3C28-885CC346A6B3}"/>
              </a:ext>
            </a:extLst>
          </p:cNvPr>
          <p:cNvCxnSpPr>
            <a:cxnSpLocks/>
          </p:cNvCxnSpPr>
          <p:nvPr/>
        </p:nvCxnSpPr>
        <p:spPr>
          <a:xfrm>
            <a:off x="1431089" y="6013680"/>
            <a:ext cx="460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857934-1C01-4091-978D-C87D4EB9DAC8}"/>
              </a:ext>
            </a:extLst>
          </p:cNvPr>
          <p:cNvSpPr txBox="1"/>
          <p:nvPr/>
        </p:nvSpPr>
        <p:spPr>
          <a:xfrm rot="16200000">
            <a:off x="310373" y="2366601"/>
            <a:ext cx="1686680" cy="307777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ロス関数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損失関数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0A5A9-08ED-9BE4-54B2-15A1973556D7}"/>
              </a:ext>
            </a:extLst>
          </p:cNvPr>
          <p:cNvSpPr txBox="1"/>
          <p:nvPr/>
        </p:nvSpPr>
        <p:spPr>
          <a:xfrm>
            <a:off x="5133854" y="6082859"/>
            <a:ext cx="85311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E40A7C5-A764-5EDC-9B97-D5C6B72E449E}"/>
              </a:ext>
            </a:extLst>
          </p:cNvPr>
          <p:cNvCxnSpPr>
            <a:cxnSpLocks/>
          </p:cNvCxnSpPr>
          <p:nvPr/>
        </p:nvCxnSpPr>
        <p:spPr>
          <a:xfrm flipH="1">
            <a:off x="5047189" y="3216108"/>
            <a:ext cx="465023" cy="431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390F56-0E0C-22C6-EA7B-3563F116C965}"/>
              </a:ext>
            </a:extLst>
          </p:cNvPr>
          <p:cNvCxnSpPr>
            <a:cxnSpLocks/>
          </p:cNvCxnSpPr>
          <p:nvPr/>
        </p:nvCxnSpPr>
        <p:spPr>
          <a:xfrm flipH="1">
            <a:off x="4955065" y="2734153"/>
            <a:ext cx="1140935" cy="12573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54016EC2-982F-98D1-0B09-C835AC57F54F}"/>
              </a:ext>
            </a:extLst>
          </p:cNvPr>
          <p:cNvSpPr/>
          <p:nvPr/>
        </p:nvSpPr>
        <p:spPr>
          <a:xfrm>
            <a:off x="5544583" y="3222028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4D4C61-7A8D-712B-BF11-95F39BD42A33}"/>
              </a:ext>
            </a:extLst>
          </p:cNvPr>
          <p:cNvSpPr txBox="1"/>
          <p:nvPr/>
        </p:nvSpPr>
        <p:spPr>
          <a:xfrm>
            <a:off x="2171048" y="3248847"/>
            <a:ext cx="811441" cy="307777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ロス関数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C3BFE38-C926-EB44-9343-7A2438C2A4F1}"/>
              </a:ext>
            </a:extLst>
          </p:cNvPr>
          <p:cNvSpPr/>
          <p:nvPr/>
        </p:nvSpPr>
        <p:spPr>
          <a:xfrm>
            <a:off x="4955065" y="364973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736158B-F327-FA21-7EC3-F18BD77A68D5}"/>
              </a:ext>
            </a:extLst>
          </p:cNvPr>
          <p:cNvCxnSpPr>
            <a:cxnSpLocks/>
          </p:cNvCxnSpPr>
          <p:nvPr/>
        </p:nvCxnSpPr>
        <p:spPr>
          <a:xfrm flipH="1">
            <a:off x="4562620" y="3623746"/>
            <a:ext cx="571719" cy="51075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138B2E1-F9AE-7BB4-163C-EE6BA32DD65D}"/>
              </a:ext>
            </a:extLst>
          </p:cNvPr>
          <p:cNvCxnSpPr>
            <a:cxnSpLocks/>
          </p:cNvCxnSpPr>
          <p:nvPr/>
        </p:nvCxnSpPr>
        <p:spPr>
          <a:xfrm flipH="1">
            <a:off x="4360285" y="3721469"/>
            <a:ext cx="538020" cy="462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61D179-0DCA-2E22-5B7A-23210A86995C}"/>
                  </a:ext>
                </a:extLst>
              </p:cNvPr>
              <p:cNvSpPr txBox="1"/>
              <p:nvPr/>
            </p:nvSpPr>
            <p:spPr>
              <a:xfrm>
                <a:off x="6572080" y="2257677"/>
                <a:ext cx="4135719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ロス関数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𝐿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= 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𝐿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1, 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2, </m:t>
                      </m:r>
                      <m:r>
                        <a:rPr lang="ja-JP" altLang="en-US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・・・・・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61D179-0DCA-2E22-5B7A-23210A869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80" y="2257677"/>
                <a:ext cx="4135719" cy="400174"/>
              </a:xfrm>
              <a:prstGeom prst="rect">
                <a:avLst/>
              </a:prstGeom>
              <a:blipFill>
                <a:blip r:embed="rId2"/>
                <a:stretch>
                  <a:fillRect l="-589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85EDF1-2DA6-AD08-713F-04B4C86EEA87}"/>
                  </a:ext>
                </a:extLst>
              </p:cNvPr>
              <p:cNvSpPr txBox="1"/>
              <p:nvPr/>
            </p:nvSpPr>
            <p:spPr>
              <a:xfrm>
                <a:off x="6572080" y="3544535"/>
                <a:ext cx="4135719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ロス関数</m:t>
                      </m:r>
                      <m:r>
                        <a:rPr lang="ja-JP" altLang="en-US" sz="2000" i="1" dirty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の</m:t>
                      </m:r>
                      <m:r>
                        <a:rPr lang="ja-JP" altLang="en-US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偏微分</m:t>
                      </m:r>
                    </m:oMath>
                  </m:oMathPara>
                </a14:m>
                <a:endParaRPr lang="en-US" altLang="ja-JP" sz="2000" i="1" dirty="0">
                  <a:latin typeface="Cambria Math" panose="02040503050406030204" pitchFamily="18" charset="0"/>
                  <a:ea typeface="Meiryo UI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den>
                      </m:f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=</m:t>
                      </m:r>
                      <m:f>
                        <m:f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den>
                      </m:f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dPr>
                        <m:e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1, </m:t>
                          </m:r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2, </m:t>
                          </m:r>
                          <m:r>
                            <a:rPr lang="ja-JP" altLang="en-US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・・・・・</m:t>
                          </m:r>
                        </m:e>
                      </m:d>
                    </m:oMath>
                  </m:oMathPara>
                </a14:m>
                <a:endPara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/>
                <a:endParaRPr lang="en-US" altLang="ja-JP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den>
                      </m:f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 =</m:t>
                      </m:r>
                      <m:f>
                        <m:fPr>
                          <m:ctrlP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fPr>
                        <m:num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00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𝜕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𝑎</m:t>
                          </m:r>
                          <m:r>
                            <a:rPr lang="en-US" altLang="ja-JP" sz="2000" b="0" i="1" dirty="0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den>
                      </m:f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𝐿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(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1, 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𝑎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2, </m:t>
                      </m:r>
                      <m:r>
                        <a:rPr lang="ja-JP" altLang="en-US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・・・・・</m:t>
                      </m:r>
                      <m:r>
                        <a:rPr lang="en-US" altLang="ja-JP" sz="2000" i="1" dirty="0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lang="ja-JP" altLang="en-US" sz="20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8A85EDF1-2DA6-AD08-713F-04B4C86EE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80" y="3544535"/>
                <a:ext cx="4135719" cy="1878528"/>
              </a:xfrm>
              <a:prstGeom prst="rect">
                <a:avLst/>
              </a:prstGeom>
              <a:blipFill>
                <a:blip r:embed="rId3"/>
                <a:stretch>
                  <a:fillRect l="-5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矢印: 下 32">
            <a:extLst>
              <a:ext uri="{FF2B5EF4-FFF2-40B4-BE49-F238E27FC236}">
                <a16:creationId xmlns:a16="http://schemas.microsoft.com/office/drawing/2014/main" id="{7B39C15E-0D68-461D-2B32-28A4B70CC848}"/>
              </a:ext>
            </a:extLst>
          </p:cNvPr>
          <p:cNvSpPr/>
          <p:nvPr/>
        </p:nvSpPr>
        <p:spPr>
          <a:xfrm>
            <a:off x="6935888" y="2839583"/>
            <a:ext cx="542925" cy="523220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07E7EB-11C3-CE2D-FE7C-93B821C6FCCA}"/>
              </a:ext>
            </a:extLst>
          </p:cNvPr>
          <p:cNvSpPr txBox="1"/>
          <p:nvPr/>
        </p:nvSpPr>
        <p:spPr>
          <a:xfrm>
            <a:off x="183163" y="706450"/>
            <a:ext cx="833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学習計算によって、ロス関数が低くなるパラメータ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最も予測が良い所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を計算によって探す。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D65A76-44BA-0CD9-E900-A6E44F888C7C}"/>
              </a:ext>
            </a:extLst>
          </p:cNvPr>
          <p:cNvSpPr txBox="1"/>
          <p:nvPr/>
        </p:nvSpPr>
        <p:spPr>
          <a:xfrm>
            <a:off x="2448764" y="5424962"/>
            <a:ext cx="308449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最もロス関数が低くなるパラメータを探す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A8FD8ED-780E-ABC0-E3EE-C59139096C9E}"/>
              </a:ext>
            </a:extLst>
          </p:cNvPr>
          <p:cNvCxnSpPr>
            <a:cxnSpLocks/>
            <a:stCxn id="40" idx="0"/>
            <a:endCxn id="3" idx="6"/>
          </p:cNvCxnSpPr>
          <p:nvPr/>
        </p:nvCxnSpPr>
        <p:spPr>
          <a:xfrm flipH="1" flipV="1">
            <a:off x="3849890" y="5069561"/>
            <a:ext cx="141124" cy="35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99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94A10B-00C4-CB6F-4989-8FD055E1690A}"/>
              </a:ext>
            </a:extLst>
          </p:cNvPr>
          <p:cNvSpPr txBox="1"/>
          <p:nvPr/>
        </p:nvSpPr>
        <p:spPr>
          <a:xfrm>
            <a:off x="349624" y="179293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学習がうまくいかないパターン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675D96-A0EA-3FDC-1C87-095C53E59454}"/>
              </a:ext>
            </a:extLst>
          </p:cNvPr>
          <p:cNvSpPr txBox="1"/>
          <p:nvPr/>
        </p:nvSpPr>
        <p:spPr>
          <a:xfrm>
            <a:off x="183163" y="706450"/>
            <a:ext cx="655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実際のロス関数はぼこぼこした曲面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超多次元の中の面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になっている。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局所的な極値に落ちてしまうと、それ以上学習が進まなくなる。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6559EAD-9CED-1997-8EC0-3483CAA40B2F}"/>
              </a:ext>
            </a:extLst>
          </p:cNvPr>
          <p:cNvSpPr/>
          <p:nvPr/>
        </p:nvSpPr>
        <p:spPr>
          <a:xfrm>
            <a:off x="1241072" y="2691368"/>
            <a:ext cx="4000500" cy="2472674"/>
          </a:xfrm>
          <a:custGeom>
            <a:avLst/>
            <a:gdLst>
              <a:gd name="connsiteX0" fmla="*/ 0 w 4924425"/>
              <a:gd name="connsiteY0" fmla="*/ 0 h 3717390"/>
              <a:gd name="connsiteX1" fmla="*/ 352425 w 4924425"/>
              <a:gd name="connsiteY1" fmla="*/ 2276475 h 3717390"/>
              <a:gd name="connsiteX2" fmla="*/ 742950 w 4924425"/>
              <a:gd name="connsiteY2" fmla="*/ 2619375 h 3717390"/>
              <a:gd name="connsiteX3" fmla="*/ 1009650 w 4924425"/>
              <a:gd name="connsiteY3" fmla="*/ 2133600 h 3717390"/>
              <a:gd name="connsiteX4" fmla="*/ 1381125 w 4924425"/>
              <a:gd name="connsiteY4" fmla="*/ 2428875 h 3717390"/>
              <a:gd name="connsiteX5" fmla="*/ 2028825 w 4924425"/>
              <a:gd name="connsiteY5" fmla="*/ 3571875 h 3717390"/>
              <a:gd name="connsiteX6" fmla="*/ 2914650 w 4924425"/>
              <a:gd name="connsiteY6" fmla="*/ 3638550 h 3717390"/>
              <a:gd name="connsiteX7" fmla="*/ 3562350 w 4924425"/>
              <a:gd name="connsiteY7" fmla="*/ 2990850 h 3717390"/>
              <a:gd name="connsiteX8" fmla="*/ 4048125 w 4924425"/>
              <a:gd name="connsiteY8" fmla="*/ 2133600 h 3717390"/>
              <a:gd name="connsiteX9" fmla="*/ 4362450 w 4924425"/>
              <a:gd name="connsiteY9" fmla="*/ 1304925 h 3717390"/>
              <a:gd name="connsiteX10" fmla="*/ 4552950 w 4924425"/>
              <a:gd name="connsiteY10" fmla="*/ 1790700 h 3717390"/>
              <a:gd name="connsiteX11" fmla="*/ 4924425 w 4924425"/>
              <a:gd name="connsiteY11" fmla="*/ 28575 h 3717390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362450 w 4924425"/>
              <a:gd name="connsiteY8" fmla="*/ 13049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229100 w 4924425"/>
              <a:gd name="connsiteY8" fmla="*/ 14573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61157"/>
              <a:gd name="connsiteX1" fmla="*/ 352425 w 4924425"/>
              <a:gd name="connsiteY1" fmla="*/ 2276475 h 3761157"/>
              <a:gd name="connsiteX2" fmla="*/ 742950 w 4924425"/>
              <a:gd name="connsiteY2" fmla="*/ 2619375 h 3761157"/>
              <a:gd name="connsiteX3" fmla="*/ 1009650 w 4924425"/>
              <a:gd name="connsiteY3" fmla="*/ 2133600 h 3761157"/>
              <a:gd name="connsiteX4" fmla="*/ 1381125 w 4924425"/>
              <a:gd name="connsiteY4" fmla="*/ 2428875 h 3761157"/>
              <a:gd name="connsiteX5" fmla="*/ 2028825 w 4924425"/>
              <a:gd name="connsiteY5" fmla="*/ 3571875 h 3761157"/>
              <a:gd name="connsiteX6" fmla="*/ 2914650 w 4924425"/>
              <a:gd name="connsiteY6" fmla="*/ 3638550 h 3761157"/>
              <a:gd name="connsiteX7" fmla="*/ 3867150 w 4924425"/>
              <a:gd name="connsiteY7" fmla="*/ 2352675 h 3761157"/>
              <a:gd name="connsiteX8" fmla="*/ 4229100 w 4924425"/>
              <a:gd name="connsiteY8" fmla="*/ 1457325 h 3761157"/>
              <a:gd name="connsiteX9" fmla="*/ 4552950 w 4924425"/>
              <a:gd name="connsiteY9" fmla="*/ 1790700 h 3761157"/>
              <a:gd name="connsiteX10" fmla="*/ 4924425 w 4924425"/>
              <a:gd name="connsiteY10" fmla="*/ 28575 h 3761157"/>
              <a:gd name="connsiteX0" fmla="*/ 0 w 4924425"/>
              <a:gd name="connsiteY0" fmla="*/ 0 h 3651480"/>
              <a:gd name="connsiteX1" fmla="*/ 352425 w 4924425"/>
              <a:gd name="connsiteY1" fmla="*/ 2276475 h 3651480"/>
              <a:gd name="connsiteX2" fmla="*/ 742950 w 4924425"/>
              <a:gd name="connsiteY2" fmla="*/ 2619375 h 3651480"/>
              <a:gd name="connsiteX3" fmla="*/ 1009650 w 4924425"/>
              <a:gd name="connsiteY3" fmla="*/ 2133600 h 3651480"/>
              <a:gd name="connsiteX4" fmla="*/ 1381125 w 4924425"/>
              <a:gd name="connsiteY4" fmla="*/ 2428875 h 3651480"/>
              <a:gd name="connsiteX5" fmla="*/ 1895475 w 4924425"/>
              <a:gd name="connsiteY5" fmla="*/ 2981325 h 3651480"/>
              <a:gd name="connsiteX6" fmla="*/ 2914650 w 4924425"/>
              <a:gd name="connsiteY6" fmla="*/ 3638550 h 3651480"/>
              <a:gd name="connsiteX7" fmla="*/ 3867150 w 4924425"/>
              <a:gd name="connsiteY7" fmla="*/ 2352675 h 3651480"/>
              <a:gd name="connsiteX8" fmla="*/ 4229100 w 4924425"/>
              <a:gd name="connsiteY8" fmla="*/ 1457325 h 3651480"/>
              <a:gd name="connsiteX9" fmla="*/ 4552950 w 4924425"/>
              <a:gd name="connsiteY9" fmla="*/ 1790700 h 3651480"/>
              <a:gd name="connsiteX10" fmla="*/ 4924425 w 4924425"/>
              <a:gd name="connsiteY10" fmla="*/ 28575 h 3651480"/>
              <a:gd name="connsiteX0" fmla="*/ 0 w 5777258"/>
              <a:gd name="connsiteY0" fmla="*/ 0 h 3651480"/>
              <a:gd name="connsiteX1" fmla="*/ 352425 w 5777258"/>
              <a:gd name="connsiteY1" fmla="*/ 2276475 h 3651480"/>
              <a:gd name="connsiteX2" fmla="*/ 742950 w 5777258"/>
              <a:gd name="connsiteY2" fmla="*/ 2619375 h 3651480"/>
              <a:gd name="connsiteX3" fmla="*/ 1009650 w 5777258"/>
              <a:gd name="connsiteY3" fmla="*/ 2133600 h 3651480"/>
              <a:gd name="connsiteX4" fmla="*/ 1381125 w 5777258"/>
              <a:gd name="connsiteY4" fmla="*/ 2428875 h 3651480"/>
              <a:gd name="connsiteX5" fmla="*/ 1895475 w 5777258"/>
              <a:gd name="connsiteY5" fmla="*/ 2981325 h 3651480"/>
              <a:gd name="connsiteX6" fmla="*/ 2914650 w 5777258"/>
              <a:gd name="connsiteY6" fmla="*/ 3638550 h 3651480"/>
              <a:gd name="connsiteX7" fmla="*/ 3867150 w 5777258"/>
              <a:gd name="connsiteY7" fmla="*/ 2352675 h 3651480"/>
              <a:gd name="connsiteX8" fmla="*/ 4229100 w 5777258"/>
              <a:gd name="connsiteY8" fmla="*/ 1457325 h 3651480"/>
              <a:gd name="connsiteX9" fmla="*/ 4552950 w 5777258"/>
              <a:gd name="connsiteY9" fmla="*/ 1790700 h 3651480"/>
              <a:gd name="connsiteX10" fmla="*/ 5777258 w 5777258"/>
              <a:gd name="connsiteY10" fmla="*/ 352090 h 365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7258" h="3651480">
                <a:moveTo>
                  <a:pt x="0" y="0"/>
                </a:moveTo>
                <a:cubicBezTo>
                  <a:pt x="114300" y="919956"/>
                  <a:pt x="228600" y="1839913"/>
                  <a:pt x="352425" y="2276475"/>
                </a:cubicBezTo>
                <a:cubicBezTo>
                  <a:pt x="476250" y="2713037"/>
                  <a:pt x="633413" y="2643187"/>
                  <a:pt x="742950" y="2619375"/>
                </a:cubicBezTo>
                <a:cubicBezTo>
                  <a:pt x="852487" y="2595563"/>
                  <a:pt x="903288" y="2165350"/>
                  <a:pt x="1009650" y="2133600"/>
                </a:cubicBezTo>
                <a:cubicBezTo>
                  <a:pt x="1116013" y="2101850"/>
                  <a:pt x="1233488" y="2287588"/>
                  <a:pt x="1381125" y="2428875"/>
                </a:cubicBezTo>
                <a:cubicBezTo>
                  <a:pt x="1528763" y="2570163"/>
                  <a:pt x="1639887" y="2779712"/>
                  <a:pt x="1895475" y="2981325"/>
                </a:cubicBezTo>
                <a:cubicBezTo>
                  <a:pt x="2151063" y="3182938"/>
                  <a:pt x="2586038" y="3743325"/>
                  <a:pt x="2914650" y="3638550"/>
                </a:cubicBezTo>
                <a:cubicBezTo>
                  <a:pt x="3243263" y="3533775"/>
                  <a:pt x="3648075" y="2716212"/>
                  <a:pt x="3867150" y="2352675"/>
                </a:cubicBezTo>
                <a:cubicBezTo>
                  <a:pt x="4086225" y="1989138"/>
                  <a:pt x="4114800" y="1550987"/>
                  <a:pt x="4229100" y="1457325"/>
                </a:cubicBezTo>
                <a:cubicBezTo>
                  <a:pt x="4343400" y="1363663"/>
                  <a:pt x="4459287" y="2003425"/>
                  <a:pt x="4552950" y="1790700"/>
                </a:cubicBezTo>
                <a:cubicBezTo>
                  <a:pt x="4646613" y="1577975"/>
                  <a:pt x="5638352" y="1126790"/>
                  <a:pt x="5777258" y="35209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5D0865-1A7C-7D63-9554-312A0074BE60}"/>
              </a:ext>
            </a:extLst>
          </p:cNvPr>
          <p:cNvCxnSpPr>
            <a:cxnSpLocks/>
          </p:cNvCxnSpPr>
          <p:nvPr/>
        </p:nvCxnSpPr>
        <p:spPr>
          <a:xfrm flipH="1">
            <a:off x="4347612" y="3368030"/>
            <a:ext cx="465023" cy="431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0203806-8E83-D738-3CE9-8B7D9CCEB730}"/>
              </a:ext>
            </a:extLst>
          </p:cNvPr>
          <p:cNvCxnSpPr>
            <a:cxnSpLocks/>
          </p:cNvCxnSpPr>
          <p:nvPr/>
        </p:nvCxnSpPr>
        <p:spPr>
          <a:xfrm flipH="1">
            <a:off x="4255488" y="2909887"/>
            <a:ext cx="1249962" cy="120967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7499FFDE-F66A-07F4-EAD7-182FA58B6891}"/>
              </a:ext>
            </a:extLst>
          </p:cNvPr>
          <p:cNvSpPr/>
          <p:nvPr/>
        </p:nvSpPr>
        <p:spPr>
          <a:xfrm>
            <a:off x="4845006" y="337395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682DC35-E6C9-4234-B959-00D9C6BA1A15}"/>
              </a:ext>
            </a:extLst>
          </p:cNvPr>
          <p:cNvSpPr/>
          <p:nvPr/>
        </p:nvSpPr>
        <p:spPr>
          <a:xfrm>
            <a:off x="4293612" y="386970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0149552-A99C-0746-CCEB-AD166FDAAB0B}"/>
              </a:ext>
            </a:extLst>
          </p:cNvPr>
          <p:cNvSpPr txBox="1"/>
          <p:nvPr/>
        </p:nvSpPr>
        <p:spPr>
          <a:xfrm>
            <a:off x="4187930" y="4257392"/>
            <a:ext cx="237116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局所的な極値に落ちて、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それ以上学習が進まなくなる。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8DCFAE5D-A728-4E48-7E40-13255E1D4B1F}"/>
              </a:ext>
            </a:extLst>
          </p:cNvPr>
          <p:cNvSpPr/>
          <p:nvPr/>
        </p:nvSpPr>
        <p:spPr>
          <a:xfrm>
            <a:off x="7156980" y="2773185"/>
            <a:ext cx="3448050" cy="1797404"/>
          </a:xfrm>
          <a:custGeom>
            <a:avLst/>
            <a:gdLst>
              <a:gd name="connsiteX0" fmla="*/ 0 w 2857500"/>
              <a:gd name="connsiteY0" fmla="*/ 1143000 h 1797139"/>
              <a:gd name="connsiteX1" fmla="*/ 552450 w 2857500"/>
              <a:gd name="connsiteY1" fmla="*/ 1790700 h 1797139"/>
              <a:gd name="connsiteX2" fmla="*/ 2228850 w 2857500"/>
              <a:gd name="connsiteY2" fmla="*/ 790575 h 1797139"/>
              <a:gd name="connsiteX3" fmla="*/ 2857500 w 2857500"/>
              <a:gd name="connsiteY3" fmla="*/ 0 h 1797139"/>
              <a:gd name="connsiteX0" fmla="*/ 0 w 3448050"/>
              <a:gd name="connsiteY0" fmla="*/ 266700 h 1797404"/>
              <a:gd name="connsiteX1" fmla="*/ 1143000 w 3448050"/>
              <a:gd name="connsiteY1" fmla="*/ 1790700 h 1797404"/>
              <a:gd name="connsiteX2" fmla="*/ 2819400 w 3448050"/>
              <a:gd name="connsiteY2" fmla="*/ 790575 h 1797404"/>
              <a:gd name="connsiteX3" fmla="*/ 3448050 w 3448050"/>
              <a:gd name="connsiteY3" fmla="*/ 0 h 1797404"/>
              <a:gd name="connsiteX0" fmla="*/ 0 w 3448050"/>
              <a:gd name="connsiteY0" fmla="*/ 266700 h 1797404"/>
              <a:gd name="connsiteX1" fmla="*/ 1143000 w 3448050"/>
              <a:gd name="connsiteY1" fmla="*/ 1790700 h 1797404"/>
              <a:gd name="connsiteX2" fmla="*/ 2819400 w 3448050"/>
              <a:gd name="connsiteY2" fmla="*/ 790575 h 1797404"/>
              <a:gd name="connsiteX3" fmla="*/ 3448050 w 3448050"/>
              <a:gd name="connsiteY3" fmla="*/ 0 h 1797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050" h="1797404">
                <a:moveTo>
                  <a:pt x="0" y="266700"/>
                </a:moveTo>
                <a:cubicBezTo>
                  <a:pt x="214312" y="572294"/>
                  <a:pt x="673100" y="1703388"/>
                  <a:pt x="1143000" y="1790700"/>
                </a:cubicBezTo>
                <a:cubicBezTo>
                  <a:pt x="1612900" y="1878012"/>
                  <a:pt x="2435225" y="1089025"/>
                  <a:pt x="2819400" y="790575"/>
                </a:cubicBezTo>
                <a:cubicBezTo>
                  <a:pt x="3203575" y="492125"/>
                  <a:pt x="3325812" y="246062"/>
                  <a:pt x="344805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EE1A671-22D7-5215-7017-0CA122E20981}"/>
              </a:ext>
            </a:extLst>
          </p:cNvPr>
          <p:cNvSpPr/>
          <p:nvPr/>
        </p:nvSpPr>
        <p:spPr>
          <a:xfrm>
            <a:off x="9677886" y="37182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A2A228F-DC86-EBBB-77CA-FAE6D289C310}"/>
              </a:ext>
            </a:extLst>
          </p:cNvPr>
          <p:cNvSpPr/>
          <p:nvPr/>
        </p:nvSpPr>
        <p:spPr>
          <a:xfrm>
            <a:off x="7429986" y="356585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296B72A-BD9C-77DD-643B-E1EBF2BF571A}"/>
              </a:ext>
            </a:extLst>
          </p:cNvPr>
          <p:cNvSpPr/>
          <p:nvPr/>
        </p:nvSpPr>
        <p:spPr>
          <a:xfrm>
            <a:off x="9925536" y="353728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F96B08D8-EFAA-C8FD-B2A8-65430F1B15F7}"/>
              </a:ext>
            </a:extLst>
          </p:cNvPr>
          <p:cNvSpPr/>
          <p:nvPr/>
        </p:nvSpPr>
        <p:spPr>
          <a:xfrm>
            <a:off x="7534761" y="380398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9FC0F4A-DEF5-3D3D-9A7C-074B18F19D09}"/>
              </a:ext>
            </a:extLst>
          </p:cNvPr>
          <p:cNvCxnSpPr>
            <a:cxnSpLocks/>
            <a:stCxn id="30" idx="2"/>
            <a:endCxn id="34" idx="6"/>
          </p:cNvCxnSpPr>
          <p:nvPr/>
        </p:nvCxnSpPr>
        <p:spPr>
          <a:xfrm flipH="1">
            <a:off x="7642761" y="3563760"/>
            <a:ext cx="2333619" cy="294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7F44495-32AB-5EDA-A163-A6ADA9626DF4}"/>
              </a:ext>
            </a:extLst>
          </p:cNvPr>
          <p:cNvCxnSpPr>
            <a:cxnSpLocks/>
            <a:stCxn id="34" idx="6"/>
            <a:endCxn id="31" idx="2"/>
          </p:cNvCxnSpPr>
          <p:nvPr/>
        </p:nvCxnSpPr>
        <p:spPr>
          <a:xfrm flipV="1">
            <a:off x="7642761" y="3772259"/>
            <a:ext cx="2035125" cy="85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D34AE29-8033-175B-2C2B-F2984B3075CE}"/>
              </a:ext>
            </a:extLst>
          </p:cNvPr>
          <p:cNvCxnSpPr>
            <a:cxnSpLocks/>
            <a:stCxn id="31" idx="1"/>
            <a:endCxn id="32" idx="6"/>
          </p:cNvCxnSpPr>
          <p:nvPr/>
        </p:nvCxnSpPr>
        <p:spPr>
          <a:xfrm flipH="1" flipV="1">
            <a:off x="7537986" y="3619859"/>
            <a:ext cx="2155716" cy="114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18C5255-CD11-D263-2DAC-0492F045536B}"/>
              </a:ext>
            </a:extLst>
          </p:cNvPr>
          <p:cNvSpPr txBox="1"/>
          <p:nvPr/>
        </p:nvSpPr>
        <p:spPr>
          <a:xfrm>
            <a:off x="8068310" y="4752298"/>
            <a:ext cx="237917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最小値にたどりつけいパターン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E112C6ED-F40B-B0A2-2EC1-8279BAB08C2C}"/>
              </a:ext>
            </a:extLst>
          </p:cNvPr>
          <p:cNvSpPr/>
          <p:nvPr/>
        </p:nvSpPr>
        <p:spPr>
          <a:xfrm>
            <a:off x="3657600" y="3371850"/>
            <a:ext cx="1028700" cy="952500"/>
          </a:xfrm>
          <a:custGeom>
            <a:avLst/>
            <a:gdLst>
              <a:gd name="connsiteX0" fmla="*/ 1028700 w 1028700"/>
              <a:gd name="connsiteY0" fmla="*/ 0 h 952500"/>
              <a:gd name="connsiteX1" fmla="*/ 0 w 1028700"/>
              <a:gd name="connsiteY1" fmla="*/ 952500 h 952500"/>
              <a:gd name="connsiteX0" fmla="*/ 1028700 w 1028700"/>
              <a:gd name="connsiteY0" fmla="*/ 0 h 952500"/>
              <a:gd name="connsiteX1" fmla="*/ 247650 w 1028700"/>
              <a:gd name="connsiteY1" fmla="*/ 276225 h 952500"/>
              <a:gd name="connsiteX2" fmla="*/ 0 w 1028700"/>
              <a:gd name="connsiteY2" fmla="*/ 952500 h 952500"/>
              <a:gd name="connsiteX0" fmla="*/ 1028700 w 1028700"/>
              <a:gd name="connsiteY0" fmla="*/ 0 h 952500"/>
              <a:gd name="connsiteX1" fmla="*/ 0 w 1028700"/>
              <a:gd name="connsiteY1" fmla="*/ 952500 h 952500"/>
              <a:gd name="connsiteX0" fmla="*/ 1028700 w 1028700"/>
              <a:gd name="connsiteY0" fmla="*/ 0 h 952500"/>
              <a:gd name="connsiteX1" fmla="*/ 247650 w 1028700"/>
              <a:gd name="connsiteY1" fmla="*/ 304800 h 952500"/>
              <a:gd name="connsiteX2" fmla="*/ 0 w 1028700"/>
              <a:gd name="connsiteY2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700" h="952500">
                <a:moveTo>
                  <a:pt x="1028700" y="0"/>
                </a:moveTo>
                <a:cubicBezTo>
                  <a:pt x="869950" y="146050"/>
                  <a:pt x="406400" y="158750"/>
                  <a:pt x="247650" y="304800"/>
                </a:cubicBezTo>
                <a:lnTo>
                  <a:pt x="0" y="952500"/>
                </a:ln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8A5FBF5-3CCD-3ACE-C3E6-8D97B15E819D}"/>
              </a:ext>
            </a:extLst>
          </p:cNvPr>
          <p:cNvSpPr txBox="1"/>
          <p:nvPr/>
        </p:nvSpPr>
        <p:spPr>
          <a:xfrm>
            <a:off x="2075057" y="3174173"/>
            <a:ext cx="18918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飛び越えていきたい・・・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94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38B03-0D55-27E2-EC09-95298C0130A3}"/>
              </a:ext>
            </a:extLst>
          </p:cNvPr>
          <p:cNvSpPr txBox="1"/>
          <p:nvPr/>
        </p:nvSpPr>
        <p:spPr>
          <a:xfrm>
            <a:off x="349624" y="179293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学習の状態を決めるハイパーパラメータ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A170C83B-170A-E4CF-42A4-D4F2285CE242}"/>
              </a:ext>
            </a:extLst>
          </p:cNvPr>
          <p:cNvSpPr/>
          <p:nvPr/>
        </p:nvSpPr>
        <p:spPr>
          <a:xfrm>
            <a:off x="1545872" y="2670813"/>
            <a:ext cx="4000500" cy="2472674"/>
          </a:xfrm>
          <a:custGeom>
            <a:avLst/>
            <a:gdLst>
              <a:gd name="connsiteX0" fmla="*/ 0 w 4924425"/>
              <a:gd name="connsiteY0" fmla="*/ 0 h 3717390"/>
              <a:gd name="connsiteX1" fmla="*/ 352425 w 4924425"/>
              <a:gd name="connsiteY1" fmla="*/ 2276475 h 3717390"/>
              <a:gd name="connsiteX2" fmla="*/ 742950 w 4924425"/>
              <a:gd name="connsiteY2" fmla="*/ 2619375 h 3717390"/>
              <a:gd name="connsiteX3" fmla="*/ 1009650 w 4924425"/>
              <a:gd name="connsiteY3" fmla="*/ 2133600 h 3717390"/>
              <a:gd name="connsiteX4" fmla="*/ 1381125 w 4924425"/>
              <a:gd name="connsiteY4" fmla="*/ 2428875 h 3717390"/>
              <a:gd name="connsiteX5" fmla="*/ 2028825 w 4924425"/>
              <a:gd name="connsiteY5" fmla="*/ 3571875 h 3717390"/>
              <a:gd name="connsiteX6" fmla="*/ 2914650 w 4924425"/>
              <a:gd name="connsiteY6" fmla="*/ 3638550 h 3717390"/>
              <a:gd name="connsiteX7" fmla="*/ 3562350 w 4924425"/>
              <a:gd name="connsiteY7" fmla="*/ 2990850 h 3717390"/>
              <a:gd name="connsiteX8" fmla="*/ 4048125 w 4924425"/>
              <a:gd name="connsiteY8" fmla="*/ 2133600 h 3717390"/>
              <a:gd name="connsiteX9" fmla="*/ 4362450 w 4924425"/>
              <a:gd name="connsiteY9" fmla="*/ 1304925 h 3717390"/>
              <a:gd name="connsiteX10" fmla="*/ 4552950 w 4924425"/>
              <a:gd name="connsiteY10" fmla="*/ 1790700 h 3717390"/>
              <a:gd name="connsiteX11" fmla="*/ 4924425 w 4924425"/>
              <a:gd name="connsiteY11" fmla="*/ 28575 h 3717390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362450 w 4924425"/>
              <a:gd name="connsiteY8" fmla="*/ 13049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76743"/>
              <a:gd name="connsiteX1" fmla="*/ 352425 w 4924425"/>
              <a:gd name="connsiteY1" fmla="*/ 2276475 h 3776743"/>
              <a:gd name="connsiteX2" fmla="*/ 742950 w 4924425"/>
              <a:gd name="connsiteY2" fmla="*/ 2619375 h 3776743"/>
              <a:gd name="connsiteX3" fmla="*/ 1009650 w 4924425"/>
              <a:gd name="connsiteY3" fmla="*/ 2133600 h 3776743"/>
              <a:gd name="connsiteX4" fmla="*/ 1381125 w 4924425"/>
              <a:gd name="connsiteY4" fmla="*/ 2428875 h 3776743"/>
              <a:gd name="connsiteX5" fmla="*/ 2028825 w 4924425"/>
              <a:gd name="connsiteY5" fmla="*/ 3571875 h 3776743"/>
              <a:gd name="connsiteX6" fmla="*/ 2914650 w 4924425"/>
              <a:gd name="connsiteY6" fmla="*/ 3638550 h 3776743"/>
              <a:gd name="connsiteX7" fmla="*/ 4048125 w 4924425"/>
              <a:gd name="connsiteY7" fmla="*/ 2133600 h 3776743"/>
              <a:gd name="connsiteX8" fmla="*/ 4229100 w 4924425"/>
              <a:gd name="connsiteY8" fmla="*/ 1457325 h 3776743"/>
              <a:gd name="connsiteX9" fmla="*/ 4552950 w 4924425"/>
              <a:gd name="connsiteY9" fmla="*/ 1790700 h 3776743"/>
              <a:gd name="connsiteX10" fmla="*/ 4924425 w 4924425"/>
              <a:gd name="connsiteY10" fmla="*/ 28575 h 3776743"/>
              <a:gd name="connsiteX0" fmla="*/ 0 w 4924425"/>
              <a:gd name="connsiteY0" fmla="*/ 0 h 3761157"/>
              <a:gd name="connsiteX1" fmla="*/ 352425 w 4924425"/>
              <a:gd name="connsiteY1" fmla="*/ 2276475 h 3761157"/>
              <a:gd name="connsiteX2" fmla="*/ 742950 w 4924425"/>
              <a:gd name="connsiteY2" fmla="*/ 2619375 h 3761157"/>
              <a:gd name="connsiteX3" fmla="*/ 1009650 w 4924425"/>
              <a:gd name="connsiteY3" fmla="*/ 2133600 h 3761157"/>
              <a:gd name="connsiteX4" fmla="*/ 1381125 w 4924425"/>
              <a:gd name="connsiteY4" fmla="*/ 2428875 h 3761157"/>
              <a:gd name="connsiteX5" fmla="*/ 2028825 w 4924425"/>
              <a:gd name="connsiteY5" fmla="*/ 3571875 h 3761157"/>
              <a:gd name="connsiteX6" fmla="*/ 2914650 w 4924425"/>
              <a:gd name="connsiteY6" fmla="*/ 3638550 h 3761157"/>
              <a:gd name="connsiteX7" fmla="*/ 3867150 w 4924425"/>
              <a:gd name="connsiteY7" fmla="*/ 2352675 h 3761157"/>
              <a:gd name="connsiteX8" fmla="*/ 4229100 w 4924425"/>
              <a:gd name="connsiteY8" fmla="*/ 1457325 h 3761157"/>
              <a:gd name="connsiteX9" fmla="*/ 4552950 w 4924425"/>
              <a:gd name="connsiteY9" fmla="*/ 1790700 h 3761157"/>
              <a:gd name="connsiteX10" fmla="*/ 4924425 w 4924425"/>
              <a:gd name="connsiteY10" fmla="*/ 28575 h 3761157"/>
              <a:gd name="connsiteX0" fmla="*/ 0 w 4924425"/>
              <a:gd name="connsiteY0" fmla="*/ 0 h 3651480"/>
              <a:gd name="connsiteX1" fmla="*/ 352425 w 4924425"/>
              <a:gd name="connsiteY1" fmla="*/ 2276475 h 3651480"/>
              <a:gd name="connsiteX2" fmla="*/ 742950 w 4924425"/>
              <a:gd name="connsiteY2" fmla="*/ 2619375 h 3651480"/>
              <a:gd name="connsiteX3" fmla="*/ 1009650 w 4924425"/>
              <a:gd name="connsiteY3" fmla="*/ 2133600 h 3651480"/>
              <a:gd name="connsiteX4" fmla="*/ 1381125 w 4924425"/>
              <a:gd name="connsiteY4" fmla="*/ 2428875 h 3651480"/>
              <a:gd name="connsiteX5" fmla="*/ 1895475 w 4924425"/>
              <a:gd name="connsiteY5" fmla="*/ 2981325 h 3651480"/>
              <a:gd name="connsiteX6" fmla="*/ 2914650 w 4924425"/>
              <a:gd name="connsiteY6" fmla="*/ 3638550 h 3651480"/>
              <a:gd name="connsiteX7" fmla="*/ 3867150 w 4924425"/>
              <a:gd name="connsiteY7" fmla="*/ 2352675 h 3651480"/>
              <a:gd name="connsiteX8" fmla="*/ 4229100 w 4924425"/>
              <a:gd name="connsiteY8" fmla="*/ 1457325 h 3651480"/>
              <a:gd name="connsiteX9" fmla="*/ 4552950 w 4924425"/>
              <a:gd name="connsiteY9" fmla="*/ 1790700 h 3651480"/>
              <a:gd name="connsiteX10" fmla="*/ 4924425 w 4924425"/>
              <a:gd name="connsiteY10" fmla="*/ 28575 h 3651480"/>
              <a:gd name="connsiteX0" fmla="*/ 0 w 5777258"/>
              <a:gd name="connsiteY0" fmla="*/ 0 h 3651480"/>
              <a:gd name="connsiteX1" fmla="*/ 352425 w 5777258"/>
              <a:gd name="connsiteY1" fmla="*/ 2276475 h 3651480"/>
              <a:gd name="connsiteX2" fmla="*/ 742950 w 5777258"/>
              <a:gd name="connsiteY2" fmla="*/ 2619375 h 3651480"/>
              <a:gd name="connsiteX3" fmla="*/ 1009650 w 5777258"/>
              <a:gd name="connsiteY3" fmla="*/ 2133600 h 3651480"/>
              <a:gd name="connsiteX4" fmla="*/ 1381125 w 5777258"/>
              <a:gd name="connsiteY4" fmla="*/ 2428875 h 3651480"/>
              <a:gd name="connsiteX5" fmla="*/ 1895475 w 5777258"/>
              <a:gd name="connsiteY5" fmla="*/ 2981325 h 3651480"/>
              <a:gd name="connsiteX6" fmla="*/ 2914650 w 5777258"/>
              <a:gd name="connsiteY6" fmla="*/ 3638550 h 3651480"/>
              <a:gd name="connsiteX7" fmla="*/ 3867150 w 5777258"/>
              <a:gd name="connsiteY7" fmla="*/ 2352675 h 3651480"/>
              <a:gd name="connsiteX8" fmla="*/ 4229100 w 5777258"/>
              <a:gd name="connsiteY8" fmla="*/ 1457325 h 3651480"/>
              <a:gd name="connsiteX9" fmla="*/ 4552950 w 5777258"/>
              <a:gd name="connsiteY9" fmla="*/ 1790700 h 3651480"/>
              <a:gd name="connsiteX10" fmla="*/ 5777258 w 5777258"/>
              <a:gd name="connsiteY10" fmla="*/ 352090 h 365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777258" h="3651480">
                <a:moveTo>
                  <a:pt x="0" y="0"/>
                </a:moveTo>
                <a:cubicBezTo>
                  <a:pt x="114300" y="919956"/>
                  <a:pt x="228600" y="1839913"/>
                  <a:pt x="352425" y="2276475"/>
                </a:cubicBezTo>
                <a:cubicBezTo>
                  <a:pt x="476250" y="2713037"/>
                  <a:pt x="633413" y="2643187"/>
                  <a:pt x="742950" y="2619375"/>
                </a:cubicBezTo>
                <a:cubicBezTo>
                  <a:pt x="852487" y="2595563"/>
                  <a:pt x="903288" y="2165350"/>
                  <a:pt x="1009650" y="2133600"/>
                </a:cubicBezTo>
                <a:cubicBezTo>
                  <a:pt x="1116013" y="2101850"/>
                  <a:pt x="1233488" y="2287588"/>
                  <a:pt x="1381125" y="2428875"/>
                </a:cubicBezTo>
                <a:cubicBezTo>
                  <a:pt x="1528763" y="2570163"/>
                  <a:pt x="1639887" y="2779712"/>
                  <a:pt x="1895475" y="2981325"/>
                </a:cubicBezTo>
                <a:cubicBezTo>
                  <a:pt x="2151063" y="3182938"/>
                  <a:pt x="2586038" y="3743325"/>
                  <a:pt x="2914650" y="3638550"/>
                </a:cubicBezTo>
                <a:cubicBezTo>
                  <a:pt x="3243263" y="3533775"/>
                  <a:pt x="3648075" y="2716212"/>
                  <a:pt x="3867150" y="2352675"/>
                </a:cubicBezTo>
                <a:cubicBezTo>
                  <a:pt x="4086225" y="1989138"/>
                  <a:pt x="4114800" y="1550987"/>
                  <a:pt x="4229100" y="1457325"/>
                </a:cubicBezTo>
                <a:cubicBezTo>
                  <a:pt x="4343400" y="1363663"/>
                  <a:pt x="4459287" y="2003425"/>
                  <a:pt x="4552950" y="1790700"/>
                </a:cubicBezTo>
                <a:cubicBezTo>
                  <a:pt x="4646613" y="1577975"/>
                  <a:pt x="5638352" y="1126790"/>
                  <a:pt x="5777258" y="35209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12651D6-1BEE-B32C-30F1-33142BD5C241}"/>
              </a:ext>
            </a:extLst>
          </p:cNvPr>
          <p:cNvCxnSpPr/>
          <p:nvPr/>
        </p:nvCxnSpPr>
        <p:spPr>
          <a:xfrm flipV="1">
            <a:off x="1145339" y="1735450"/>
            <a:ext cx="0" cy="43434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E3A5548-B7C8-978A-3C28-885CC346A6B3}"/>
              </a:ext>
            </a:extLst>
          </p:cNvPr>
          <p:cNvCxnSpPr>
            <a:cxnSpLocks/>
          </p:cNvCxnSpPr>
          <p:nvPr/>
        </p:nvCxnSpPr>
        <p:spPr>
          <a:xfrm>
            <a:off x="1145339" y="6078850"/>
            <a:ext cx="460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857934-1C01-4091-978D-C87D4EB9DAC8}"/>
              </a:ext>
            </a:extLst>
          </p:cNvPr>
          <p:cNvSpPr txBox="1"/>
          <p:nvPr/>
        </p:nvSpPr>
        <p:spPr>
          <a:xfrm rot="16200000">
            <a:off x="24623" y="2431771"/>
            <a:ext cx="1686680" cy="307777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ロス関数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損失関数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0A5A9-08ED-9BE4-54B2-15A1973556D7}"/>
              </a:ext>
            </a:extLst>
          </p:cNvPr>
          <p:cNvSpPr txBox="1"/>
          <p:nvPr/>
        </p:nvSpPr>
        <p:spPr>
          <a:xfrm>
            <a:off x="4848104" y="6148029"/>
            <a:ext cx="85311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E40A7C5-A764-5EDC-9B97-D5C6B72E449E}"/>
              </a:ext>
            </a:extLst>
          </p:cNvPr>
          <p:cNvCxnSpPr>
            <a:cxnSpLocks/>
          </p:cNvCxnSpPr>
          <p:nvPr/>
        </p:nvCxnSpPr>
        <p:spPr>
          <a:xfrm flipH="1">
            <a:off x="4550521" y="3274350"/>
            <a:ext cx="465023" cy="4312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C49302A2-DF3D-29B0-AC01-1AF5121F2BFE}"/>
              </a:ext>
            </a:extLst>
          </p:cNvPr>
          <p:cNvSpPr/>
          <p:nvPr/>
        </p:nvSpPr>
        <p:spPr>
          <a:xfrm>
            <a:off x="2387297" y="3079052"/>
            <a:ext cx="3009900" cy="1382861"/>
          </a:xfrm>
          <a:custGeom>
            <a:avLst/>
            <a:gdLst>
              <a:gd name="connsiteX0" fmla="*/ 3009900 w 3009900"/>
              <a:gd name="connsiteY0" fmla="*/ 0 h 1382861"/>
              <a:gd name="connsiteX1" fmla="*/ 1514475 w 3009900"/>
              <a:gd name="connsiteY1" fmla="*/ 1381125 h 1382861"/>
              <a:gd name="connsiteX2" fmla="*/ 0 w 3009900"/>
              <a:gd name="connsiteY2" fmla="*/ 228600 h 138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1382861">
                <a:moveTo>
                  <a:pt x="3009900" y="0"/>
                </a:moveTo>
                <a:cubicBezTo>
                  <a:pt x="2513012" y="671512"/>
                  <a:pt x="2016125" y="1343025"/>
                  <a:pt x="1514475" y="1381125"/>
                </a:cubicBezTo>
                <a:cubicBezTo>
                  <a:pt x="1012825" y="1419225"/>
                  <a:pt x="506412" y="823912"/>
                  <a:pt x="0" y="22860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54904B4-745E-BBBD-E8D4-3D61C2AB600D}"/>
              </a:ext>
            </a:extLst>
          </p:cNvPr>
          <p:cNvSpPr/>
          <p:nvPr/>
        </p:nvSpPr>
        <p:spPr>
          <a:xfrm>
            <a:off x="1613654" y="3257582"/>
            <a:ext cx="3009900" cy="1881016"/>
          </a:xfrm>
          <a:custGeom>
            <a:avLst/>
            <a:gdLst>
              <a:gd name="connsiteX0" fmla="*/ 3009900 w 3009900"/>
              <a:gd name="connsiteY0" fmla="*/ 0 h 1382861"/>
              <a:gd name="connsiteX1" fmla="*/ 1514475 w 3009900"/>
              <a:gd name="connsiteY1" fmla="*/ 1381125 h 1382861"/>
              <a:gd name="connsiteX2" fmla="*/ 0 w 3009900"/>
              <a:gd name="connsiteY2" fmla="*/ 228600 h 138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1382861">
                <a:moveTo>
                  <a:pt x="3009900" y="0"/>
                </a:moveTo>
                <a:cubicBezTo>
                  <a:pt x="2513012" y="671512"/>
                  <a:pt x="2016125" y="1343025"/>
                  <a:pt x="1514475" y="1381125"/>
                </a:cubicBezTo>
                <a:cubicBezTo>
                  <a:pt x="1012825" y="1419225"/>
                  <a:pt x="506412" y="823912"/>
                  <a:pt x="0" y="22860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BBEB8EE-4273-9213-DE62-DEC283948DD5}"/>
              </a:ext>
            </a:extLst>
          </p:cNvPr>
          <p:cNvSpPr/>
          <p:nvPr/>
        </p:nvSpPr>
        <p:spPr>
          <a:xfrm>
            <a:off x="1562562" y="2585659"/>
            <a:ext cx="3649949" cy="1881016"/>
          </a:xfrm>
          <a:custGeom>
            <a:avLst/>
            <a:gdLst>
              <a:gd name="connsiteX0" fmla="*/ 3009900 w 3009900"/>
              <a:gd name="connsiteY0" fmla="*/ 0 h 1382861"/>
              <a:gd name="connsiteX1" fmla="*/ 1514475 w 3009900"/>
              <a:gd name="connsiteY1" fmla="*/ 1381125 h 1382861"/>
              <a:gd name="connsiteX2" fmla="*/ 0 w 3009900"/>
              <a:gd name="connsiteY2" fmla="*/ 228600 h 138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9900" h="1382861">
                <a:moveTo>
                  <a:pt x="3009900" y="0"/>
                </a:moveTo>
                <a:cubicBezTo>
                  <a:pt x="2513012" y="671512"/>
                  <a:pt x="2016125" y="1343025"/>
                  <a:pt x="1514475" y="1381125"/>
                </a:cubicBezTo>
                <a:cubicBezTo>
                  <a:pt x="1012825" y="1419225"/>
                  <a:pt x="506412" y="823912"/>
                  <a:pt x="0" y="228600"/>
                </a:cubicBezTo>
              </a:path>
            </a:pathLst>
          </a:custGeom>
          <a:noFill/>
          <a:ln w="1905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390F56-0E0C-22C6-EA7B-3563F116C965}"/>
              </a:ext>
            </a:extLst>
          </p:cNvPr>
          <p:cNvCxnSpPr>
            <a:cxnSpLocks/>
          </p:cNvCxnSpPr>
          <p:nvPr/>
        </p:nvCxnSpPr>
        <p:spPr>
          <a:xfrm flipH="1">
            <a:off x="4458397" y="2792395"/>
            <a:ext cx="1140935" cy="12573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>
            <a:extLst>
              <a:ext uri="{FF2B5EF4-FFF2-40B4-BE49-F238E27FC236}">
                <a16:creationId xmlns:a16="http://schemas.microsoft.com/office/drawing/2014/main" id="{54016EC2-982F-98D1-0B09-C835AC57F54F}"/>
              </a:ext>
            </a:extLst>
          </p:cNvPr>
          <p:cNvSpPr/>
          <p:nvPr/>
        </p:nvSpPr>
        <p:spPr>
          <a:xfrm>
            <a:off x="5047915" y="328027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4D4C61-7A8D-712B-BF11-95F39BD42A33}"/>
              </a:ext>
            </a:extLst>
          </p:cNvPr>
          <p:cNvSpPr txBox="1"/>
          <p:nvPr/>
        </p:nvSpPr>
        <p:spPr>
          <a:xfrm>
            <a:off x="3815977" y="5164496"/>
            <a:ext cx="1641796" cy="307777"/>
          </a:xfrm>
          <a:prstGeom prst="rect">
            <a:avLst/>
          </a:prstGeom>
          <a:solidFill>
            <a:srgbClr val="0000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ロス関数の真の関数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8115F97-C2AD-3B9F-E402-974C1572134A}"/>
              </a:ext>
            </a:extLst>
          </p:cNvPr>
          <p:cNvSpPr txBox="1"/>
          <p:nvPr/>
        </p:nvSpPr>
        <p:spPr>
          <a:xfrm>
            <a:off x="5867556" y="2921168"/>
            <a:ext cx="5692584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ミニバッチ学習</a:t>
            </a:r>
            <a:endParaRPr kumimoji="1"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小さなデータセットで区切ってラフなロス関数を作る。</a:t>
            </a:r>
            <a:endParaRPr kumimoji="1"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b="1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バッチサイズ</a:t>
            </a:r>
            <a:r>
              <a:rPr kumimoji="1" lang="ja-JP" altLang="en-US" sz="2000" dirty="0">
                <a:solidFill>
                  <a:srgbClr val="0000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がパラメータになる。</a:t>
            </a:r>
            <a:endParaRPr kumimoji="1" lang="en-US" altLang="ja-JP" sz="2000" dirty="0">
              <a:solidFill>
                <a:srgbClr val="0000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0C3BFE38-C926-EB44-9343-7A2438C2A4F1}"/>
              </a:ext>
            </a:extLst>
          </p:cNvPr>
          <p:cNvSpPr/>
          <p:nvPr/>
        </p:nvSpPr>
        <p:spPr>
          <a:xfrm>
            <a:off x="4458397" y="370797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736158B-F327-FA21-7EC3-F18BD77A68D5}"/>
              </a:ext>
            </a:extLst>
          </p:cNvPr>
          <p:cNvCxnSpPr>
            <a:cxnSpLocks/>
          </p:cNvCxnSpPr>
          <p:nvPr/>
        </p:nvCxnSpPr>
        <p:spPr>
          <a:xfrm flipH="1">
            <a:off x="4065952" y="3681988"/>
            <a:ext cx="571719" cy="510755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138B2E1-F9AE-7BB4-163C-EE6BA32DD65D}"/>
              </a:ext>
            </a:extLst>
          </p:cNvPr>
          <p:cNvCxnSpPr>
            <a:cxnSpLocks/>
          </p:cNvCxnSpPr>
          <p:nvPr/>
        </p:nvCxnSpPr>
        <p:spPr>
          <a:xfrm flipH="1">
            <a:off x="3863617" y="3779711"/>
            <a:ext cx="538020" cy="462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22F68E4-59E6-B114-EBE2-9D9712298A20}"/>
              </a:ext>
            </a:extLst>
          </p:cNvPr>
          <p:cNvSpPr txBox="1"/>
          <p:nvPr/>
        </p:nvSpPr>
        <p:spPr>
          <a:xfrm>
            <a:off x="2217607" y="3235482"/>
            <a:ext cx="195598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矢印の大きさ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微分からの傾き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×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学習率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207E7EB-11C3-CE2D-FE7C-93B821C6FCCA}"/>
              </a:ext>
            </a:extLst>
          </p:cNvPr>
          <p:cNvSpPr txBox="1"/>
          <p:nvPr/>
        </p:nvSpPr>
        <p:spPr>
          <a:xfrm>
            <a:off x="183163" y="706450"/>
            <a:ext cx="11825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学習計算によって、ロス関数が低くなるパラメータ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最も予測が良い所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を計算によって探す。</a:t>
            </a: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学習される計算のパラメータとは別に、人が指定する必要があるパラメータ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バッチサイズや学習率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があり、ハイパーパラメータと呼ぶ。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D65A76-44BA-0CD9-E900-A6E44F888C7C}"/>
              </a:ext>
            </a:extLst>
          </p:cNvPr>
          <p:cNvSpPr txBox="1"/>
          <p:nvPr/>
        </p:nvSpPr>
        <p:spPr>
          <a:xfrm>
            <a:off x="1920514" y="5601091"/>
            <a:ext cx="3084499" cy="307777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最もロス関数が低くなるパラメータを探す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05954A-8FED-2EE9-91E6-9FCE1908EEEF}"/>
              </a:ext>
            </a:extLst>
          </p:cNvPr>
          <p:cNvSpPr txBox="1"/>
          <p:nvPr/>
        </p:nvSpPr>
        <p:spPr>
          <a:xfrm>
            <a:off x="5829891" y="4360870"/>
            <a:ext cx="4533613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微分による移動量の大きさを変更する</a:t>
            </a:r>
            <a:r>
              <a:rPr kumimoji="1"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kumimoji="1"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学習率がパラメータになる。</a:t>
            </a:r>
            <a:endParaRPr kumimoji="1" lang="en-US" altLang="ja-JP" sz="20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504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B8B7BC-B725-2D1C-88F1-57FA8DB43607}"/>
              </a:ext>
            </a:extLst>
          </p:cNvPr>
          <p:cNvSpPr txBox="1"/>
          <p:nvPr/>
        </p:nvSpPr>
        <p:spPr>
          <a:xfrm>
            <a:off x="349624" y="179293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モデル学習の注意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0C2A25-1305-73B5-478A-3B97070599A4}"/>
              </a:ext>
            </a:extLst>
          </p:cNvPr>
          <p:cNvSpPr txBox="1"/>
          <p:nvPr/>
        </p:nvSpPr>
        <p:spPr>
          <a:xfrm>
            <a:off x="183163" y="706450"/>
            <a:ext cx="864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例え精度が高かったとしても、捉えたい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特徴を見つけられるパラメータになっているとは限らない。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38573F9-EC5C-0AB3-9CA1-E060F908BF82}"/>
              </a:ext>
            </a:extLst>
          </p:cNvPr>
          <p:cNvSpPr/>
          <p:nvPr/>
        </p:nvSpPr>
        <p:spPr>
          <a:xfrm>
            <a:off x="1655074" y="1884998"/>
            <a:ext cx="1314450" cy="1247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321F71-81E1-70CE-3A06-D14AEE5AAB14}"/>
              </a:ext>
            </a:extLst>
          </p:cNvPr>
          <p:cNvSpPr/>
          <p:nvPr/>
        </p:nvSpPr>
        <p:spPr>
          <a:xfrm>
            <a:off x="3061497" y="2342198"/>
            <a:ext cx="1314450" cy="1247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C5C07D-B4CB-24E9-65BB-D747AB22CB85}"/>
              </a:ext>
            </a:extLst>
          </p:cNvPr>
          <p:cNvSpPr/>
          <p:nvPr/>
        </p:nvSpPr>
        <p:spPr>
          <a:xfrm>
            <a:off x="4480722" y="1884997"/>
            <a:ext cx="1314450" cy="1247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6C389B-1E17-7912-B521-07795BD1F7C8}"/>
              </a:ext>
            </a:extLst>
          </p:cNvPr>
          <p:cNvSpPr/>
          <p:nvPr/>
        </p:nvSpPr>
        <p:spPr>
          <a:xfrm>
            <a:off x="1655074" y="3780473"/>
            <a:ext cx="1314450" cy="1247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9030B00-CC5C-55BB-88F1-84E0503D2D5F}"/>
              </a:ext>
            </a:extLst>
          </p:cNvPr>
          <p:cNvSpPr/>
          <p:nvPr/>
        </p:nvSpPr>
        <p:spPr>
          <a:xfrm>
            <a:off x="3061497" y="4237673"/>
            <a:ext cx="1314450" cy="1247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FA5FB9A-E889-BF1A-FAA7-2F861A96D0F6}"/>
              </a:ext>
            </a:extLst>
          </p:cNvPr>
          <p:cNvSpPr/>
          <p:nvPr/>
        </p:nvSpPr>
        <p:spPr>
          <a:xfrm>
            <a:off x="4480722" y="3780472"/>
            <a:ext cx="1314450" cy="1247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結合子 11">
            <a:extLst>
              <a:ext uri="{FF2B5EF4-FFF2-40B4-BE49-F238E27FC236}">
                <a16:creationId xmlns:a16="http://schemas.microsoft.com/office/drawing/2014/main" id="{04B6D820-8861-05D0-1C71-B5BD5803FB54}"/>
              </a:ext>
            </a:extLst>
          </p:cNvPr>
          <p:cNvSpPr/>
          <p:nvPr/>
        </p:nvSpPr>
        <p:spPr>
          <a:xfrm>
            <a:off x="1937471" y="4092415"/>
            <a:ext cx="720776" cy="62388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9872A593-63BC-4D5C-F9C9-0141F49BDBB8}"/>
              </a:ext>
            </a:extLst>
          </p:cNvPr>
          <p:cNvSpPr/>
          <p:nvPr/>
        </p:nvSpPr>
        <p:spPr>
          <a:xfrm>
            <a:off x="3364735" y="4549616"/>
            <a:ext cx="720776" cy="62388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結合子 13">
            <a:extLst>
              <a:ext uri="{FF2B5EF4-FFF2-40B4-BE49-F238E27FC236}">
                <a16:creationId xmlns:a16="http://schemas.microsoft.com/office/drawing/2014/main" id="{1D0B1DF1-0BBE-7466-C276-AD4E45279006}"/>
              </a:ext>
            </a:extLst>
          </p:cNvPr>
          <p:cNvSpPr/>
          <p:nvPr/>
        </p:nvSpPr>
        <p:spPr>
          <a:xfrm>
            <a:off x="4777559" y="4092414"/>
            <a:ext cx="720776" cy="62388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285B2F52-056F-F941-A29A-1181A2EA294F}"/>
              </a:ext>
            </a:extLst>
          </p:cNvPr>
          <p:cNvSpPr/>
          <p:nvPr/>
        </p:nvSpPr>
        <p:spPr>
          <a:xfrm>
            <a:off x="1843525" y="2131457"/>
            <a:ext cx="814722" cy="6107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34030C0E-04D1-23AA-8F6B-6F1328EB7141}"/>
              </a:ext>
            </a:extLst>
          </p:cNvPr>
          <p:cNvSpPr/>
          <p:nvPr/>
        </p:nvSpPr>
        <p:spPr>
          <a:xfrm>
            <a:off x="3561225" y="2829759"/>
            <a:ext cx="652302" cy="6107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9606AED8-85B0-987F-2482-F6A918380402}"/>
              </a:ext>
            </a:extLst>
          </p:cNvPr>
          <p:cNvSpPr/>
          <p:nvPr/>
        </p:nvSpPr>
        <p:spPr>
          <a:xfrm>
            <a:off x="4638045" y="1986064"/>
            <a:ext cx="623232" cy="9015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B9022A2-58FE-7390-E8DB-E72939A922AB}"/>
              </a:ext>
            </a:extLst>
          </p:cNvPr>
          <p:cNvSpPr/>
          <p:nvPr/>
        </p:nvSpPr>
        <p:spPr>
          <a:xfrm>
            <a:off x="9022702" y="2962514"/>
            <a:ext cx="1314450" cy="12477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2BA3029A-B264-D74D-A71F-F2C34AA034ED}"/>
              </a:ext>
            </a:extLst>
          </p:cNvPr>
          <p:cNvSpPr/>
          <p:nvPr/>
        </p:nvSpPr>
        <p:spPr>
          <a:xfrm>
            <a:off x="9319539" y="3274458"/>
            <a:ext cx="720776" cy="62388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42E847-14C6-4849-D5B6-C472967AAB67}"/>
              </a:ext>
            </a:extLst>
          </p:cNvPr>
          <p:cNvSpPr/>
          <p:nvPr/>
        </p:nvSpPr>
        <p:spPr>
          <a:xfrm>
            <a:off x="6092009" y="4092413"/>
            <a:ext cx="1314450" cy="1247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F7D5974-A563-8810-2D1F-D0976512337B}"/>
              </a:ext>
            </a:extLst>
          </p:cNvPr>
          <p:cNvSpPr/>
          <p:nvPr/>
        </p:nvSpPr>
        <p:spPr>
          <a:xfrm>
            <a:off x="6019009" y="2030254"/>
            <a:ext cx="1314450" cy="12477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結合子 24">
            <a:extLst>
              <a:ext uri="{FF2B5EF4-FFF2-40B4-BE49-F238E27FC236}">
                <a16:creationId xmlns:a16="http://schemas.microsoft.com/office/drawing/2014/main" id="{771DFC96-EC4A-85D4-A430-821AE772A156}"/>
              </a:ext>
            </a:extLst>
          </p:cNvPr>
          <p:cNvSpPr/>
          <p:nvPr/>
        </p:nvSpPr>
        <p:spPr>
          <a:xfrm>
            <a:off x="6493621" y="4404356"/>
            <a:ext cx="720776" cy="623887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EABAB4AC-21C2-10A1-758B-BA25ED4261CB}"/>
              </a:ext>
            </a:extLst>
          </p:cNvPr>
          <p:cNvSpPr/>
          <p:nvPr/>
        </p:nvSpPr>
        <p:spPr>
          <a:xfrm>
            <a:off x="6578188" y="2203488"/>
            <a:ext cx="652302" cy="61079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5ED1747-1382-3A19-BB8D-0B74D5694745}"/>
              </a:ext>
            </a:extLst>
          </p:cNvPr>
          <p:cNvSpPr txBox="1"/>
          <p:nvPr/>
        </p:nvSpPr>
        <p:spPr>
          <a:xfrm>
            <a:off x="183163" y="1233607"/>
            <a:ext cx="645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〇か△を判別したい。以下で学習して精度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100%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のモデルができた？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8A25B02-936D-BEAC-09F8-C7C83AB3022B}"/>
              </a:ext>
            </a:extLst>
          </p:cNvPr>
          <p:cNvSpPr txBox="1"/>
          <p:nvPr/>
        </p:nvSpPr>
        <p:spPr>
          <a:xfrm>
            <a:off x="8932767" y="251473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じゃあこれは？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CE87666-44BE-5CE2-2B94-4ACEF33621F3}"/>
              </a:ext>
            </a:extLst>
          </p:cNvPr>
          <p:cNvSpPr txBox="1"/>
          <p:nvPr/>
        </p:nvSpPr>
        <p:spPr>
          <a:xfrm>
            <a:off x="364970" y="2284809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9B0338F-FEF3-652C-1C7E-6B2717FECEBA}"/>
              </a:ext>
            </a:extLst>
          </p:cNvPr>
          <p:cNvSpPr txBox="1"/>
          <p:nvPr/>
        </p:nvSpPr>
        <p:spPr>
          <a:xfrm>
            <a:off x="367158" y="4132898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9EDF2B23-15AD-0D91-714F-5614155AF659}"/>
              </a:ext>
            </a:extLst>
          </p:cNvPr>
          <p:cNvSpPr/>
          <p:nvPr/>
        </p:nvSpPr>
        <p:spPr>
          <a:xfrm>
            <a:off x="8042577" y="3129201"/>
            <a:ext cx="513153" cy="921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20389B-760B-6836-6883-89BC7B83344E}"/>
              </a:ext>
            </a:extLst>
          </p:cNvPr>
          <p:cNvSpPr txBox="1"/>
          <p:nvPr/>
        </p:nvSpPr>
        <p:spPr>
          <a:xfrm>
            <a:off x="8394403" y="4261394"/>
            <a:ext cx="31951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背景色を学習してしまっていると、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➡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ラベル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きちんと中の形を学習していると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➡ラベル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D89912-7BAF-5420-6760-FB1D38450E10}"/>
              </a:ext>
            </a:extLst>
          </p:cNvPr>
          <p:cNvSpPr txBox="1"/>
          <p:nvPr/>
        </p:nvSpPr>
        <p:spPr>
          <a:xfrm>
            <a:off x="3061497" y="5608016"/>
            <a:ext cx="808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対策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画像を増やして網羅性を上げる。形を学習してないとロス関数が下がらないようにする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前処理入れて、意図的にとらえたい特徴のみを残した画像を作る。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736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94A10B-00C4-CB6F-4989-8FD055E1690A}"/>
              </a:ext>
            </a:extLst>
          </p:cNvPr>
          <p:cNvSpPr txBox="1"/>
          <p:nvPr/>
        </p:nvSpPr>
        <p:spPr>
          <a:xfrm>
            <a:off x="349624" y="17929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色々なネットワーク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743A88-5D69-7BF6-22C0-BFB8118A13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225" y="873563"/>
            <a:ext cx="7484791" cy="262211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18F928F-1118-B2CD-83B3-152FD8D694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8499" y="2457394"/>
            <a:ext cx="5327276" cy="37290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A8172C-5CAB-618F-B534-82103326D03A}"/>
              </a:ext>
            </a:extLst>
          </p:cNvPr>
          <p:cNvSpPr txBox="1"/>
          <p:nvPr/>
        </p:nvSpPr>
        <p:spPr>
          <a:xfrm>
            <a:off x="3278258" y="3495675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Alex net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926870-FE84-FCC6-6478-6EAA870AD7AE}"/>
              </a:ext>
            </a:extLst>
          </p:cNvPr>
          <p:cNvSpPr txBox="1"/>
          <p:nvPr/>
        </p:nvSpPr>
        <p:spPr>
          <a:xfrm>
            <a:off x="8842617" y="6200775"/>
            <a:ext cx="80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Reset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96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BF9624-D217-D61B-FA22-788F5F07134B}"/>
              </a:ext>
            </a:extLst>
          </p:cNvPr>
          <p:cNvSpPr txBox="1"/>
          <p:nvPr/>
        </p:nvSpPr>
        <p:spPr>
          <a:xfrm>
            <a:off x="349624" y="17929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学習モデルの組み方</a:t>
            </a:r>
          </a:p>
        </p:txBody>
      </p:sp>
    </p:spTree>
    <p:extLst>
      <p:ext uri="{BB962C8B-B14F-4D97-AF65-F5344CB8AC3E}">
        <p14:creationId xmlns:p14="http://schemas.microsoft.com/office/powerpoint/2010/main" val="390742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737</Words>
  <Application>Microsoft Office PowerPoint</Application>
  <PresentationFormat>ワイド画面</PresentationFormat>
  <Paragraphs>128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浦 幸隆</dc:creator>
  <cp:lastModifiedBy>浦 幸隆</cp:lastModifiedBy>
  <cp:revision>3</cp:revision>
  <dcterms:created xsi:type="dcterms:W3CDTF">2022-08-31T14:10:46Z</dcterms:created>
  <dcterms:modified xsi:type="dcterms:W3CDTF">2022-08-31T15:14:59Z</dcterms:modified>
</cp:coreProperties>
</file>