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3AFFF7-9C13-C593-1E98-56CA9C4C1D3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71EB44-7FDF-C01B-BBC9-B2E570A2D3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198779E-6C17-D618-2C6D-6C77B4556A81}"/>
              </a:ext>
            </a:extLst>
          </p:cNvPr>
          <p:cNvSpPr>
            <a:spLocks noGrp="1"/>
          </p:cNvSpPr>
          <p:nvPr>
            <p:ph type="dt" sz="half" idx="10"/>
          </p:nvPr>
        </p:nvSpPr>
        <p:spPr/>
        <p:txBody>
          <a:bodyPr/>
          <a:lstStyle/>
          <a:p>
            <a:fld id="{3BE7C217-F1C7-4DC1-A707-EDBF16EB69C6}" type="datetimeFigureOut">
              <a:rPr kumimoji="1" lang="ja-JP" altLang="en-US" smtClean="0"/>
              <a:t>2022/11/27</a:t>
            </a:fld>
            <a:endParaRPr kumimoji="1" lang="ja-JP" altLang="en-US"/>
          </a:p>
        </p:txBody>
      </p:sp>
      <p:sp>
        <p:nvSpPr>
          <p:cNvPr id="5" name="フッター プレースホルダー 4">
            <a:extLst>
              <a:ext uri="{FF2B5EF4-FFF2-40B4-BE49-F238E27FC236}">
                <a16:creationId xmlns:a16="http://schemas.microsoft.com/office/drawing/2014/main" id="{7FB8C6EE-9773-FE90-C8C1-FDFB620DE5B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E9EB32-14CA-977D-BE14-A23539679039}"/>
              </a:ext>
            </a:extLst>
          </p:cNvPr>
          <p:cNvSpPr>
            <a:spLocks noGrp="1"/>
          </p:cNvSpPr>
          <p:nvPr>
            <p:ph type="sldNum" sz="quarter" idx="12"/>
          </p:nvPr>
        </p:nvSpPr>
        <p:spPr/>
        <p:txBody>
          <a:bodyPr/>
          <a:lstStyle/>
          <a:p>
            <a:fld id="{9C14C419-2B19-43A5-85F6-E5CC3C65DFA5}" type="slidenum">
              <a:rPr kumimoji="1" lang="ja-JP" altLang="en-US" smtClean="0"/>
              <a:t>‹#›</a:t>
            </a:fld>
            <a:endParaRPr kumimoji="1" lang="ja-JP" altLang="en-US"/>
          </a:p>
        </p:txBody>
      </p:sp>
    </p:spTree>
    <p:extLst>
      <p:ext uri="{BB962C8B-B14F-4D97-AF65-F5344CB8AC3E}">
        <p14:creationId xmlns:p14="http://schemas.microsoft.com/office/powerpoint/2010/main" val="416138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0583C3-6DF4-AC3D-D2B1-4811E6E4C6B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5B5F180-1462-901F-89AD-0C17801EF40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A1036B-7383-DB28-88C1-E9767D69E7EC}"/>
              </a:ext>
            </a:extLst>
          </p:cNvPr>
          <p:cNvSpPr>
            <a:spLocks noGrp="1"/>
          </p:cNvSpPr>
          <p:nvPr>
            <p:ph type="dt" sz="half" idx="10"/>
          </p:nvPr>
        </p:nvSpPr>
        <p:spPr/>
        <p:txBody>
          <a:bodyPr/>
          <a:lstStyle/>
          <a:p>
            <a:fld id="{3BE7C217-F1C7-4DC1-A707-EDBF16EB69C6}" type="datetimeFigureOut">
              <a:rPr kumimoji="1" lang="ja-JP" altLang="en-US" smtClean="0"/>
              <a:t>2022/11/27</a:t>
            </a:fld>
            <a:endParaRPr kumimoji="1" lang="ja-JP" altLang="en-US"/>
          </a:p>
        </p:txBody>
      </p:sp>
      <p:sp>
        <p:nvSpPr>
          <p:cNvPr id="5" name="フッター プレースホルダー 4">
            <a:extLst>
              <a:ext uri="{FF2B5EF4-FFF2-40B4-BE49-F238E27FC236}">
                <a16:creationId xmlns:a16="http://schemas.microsoft.com/office/drawing/2014/main" id="{6030BCB3-0B4B-56EC-3D56-7323A00E9A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9E8E1C-5076-E2A8-78D4-5041832FFFB3}"/>
              </a:ext>
            </a:extLst>
          </p:cNvPr>
          <p:cNvSpPr>
            <a:spLocks noGrp="1"/>
          </p:cNvSpPr>
          <p:nvPr>
            <p:ph type="sldNum" sz="quarter" idx="12"/>
          </p:nvPr>
        </p:nvSpPr>
        <p:spPr/>
        <p:txBody>
          <a:bodyPr/>
          <a:lstStyle/>
          <a:p>
            <a:fld id="{9C14C419-2B19-43A5-85F6-E5CC3C65DFA5}" type="slidenum">
              <a:rPr kumimoji="1" lang="ja-JP" altLang="en-US" smtClean="0"/>
              <a:t>‹#›</a:t>
            </a:fld>
            <a:endParaRPr kumimoji="1" lang="ja-JP" altLang="en-US"/>
          </a:p>
        </p:txBody>
      </p:sp>
    </p:spTree>
    <p:extLst>
      <p:ext uri="{BB962C8B-B14F-4D97-AF65-F5344CB8AC3E}">
        <p14:creationId xmlns:p14="http://schemas.microsoft.com/office/powerpoint/2010/main" val="96475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B96BD84-1619-B81D-2B96-A6EE83A60F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30E67-3987-1173-03D4-A5B091C4263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FB31F1-434A-4E54-EF0D-AC5823A755D1}"/>
              </a:ext>
            </a:extLst>
          </p:cNvPr>
          <p:cNvSpPr>
            <a:spLocks noGrp="1"/>
          </p:cNvSpPr>
          <p:nvPr>
            <p:ph type="dt" sz="half" idx="10"/>
          </p:nvPr>
        </p:nvSpPr>
        <p:spPr/>
        <p:txBody>
          <a:bodyPr/>
          <a:lstStyle/>
          <a:p>
            <a:fld id="{3BE7C217-F1C7-4DC1-A707-EDBF16EB69C6}" type="datetimeFigureOut">
              <a:rPr kumimoji="1" lang="ja-JP" altLang="en-US" smtClean="0"/>
              <a:t>2022/11/27</a:t>
            </a:fld>
            <a:endParaRPr kumimoji="1" lang="ja-JP" altLang="en-US"/>
          </a:p>
        </p:txBody>
      </p:sp>
      <p:sp>
        <p:nvSpPr>
          <p:cNvPr id="5" name="フッター プレースホルダー 4">
            <a:extLst>
              <a:ext uri="{FF2B5EF4-FFF2-40B4-BE49-F238E27FC236}">
                <a16:creationId xmlns:a16="http://schemas.microsoft.com/office/drawing/2014/main" id="{14BFBDC0-B340-13DB-CFC0-A5E5911A3D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A15431-6930-D1B1-D75B-97867C50440B}"/>
              </a:ext>
            </a:extLst>
          </p:cNvPr>
          <p:cNvSpPr>
            <a:spLocks noGrp="1"/>
          </p:cNvSpPr>
          <p:nvPr>
            <p:ph type="sldNum" sz="quarter" idx="12"/>
          </p:nvPr>
        </p:nvSpPr>
        <p:spPr/>
        <p:txBody>
          <a:bodyPr/>
          <a:lstStyle/>
          <a:p>
            <a:fld id="{9C14C419-2B19-43A5-85F6-E5CC3C65DFA5}" type="slidenum">
              <a:rPr kumimoji="1" lang="ja-JP" altLang="en-US" smtClean="0"/>
              <a:t>‹#›</a:t>
            </a:fld>
            <a:endParaRPr kumimoji="1" lang="ja-JP" altLang="en-US"/>
          </a:p>
        </p:txBody>
      </p:sp>
    </p:spTree>
    <p:extLst>
      <p:ext uri="{BB962C8B-B14F-4D97-AF65-F5344CB8AC3E}">
        <p14:creationId xmlns:p14="http://schemas.microsoft.com/office/powerpoint/2010/main" val="646816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29C4F0-D33A-755A-F72C-3587D1BD7A6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04D02E-BAE9-B3C3-3DB7-AAC14329460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E0A3A4-7B84-AA9C-2F5D-DB1FADB9EB74}"/>
              </a:ext>
            </a:extLst>
          </p:cNvPr>
          <p:cNvSpPr>
            <a:spLocks noGrp="1"/>
          </p:cNvSpPr>
          <p:nvPr>
            <p:ph type="dt" sz="half" idx="10"/>
          </p:nvPr>
        </p:nvSpPr>
        <p:spPr/>
        <p:txBody>
          <a:bodyPr/>
          <a:lstStyle/>
          <a:p>
            <a:fld id="{3BE7C217-F1C7-4DC1-A707-EDBF16EB69C6}" type="datetimeFigureOut">
              <a:rPr kumimoji="1" lang="ja-JP" altLang="en-US" smtClean="0"/>
              <a:t>2022/11/27</a:t>
            </a:fld>
            <a:endParaRPr kumimoji="1" lang="ja-JP" altLang="en-US"/>
          </a:p>
        </p:txBody>
      </p:sp>
      <p:sp>
        <p:nvSpPr>
          <p:cNvPr id="5" name="フッター プレースホルダー 4">
            <a:extLst>
              <a:ext uri="{FF2B5EF4-FFF2-40B4-BE49-F238E27FC236}">
                <a16:creationId xmlns:a16="http://schemas.microsoft.com/office/drawing/2014/main" id="{9C0A8E99-0160-B710-3545-0CED492E5B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EF2A74-A871-480B-7510-220532C105B2}"/>
              </a:ext>
            </a:extLst>
          </p:cNvPr>
          <p:cNvSpPr>
            <a:spLocks noGrp="1"/>
          </p:cNvSpPr>
          <p:nvPr>
            <p:ph type="sldNum" sz="quarter" idx="12"/>
          </p:nvPr>
        </p:nvSpPr>
        <p:spPr/>
        <p:txBody>
          <a:bodyPr/>
          <a:lstStyle/>
          <a:p>
            <a:fld id="{9C14C419-2B19-43A5-85F6-E5CC3C65DFA5}" type="slidenum">
              <a:rPr kumimoji="1" lang="ja-JP" altLang="en-US" smtClean="0"/>
              <a:t>‹#›</a:t>
            </a:fld>
            <a:endParaRPr kumimoji="1" lang="ja-JP" altLang="en-US"/>
          </a:p>
        </p:txBody>
      </p:sp>
    </p:spTree>
    <p:extLst>
      <p:ext uri="{BB962C8B-B14F-4D97-AF65-F5344CB8AC3E}">
        <p14:creationId xmlns:p14="http://schemas.microsoft.com/office/powerpoint/2010/main" val="640169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20DC0-49BE-3522-3EF6-0835FFCA49A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85D46C-1879-F185-924B-5FCA23389F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3DBDC2D-C903-B14F-C4D0-A11A2DFACA9B}"/>
              </a:ext>
            </a:extLst>
          </p:cNvPr>
          <p:cNvSpPr>
            <a:spLocks noGrp="1"/>
          </p:cNvSpPr>
          <p:nvPr>
            <p:ph type="dt" sz="half" idx="10"/>
          </p:nvPr>
        </p:nvSpPr>
        <p:spPr/>
        <p:txBody>
          <a:bodyPr/>
          <a:lstStyle/>
          <a:p>
            <a:fld id="{3BE7C217-F1C7-4DC1-A707-EDBF16EB69C6}" type="datetimeFigureOut">
              <a:rPr kumimoji="1" lang="ja-JP" altLang="en-US" smtClean="0"/>
              <a:t>2022/11/27</a:t>
            </a:fld>
            <a:endParaRPr kumimoji="1" lang="ja-JP" altLang="en-US"/>
          </a:p>
        </p:txBody>
      </p:sp>
      <p:sp>
        <p:nvSpPr>
          <p:cNvPr id="5" name="フッター プレースホルダー 4">
            <a:extLst>
              <a:ext uri="{FF2B5EF4-FFF2-40B4-BE49-F238E27FC236}">
                <a16:creationId xmlns:a16="http://schemas.microsoft.com/office/drawing/2014/main" id="{5322AAE5-7E99-3221-B2B8-20CE266AA1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B297BF-95C6-DB5F-E097-D2FD5AA44D2F}"/>
              </a:ext>
            </a:extLst>
          </p:cNvPr>
          <p:cNvSpPr>
            <a:spLocks noGrp="1"/>
          </p:cNvSpPr>
          <p:nvPr>
            <p:ph type="sldNum" sz="quarter" idx="12"/>
          </p:nvPr>
        </p:nvSpPr>
        <p:spPr/>
        <p:txBody>
          <a:bodyPr/>
          <a:lstStyle/>
          <a:p>
            <a:fld id="{9C14C419-2B19-43A5-85F6-E5CC3C65DFA5}" type="slidenum">
              <a:rPr kumimoji="1" lang="ja-JP" altLang="en-US" smtClean="0"/>
              <a:t>‹#›</a:t>
            </a:fld>
            <a:endParaRPr kumimoji="1" lang="ja-JP" altLang="en-US"/>
          </a:p>
        </p:txBody>
      </p:sp>
    </p:spTree>
    <p:extLst>
      <p:ext uri="{BB962C8B-B14F-4D97-AF65-F5344CB8AC3E}">
        <p14:creationId xmlns:p14="http://schemas.microsoft.com/office/powerpoint/2010/main" val="403923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347299-5626-1293-30DE-D939C528A3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A91BAA-86B1-37F7-0E3F-5F7BAF186A7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1247BE7-2DDC-4E1D-B2D7-C7615BB0212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837C1B3-56B7-958E-E0E7-26480CA50391}"/>
              </a:ext>
            </a:extLst>
          </p:cNvPr>
          <p:cNvSpPr>
            <a:spLocks noGrp="1"/>
          </p:cNvSpPr>
          <p:nvPr>
            <p:ph type="dt" sz="half" idx="10"/>
          </p:nvPr>
        </p:nvSpPr>
        <p:spPr/>
        <p:txBody>
          <a:bodyPr/>
          <a:lstStyle/>
          <a:p>
            <a:fld id="{3BE7C217-F1C7-4DC1-A707-EDBF16EB69C6}" type="datetimeFigureOut">
              <a:rPr kumimoji="1" lang="ja-JP" altLang="en-US" smtClean="0"/>
              <a:t>2022/11/27</a:t>
            </a:fld>
            <a:endParaRPr kumimoji="1" lang="ja-JP" altLang="en-US"/>
          </a:p>
        </p:txBody>
      </p:sp>
      <p:sp>
        <p:nvSpPr>
          <p:cNvPr id="6" name="フッター プレースホルダー 5">
            <a:extLst>
              <a:ext uri="{FF2B5EF4-FFF2-40B4-BE49-F238E27FC236}">
                <a16:creationId xmlns:a16="http://schemas.microsoft.com/office/drawing/2014/main" id="{7F8D8CEA-EBA3-B178-D265-EB3941A415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4F0F1CA-7D7A-E810-AD83-F32354347A18}"/>
              </a:ext>
            </a:extLst>
          </p:cNvPr>
          <p:cNvSpPr>
            <a:spLocks noGrp="1"/>
          </p:cNvSpPr>
          <p:nvPr>
            <p:ph type="sldNum" sz="quarter" idx="12"/>
          </p:nvPr>
        </p:nvSpPr>
        <p:spPr/>
        <p:txBody>
          <a:bodyPr/>
          <a:lstStyle/>
          <a:p>
            <a:fld id="{9C14C419-2B19-43A5-85F6-E5CC3C65DFA5}" type="slidenum">
              <a:rPr kumimoji="1" lang="ja-JP" altLang="en-US" smtClean="0"/>
              <a:t>‹#›</a:t>
            </a:fld>
            <a:endParaRPr kumimoji="1" lang="ja-JP" altLang="en-US"/>
          </a:p>
        </p:txBody>
      </p:sp>
    </p:spTree>
    <p:extLst>
      <p:ext uri="{BB962C8B-B14F-4D97-AF65-F5344CB8AC3E}">
        <p14:creationId xmlns:p14="http://schemas.microsoft.com/office/powerpoint/2010/main" val="3967237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961542-3046-34BF-5D4E-87385FA69A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B1D3E4-C315-A4F9-586B-FBD58A2CFB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D4CBFB0-08C1-9E37-0211-AE3E0ED6F44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2AF6F0-79BC-622A-975F-8C689CBA0C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B21C422-F3E7-E7BB-0531-F9C8F91EA1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EBF1A87-02BD-3F06-C713-68837521BD4D}"/>
              </a:ext>
            </a:extLst>
          </p:cNvPr>
          <p:cNvSpPr>
            <a:spLocks noGrp="1"/>
          </p:cNvSpPr>
          <p:nvPr>
            <p:ph type="dt" sz="half" idx="10"/>
          </p:nvPr>
        </p:nvSpPr>
        <p:spPr/>
        <p:txBody>
          <a:bodyPr/>
          <a:lstStyle/>
          <a:p>
            <a:fld id="{3BE7C217-F1C7-4DC1-A707-EDBF16EB69C6}" type="datetimeFigureOut">
              <a:rPr kumimoji="1" lang="ja-JP" altLang="en-US" smtClean="0"/>
              <a:t>2022/11/27</a:t>
            </a:fld>
            <a:endParaRPr kumimoji="1" lang="ja-JP" altLang="en-US"/>
          </a:p>
        </p:txBody>
      </p:sp>
      <p:sp>
        <p:nvSpPr>
          <p:cNvPr id="8" name="フッター プレースホルダー 7">
            <a:extLst>
              <a:ext uri="{FF2B5EF4-FFF2-40B4-BE49-F238E27FC236}">
                <a16:creationId xmlns:a16="http://schemas.microsoft.com/office/drawing/2014/main" id="{65BAC9C6-E479-FF8B-51B8-17200083F34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3A6DA4D-6F3D-6EBE-4E2B-72B4B5498168}"/>
              </a:ext>
            </a:extLst>
          </p:cNvPr>
          <p:cNvSpPr>
            <a:spLocks noGrp="1"/>
          </p:cNvSpPr>
          <p:nvPr>
            <p:ph type="sldNum" sz="quarter" idx="12"/>
          </p:nvPr>
        </p:nvSpPr>
        <p:spPr/>
        <p:txBody>
          <a:bodyPr/>
          <a:lstStyle/>
          <a:p>
            <a:fld id="{9C14C419-2B19-43A5-85F6-E5CC3C65DFA5}" type="slidenum">
              <a:rPr kumimoji="1" lang="ja-JP" altLang="en-US" smtClean="0"/>
              <a:t>‹#›</a:t>
            </a:fld>
            <a:endParaRPr kumimoji="1" lang="ja-JP" altLang="en-US"/>
          </a:p>
        </p:txBody>
      </p:sp>
    </p:spTree>
    <p:extLst>
      <p:ext uri="{BB962C8B-B14F-4D97-AF65-F5344CB8AC3E}">
        <p14:creationId xmlns:p14="http://schemas.microsoft.com/office/powerpoint/2010/main" val="415286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B0738-B997-B9C3-184E-E686EA872B0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9AEBCF5-6C59-9BD7-8C77-F3B7ED442E38}"/>
              </a:ext>
            </a:extLst>
          </p:cNvPr>
          <p:cNvSpPr>
            <a:spLocks noGrp="1"/>
          </p:cNvSpPr>
          <p:nvPr>
            <p:ph type="dt" sz="half" idx="10"/>
          </p:nvPr>
        </p:nvSpPr>
        <p:spPr/>
        <p:txBody>
          <a:bodyPr/>
          <a:lstStyle/>
          <a:p>
            <a:fld id="{3BE7C217-F1C7-4DC1-A707-EDBF16EB69C6}" type="datetimeFigureOut">
              <a:rPr kumimoji="1" lang="ja-JP" altLang="en-US" smtClean="0"/>
              <a:t>2022/11/27</a:t>
            </a:fld>
            <a:endParaRPr kumimoji="1" lang="ja-JP" altLang="en-US"/>
          </a:p>
        </p:txBody>
      </p:sp>
      <p:sp>
        <p:nvSpPr>
          <p:cNvPr id="4" name="フッター プレースホルダー 3">
            <a:extLst>
              <a:ext uri="{FF2B5EF4-FFF2-40B4-BE49-F238E27FC236}">
                <a16:creationId xmlns:a16="http://schemas.microsoft.com/office/drawing/2014/main" id="{FA431307-16D5-6434-8D87-91C69802CA2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1CB0337-CAFF-E028-701F-2310C467028C}"/>
              </a:ext>
            </a:extLst>
          </p:cNvPr>
          <p:cNvSpPr>
            <a:spLocks noGrp="1"/>
          </p:cNvSpPr>
          <p:nvPr>
            <p:ph type="sldNum" sz="quarter" idx="12"/>
          </p:nvPr>
        </p:nvSpPr>
        <p:spPr/>
        <p:txBody>
          <a:bodyPr/>
          <a:lstStyle/>
          <a:p>
            <a:fld id="{9C14C419-2B19-43A5-85F6-E5CC3C65DFA5}" type="slidenum">
              <a:rPr kumimoji="1" lang="ja-JP" altLang="en-US" smtClean="0"/>
              <a:t>‹#›</a:t>
            </a:fld>
            <a:endParaRPr kumimoji="1" lang="ja-JP" altLang="en-US"/>
          </a:p>
        </p:txBody>
      </p:sp>
    </p:spTree>
    <p:extLst>
      <p:ext uri="{BB962C8B-B14F-4D97-AF65-F5344CB8AC3E}">
        <p14:creationId xmlns:p14="http://schemas.microsoft.com/office/powerpoint/2010/main" val="2474016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8379E8C-89FD-F778-C158-058604AA9366}"/>
              </a:ext>
            </a:extLst>
          </p:cNvPr>
          <p:cNvSpPr>
            <a:spLocks noGrp="1"/>
          </p:cNvSpPr>
          <p:nvPr>
            <p:ph type="dt" sz="half" idx="10"/>
          </p:nvPr>
        </p:nvSpPr>
        <p:spPr/>
        <p:txBody>
          <a:bodyPr/>
          <a:lstStyle/>
          <a:p>
            <a:fld id="{3BE7C217-F1C7-4DC1-A707-EDBF16EB69C6}" type="datetimeFigureOut">
              <a:rPr kumimoji="1" lang="ja-JP" altLang="en-US" smtClean="0"/>
              <a:t>2022/11/27</a:t>
            </a:fld>
            <a:endParaRPr kumimoji="1" lang="ja-JP" altLang="en-US"/>
          </a:p>
        </p:txBody>
      </p:sp>
      <p:sp>
        <p:nvSpPr>
          <p:cNvPr id="3" name="フッター プレースホルダー 2">
            <a:extLst>
              <a:ext uri="{FF2B5EF4-FFF2-40B4-BE49-F238E27FC236}">
                <a16:creationId xmlns:a16="http://schemas.microsoft.com/office/drawing/2014/main" id="{64C66FCF-D0A3-3FE8-01CE-4BF5C8AC5D0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2F8F41-2D4C-7A88-F808-8A457297F629}"/>
              </a:ext>
            </a:extLst>
          </p:cNvPr>
          <p:cNvSpPr>
            <a:spLocks noGrp="1"/>
          </p:cNvSpPr>
          <p:nvPr>
            <p:ph type="sldNum" sz="quarter" idx="12"/>
          </p:nvPr>
        </p:nvSpPr>
        <p:spPr/>
        <p:txBody>
          <a:bodyPr/>
          <a:lstStyle/>
          <a:p>
            <a:fld id="{9C14C419-2B19-43A5-85F6-E5CC3C65DFA5}" type="slidenum">
              <a:rPr kumimoji="1" lang="ja-JP" altLang="en-US" smtClean="0"/>
              <a:t>‹#›</a:t>
            </a:fld>
            <a:endParaRPr kumimoji="1" lang="ja-JP" altLang="en-US"/>
          </a:p>
        </p:txBody>
      </p:sp>
    </p:spTree>
    <p:extLst>
      <p:ext uri="{BB962C8B-B14F-4D97-AF65-F5344CB8AC3E}">
        <p14:creationId xmlns:p14="http://schemas.microsoft.com/office/powerpoint/2010/main" val="3540072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1267C3-1C73-F490-040B-9A001C98A5F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25197CC-01F8-A6E9-F860-C75373E15C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7DFF7DC-833E-3E2C-46A2-F2C3D0429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DDEE73-A09D-E69F-BE20-FDDAC5A32716}"/>
              </a:ext>
            </a:extLst>
          </p:cNvPr>
          <p:cNvSpPr>
            <a:spLocks noGrp="1"/>
          </p:cNvSpPr>
          <p:nvPr>
            <p:ph type="dt" sz="half" idx="10"/>
          </p:nvPr>
        </p:nvSpPr>
        <p:spPr/>
        <p:txBody>
          <a:bodyPr/>
          <a:lstStyle/>
          <a:p>
            <a:fld id="{3BE7C217-F1C7-4DC1-A707-EDBF16EB69C6}" type="datetimeFigureOut">
              <a:rPr kumimoji="1" lang="ja-JP" altLang="en-US" smtClean="0"/>
              <a:t>2022/11/27</a:t>
            </a:fld>
            <a:endParaRPr kumimoji="1" lang="ja-JP" altLang="en-US"/>
          </a:p>
        </p:txBody>
      </p:sp>
      <p:sp>
        <p:nvSpPr>
          <p:cNvPr id="6" name="フッター プレースホルダー 5">
            <a:extLst>
              <a:ext uri="{FF2B5EF4-FFF2-40B4-BE49-F238E27FC236}">
                <a16:creationId xmlns:a16="http://schemas.microsoft.com/office/drawing/2014/main" id="{4262B7BC-6407-2866-F5F5-8416BD5CA7A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9754F9-8787-E68F-E0C6-E06BE13DE4BC}"/>
              </a:ext>
            </a:extLst>
          </p:cNvPr>
          <p:cNvSpPr>
            <a:spLocks noGrp="1"/>
          </p:cNvSpPr>
          <p:nvPr>
            <p:ph type="sldNum" sz="quarter" idx="12"/>
          </p:nvPr>
        </p:nvSpPr>
        <p:spPr/>
        <p:txBody>
          <a:bodyPr/>
          <a:lstStyle/>
          <a:p>
            <a:fld id="{9C14C419-2B19-43A5-85F6-E5CC3C65DFA5}" type="slidenum">
              <a:rPr kumimoji="1" lang="ja-JP" altLang="en-US" smtClean="0"/>
              <a:t>‹#›</a:t>
            </a:fld>
            <a:endParaRPr kumimoji="1" lang="ja-JP" altLang="en-US"/>
          </a:p>
        </p:txBody>
      </p:sp>
    </p:spTree>
    <p:extLst>
      <p:ext uri="{BB962C8B-B14F-4D97-AF65-F5344CB8AC3E}">
        <p14:creationId xmlns:p14="http://schemas.microsoft.com/office/powerpoint/2010/main" val="1821258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884C41-A663-8047-F560-F8F51E9977F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37A925A-E4ED-EC4B-B1C1-8BB3F02362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37CF711-B4E2-BE91-B0A1-C27DF14D4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BB391D9-9BAB-9DEA-093A-9AAD8D627EBA}"/>
              </a:ext>
            </a:extLst>
          </p:cNvPr>
          <p:cNvSpPr>
            <a:spLocks noGrp="1"/>
          </p:cNvSpPr>
          <p:nvPr>
            <p:ph type="dt" sz="half" idx="10"/>
          </p:nvPr>
        </p:nvSpPr>
        <p:spPr/>
        <p:txBody>
          <a:bodyPr/>
          <a:lstStyle/>
          <a:p>
            <a:fld id="{3BE7C217-F1C7-4DC1-A707-EDBF16EB69C6}" type="datetimeFigureOut">
              <a:rPr kumimoji="1" lang="ja-JP" altLang="en-US" smtClean="0"/>
              <a:t>2022/11/27</a:t>
            </a:fld>
            <a:endParaRPr kumimoji="1" lang="ja-JP" altLang="en-US"/>
          </a:p>
        </p:txBody>
      </p:sp>
      <p:sp>
        <p:nvSpPr>
          <p:cNvPr id="6" name="フッター プレースホルダー 5">
            <a:extLst>
              <a:ext uri="{FF2B5EF4-FFF2-40B4-BE49-F238E27FC236}">
                <a16:creationId xmlns:a16="http://schemas.microsoft.com/office/drawing/2014/main" id="{39E1A803-0202-9C60-7168-DA2AE54914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612E65-1B6B-916B-3402-0C3EF741DAEE}"/>
              </a:ext>
            </a:extLst>
          </p:cNvPr>
          <p:cNvSpPr>
            <a:spLocks noGrp="1"/>
          </p:cNvSpPr>
          <p:nvPr>
            <p:ph type="sldNum" sz="quarter" idx="12"/>
          </p:nvPr>
        </p:nvSpPr>
        <p:spPr/>
        <p:txBody>
          <a:bodyPr/>
          <a:lstStyle/>
          <a:p>
            <a:fld id="{9C14C419-2B19-43A5-85F6-E5CC3C65DFA5}" type="slidenum">
              <a:rPr kumimoji="1" lang="ja-JP" altLang="en-US" smtClean="0"/>
              <a:t>‹#›</a:t>
            </a:fld>
            <a:endParaRPr kumimoji="1" lang="ja-JP" altLang="en-US"/>
          </a:p>
        </p:txBody>
      </p:sp>
    </p:spTree>
    <p:extLst>
      <p:ext uri="{BB962C8B-B14F-4D97-AF65-F5344CB8AC3E}">
        <p14:creationId xmlns:p14="http://schemas.microsoft.com/office/powerpoint/2010/main" val="150510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7922B60-111C-E850-0E4E-424452CBA2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5B15BB-E679-B272-50D8-1F16D1712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F65F90-FC13-52D8-1B05-DD8EDBD9E5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7C217-F1C7-4DC1-A707-EDBF16EB69C6}" type="datetimeFigureOut">
              <a:rPr kumimoji="1" lang="ja-JP" altLang="en-US" smtClean="0"/>
              <a:t>2022/11/27</a:t>
            </a:fld>
            <a:endParaRPr kumimoji="1" lang="ja-JP" altLang="en-US"/>
          </a:p>
        </p:txBody>
      </p:sp>
      <p:sp>
        <p:nvSpPr>
          <p:cNvPr id="5" name="フッター プレースホルダー 4">
            <a:extLst>
              <a:ext uri="{FF2B5EF4-FFF2-40B4-BE49-F238E27FC236}">
                <a16:creationId xmlns:a16="http://schemas.microsoft.com/office/drawing/2014/main" id="{7BB6DD20-7AEB-A084-C7F4-059C6140C6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C56FFD-DA51-113D-A866-70894BC8C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4C419-2B19-43A5-85F6-E5CC3C65DFA5}" type="slidenum">
              <a:rPr kumimoji="1" lang="ja-JP" altLang="en-US" smtClean="0"/>
              <a:t>‹#›</a:t>
            </a:fld>
            <a:endParaRPr kumimoji="1" lang="ja-JP" altLang="en-US"/>
          </a:p>
        </p:txBody>
      </p:sp>
    </p:spTree>
    <p:extLst>
      <p:ext uri="{BB962C8B-B14F-4D97-AF65-F5344CB8AC3E}">
        <p14:creationId xmlns:p14="http://schemas.microsoft.com/office/powerpoint/2010/main" val="4114089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4D36612-A1A0-85F0-313D-7F16849A04E3}"/>
              </a:ext>
            </a:extLst>
          </p:cNvPr>
          <p:cNvSpPr txBox="1"/>
          <p:nvPr/>
        </p:nvSpPr>
        <p:spPr>
          <a:xfrm>
            <a:off x="349624" y="869124"/>
            <a:ext cx="11537576" cy="1815882"/>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概要</a:t>
            </a:r>
            <a:r>
              <a:rPr lang="en-US" altLang="ja-JP" sz="1600" dirty="0">
                <a:latin typeface="Meiryo UI" panose="020B0604030504040204" pitchFamily="50" charset="-128"/>
                <a:ea typeface="Meiryo UI" panose="020B0604030504040204" pitchFamily="50" charset="-128"/>
              </a:rPr>
              <a:t>】</a:t>
            </a:r>
          </a:p>
          <a:p>
            <a:r>
              <a:rPr lang="ja-JP" altLang="en-US" sz="1600" dirty="0">
                <a:latin typeface="Meiryo UI" panose="020B0604030504040204" pitchFamily="50" charset="-128"/>
                <a:ea typeface="Meiryo UI" panose="020B0604030504040204" pitchFamily="50" charset="-128"/>
              </a:rPr>
              <a:t>・深層距離学習</a:t>
            </a:r>
            <a:r>
              <a:rPr lang="en-US" altLang="ja-JP" sz="1600" dirty="0">
                <a:latin typeface="Meiryo UI" panose="020B0604030504040204" pitchFamily="50" charset="-128"/>
                <a:ea typeface="Meiryo UI" panose="020B0604030504040204" pitchFamily="50" charset="-128"/>
              </a:rPr>
              <a:t>(Deep Metric Learning)</a:t>
            </a:r>
            <a:r>
              <a:rPr lang="ja-JP" altLang="en-US" sz="1600" dirty="0">
                <a:latin typeface="Meiryo UI" panose="020B0604030504040204" pitchFamily="50" charset="-128"/>
                <a:ea typeface="Meiryo UI" panose="020B0604030504040204" pitchFamily="50" charset="-128"/>
              </a:rPr>
              <a:t>とは、サンプル間の距離</a:t>
            </a:r>
            <a:r>
              <a:rPr lang="en-US" altLang="ja-JP" sz="1600" dirty="0">
                <a:latin typeface="Meiryo UI" panose="020B0604030504040204" pitchFamily="50" charset="-128"/>
                <a:ea typeface="Meiryo UI" panose="020B0604030504040204" pitchFamily="50" charset="-128"/>
              </a:rPr>
              <a:t>(metric)</a:t>
            </a:r>
            <a:r>
              <a:rPr lang="ja-JP" altLang="en-US" sz="1600" dirty="0">
                <a:latin typeface="Meiryo UI" panose="020B0604030504040204" pitchFamily="50" charset="-128"/>
                <a:ea typeface="Meiryo UI" panose="020B0604030504040204" pitchFamily="50" charset="-128"/>
              </a:rPr>
              <a:t>または類似度</a:t>
            </a:r>
            <a:r>
              <a:rPr lang="en-US" altLang="ja-JP" sz="1600" dirty="0">
                <a:latin typeface="Meiryo UI" panose="020B0604030504040204" pitchFamily="50" charset="-128"/>
                <a:ea typeface="Meiryo UI" panose="020B0604030504040204" pitchFamily="50" charset="-128"/>
              </a:rPr>
              <a:t>(similarity)</a:t>
            </a:r>
            <a:r>
              <a:rPr lang="ja-JP" altLang="en-US" sz="1600" dirty="0">
                <a:latin typeface="Meiryo UI" panose="020B0604030504040204" pitchFamily="50" charset="-128"/>
                <a:ea typeface="Meiryo UI" panose="020B0604030504040204" pitchFamily="50" charset="-128"/>
              </a:rPr>
              <a:t>に基づいてクラスごとに分離されるよう、入力データを特徴量空間への変換を学習させる手法です。</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・距離学習の目的は、同じクラス（</a:t>
            </a:r>
            <a:r>
              <a:rPr lang="en-US" altLang="ja-JP" sz="1600" dirty="0">
                <a:latin typeface="Meiryo UI" panose="020B0604030504040204" pitchFamily="50" charset="-128"/>
                <a:ea typeface="Meiryo UI" panose="020B0604030504040204" pitchFamily="50" charset="-128"/>
              </a:rPr>
              <a:t>intra-class</a:t>
            </a:r>
            <a:r>
              <a:rPr lang="ja-JP" altLang="en-US" sz="1600" dirty="0">
                <a:latin typeface="Meiryo UI" panose="020B0604030504040204" pitchFamily="50" charset="-128"/>
                <a:ea typeface="Meiryo UI" panose="020B0604030504040204" pitchFamily="50" charset="-128"/>
              </a:rPr>
              <a:t>）のサンプル間の距離を小さくしながら、異なるクラス</a:t>
            </a:r>
            <a:r>
              <a:rPr lang="en-US" altLang="ja-JP" sz="1600" dirty="0">
                <a:latin typeface="Meiryo UI" panose="020B0604030504040204" pitchFamily="50" charset="-128"/>
                <a:ea typeface="Meiryo UI" panose="020B0604030504040204" pitchFamily="50" charset="-128"/>
              </a:rPr>
              <a:t>(inter-class)</a:t>
            </a:r>
            <a:r>
              <a:rPr lang="ja-JP" altLang="en-US" sz="1600" dirty="0">
                <a:latin typeface="Meiryo UI" panose="020B0604030504040204" pitchFamily="50" charset="-128"/>
                <a:ea typeface="Meiryo UI" panose="020B0604030504040204" pitchFamily="50" charset="-128"/>
              </a:rPr>
              <a:t>のサンプル間の距離を大きくすることです。</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・古典的距離学習の代表的な手法としては、マハラノビス距離学習</a:t>
            </a:r>
            <a:r>
              <a:rPr lang="en-US" altLang="ja-JP" sz="1600" dirty="0">
                <a:latin typeface="Meiryo UI" panose="020B0604030504040204" pitchFamily="50" charset="-128"/>
                <a:ea typeface="Meiryo UI" panose="020B0604030504040204" pitchFamily="50" charset="-128"/>
              </a:rPr>
              <a:t>(</a:t>
            </a:r>
            <a:r>
              <a:rPr lang="en-US" altLang="ja-JP" sz="1600" dirty="0" err="1">
                <a:latin typeface="Meiryo UI" panose="020B0604030504040204" pitchFamily="50" charset="-128"/>
                <a:ea typeface="Meiryo UI" panose="020B0604030504040204" pitchFamily="50" charset="-128"/>
              </a:rPr>
              <a:t>Mahalanobis</a:t>
            </a:r>
            <a:r>
              <a:rPr lang="en-US" altLang="ja-JP" sz="1600" dirty="0">
                <a:latin typeface="Meiryo UI" panose="020B0604030504040204" pitchFamily="50" charset="-128"/>
                <a:ea typeface="Meiryo UI" panose="020B0604030504040204" pitchFamily="50" charset="-128"/>
              </a:rPr>
              <a:t> Distance Metric Learning)</a:t>
            </a:r>
            <a:r>
              <a:rPr lang="ja-JP" altLang="en-US" sz="1600" dirty="0">
                <a:latin typeface="Meiryo UI" panose="020B0604030504040204" pitchFamily="50" charset="-128"/>
                <a:ea typeface="Meiryo UI" panose="020B0604030504040204" pitchFamily="50" charset="-128"/>
              </a:rPr>
              <a:t>が挙げられます。深層学習の発展に伴い、深層学習と距離学習を組み合わせた様々な深層距離学習手法が提案されています。</a:t>
            </a:r>
            <a:endParaRPr lang="en-US" altLang="ja-JP" sz="160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4E256CE8-89D9-DE1E-18A3-A8790883B64F}"/>
              </a:ext>
            </a:extLst>
          </p:cNvPr>
          <p:cNvSpPr txBox="1"/>
          <p:nvPr/>
        </p:nvSpPr>
        <p:spPr>
          <a:xfrm>
            <a:off x="349624" y="179293"/>
            <a:ext cx="1107996" cy="369332"/>
          </a:xfrm>
          <a:prstGeom prst="rect">
            <a:avLst/>
          </a:prstGeom>
          <a:noFill/>
        </p:spPr>
        <p:txBody>
          <a:bodyPr wrap="none" rtlCol="0">
            <a:spAutoFit/>
          </a:bodyPr>
          <a:lstStyle/>
          <a:p>
            <a:r>
              <a:rPr kumimoji="1" lang="ja-JP" altLang="en-US" u="sng" dirty="0">
                <a:latin typeface="Meiryo UI" panose="020B0604030504040204" pitchFamily="50" charset="-128"/>
                <a:ea typeface="Meiryo UI" panose="020B0604030504040204" pitchFamily="50" charset="-128"/>
              </a:rPr>
              <a:t>距離学習</a:t>
            </a:r>
          </a:p>
        </p:txBody>
      </p:sp>
      <p:sp>
        <p:nvSpPr>
          <p:cNvPr id="6" name="テキスト ボックス 5">
            <a:extLst>
              <a:ext uri="{FF2B5EF4-FFF2-40B4-BE49-F238E27FC236}">
                <a16:creationId xmlns:a16="http://schemas.microsoft.com/office/drawing/2014/main" id="{F61295CD-3F09-A97A-9344-4541A5116112}"/>
              </a:ext>
            </a:extLst>
          </p:cNvPr>
          <p:cNvSpPr txBox="1"/>
          <p:nvPr/>
        </p:nvSpPr>
        <p:spPr>
          <a:xfrm>
            <a:off x="4745243" y="179292"/>
            <a:ext cx="7141958" cy="307777"/>
          </a:xfrm>
          <a:prstGeom prst="rect">
            <a:avLst/>
          </a:prstGeom>
          <a:noFill/>
        </p:spPr>
        <p:txBody>
          <a:bodyPr wrap="square">
            <a:spAutoFit/>
          </a:bodyPr>
          <a:lstStyle/>
          <a:p>
            <a:pPr algn="r"/>
            <a:r>
              <a:rPr lang="en-US" altLang="ja-JP" sz="1400" dirty="0"/>
              <a:t>https://tech-blog.optim.co.jp/entry/2021/10/01/100000</a:t>
            </a:r>
            <a:endParaRPr lang="ja-JP" altLang="en-US" sz="1400" dirty="0"/>
          </a:p>
        </p:txBody>
      </p:sp>
      <p:pic>
        <p:nvPicPr>
          <p:cNvPr id="7" name="図 6">
            <a:extLst>
              <a:ext uri="{FF2B5EF4-FFF2-40B4-BE49-F238E27FC236}">
                <a16:creationId xmlns:a16="http://schemas.microsoft.com/office/drawing/2014/main" id="{8E006A2B-5D4F-B9CB-FC3C-99571985412E}"/>
              </a:ext>
            </a:extLst>
          </p:cNvPr>
          <p:cNvPicPr>
            <a:picLocks noChangeAspect="1"/>
          </p:cNvPicPr>
          <p:nvPr/>
        </p:nvPicPr>
        <p:blipFill>
          <a:blip r:embed="rId2"/>
          <a:stretch>
            <a:fillRect/>
          </a:stretch>
        </p:blipFill>
        <p:spPr>
          <a:xfrm>
            <a:off x="1165412" y="3067061"/>
            <a:ext cx="9708776" cy="3452683"/>
          </a:xfrm>
          <a:prstGeom prst="rect">
            <a:avLst/>
          </a:prstGeom>
        </p:spPr>
      </p:pic>
    </p:spTree>
    <p:extLst>
      <p:ext uri="{BB962C8B-B14F-4D97-AF65-F5344CB8AC3E}">
        <p14:creationId xmlns:p14="http://schemas.microsoft.com/office/powerpoint/2010/main" val="78676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4D36612-A1A0-85F0-313D-7F16849A04E3}"/>
              </a:ext>
            </a:extLst>
          </p:cNvPr>
          <p:cNvSpPr txBox="1"/>
          <p:nvPr/>
        </p:nvSpPr>
        <p:spPr>
          <a:xfrm>
            <a:off x="349624" y="869124"/>
            <a:ext cx="11537576" cy="1077218"/>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目的</a:t>
            </a:r>
            <a:r>
              <a:rPr lang="en-US" altLang="ja-JP" sz="1600" dirty="0">
                <a:latin typeface="Meiryo UI" panose="020B0604030504040204" pitchFamily="50" charset="-128"/>
                <a:ea typeface="Meiryo UI" panose="020B0604030504040204" pitchFamily="50" charset="-128"/>
              </a:rPr>
              <a:t>】</a:t>
            </a:r>
          </a:p>
          <a:p>
            <a:r>
              <a:rPr lang="ja-JP" altLang="en-US" sz="1600" dirty="0">
                <a:latin typeface="Meiryo UI" panose="020B0604030504040204" pitchFamily="50" charset="-128"/>
                <a:ea typeface="Meiryo UI" panose="020B0604030504040204" pitchFamily="50" charset="-128"/>
              </a:rPr>
              <a:t>・距離学習の主な目的は、入力画像を識別性の高い特徴量に変換する特徴量抽出器を得ることです。</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・得られた特徴量をどのように利用するかは、用途によって異なる。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特徴量と各クラスの中心位置との距離を比較し、コサイン類似度が最も高い</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または距離が最も小さい</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クラスを予測クラスに割り当てることです。</a:t>
            </a:r>
            <a:endParaRPr lang="en-US" altLang="ja-JP" sz="160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4E256CE8-89D9-DE1E-18A3-A8790883B64F}"/>
              </a:ext>
            </a:extLst>
          </p:cNvPr>
          <p:cNvSpPr txBox="1"/>
          <p:nvPr/>
        </p:nvSpPr>
        <p:spPr>
          <a:xfrm>
            <a:off x="349624" y="179293"/>
            <a:ext cx="1107996" cy="369332"/>
          </a:xfrm>
          <a:prstGeom prst="rect">
            <a:avLst/>
          </a:prstGeom>
          <a:noFill/>
        </p:spPr>
        <p:txBody>
          <a:bodyPr wrap="none" rtlCol="0">
            <a:spAutoFit/>
          </a:bodyPr>
          <a:lstStyle/>
          <a:p>
            <a:r>
              <a:rPr kumimoji="1" lang="ja-JP" altLang="en-US" u="sng" dirty="0">
                <a:latin typeface="Meiryo UI" panose="020B0604030504040204" pitchFamily="50" charset="-128"/>
                <a:ea typeface="Meiryo UI" panose="020B0604030504040204" pitchFamily="50" charset="-128"/>
              </a:rPr>
              <a:t>距離学習</a:t>
            </a:r>
          </a:p>
        </p:txBody>
      </p:sp>
      <p:sp>
        <p:nvSpPr>
          <p:cNvPr id="6" name="テキスト ボックス 5">
            <a:extLst>
              <a:ext uri="{FF2B5EF4-FFF2-40B4-BE49-F238E27FC236}">
                <a16:creationId xmlns:a16="http://schemas.microsoft.com/office/drawing/2014/main" id="{F61295CD-3F09-A97A-9344-4541A5116112}"/>
              </a:ext>
            </a:extLst>
          </p:cNvPr>
          <p:cNvSpPr txBox="1"/>
          <p:nvPr/>
        </p:nvSpPr>
        <p:spPr>
          <a:xfrm>
            <a:off x="4745243" y="179292"/>
            <a:ext cx="7141958" cy="307777"/>
          </a:xfrm>
          <a:prstGeom prst="rect">
            <a:avLst/>
          </a:prstGeom>
          <a:noFill/>
        </p:spPr>
        <p:txBody>
          <a:bodyPr wrap="square">
            <a:spAutoFit/>
          </a:bodyPr>
          <a:lstStyle/>
          <a:p>
            <a:pPr algn="r"/>
            <a:r>
              <a:rPr lang="en-US" altLang="ja-JP" sz="1400" dirty="0"/>
              <a:t>https://tech-blog.optim.co.jp/entry/2021/10/01/100000</a:t>
            </a:r>
            <a:endParaRPr lang="ja-JP" altLang="en-US" sz="1400" dirty="0"/>
          </a:p>
        </p:txBody>
      </p:sp>
      <p:pic>
        <p:nvPicPr>
          <p:cNvPr id="2" name="図 1">
            <a:extLst>
              <a:ext uri="{FF2B5EF4-FFF2-40B4-BE49-F238E27FC236}">
                <a16:creationId xmlns:a16="http://schemas.microsoft.com/office/drawing/2014/main" id="{A3612945-3EF3-4B1E-6205-EE5AC03D47D5}"/>
              </a:ext>
            </a:extLst>
          </p:cNvPr>
          <p:cNvPicPr>
            <a:picLocks noChangeAspect="1"/>
          </p:cNvPicPr>
          <p:nvPr/>
        </p:nvPicPr>
        <p:blipFill>
          <a:blip r:embed="rId2"/>
          <a:stretch>
            <a:fillRect/>
          </a:stretch>
        </p:blipFill>
        <p:spPr>
          <a:xfrm>
            <a:off x="349624" y="2570132"/>
            <a:ext cx="5474522" cy="3353144"/>
          </a:xfrm>
          <a:prstGeom prst="rect">
            <a:avLst/>
          </a:prstGeom>
        </p:spPr>
      </p:pic>
      <p:sp>
        <p:nvSpPr>
          <p:cNvPr id="8" name="テキスト ボックス 7">
            <a:extLst>
              <a:ext uri="{FF2B5EF4-FFF2-40B4-BE49-F238E27FC236}">
                <a16:creationId xmlns:a16="http://schemas.microsoft.com/office/drawing/2014/main" id="{E57DAEBA-217E-09D4-80A1-3EA7883BA208}"/>
              </a:ext>
            </a:extLst>
          </p:cNvPr>
          <p:cNvSpPr txBox="1"/>
          <p:nvPr/>
        </p:nvSpPr>
        <p:spPr>
          <a:xfrm>
            <a:off x="5892800" y="2403806"/>
            <a:ext cx="5704041" cy="2062103"/>
          </a:xfrm>
          <a:prstGeom prst="rect">
            <a:avLst/>
          </a:prstGeom>
          <a:noFill/>
        </p:spPr>
        <p:txBody>
          <a:bodyPr wrap="square">
            <a:spAutoFit/>
          </a:bodyPr>
          <a:lstStyle/>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距離学習のメリット</a:t>
            </a:r>
            <a:r>
              <a:rPr lang="en-US" altLang="ja-JP" sz="1600" dirty="0">
                <a:latin typeface="Meiryo UI" panose="020B0604030504040204" pitchFamily="50" charset="-128"/>
                <a:ea typeface="Meiryo UI" panose="020B0604030504040204" pitchFamily="50" charset="-128"/>
              </a:rPr>
              <a:t>】</a:t>
            </a:r>
          </a:p>
          <a:p>
            <a:r>
              <a:rPr lang="ja-JP" altLang="en-US" sz="1600" dirty="0">
                <a:latin typeface="Meiryo UI" panose="020B0604030504040204" pitchFamily="50" charset="-128"/>
                <a:ea typeface="Meiryo UI" panose="020B0604030504040204" pitchFamily="50" charset="-128"/>
              </a:rPr>
              <a:t>・定番の分類モデルとは異なり、識別性の高い特徴量を得ることができるため、極端に不均衡なデータセット</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異常検知、医用画像診断など</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や、</a:t>
            </a:r>
            <a:r>
              <a:rPr lang="en-US" altLang="ja-JP" sz="1600" dirty="0">
                <a:latin typeface="Meiryo UI" panose="020B0604030504040204" pitchFamily="50" charset="-128"/>
                <a:ea typeface="Meiryo UI" panose="020B0604030504040204" pitchFamily="50" charset="-128"/>
              </a:rPr>
              <a:t>Few-Shot learning(</a:t>
            </a:r>
            <a:r>
              <a:rPr lang="ja-JP" altLang="en-US" sz="1600" dirty="0">
                <a:latin typeface="Meiryo UI" panose="020B0604030504040204" pitchFamily="50" charset="-128"/>
                <a:ea typeface="Meiryo UI" panose="020B0604030504040204" pitchFamily="50" charset="-128"/>
              </a:rPr>
              <a:t>顔認識、手書き認識、音声認識など</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や、</a:t>
            </a:r>
            <a:r>
              <a:rPr lang="en-US" altLang="ja-JP" sz="1600" dirty="0">
                <a:latin typeface="Meiryo UI" panose="020B0604030504040204" pitchFamily="50" charset="-128"/>
                <a:ea typeface="Meiryo UI" panose="020B0604030504040204" pitchFamily="50" charset="-128"/>
              </a:rPr>
              <a:t>Zero-Shot learning(</a:t>
            </a:r>
            <a:r>
              <a:rPr lang="ja-JP" altLang="en-US" sz="1600" dirty="0">
                <a:latin typeface="Meiryo UI" panose="020B0604030504040204" pitchFamily="50" charset="-128"/>
                <a:ea typeface="Meiryo UI" panose="020B0604030504040204" pitchFamily="50" charset="-128"/>
              </a:rPr>
              <a:t>訓練データに存在しないクラスを扱う必要があるタスク</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などに対応できる。</a:t>
            </a:r>
          </a:p>
          <a:p>
            <a:r>
              <a:rPr lang="ja-JP" altLang="en-US" sz="1600" dirty="0">
                <a:latin typeface="Meiryo UI" panose="020B0604030504040204" pitchFamily="50" charset="-128"/>
                <a:ea typeface="Meiryo UI" panose="020B0604030504040204" pitchFamily="50" charset="-128"/>
              </a:rPr>
              <a:t>・クラス数に応じてサイズが大きくなる分類用の</a:t>
            </a:r>
            <a:r>
              <a:rPr lang="en-US" altLang="ja-JP" sz="1600" dirty="0">
                <a:latin typeface="Meiryo UI" panose="020B0604030504040204" pitchFamily="50" charset="-128"/>
                <a:ea typeface="Meiryo UI" panose="020B0604030504040204" pitchFamily="50" charset="-128"/>
              </a:rPr>
              <a:t>FC</a:t>
            </a:r>
            <a:r>
              <a:rPr lang="ja-JP" altLang="en-US" sz="1600" dirty="0">
                <a:latin typeface="Meiryo UI" panose="020B0604030504040204" pitchFamily="50" charset="-128"/>
                <a:ea typeface="Meiryo UI" panose="020B0604030504040204" pitchFamily="50" charset="-128"/>
              </a:rPr>
              <a:t>層が不要になるため、クラス数が多いタスクではモデルサイズがより小さくなります。</a:t>
            </a:r>
          </a:p>
        </p:txBody>
      </p:sp>
      <p:sp>
        <p:nvSpPr>
          <p:cNvPr id="10" name="テキスト ボックス 9">
            <a:extLst>
              <a:ext uri="{FF2B5EF4-FFF2-40B4-BE49-F238E27FC236}">
                <a16:creationId xmlns:a16="http://schemas.microsoft.com/office/drawing/2014/main" id="{2EF6E189-1059-63EC-BBED-8D32CFABE317}"/>
              </a:ext>
            </a:extLst>
          </p:cNvPr>
          <p:cNvSpPr txBox="1"/>
          <p:nvPr/>
        </p:nvSpPr>
        <p:spPr>
          <a:xfrm>
            <a:off x="1380998" y="2403806"/>
            <a:ext cx="4013200" cy="461665"/>
          </a:xfrm>
          <a:prstGeom prst="rect">
            <a:avLst/>
          </a:prstGeom>
          <a:noFill/>
        </p:spPr>
        <p:txBody>
          <a:bodyPr wrap="square">
            <a:spAutoFit/>
          </a:bodyPr>
          <a:lstStyle/>
          <a:p>
            <a:r>
              <a:rPr lang="ja-JP" altLang="en-US" sz="1200" dirty="0">
                <a:latin typeface="Meiryo UI" panose="020B0604030504040204" pitchFamily="50" charset="-128"/>
                <a:ea typeface="Meiryo UI" panose="020B0604030504040204" pitchFamily="50" charset="-128"/>
              </a:rPr>
              <a:t>入力画像と参照画像から抽出した特徴量を比較し、同一人物の画像であるか異なる人物の画像であるかを検証する。</a:t>
            </a:r>
            <a:endParaRPr lang="ja-JP" altLang="en-US" sz="1200" dirty="0"/>
          </a:p>
        </p:txBody>
      </p:sp>
      <p:sp>
        <p:nvSpPr>
          <p:cNvPr id="11" name="テキスト ボックス 10">
            <a:extLst>
              <a:ext uri="{FF2B5EF4-FFF2-40B4-BE49-F238E27FC236}">
                <a16:creationId xmlns:a16="http://schemas.microsoft.com/office/drawing/2014/main" id="{EAF59E92-F5A4-5E94-6F60-12C21C30822A}"/>
              </a:ext>
            </a:extLst>
          </p:cNvPr>
          <p:cNvSpPr txBox="1"/>
          <p:nvPr/>
        </p:nvSpPr>
        <p:spPr>
          <a:xfrm>
            <a:off x="1380998" y="4674660"/>
            <a:ext cx="4013200" cy="276999"/>
          </a:xfrm>
          <a:prstGeom prst="rect">
            <a:avLst/>
          </a:prstGeom>
          <a:noFill/>
        </p:spPr>
        <p:txBody>
          <a:bodyPr wrap="square">
            <a:spAutoFit/>
          </a:bodyPr>
          <a:lstStyle/>
          <a:p>
            <a:r>
              <a:rPr lang="ja-JP" altLang="en-US" sz="1200" dirty="0">
                <a:latin typeface="Meiryo UI" panose="020B0604030504040204" pitchFamily="50" charset="-128"/>
                <a:ea typeface="Meiryo UI" panose="020B0604030504040204" pitchFamily="50" charset="-128"/>
              </a:rPr>
              <a:t>得られた特徴量を分類器に入力し、どのクラスに属するかを判断</a:t>
            </a:r>
            <a:endParaRPr lang="ja-JP" altLang="en-US" sz="1200" dirty="0"/>
          </a:p>
        </p:txBody>
      </p:sp>
      <p:sp>
        <p:nvSpPr>
          <p:cNvPr id="13" name="テキスト ボックス 12">
            <a:extLst>
              <a:ext uri="{FF2B5EF4-FFF2-40B4-BE49-F238E27FC236}">
                <a16:creationId xmlns:a16="http://schemas.microsoft.com/office/drawing/2014/main" id="{FF4ED29C-EDB4-4C0A-B114-11DCF504FAA2}"/>
              </a:ext>
            </a:extLst>
          </p:cNvPr>
          <p:cNvSpPr txBox="1"/>
          <p:nvPr/>
        </p:nvSpPr>
        <p:spPr>
          <a:xfrm>
            <a:off x="349624" y="5959651"/>
            <a:ext cx="4983954" cy="461665"/>
          </a:xfrm>
          <a:prstGeom prst="rect">
            <a:avLst/>
          </a:prstGeom>
          <a:noFill/>
        </p:spPr>
        <p:txBody>
          <a:bodyPr wrap="square">
            <a:spAutoFit/>
          </a:bodyPr>
          <a:lstStyle/>
          <a:p>
            <a:r>
              <a:rPr lang="ja-JP" altLang="en-US" sz="1200" dirty="0">
                <a:latin typeface="Meiryo UI" panose="020B0604030504040204" pitchFamily="50" charset="-128"/>
                <a:ea typeface="Meiryo UI" panose="020B0604030504040204" pitchFamily="50" charset="-128"/>
              </a:rPr>
              <a:t>特徴量と各クラスの中心位置との距離を比較し、コサイン類似度が最も高い</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または距離が最も小さい</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クラスを予測クラスに割り当てる</a:t>
            </a:r>
            <a:endParaRPr lang="ja-JP" altLang="en-US" sz="1200" dirty="0"/>
          </a:p>
        </p:txBody>
      </p:sp>
    </p:spTree>
    <p:extLst>
      <p:ext uri="{BB962C8B-B14F-4D97-AF65-F5344CB8AC3E}">
        <p14:creationId xmlns:p14="http://schemas.microsoft.com/office/powerpoint/2010/main" val="361498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70DA58C-ED8B-33E2-04BC-E04699693439}"/>
              </a:ext>
            </a:extLst>
          </p:cNvPr>
          <p:cNvSpPr txBox="1"/>
          <p:nvPr/>
        </p:nvSpPr>
        <p:spPr>
          <a:xfrm>
            <a:off x="349624" y="179293"/>
            <a:ext cx="1519968" cy="369332"/>
          </a:xfrm>
          <a:prstGeom prst="rect">
            <a:avLst/>
          </a:prstGeom>
          <a:noFill/>
        </p:spPr>
        <p:txBody>
          <a:bodyPr wrap="none" rtlCol="0">
            <a:spAutoFit/>
          </a:bodyPr>
          <a:lstStyle/>
          <a:p>
            <a:r>
              <a:rPr kumimoji="1" lang="en-US" altLang="ja-JP" u="sng" dirty="0" err="1">
                <a:latin typeface="Meiryo UI" panose="020B0604030504040204" pitchFamily="50" charset="-128"/>
                <a:ea typeface="Meiryo UI" panose="020B0604030504040204" pitchFamily="50" charset="-128"/>
              </a:rPr>
              <a:t>SiameseNet</a:t>
            </a:r>
            <a:endParaRPr kumimoji="1" lang="ja-JP" altLang="en-US" u="sng"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52A374E2-E7DF-A61F-F480-6E0C6D03270C}"/>
              </a:ext>
            </a:extLst>
          </p:cNvPr>
          <p:cNvSpPr txBox="1"/>
          <p:nvPr/>
        </p:nvSpPr>
        <p:spPr>
          <a:xfrm>
            <a:off x="4745243" y="179292"/>
            <a:ext cx="7141958" cy="307777"/>
          </a:xfrm>
          <a:prstGeom prst="rect">
            <a:avLst/>
          </a:prstGeom>
          <a:noFill/>
        </p:spPr>
        <p:txBody>
          <a:bodyPr wrap="square">
            <a:spAutoFit/>
          </a:bodyPr>
          <a:lstStyle/>
          <a:p>
            <a:pPr algn="r"/>
            <a:r>
              <a:rPr lang="ja-JP" altLang="en-US" sz="1400" dirty="0"/>
              <a:t>キカガクテキスト</a:t>
            </a:r>
          </a:p>
        </p:txBody>
      </p:sp>
      <p:pic>
        <p:nvPicPr>
          <p:cNvPr id="4" name="図 3">
            <a:extLst>
              <a:ext uri="{FF2B5EF4-FFF2-40B4-BE49-F238E27FC236}">
                <a16:creationId xmlns:a16="http://schemas.microsoft.com/office/drawing/2014/main" id="{6561648A-63AB-AAB0-2CA0-80B2B9EC1460}"/>
              </a:ext>
            </a:extLst>
          </p:cNvPr>
          <p:cNvPicPr>
            <a:picLocks noChangeAspect="1"/>
          </p:cNvPicPr>
          <p:nvPr/>
        </p:nvPicPr>
        <p:blipFill>
          <a:blip r:embed="rId2"/>
          <a:stretch>
            <a:fillRect/>
          </a:stretch>
        </p:blipFill>
        <p:spPr>
          <a:xfrm>
            <a:off x="5966784" y="1774398"/>
            <a:ext cx="5522654" cy="4523317"/>
          </a:xfrm>
          <a:prstGeom prst="rect">
            <a:avLst/>
          </a:prstGeom>
        </p:spPr>
      </p:pic>
      <p:sp>
        <p:nvSpPr>
          <p:cNvPr id="5" name="テキスト ボックス 4">
            <a:extLst>
              <a:ext uri="{FF2B5EF4-FFF2-40B4-BE49-F238E27FC236}">
                <a16:creationId xmlns:a16="http://schemas.microsoft.com/office/drawing/2014/main" id="{0D78F817-B5D6-4C33-A2EC-5104638AEAD9}"/>
              </a:ext>
            </a:extLst>
          </p:cNvPr>
          <p:cNvSpPr txBox="1"/>
          <p:nvPr/>
        </p:nvSpPr>
        <p:spPr>
          <a:xfrm>
            <a:off x="349624" y="869124"/>
            <a:ext cx="11537576" cy="584775"/>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学習の流れ</a:t>
            </a:r>
            <a:r>
              <a:rPr lang="en-US" altLang="ja-JP" sz="1600" dirty="0">
                <a:latin typeface="Meiryo UI" panose="020B0604030504040204" pitchFamily="50" charset="-128"/>
                <a:ea typeface="Meiryo UI" panose="020B0604030504040204" pitchFamily="50" charset="-128"/>
              </a:rPr>
              <a:t>】</a:t>
            </a:r>
          </a:p>
          <a:p>
            <a:r>
              <a:rPr lang="ja-JP" altLang="en-US" sz="1600" dirty="0">
                <a:latin typeface="Meiryo UI" panose="020B0604030504040204" pitchFamily="50" charset="-128"/>
                <a:ea typeface="Meiryo UI" panose="020B0604030504040204" pitchFamily="50" charset="-128"/>
              </a:rPr>
              <a:t>・</a:t>
            </a:r>
            <a:r>
              <a:rPr lang="en-US" altLang="ja-JP" sz="1600" dirty="0" err="1">
                <a:latin typeface="Meiryo UI" panose="020B0604030504040204" pitchFamily="50" charset="-128"/>
                <a:ea typeface="Meiryo UI" panose="020B0604030504040204" pitchFamily="50" charset="-128"/>
              </a:rPr>
              <a:t>SiameseNet</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では入力ベクトルの特徴ベクトルの抽出に </a:t>
            </a:r>
            <a:r>
              <a:rPr lang="en-US" altLang="ja-JP" sz="1600" dirty="0">
                <a:latin typeface="Meiryo UI" panose="020B0604030504040204" pitchFamily="50" charset="-128"/>
                <a:ea typeface="Meiryo UI" panose="020B0604030504040204" pitchFamily="50" charset="-128"/>
              </a:rPr>
              <a:t>CNN </a:t>
            </a:r>
            <a:r>
              <a:rPr lang="ja-JP" altLang="en-US" sz="1600" dirty="0">
                <a:latin typeface="Meiryo UI" panose="020B0604030504040204" pitchFamily="50" charset="-128"/>
                <a:ea typeface="Meiryo UI" panose="020B0604030504040204" pitchFamily="50" charset="-128"/>
              </a:rPr>
              <a:t>を使用します。</a:t>
            </a:r>
            <a:endParaRPr lang="en-US" altLang="ja-JP" sz="16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E9C3E2E-FC57-8516-0713-5A0BCABFD9A2}"/>
              </a:ext>
            </a:extLst>
          </p:cNvPr>
          <p:cNvSpPr txBox="1"/>
          <p:nvPr/>
        </p:nvSpPr>
        <p:spPr>
          <a:xfrm>
            <a:off x="451224" y="2299771"/>
            <a:ext cx="6963361" cy="3108543"/>
          </a:xfrm>
          <a:prstGeom prst="rect">
            <a:avLst/>
          </a:prstGeom>
          <a:noFill/>
        </p:spPr>
        <p:txBody>
          <a:bodyPr wrap="square">
            <a:spAutoFit/>
          </a:bodyPr>
          <a:lstStyle/>
          <a:p>
            <a:pPr algn="l">
              <a:buFont typeface="+mj-lt"/>
              <a:buAutoNum type="arabicPeriod"/>
            </a:pPr>
            <a:r>
              <a:rPr lang="ja-JP" altLang="en-US" sz="1400" b="0" i="0" dirty="0">
                <a:solidFill>
                  <a:srgbClr val="000000"/>
                </a:solidFill>
                <a:effectLst/>
                <a:latin typeface="Meiryo UI" panose="020B0604030504040204" pitchFamily="50" charset="-128"/>
                <a:ea typeface="Meiryo UI" panose="020B0604030504040204" pitchFamily="50" charset="-128"/>
              </a:rPr>
              <a:t>データセット </a:t>
            </a:r>
            <a:r>
              <a:rPr lang="en-US" altLang="ja-JP" sz="1400" b="0" i="0" dirty="0">
                <a:solidFill>
                  <a:srgbClr val="000000"/>
                </a:solidFill>
                <a:effectLst/>
                <a:latin typeface="Meiryo UI" panose="020B0604030504040204" pitchFamily="50" charset="-128"/>
                <a:ea typeface="Meiryo UI" panose="020B0604030504040204" pitchFamily="50" charset="-128"/>
              </a:rPr>
              <a:t>(X</a:t>
            </a:r>
            <a:r>
              <a:rPr lang="en-US" altLang="ja-JP" sz="1400" b="0" i="0" baseline="-25000" dirty="0">
                <a:solidFill>
                  <a:srgbClr val="000000"/>
                </a:solidFill>
                <a:effectLst/>
                <a:latin typeface="Meiryo UI" panose="020B0604030504040204" pitchFamily="50" charset="-128"/>
                <a:ea typeface="Meiryo UI" panose="020B0604030504040204" pitchFamily="50" charset="-128"/>
              </a:rPr>
              <a:t>0</a:t>
            </a:r>
            <a:r>
              <a:rPr lang="en-US" altLang="ja-JP" sz="1400" b="0" i="0" dirty="0">
                <a:solidFill>
                  <a:srgbClr val="000000"/>
                </a:solidFill>
                <a:effectLst/>
                <a:latin typeface="Meiryo UI" panose="020B0604030504040204" pitchFamily="50" charset="-128"/>
                <a:ea typeface="Meiryo UI" panose="020B0604030504040204" pitchFamily="50" charset="-128"/>
              </a:rPr>
              <a:t>,X</a:t>
            </a:r>
            <a:r>
              <a:rPr lang="en-US" altLang="ja-JP" sz="1400" i="0" baseline="-25000" dirty="0">
                <a:solidFill>
                  <a:srgbClr val="000000"/>
                </a:solidFill>
                <a:effectLst/>
                <a:latin typeface="Meiryo UI" panose="020B0604030504040204" pitchFamily="50" charset="-128"/>
                <a:ea typeface="Meiryo UI" panose="020B0604030504040204" pitchFamily="50" charset="-128"/>
              </a:rPr>
              <a:t>1</a:t>
            </a:r>
            <a:r>
              <a:rPr lang="en-US" altLang="ja-JP" sz="1400" b="0" i="0" dirty="0">
                <a:solidFill>
                  <a:srgbClr val="000000"/>
                </a:solidFill>
                <a:effectLst/>
                <a:latin typeface="Meiryo UI" panose="020B0604030504040204" pitchFamily="50" charset="-128"/>
                <a:ea typeface="Meiryo UI" panose="020B0604030504040204" pitchFamily="50" charset="-128"/>
              </a:rPr>
              <a:t>,X</a:t>
            </a:r>
            <a:r>
              <a:rPr lang="en-US" altLang="ja-JP" sz="1400" b="0" i="0" baseline="-25000" dirty="0">
                <a:solidFill>
                  <a:srgbClr val="000000"/>
                </a:solidFill>
                <a:effectLst/>
                <a:latin typeface="Meiryo UI" panose="020B0604030504040204" pitchFamily="50" charset="-128"/>
                <a:ea typeface="Meiryo UI" panose="020B0604030504040204" pitchFamily="50" charset="-128"/>
              </a:rPr>
              <a:t>2</a:t>
            </a:r>
            <a:r>
              <a:rPr lang="en-US" altLang="ja-JP" sz="1400" b="0" i="0" dirty="0">
                <a:solidFill>
                  <a:srgbClr val="000000"/>
                </a:solidFill>
                <a:effectLst/>
                <a:latin typeface="Meiryo UI" panose="020B0604030504040204" pitchFamily="50" charset="-128"/>
                <a:ea typeface="Meiryo UI" panose="020B0604030504040204" pitchFamily="50" charset="-128"/>
              </a:rPr>
              <a:t>,⋯,X</a:t>
            </a:r>
            <a:r>
              <a:rPr lang="en-US" altLang="ja-JP" sz="1400" b="0" i="0" baseline="-25000" dirty="0">
                <a:solidFill>
                  <a:srgbClr val="000000"/>
                </a:solidFill>
                <a:effectLst/>
                <a:latin typeface="Meiryo UI" panose="020B0604030504040204" pitchFamily="50" charset="-128"/>
                <a:ea typeface="Meiryo UI" panose="020B0604030504040204" pitchFamily="50" charset="-128"/>
              </a:rPr>
              <a:t>n</a:t>
            </a:r>
            <a:r>
              <a:rPr lang="en-US" altLang="ja-JP" sz="1400" b="0" i="0" dirty="0">
                <a:solidFill>
                  <a:srgbClr val="000000"/>
                </a:solidFill>
                <a:effectLst/>
                <a:latin typeface="Meiryo UI" panose="020B0604030504040204" pitchFamily="50" charset="-128"/>
                <a:ea typeface="Meiryo UI" panose="020B0604030504040204" pitchFamily="50" charset="-128"/>
              </a:rPr>
              <a:t>), (t</a:t>
            </a:r>
            <a:r>
              <a:rPr lang="en-US" altLang="ja-JP" sz="1400" b="0" i="0" baseline="-25000" dirty="0">
                <a:solidFill>
                  <a:srgbClr val="000000"/>
                </a:solidFill>
                <a:effectLst/>
                <a:latin typeface="Meiryo UI" panose="020B0604030504040204" pitchFamily="50" charset="-128"/>
                <a:ea typeface="Meiryo UI" panose="020B0604030504040204" pitchFamily="50" charset="-128"/>
              </a:rPr>
              <a:t>0</a:t>
            </a:r>
            <a:r>
              <a:rPr lang="en-US" altLang="ja-JP" sz="1400" b="0" i="0" dirty="0">
                <a:solidFill>
                  <a:srgbClr val="000000"/>
                </a:solidFill>
                <a:effectLst/>
                <a:latin typeface="Meiryo UI" panose="020B0604030504040204" pitchFamily="50" charset="-128"/>
                <a:ea typeface="Meiryo UI" panose="020B0604030504040204" pitchFamily="50" charset="-128"/>
              </a:rPr>
              <a:t>,t</a:t>
            </a:r>
            <a:r>
              <a:rPr lang="en-US" altLang="ja-JP" sz="1400" b="0" i="0" baseline="-25000" dirty="0">
                <a:solidFill>
                  <a:srgbClr val="000000"/>
                </a:solidFill>
                <a:effectLst/>
                <a:latin typeface="Meiryo UI" panose="020B0604030504040204" pitchFamily="50" charset="-128"/>
                <a:ea typeface="Meiryo UI" panose="020B0604030504040204" pitchFamily="50" charset="-128"/>
              </a:rPr>
              <a:t>1</a:t>
            </a:r>
            <a:r>
              <a:rPr lang="en-US" altLang="ja-JP" sz="1400" b="0" i="0" dirty="0">
                <a:solidFill>
                  <a:srgbClr val="000000"/>
                </a:solidFill>
                <a:effectLst/>
                <a:latin typeface="Meiryo UI" panose="020B0604030504040204" pitchFamily="50" charset="-128"/>
                <a:ea typeface="Meiryo UI" panose="020B0604030504040204" pitchFamily="50" charset="-128"/>
              </a:rPr>
              <a:t>,t</a:t>
            </a:r>
            <a:r>
              <a:rPr lang="en-US" altLang="ja-JP" sz="1400" b="0" i="0" baseline="-25000" dirty="0">
                <a:solidFill>
                  <a:srgbClr val="000000"/>
                </a:solidFill>
                <a:effectLst/>
                <a:latin typeface="Meiryo UI" panose="020B0604030504040204" pitchFamily="50" charset="-128"/>
                <a:ea typeface="Meiryo UI" panose="020B0604030504040204" pitchFamily="50" charset="-128"/>
              </a:rPr>
              <a:t>2</a:t>
            </a:r>
            <a:r>
              <a:rPr lang="en-US" altLang="ja-JP" sz="1400" b="0" i="0" dirty="0">
                <a:solidFill>
                  <a:srgbClr val="000000"/>
                </a:solidFill>
                <a:effectLst/>
                <a:latin typeface="Meiryo UI" panose="020B0604030504040204" pitchFamily="50" charset="-128"/>
                <a:ea typeface="Meiryo UI" panose="020B0604030504040204" pitchFamily="50" charset="-128"/>
              </a:rPr>
              <a:t>,⋯,t</a:t>
            </a:r>
            <a:r>
              <a:rPr lang="en-US" altLang="ja-JP" sz="1400" b="0" i="0" baseline="-25000" dirty="0">
                <a:solidFill>
                  <a:srgbClr val="000000"/>
                </a:solidFill>
                <a:effectLst/>
                <a:latin typeface="Meiryo UI" panose="020B0604030504040204" pitchFamily="50" charset="-128"/>
                <a:ea typeface="Meiryo UI" panose="020B0604030504040204" pitchFamily="50" charset="-128"/>
              </a:rPr>
              <a:t>n</a:t>
            </a:r>
            <a:r>
              <a:rPr lang="en-US" altLang="ja-JP" sz="1400" b="0" i="0" dirty="0">
                <a:solidFill>
                  <a:srgbClr val="000000"/>
                </a:solidFill>
                <a:effectLst/>
                <a:latin typeface="Meiryo UI" panose="020B0604030504040204" pitchFamily="50" charset="-128"/>
                <a:ea typeface="Meiryo UI" panose="020B0604030504040204" pitchFamily="50" charset="-128"/>
              </a:rPr>
              <a:t>) </a:t>
            </a:r>
            <a:r>
              <a:rPr lang="ja-JP" altLang="en-US" sz="1400" b="0" i="0" dirty="0">
                <a:solidFill>
                  <a:srgbClr val="000000"/>
                </a:solidFill>
                <a:effectLst/>
                <a:latin typeface="Meiryo UI" panose="020B0604030504040204" pitchFamily="50" charset="-128"/>
                <a:ea typeface="Meiryo UI" panose="020B0604030504040204" pitchFamily="50" charset="-128"/>
              </a:rPr>
              <a:t>を用意する</a:t>
            </a:r>
            <a:br>
              <a:rPr lang="en-US" altLang="ja-JP" sz="1400" b="0" i="0" dirty="0">
                <a:solidFill>
                  <a:srgbClr val="000000"/>
                </a:solidFill>
                <a:effectLst/>
                <a:latin typeface="Meiryo UI" panose="020B0604030504040204" pitchFamily="50" charset="-128"/>
                <a:ea typeface="Meiryo UI" panose="020B0604030504040204" pitchFamily="50" charset="-128"/>
              </a:rPr>
            </a:br>
            <a:r>
              <a:rPr lang="ja-JP" altLang="en-US" sz="1400" b="0" i="0" dirty="0">
                <a:solidFill>
                  <a:srgbClr val="000000"/>
                </a:solidFill>
                <a:effectLst/>
                <a:latin typeface="Meiryo UI" panose="020B0604030504040204" pitchFamily="50" charset="-128"/>
                <a:ea typeface="Meiryo UI" panose="020B0604030504040204" pitchFamily="50" charset="-128"/>
              </a:rPr>
              <a:t>（</a:t>
            </a:r>
            <a:r>
              <a:rPr lang="en-US" altLang="ja-JP" sz="1400" b="0" i="0" dirty="0">
                <a:solidFill>
                  <a:srgbClr val="000000"/>
                </a:solidFill>
                <a:effectLst/>
                <a:latin typeface="Meiryo UI" panose="020B0604030504040204" pitchFamily="50" charset="-128"/>
                <a:ea typeface="Meiryo UI" panose="020B0604030504040204" pitchFamily="50" charset="-128"/>
              </a:rPr>
              <a:t>x: </a:t>
            </a:r>
            <a:r>
              <a:rPr lang="ja-JP" altLang="en-US" sz="1400" b="0" i="0" dirty="0">
                <a:solidFill>
                  <a:srgbClr val="000000"/>
                </a:solidFill>
                <a:effectLst/>
                <a:latin typeface="Meiryo UI" panose="020B0604030504040204" pitchFamily="50" charset="-128"/>
                <a:ea typeface="Meiryo UI" panose="020B0604030504040204" pitchFamily="50" charset="-128"/>
              </a:rPr>
              <a:t>データ、</a:t>
            </a:r>
            <a:r>
              <a:rPr lang="en-US" altLang="ja-JP" sz="1400" b="0" i="0" dirty="0">
                <a:solidFill>
                  <a:srgbClr val="000000"/>
                </a:solidFill>
                <a:effectLst/>
                <a:latin typeface="Meiryo UI" panose="020B0604030504040204" pitchFamily="50" charset="-128"/>
                <a:ea typeface="Meiryo UI" panose="020B0604030504040204" pitchFamily="50" charset="-128"/>
              </a:rPr>
              <a:t>t: </a:t>
            </a:r>
            <a:r>
              <a:rPr lang="ja-JP" altLang="en-US" sz="1400" b="0" i="0" dirty="0">
                <a:solidFill>
                  <a:srgbClr val="000000"/>
                </a:solidFill>
                <a:effectLst/>
                <a:latin typeface="Meiryo UI" panose="020B0604030504040204" pitchFamily="50" charset="-128"/>
                <a:ea typeface="Meiryo UI" panose="020B0604030504040204" pitchFamily="50" charset="-128"/>
              </a:rPr>
              <a:t>ラベル）</a:t>
            </a:r>
            <a:endParaRPr lang="en-US" altLang="ja-JP" sz="1400" b="0" i="0" dirty="0">
              <a:solidFill>
                <a:srgbClr val="000000"/>
              </a:solidFill>
              <a:effectLst/>
              <a:latin typeface="Meiryo UI" panose="020B0604030504040204" pitchFamily="50" charset="-128"/>
              <a:ea typeface="Meiryo UI" panose="020B0604030504040204" pitchFamily="50" charset="-128"/>
            </a:endParaRPr>
          </a:p>
          <a:p>
            <a:pPr algn="l">
              <a:buFont typeface="+mj-lt"/>
              <a:buAutoNum type="arabicPeriod"/>
            </a:pPr>
            <a:endParaRPr lang="ja-JP" altLang="en-US" sz="1400" b="0" i="0" dirty="0">
              <a:solidFill>
                <a:srgbClr val="000000"/>
              </a:solidFill>
              <a:effectLst/>
              <a:latin typeface="Meiryo UI" panose="020B0604030504040204" pitchFamily="50" charset="-128"/>
              <a:ea typeface="Meiryo UI" panose="020B0604030504040204" pitchFamily="50" charset="-128"/>
            </a:endParaRPr>
          </a:p>
          <a:p>
            <a:pPr algn="l">
              <a:buFont typeface="+mj-lt"/>
              <a:buAutoNum type="arabicPeriod"/>
            </a:pPr>
            <a:r>
              <a:rPr lang="ja-JP" altLang="en-US" sz="1400" b="0" i="0" dirty="0">
                <a:solidFill>
                  <a:srgbClr val="000000"/>
                </a:solidFill>
                <a:effectLst/>
                <a:latin typeface="Meiryo UI" panose="020B0604030504040204" pitchFamily="50" charset="-128"/>
                <a:ea typeface="Meiryo UI" panose="020B0604030504040204" pitchFamily="50" charset="-128"/>
              </a:rPr>
              <a:t>ランダムに </a:t>
            </a:r>
            <a:r>
              <a:rPr lang="en-US" altLang="ja-JP" sz="1400" b="0" i="0" dirty="0">
                <a:solidFill>
                  <a:srgbClr val="000000"/>
                </a:solidFill>
                <a:effectLst/>
                <a:latin typeface="Meiryo UI" panose="020B0604030504040204" pitchFamily="50" charset="-128"/>
                <a:ea typeface="Meiryo UI" panose="020B0604030504040204" pitchFamily="50" charset="-128"/>
              </a:rPr>
              <a:t>2 </a:t>
            </a:r>
            <a:r>
              <a:rPr lang="ja-JP" altLang="en-US" sz="1400" b="0" i="0" dirty="0">
                <a:solidFill>
                  <a:srgbClr val="000000"/>
                </a:solidFill>
                <a:effectLst/>
                <a:latin typeface="Meiryo UI" panose="020B0604030504040204" pitchFamily="50" charset="-128"/>
                <a:ea typeface="Meiryo UI" panose="020B0604030504040204" pitchFamily="50" charset="-128"/>
              </a:rPr>
              <a:t>つのデータ </a:t>
            </a:r>
            <a:r>
              <a:rPr lang="en-US" altLang="ja-JP" sz="1400" b="0" i="0" dirty="0">
                <a:solidFill>
                  <a:srgbClr val="000000"/>
                </a:solidFill>
                <a:effectLst/>
                <a:latin typeface="Meiryo UI" panose="020B0604030504040204" pitchFamily="50" charset="-128"/>
                <a:ea typeface="Meiryo UI" panose="020B0604030504040204" pitchFamily="50" charset="-128"/>
              </a:rPr>
              <a:t>X</a:t>
            </a:r>
            <a:r>
              <a:rPr lang="en-US" altLang="ja-JP" sz="1400" b="0" i="0" baseline="-25000" dirty="0">
                <a:solidFill>
                  <a:srgbClr val="000000"/>
                </a:solidFill>
                <a:effectLst/>
                <a:latin typeface="Meiryo UI" panose="020B0604030504040204" pitchFamily="50" charset="-128"/>
                <a:ea typeface="Meiryo UI" panose="020B0604030504040204" pitchFamily="50" charset="-128"/>
              </a:rPr>
              <a:t>1</a:t>
            </a:r>
            <a:r>
              <a:rPr lang="en-US" altLang="ja-JP" sz="1400" b="0" i="0" dirty="0">
                <a:solidFill>
                  <a:srgbClr val="000000"/>
                </a:solidFill>
                <a:effectLst/>
                <a:latin typeface="Meiryo UI" panose="020B0604030504040204" pitchFamily="50" charset="-128"/>
                <a:ea typeface="Meiryo UI" panose="020B0604030504040204" pitchFamily="50" charset="-128"/>
              </a:rPr>
              <a:t>,X</a:t>
            </a:r>
            <a:r>
              <a:rPr lang="en-US" altLang="ja-JP" sz="1400" b="0" i="0" baseline="-25000" dirty="0">
                <a:solidFill>
                  <a:srgbClr val="000000"/>
                </a:solidFill>
                <a:effectLst/>
                <a:latin typeface="Meiryo UI" panose="020B0604030504040204" pitchFamily="50" charset="-128"/>
                <a:ea typeface="Meiryo UI" panose="020B0604030504040204" pitchFamily="50" charset="-128"/>
              </a:rPr>
              <a:t>2</a:t>
            </a:r>
            <a:r>
              <a:rPr lang="en-US" altLang="ja-JP" sz="1400" b="0" i="0" dirty="0">
                <a:solidFill>
                  <a:srgbClr val="000000"/>
                </a:solidFill>
                <a:effectLst/>
                <a:latin typeface="Meiryo UI" panose="020B0604030504040204" pitchFamily="50" charset="-128"/>
                <a:ea typeface="Meiryo UI" panose="020B0604030504040204" pitchFamily="50" charset="-128"/>
              </a:rPr>
              <a:t> </a:t>
            </a:r>
            <a:r>
              <a:rPr lang="ja-JP" altLang="en-US" sz="1400" b="0" i="0" dirty="0">
                <a:solidFill>
                  <a:srgbClr val="000000"/>
                </a:solidFill>
                <a:effectLst/>
                <a:latin typeface="Meiryo UI" panose="020B0604030504040204" pitchFamily="50" charset="-128"/>
                <a:ea typeface="Meiryo UI" panose="020B0604030504040204" pitchFamily="50" charset="-128"/>
              </a:rPr>
              <a:t>を取り出し、</a:t>
            </a:r>
            <a:r>
              <a:rPr lang="en-US" altLang="ja-JP" sz="1400" b="0" i="0" dirty="0">
                <a:solidFill>
                  <a:srgbClr val="000000"/>
                </a:solidFill>
                <a:effectLst/>
                <a:latin typeface="Meiryo UI" panose="020B0604030504040204" pitchFamily="50" charset="-128"/>
                <a:ea typeface="Meiryo UI" panose="020B0604030504040204" pitchFamily="50" charset="-128"/>
              </a:rPr>
              <a:t>t</a:t>
            </a:r>
            <a:r>
              <a:rPr lang="en-US" altLang="ja-JP" sz="1400" b="0" i="0" baseline="-25000" dirty="0">
                <a:solidFill>
                  <a:srgbClr val="000000"/>
                </a:solidFill>
                <a:effectLst/>
                <a:latin typeface="Meiryo UI" panose="020B0604030504040204" pitchFamily="50" charset="-128"/>
                <a:ea typeface="Meiryo UI" panose="020B0604030504040204" pitchFamily="50" charset="-128"/>
              </a:rPr>
              <a:t>a</a:t>
            </a:r>
            <a:r>
              <a:rPr lang="en-US" altLang="ja-JP" sz="1400" b="0" i="0" dirty="0">
                <a:solidFill>
                  <a:srgbClr val="000000"/>
                </a:solidFill>
                <a:effectLst/>
                <a:latin typeface="Meiryo UI" panose="020B0604030504040204" pitchFamily="50" charset="-128"/>
                <a:ea typeface="Meiryo UI" panose="020B0604030504040204" pitchFamily="50" charset="-128"/>
              </a:rPr>
              <a:t>=t</a:t>
            </a:r>
            <a:r>
              <a:rPr lang="en-US" altLang="ja-JP" sz="1400" b="0" i="0" baseline="-25000" dirty="0">
                <a:solidFill>
                  <a:srgbClr val="000000"/>
                </a:solidFill>
                <a:effectLst/>
                <a:latin typeface="Meiryo UI" panose="020B0604030504040204" pitchFamily="50" charset="-128"/>
                <a:ea typeface="Meiryo UI" panose="020B0604030504040204" pitchFamily="50" charset="-128"/>
              </a:rPr>
              <a:t>b</a:t>
            </a:r>
            <a:r>
              <a:rPr lang="en-US" altLang="ja-JP" sz="1400" b="0" i="0" dirty="0">
                <a:solidFill>
                  <a:srgbClr val="000000"/>
                </a:solidFill>
                <a:effectLst/>
                <a:latin typeface="Meiryo UI" panose="020B0604030504040204" pitchFamily="50" charset="-128"/>
                <a:ea typeface="Meiryo UI" panose="020B0604030504040204" pitchFamily="50" charset="-128"/>
              </a:rPr>
              <a:t> </a:t>
            </a:r>
            <a:r>
              <a:rPr lang="ja-JP" altLang="en-US" sz="1400" b="0" i="0" dirty="0">
                <a:solidFill>
                  <a:srgbClr val="000000"/>
                </a:solidFill>
                <a:effectLst/>
                <a:latin typeface="Meiryo UI" panose="020B0604030504040204" pitchFamily="50" charset="-128"/>
                <a:ea typeface="Meiryo UI" panose="020B0604030504040204" pitchFamily="50" charset="-128"/>
              </a:rPr>
              <a:t>ならば </a:t>
            </a:r>
            <a:r>
              <a:rPr lang="en-US" altLang="ja-JP" sz="1400" b="0" i="0" dirty="0">
                <a:solidFill>
                  <a:srgbClr val="000000"/>
                </a:solidFill>
                <a:effectLst/>
                <a:latin typeface="Meiryo UI" panose="020B0604030504040204" pitchFamily="50" charset="-128"/>
                <a:ea typeface="Meiryo UI" panose="020B0604030504040204" pitchFamily="50" charset="-128"/>
              </a:rPr>
              <a:t>t</a:t>
            </a:r>
            <a:r>
              <a:rPr lang="en-US" altLang="ja-JP" sz="1400" b="0" i="0" baseline="-25000" dirty="0">
                <a:solidFill>
                  <a:srgbClr val="000000"/>
                </a:solidFill>
                <a:effectLst/>
                <a:latin typeface="Meiryo UI" panose="020B0604030504040204" pitchFamily="50" charset="-128"/>
                <a:ea typeface="Meiryo UI" panose="020B0604030504040204" pitchFamily="50" charset="-128"/>
              </a:rPr>
              <a:t>ab</a:t>
            </a:r>
            <a:r>
              <a:rPr lang="en-US" altLang="ja-JP" sz="1400" b="0" i="0" dirty="0">
                <a:solidFill>
                  <a:srgbClr val="000000"/>
                </a:solidFill>
                <a:effectLst/>
                <a:latin typeface="Meiryo UI" panose="020B0604030504040204" pitchFamily="50" charset="-128"/>
                <a:ea typeface="Meiryo UI" panose="020B0604030504040204" pitchFamily="50" charset="-128"/>
              </a:rPr>
              <a:t>=1</a:t>
            </a:r>
            <a:br>
              <a:rPr lang="en-US" altLang="ja-JP" sz="1400" b="0" i="0" dirty="0">
                <a:solidFill>
                  <a:srgbClr val="000000"/>
                </a:solidFill>
                <a:effectLst/>
                <a:latin typeface="Meiryo UI" panose="020B0604030504040204" pitchFamily="50" charset="-128"/>
                <a:ea typeface="Meiryo UI" panose="020B0604030504040204" pitchFamily="50" charset="-128"/>
              </a:rPr>
            </a:br>
            <a:r>
              <a:rPr lang="ja-JP" altLang="en-US" sz="1400" b="0" i="0" dirty="0">
                <a:solidFill>
                  <a:srgbClr val="000000"/>
                </a:solidFill>
                <a:effectLst/>
                <a:latin typeface="Meiryo UI" panose="020B0604030504040204" pitchFamily="50" charset="-128"/>
                <a:ea typeface="Meiryo UI" panose="020B0604030504040204" pitchFamily="50" charset="-128"/>
              </a:rPr>
              <a:t>　そうでない場合 </a:t>
            </a:r>
            <a:r>
              <a:rPr lang="en-US" altLang="ja-JP" sz="1400" b="0" i="0" dirty="0">
                <a:solidFill>
                  <a:srgbClr val="000000"/>
                </a:solidFill>
                <a:effectLst/>
                <a:latin typeface="Meiryo UI" panose="020B0604030504040204" pitchFamily="50" charset="-128"/>
                <a:ea typeface="Meiryo UI" panose="020B0604030504040204" pitchFamily="50" charset="-128"/>
              </a:rPr>
              <a:t>t</a:t>
            </a:r>
            <a:r>
              <a:rPr lang="en-US" altLang="ja-JP" sz="1400" b="0" i="0" baseline="-25000" dirty="0">
                <a:solidFill>
                  <a:srgbClr val="000000"/>
                </a:solidFill>
                <a:effectLst/>
                <a:latin typeface="Meiryo UI" panose="020B0604030504040204" pitchFamily="50" charset="-128"/>
                <a:ea typeface="Meiryo UI" panose="020B0604030504040204" pitchFamily="50" charset="-128"/>
              </a:rPr>
              <a:t>ab</a:t>
            </a:r>
            <a:r>
              <a:rPr lang="en-US" altLang="ja-JP" sz="1400" b="0" i="0" dirty="0">
                <a:solidFill>
                  <a:srgbClr val="000000"/>
                </a:solidFill>
                <a:effectLst/>
                <a:latin typeface="Meiryo UI" panose="020B0604030504040204" pitchFamily="50" charset="-128"/>
                <a:ea typeface="Meiryo UI" panose="020B0604030504040204" pitchFamily="50" charset="-128"/>
              </a:rPr>
              <a:t>=0 </a:t>
            </a:r>
            <a:r>
              <a:rPr lang="ja-JP" altLang="en-US" sz="1400" b="0" i="0" dirty="0">
                <a:solidFill>
                  <a:srgbClr val="000000"/>
                </a:solidFill>
                <a:effectLst/>
                <a:latin typeface="Meiryo UI" panose="020B0604030504040204" pitchFamily="50" charset="-128"/>
                <a:ea typeface="Meiryo UI" panose="020B0604030504040204" pitchFamily="50" charset="-128"/>
              </a:rPr>
              <a:t>とする</a:t>
            </a:r>
            <a:endParaRPr lang="en-US" altLang="ja-JP" sz="1400" b="0" i="0" dirty="0">
              <a:solidFill>
                <a:srgbClr val="000000"/>
              </a:solidFill>
              <a:effectLst/>
              <a:latin typeface="Meiryo UI" panose="020B0604030504040204" pitchFamily="50" charset="-128"/>
              <a:ea typeface="Meiryo UI" panose="020B0604030504040204" pitchFamily="50" charset="-128"/>
            </a:endParaRPr>
          </a:p>
          <a:p>
            <a:pPr algn="l">
              <a:buFont typeface="+mj-lt"/>
              <a:buAutoNum type="arabicPeriod"/>
            </a:pPr>
            <a:endParaRPr lang="ja-JP" altLang="en-US" sz="1400" b="0" i="0" dirty="0">
              <a:solidFill>
                <a:srgbClr val="000000"/>
              </a:solidFill>
              <a:effectLst/>
              <a:latin typeface="Meiryo UI" panose="020B0604030504040204" pitchFamily="50" charset="-128"/>
              <a:ea typeface="Meiryo UI" panose="020B0604030504040204" pitchFamily="50" charset="-128"/>
            </a:endParaRPr>
          </a:p>
          <a:p>
            <a:pPr algn="l">
              <a:buFont typeface="+mj-lt"/>
              <a:buAutoNum type="arabicPeriod"/>
            </a:pPr>
            <a:r>
              <a:rPr lang="en-US" altLang="ja-JP" sz="1400" b="0" i="0" dirty="0">
                <a:solidFill>
                  <a:srgbClr val="000000"/>
                </a:solidFill>
                <a:effectLst/>
                <a:latin typeface="Meiryo UI" panose="020B0604030504040204" pitchFamily="50" charset="-128"/>
                <a:ea typeface="Meiryo UI" panose="020B0604030504040204" pitchFamily="50" charset="-128"/>
              </a:rPr>
              <a:t>2 </a:t>
            </a:r>
            <a:r>
              <a:rPr lang="ja-JP" altLang="en-US" sz="1400" b="0" i="0" dirty="0">
                <a:solidFill>
                  <a:srgbClr val="000000"/>
                </a:solidFill>
                <a:effectLst/>
                <a:latin typeface="Meiryo UI" panose="020B0604030504040204" pitchFamily="50" charset="-128"/>
                <a:ea typeface="Meiryo UI" panose="020B0604030504040204" pitchFamily="50" charset="-128"/>
              </a:rPr>
              <a:t>つのデータ </a:t>
            </a:r>
            <a:r>
              <a:rPr lang="en-US" altLang="ja-JP" sz="1400" b="0" i="0" dirty="0">
                <a:solidFill>
                  <a:srgbClr val="000000"/>
                </a:solidFill>
                <a:effectLst/>
                <a:latin typeface="Meiryo UI" panose="020B0604030504040204" pitchFamily="50" charset="-128"/>
                <a:ea typeface="Meiryo UI" panose="020B0604030504040204" pitchFamily="50" charset="-128"/>
              </a:rPr>
              <a:t>X</a:t>
            </a:r>
            <a:r>
              <a:rPr lang="en-US" altLang="ja-JP" sz="1400" b="0" i="0" baseline="-25000" dirty="0">
                <a:solidFill>
                  <a:srgbClr val="000000"/>
                </a:solidFill>
                <a:effectLst/>
                <a:latin typeface="Meiryo UI" panose="020B0604030504040204" pitchFamily="50" charset="-128"/>
                <a:ea typeface="Meiryo UI" panose="020B0604030504040204" pitchFamily="50" charset="-128"/>
              </a:rPr>
              <a:t>1</a:t>
            </a:r>
            <a:r>
              <a:rPr lang="en-US" altLang="ja-JP" sz="1400" b="0" i="0" dirty="0">
                <a:solidFill>
                  <a:srgbClr val="000000"/>
                </a:solidFill>
                <a:effectLst/>
                <a:latin typeface="Meiryo UI" panose="020B0604030504040204" pitchFamily="50" charset="-128"/>
                <a:ea typeface="Meiryo UI" panose="020B0604030504040204" pitchFamily="50" charset="-128"/>
              </a:rPr>
              <a:t>,X</a:t>
            </a:r>
            <a:r>
              <a:rPr lang="en-US" altLang="ja-JP" sz="1400" b="0" i="0" baseline="-25000" dirty="0">
                <a:solidFill>
                  <a:srgbClr val="000000"/>
                </a:solidFill>
                <a:effectLst/>
                <a:latin typeface="Meiryo UI" panose="020B0604030504040204" pitchFamily="50" charset="-128"/>
                <a:ea typeface="Meiryo UI" panose="020B0604030504040204" pitchFamily="50" charset="-128"/>
              </a:rPr>
              <a:t>2</a:t>
            </a:r>
            <a:r>
              <a:rPr lang="en-US" altLang="ja-JP" sz="1400" b="0" i="0" dirty="0">
                <a:solidFill>
                  <a:srgbClr val="000000"/>
                </a:solidFill>
                <a:effectLst/>
                <a:latin typeface="Meiryo UI" panose="020B0604030504040204" pitchFamily="50" charset="-128"/>
                <a:ea typeface="Meiryo UI" panose="020B0604030504040204" pitchFamily="50" charset="-128"/>
              </a:rPr>
              <a:t> </a:t>
            </a:r>
            <a:r>
              <a:rPr lang="ja-JP" altLang="en-US" sz="1400" b="0" i="0" dirty="0">
                <a:solidFill>
                  <a:srgbClr val="000000"/>
                </a:solidFill>
                <a:effectLst/>
                <a:latin typeface="Meiryo UI" panose="020B0604030504040204" pitchFamily="50" charset="-128"/>
                <a:ea typeface="Meiryo UI" panose="020B0604030504040204" pitchFamily="50" charset="-128"/>
              </a:rPr>
              <a:t>を重み </a:t>
            </a:r>
            <a:r>
              <a:rPr lang="en-US" altLang="ja-JP" sz="1400" b="0" i="0" dirty="0">
                <a:solidFill>
                  <a:srgbClr val="000000"/>
                </a:solidFill>
                <a:effectLst/>
                <a:latin typeface="Meiryo UI" panose="020B0604030504040204" pitchFamily="50" charset="-128"/>
                <a:ea typeface="Meiryo UI" panose="020B0604030504040204" pitchFamily="50" charset="-128"/>
              </a:rPr>
              <a:t>(W) </a:t>
            </a:r>
            <a:r>
              <a:rPr lang="ja-JP" altLang="en-US" sz="1400" b="0" i="0" dirty="0">
                <a:solidFill>
                  <a:srgbClr val="000000"/>
                </a:solidFill>
                <a:effectLst/>
                <a:latin typeface="Meiryo UI" panose="020B0604030504040204" pitchFamily="50" charset="-128"/>
                <a:ea typeface="Meiryo UI" panose="020B0604030504040204" pitchFamily="50" charset="-128"/>
              </a:rPr>
              <a:t>を共有した </a:t>
            </a:r>
            <a:r>
              <a:rPr lang="en-US" altLang="ja-JP" sz="1400" b="0" i="0" dirty="0">
                <a:solidFill>
                  <a:srgbClr val="000000"/>
                </a:solidFill>
                <a:effectLst/>
                <a:latin typeface="Meiryo UI" panose="020B0604030504040204" pitchFamily="50" charset="-128"/>
                <a:ea typeface="Meiryo UI" panose="020B0604030504040204" pitchFamily="50" charset="-128"/>
              </a:rPr>
              <a:t>G</a:t>
            </a:r>
            <a:r>
              <a:rPr lang="en-US" altLang="ja-JP" sz="1400" b="0" i="0" baseline="-25000" dirty="0">
                <a:solidFill>
                  <a:srgbClr val="000000"/>
                </a:solidFill>
                <a:effectLst/>
                <a:latin typeface="Meiryo UI" panose="020B0604030504040204" pitchFamily="50" charset="-128"/>
                <a:ea typeface="Meiryo UI" panose="020B0604030504040204" pitchFamily="50" charset="-128"/>
              </a:rPr>
              <a:t>W</a:t>
            </a:r>
            <a:r>
              <a:rPr lang="en-US" altLang="ja-JP" sz="1400" b="0" i="0" dirty="0">
                <a:solidFill>
                  <a:srgbClr val="000000"/>
                </a:solidFill>
                <a:effectLst/>
                <a:latin typeface="Meiryo UI" panose="020B0604030504040204" pitchFamily="50" charset="-128"/>
                <a:ea typeface="Meiryo UI" panose="020B0604030504040204" pitchFamily="50" charset="-128"/>
              </a:rPr>
              <a:t>(X) </a:t>
            </a:r>
            <a:r>
              <a:rPr lang="ja-JP" altLang="en-US" sz="1400" b="0" i="0" dirty="0">
                <a:solidFill>
                  <a:srgbClr val="000000"/>
                </a:solidFill>
                <a:effectLst/>
                <a:latin typeface="Meiryo UI" panose="020B0604030504040204" pitchFamily="50" charset="-128"/>
                <a:ea typeface="Meiryo UI" panose="020B0604030504040204" pitchFamily="50" charset="-128"/>
              </a:rPr>
              <a:t>の入力とする</a:t>
            </a:r>
            <a:endParaRPr lang="en-US" altLang="ja-JP" sz="1400" b="0" i="0" dirty="0">
              <a:solidFill>
                <a:srgbClr val="000000"/>
              </a:solidFill>
              <a:effectLst/>
              <a:latin typeface="Meiryo UI" panose="020B0604030504040204" pitchFamily="50" charset="-128"/>
              <a:ea typeface="Meiryo UI" panose="020B0604030504040204" pitchFamily="50" charset="-128"/>
            </a:endParaRPr>
          </a:p>
          <a:p>
            <a:pPr algn="l">
              <a:buFont typeface="+mj-lt"/>
              <a:buAutoNum type="arabicPeriod"/>
            </a:pPr>
            <a:endParaRPr lang="ja-JP" altLang="en-US" sz="1400" b="0" i="0" dirty="0">
              <a:solidFill>
                <a:srgbClr val="000000"/>
              </a:solidFill>
              <a:effectLst/>
              <a:latin typeface="Meiryo UI" panose="020B0604030504040204" pitchFamily="50" charset="-128"/>
              <a:ea typeface="Meiryo UI" panose="020B0604030504040204" pitchFamily="50" charset="-128"/>
            </a:endParaRPr>
          </a:p>
          <a:p>
            <a:pPr algn="l">
              <a:buFont typeface="+mj-lt"/>
              <a:buAutoNum type="arabicPeriod"/>
            </a:pPr>
            <a:r>
              <a:rPr lang="ja-JP" altLang="en-US" sz="1400" b="0" i="0" dirty="0">
                <a:solidFill>
                  <a:srgbClr val="000000"/>
                </a:solidFill>
                <a:effectLst/>
                <a:latin typeface="Meiryo UI" panose="020B0604030504040204" pitchFamily="50" charset="-128"/>
                <a:ea typeface="Meiryo UI" panose="020B0604030504040204" pitchFamily="50" charset="-128"/>
              </a:rPr>
              <a:t>出力 </a:t>
            </a:r>
            <a:r>
              <a:rPr lang="en-US" altLang="ja-JP" sz="1400" b="0" i="0" dirty="0">
                <a:solidFill>
                  <a:srgbClr val="000000"/>
                </a:solidFill>
                <a:effectLst/>
                <a:latin typeface="Meiryo UI" panose="020B0604030504040204" pitchFamily="50" charset="-128"/>
                <a:ea typeface="Meiryo UI" panose="020B0604030504040204" pitchFamily="50" charset="-128"/>
              </a:rPr>
              <a:t>G</a:t>
            </a:r>
            <a:r>
              <a:rPr lang="en-US" altLang="ja-JP" sz="1400" b="0" i="0" baseline="-25000" dirty="0">
                <a:solidFill>
                  <a:srgbClr val="000000"/>
                </a:solidFill>
                <a:effectLst/>
                <a:latin typeface="Meiryo UI" panose="020B0604030504040204" pitchFamily="50" charset="-128"/>
                <a:ea typeface="Meiryo UI" panose="020B0604030504040204" pitchFamily="50" charset="-128"/>
              </a:rPr>
              <a:t>W</a:t>
            </a:r>
            <a:r>
              <a:rPr lang="en-US" altLang="ja-JP" sz="1400" b="0" i="0" dirty="0">
                <a:solidFill>
                  <a:srgbClr val="000000"/>
                </a:solidFill>
                <a:effectLst/>
                <a:latin typeface="Meiryo UI" panose="020B0604030504040204" pitchFamily="50" charset="-128"/>
                <a:ea typeface="Meiryo UI" panose="020B0604030504040204" pitchFamily="50" charset="-128"/>
              </a:rPr>
              <a:t>(X</a:t>
            </a:r>
            <a:r>
              <a:rPr lang="en-US" altLang="ja-JP" sz="1400" b="0" i="0" baseline="-25000" dirty="0">
                <a:solidFill>
                  <a:srgbClr val="000000"/>
                </a:solidFill>
                <a:effectLst/>
                <a:latin typeface="Meiryo UI" panose="020B0604030504040204" pitchFamily="50" charset="-128"/>
                <a:ea typeface="Meiryo UI" panose="020B0604030504040204" pitchFamily="50" charset="-128"/>
              </a:rPr>
              <a:t>1</a:t>
            </a:r>
            <a:r>
              <a:rPr lang="en-US" altLang="ja-JP" sz="1400" b="0" i="0" dirty="0">
                <a:solidFill>
                  <a:srgbClr val="000000"/>
                </a:solidFill>
                <a:effectLst/>
                <a:latin typeface="Meiryo UI" panose="020B0604030504040204" pitchFamily="50" charset="-128"/>
                <a:ea typeface="Meiryo UI" panose="020B0604030504040204" pitchFamily="50" charset="-128"/>
              </a:rPr>
              <a:t>),G</a:t>
            </a:r>
            <a:r>
              <a:rPr lang="en-US" altLang="ja-JP" sz="1400" b="0" i="0" baseline="-25000" dirty="0">
                <a:solidFill>
                  <a:srgbClr val="000000"/>
                </a:solidFill>
                <a:effectLst/>
                <a:latin typeface="Meiryo UI" panose="020B0604030504040204" pitchFamily="50" charset="-128"/>
                <a:ea typeface="Meiryo UI" panose="020B0604030504040204" pitchFamily="50" charset="-128"/>
              </a:rPr>
              <a:t>W</a:t>
            </a:r>
            <a:r>
              <a:rPr lang="en-US" altLang="ja-JP" sz="1400" b="0" i="0" dirty="0">
                <a:solidFill>
                  <a:srgbClr val="000000"/>
                </a:solidFill>
                <a:effectLst/>
                <a:latin typeface="Meiryo UI" panose="020B0604030504040204" pitchFamily="50" charset="-128"/>
                <a:ea typeface="Meiryo UI" panose="020B0604030504040204" pitchFamily="50" charset="-128"/>
              </a:rPr>
              <a:t>(X</a:t>
            </a:r>
            <a:r>
              <a:rPr lang="en-US" altLang="ja-JP" sz="1400" b="0" i="0" baseline="-25000" dirty="0">
                <a:solidFill>
                  <a:srgbClr val="000000"/>
                </a:solidFill>
                <a:effectLst/>
                <a:latin typeface="Meiryo UI" panose="020B0604030504040204" pitchFamily="50" charset="-128"/>
                <a:ea typeface="Meiryo UI" panose="020B0604030504040204" pitchFamily="50" charset="-128"/>
              </a:rPr>
              <a:t>2</a:t>
            </a:r>
            <a:r>
              <a:rPr lang="en-US" altLang="ja-JP" sz="1400" b="0" i="0" dirty="0">
                <a:solidFill>
                  <a:srgbClr val="000000"/>
                </a:solidFill>
                <a:effectLst/>
                <a:latin typeface="Meiryo UI" panose="020B0604030504040204" pitchFamily="50" charset="-128"/>
                <a:ea typeface="Meiryo UI" panose="020B0604030504040204" pitchFamily="50" charset="-128"/>
              </a:rPr>
              <a:t>) </a:t>
            </a:r>
            <a:r>
              <a:rPr lang="ja-JP" altLang="en-US" sz="1400" b="0" i="0" dirty="0">
                <a:solidFill>
                  <a:srgbClr val="000000"/>
                </a:solidFill>
                <a:effectLst/>
                <a:latin typeface="Meiryo UI" panose="020B0604030504040204" pitchFamily="50" charset="-128"/>
                <a:ea typeface="Meiryo UI" panose="020B0604030504040204" pitchFamily="50" charset="-128"/>
              </a:rPr>
              <a:t>が得られる</a:t>
            </a:r>
            <a:endParaRPr lang="en-US" altLang="ja-JP" sz="1400" b="0" i="0" dirty="0">
              <a:solidFill>
                <a:srgbClr val="000000"/>
              </a:solidFill>
              <a:effectLst/>
              <a:latin typeface="Meiryo UI" panose="020B0604030504040204" pitchFamily="50" charset="-128"/>
              <a:ea typeface="Meiryo UI" panose="020B0604030504040204" pitchFamily="50" charset="-128"/>
            </a:endParaRPr>
          </a:p>
          <a:p>
            <a:pPr algn="l">
              <a:buFont typeface="+mj-lt"/>
              <a:buAutoNum type="arabicPeriod"/>
            </a:pPr>
            <a:endParaRPr lang="ja-JP" altLang="en-US" sz="1400" b="0" i="0" dirty="0">
              <a:solidFill>
                <a:srgbClr val="000000"/>
              </a:solidFill>
              <a:effectLst/>
              <a:latin typeface="Meiryo UI" panose="020B0604030504040204" pitchFamily="50" charset="-128"/>
              <a:ea typeface="Meiryo UI" panose="020B0604030504040204" pitchFamily="50" charset="-128"/>
            </a:endParaRPr>
          </a:p>
          <a:p>
            <a:pPr algn="l">
              <a:buFont typeface="+mj-lt"/>
              <a:buAutoNum type="arabicPeriod"/>
            </a:pPr>
            <a:r>
              <a:rPr lang="en-US" altLang="ja-JP" sz="1400" b="0" i="0" dirty="0">
                <a:solidFill>
                  <a:srgbClr val="000000"/>
                </a:solidFill>
                <a:effectLst/>
                <a:latin typeface="Meiryo UI" panose="020B0604030504040204" pitchFamily="50" charset="-128"/>
                <a:ea typeface="Meiryo UI" panose="020B0604030504040204" pitchFamily="50" charset="-128"/>
              </a:rPr>
              <a:t>G</a:t>
            </a:r>
            <a:r>
              <a:rPr lang="en-US" altLang="ja-JP" sz="1400" b="0" i="0" baseline="-25000" dirty="0">
                <a:solidFill>
                  <a:srgbClr val="000000"/>
                </a:solidFill>
                <a:effectLst/>
                <a:latin typeface="Meiryo UI" panose="020B0604030504040204" pitchFamily="50" charset="-128"/>
                <a:ea typeface="Meiryo UI" panose="020B0604030504040204" pitchFamily="50" charset="-128"/>
              </a:rPr>
              <a:t>W</a:t>
            </a:r>
            <a:r>
              <a:rPr lang="en-US" altLang="ja-JP" sz="1400" b="0" i="0" dirty="0">
                <a:solidFill>
                  <a:srgbClr val="000000"/>
                </a:solidFill>
                <a:effectLst/>
                <a:latin typeface="Meiryo UI" panose="020B0604030504040204" pitchFamily="50" charset="-128"/>
                <a:ea typeface="Meiryo UI" panose="020B0604030504040204" pitchFamily="50" charset="-128"/>
              </a:rPr>
              <a:t>(X</a:t>
            </a:r>
            <a:r>
              <a:rPr lang="en-US" altLang="ja-JP" sz="1400" b="0" i="0" baseline="-25000" dirty="0">
                <a:solidFill>
                  <a:srgbClr val="000000"/>
                </a:solidFill>
                <a:effectLst/>
                <a:latin typeface="Meiryo UI" panose="020B0604030504040204" pitchFamily="50" charset="-128"/>
                <a:ea typeface="Meiryo UI" panose="020B0604030504040204" pitchFamily="50" charset="-128"/>
              </a:rPr>
              <a:t>1</a:t>
            </a:r>
            <a:r>
              <a:rPr lang="en-US" altLang="ja-JP" sz="1400" b="0" i="0" dirty="0">
                <a:solidFill>
                  <a:srgbClr val="000000"/>
                </a:solidFill>
                <a:effectLst/>
                <a:latin typeface="Meiryo UI" panose="020B0604030504040204" pitchFamily="50" charset="-128"/>
                <a:ea typeface="Meiryo UI" panose="020B0604030504040204" pitchFamily="50" charset="-128"/>
              </a:rPr>
              <a:t>),G</a:t>
            </a:r>
            <a:r>
              <a:rPr lang="en-US" altLang="ja-JP" sz="1400" b="0" i="0" baseline="-25000" dirty="0">
                <a:solidFill>
                  <a:srgbClr val="000000"/>
                </a:solidFill>
                <a:effectLst/>
                <a:latin typeface="Meiryo UI" panose="020B0604030504040204" pitchFamily="50" charset="-128"/>
                <a:ea typeface="Meiryo UI" panose="020B0604030504040204" pitchFamily="50" charset="-128"/>
              </a:rPr>
              <a:t>W</a:t>
            </a:r>
            <a:r>
              <a:rPr lang="en-US" altLang="ja-JP" sz="1400" b="0" i="0" dirty="0">
                <a:solidFill>
                  <a:srgbClr val="000000"/>
                </a:solidFill>
                <a:effectLst/>
                <a:latin typeface="Meiryo UI" panose="020B0604030504040204" pitchFamily="50" charset="-128"/>
                <a:ea typeface="Meiryo UI" panose="020B0604030504040204" pitchFamily="50" charset="-128"/>
              </a:rPr>
              <a:t>(X</a:t>
            </a:r>
            <a:r>
              <a:rPr lang="en-US" altLang="ja-JP" sz="1400" b="0" i="0" baseline="-25000" dirty="0">
                <a:solidFill>
                  <a:srgbClr val="000000"/>
                </a:solidFill>
                <a:effectLst/>
                <a:latin typeface="Meiryo UI" panose="020B0604030504040204" pitchFamily="50" charset="-128"/>
                <a:ea typeface="Meiryo UI" panose="020B0604030504040204" pitchFamily="50" charset="-128"/>
              </a:rPr>
              <a:t>2</a:t>
            </a:r>
            <a:r>
              <a:rPr lang="en-US" altLang="ja-JP" sz="1400" b="0" i="0" dirty="0">
                <a:solidFill>
                  <a:srgbClr val="000000"/>
                </a:solidFill>
                <a:effectLst/>
                <a:latin typeface="Meiryo UI" panose="020B0604030504040204" pitchFamily="50" charset="-128"/>
                <a:ea typeface="Meiryo UI" panose="020B0604030504040204" pitchFamily="50" charset="-128"/>
              </a:rPr>
              <a:t>) </a:t>
            </a:r>
            <a:r>
              <a:rPr lang="ja-JP" altLang="en-US" sz="1400" b="0" i="0" dirty="0">
                <a:solidFill>
                  <a:srgbClr val="000000"/>
                </a:solidFill>
                <a:effectLst/>
                <a:latin typeface="Meiryo UI" panose="020B0604030504040204" pitchFamily="50" charset="-128"/>
                <a:ea typeface="Meiryo UI" panose="020B0604030504040204" pitchFamily="50" charset="-128"/>
              </a:rPr>
              <a:t>間の距離を測る関数 </a:t>
            </a:r>
            <a:r>
              <a:rPr lang="en-US" altLang="ja-JP" sz="1400" b="0" i="0" dirty="0">
                <a:solidFill>
                  <a:srgbClr val="000000"/>
                </a:solidFill>
                <a:effectLst/>
                <a:latin typeface="Meiryo UI" panose="020B0604030504040204" pitchFamily="50" charset="-128"/>
                <a:ea typeface="Meiryo UI" panose="020B0604030504040204" pitchFamily="50" charset="-128"/>
              </a:rPr>
              <a:t>E</a:t>
            </a:r>
            <a:r>
              <a:rPr lang="en-US" altLang="ja-JP" sz="1400" b="0" i="0" baseline="-25000" dirty="0">
                <a:solidFill>
                  <a:srgbClr val="000000"/>
                </a:solidFill>
                <a:effectLst/>
                <a:latin typeface="Meiryo UI" panose="020B0604030504040204" pitchFamily="50" charset="-128"/>
                <a:ea typeface="Meiryo UI" panose="020B0604030504040204" pitchFamily="50" charset="-128"/>
              </a:rPr>
              <a:t>W</a:t>
            </a:r>
            <a:r>
              <a:rPr lang="en-US" altLang="ja-JP" sz="1400" b="0" i="0" dirty="0">
                <a:solidFill>
                  <a:srgbClr val="000000"/>
                </a:solidFill>
                <a:effectLst/>
                <a:latin typeface="Meiryo UI" panose="020B0604030504040204" pitchFamily="50" charset="-128"/>
                <a:ea typeface="Meiryo UI" panose="020B0604030504040204" pitchFamily="50" charset="-128"/>
              </a:rPr>
              <a:t> </a:t>
            </a:r>
            <a:r>
              <a:rPr lang="ja-JP" altLang="en-US" sz="1400" b="0" i="0" dirty="0">
                <a:solidFill>
                  <a:srgbClr val="000000"/>
                </a:solidFill>
                <a:effectLst/>
                <a:latin typeface="Meiryo UI" panose="020B0604030504040204" pitchFamily="50" charset="-128"/>
                <a:ea typeface="Meiryo UI" panose="020B0604030504040204" pitchFamily="50" charset="-128"/>
              </a:rPr>
              <a:t>を用いて、</a:t>
            </a:r>
            <a:r>
              <a:rPr lang="en-US" altLang="ja-JP" sz="1400" b="0" i="0" dirty="0">
                <a:solidFill>
                  <a:srgbClr val="000000"/>
                </a:solidFill>
                <a:effectLst/>
                <a:latin typeface="Meiryo UI" panose="020B0604030504040204" pitchFamily="50" charset="-128"/>
                <a:ea typeface="Meiryo UI" panose="020B0604030504040204" pitchFamily="50" charset="-128"/>
              </a:rPr>
              <a:t>E</a:t>
            </a:r>
            <a:r>
              <a:rPr lang="en-US" altLang="ja-JP" sz="1400" b="0" i="0" baseline="-25000" dirty="0">
                <a:solidFill>
                  <a:srgbClr val="000000"/>
                </a:solidFill>
                <a:effectLst/>
                <a:latin typeface="Meiryo UI" panose="020B0604030504040204" pitchFamily="50" charset="-128"/>
                <a:ea typeface="Meiryo UI" panose="020B0604030504040204" pitchFamily="50" charset="-128"/>
              </a:rPr>
              <a:t>W</a:t>
            </a:r>
            <a:r>
              <a:rPr lang="en-US" altLang="ja-JP" sz="1400" b="0" i="0" dirty="0">
                <a:solidFill>
                  <a:srgbClr val="000000"/>
                </a:solidFill>
                <a:effectLst/>
                <a:latin typeface="Meiryo UI" panose="020B0604030504040204" pitchFamily="50" charset="-128"/>
                <a:ea typeface="Meiryo UI" panose="020B0604030504040204" pitchFamily="50" charset="-128"/>
              </a:rPr>
              <a:t>(X</a:t>
            </a:r>
            <a:r>
              <a:rPr lang="en-US" altLang="ja-JP" sz="1400" b="0" i="0" baseline="-25000" dirty="0">
                <a:solidFill>
                  <a:srgbClr val="000000"/>
                </a:solidFill>
                <a:effectLst/>
                <a:latin typeface="Meiryo UI" panose="020B0604030504040204" pitchFamily="50" charset="-128"/>
                <a:ea typeface="Meiryo UI" panose="020B0604030504040204" pitchFamily="50" charset="-128"/>
              </a:rPr>
              <a:t>1</a:t>
            </a:r>
            <a:r>
              <a:rPr lang="en-US" altLang="ja-JP" sz="1400" b="0" i="0" dirty="0">
                <a:solidFill>
                  <a:srgbClr val="000000"/>
                </a:solidFill>
                <a:effectLst/>
                <a:latin typeface="Meiryo UI" panose="020B0604030504040204" pitchFamily="50" charset="-128"/>
                <a:ea typeface="Meiryo UI" panose="020B0604030504040204" pitchFamily="50" charset="-128"/>
              </a:rPr>
              <a:t>,X</a:t>
            </a:r>
            <a:r>
              <a:rPr lang="en-US" altLang="ja-JP" sz="1400" b="0" i="0" baseline="-25000" dirty="0">
                <a:solidFill>
                  <a:srgbClr val="000000"/>
                </a:solidFill>
                <a:effectLst/>
                <a:latin typeface="Meiryo UI" panose="020B0604030504040204" pitchFamily="50" charset="-128"/>
                <a:ea typeface="Meiryo UI" panose="020B0604030504040204" pitchFamily="50" charset="-128"/>
              </a:rPr>
              <a:t>2</a:t>
            </a:r>
            <a:r>
              <a:rPr lang="en-US" altLang="ja-JP" sz="1400" b="0" i="0" dirty="0">
                <a:solidFill>
                  <a:srgbClr val="000000"/>
                </a:solidFill>
                <a:effectLst/>
                <a:latin typeface="Meiryo UI" panose="020B0604030504040204" pitchFamily="50" charset="-128"/>
                <a:ea typeface="Meiryo UI" panose="020B0604030504040204" pitchFamily="50" charset="-128"/>
              </a:rPr>
              <a:t>)=||G</a:t>
            </a:r>
            <a:r>
              <a:rPr lang="en-US" altLang="ja-JP" sz="1400" b="0" i="0" baseline="-25000" dirty="0">
                <a:solidFill>
                  <a:srgbClr val="000000"/>
                </a:solidFill>
                <a:effectLst/>
                <a:latin typeface="Meiryo UI" panose="020B0604030504040204" pitchFamily="50" charset="-128"/>
                <a:ea typeface="Meiryo UI" panose="020B0604030504040204" pitchFamily="50" charset="-128"/>
              </a:rPr>
              <a:t>W</a:t>
            </a:r>
            <a:r>
              <a:rPr lang="en-US" altLang="ja-JP" sz="1400" b="0" i="0" dirty="0">
                <a:solidFill>
                  <a:srgbClr val="000000"/>
                </a:solidFill>
                <a:effectLst/>
                <a:latin typeface="Meiryo UI" panose="020B0604030504040204" pitchFamily="50" charset="-128"/>
                <a:ea typeface="Meiryo UI" panose="020B0604030504040204" pitchFamily="50" charset="-128"/>
              </a:rPr>
              <a:t>(X</a:t>
            </a:r>
            <a:r>
              <a:rPr lang="en-US" altLang="ja-JP" sz="1400" b="0" i="0" baseline="-25000" dirty="0">
                <a:solidFill>
                  <a:srgbClr val="000000"/>
                </a:solidFill>
                <a:effectLst/>
                <a:latin typeface="Meiryo UI" panose="020B0604030504040204" pitchFamily="50" charset="-128"/>
                <a:ea typeface="Meiryo UI" panose="020B0604030504040204" pitchFamily="50" charset="-128"/>
              </a:rPr>
              <a:t>1</a:t>
            </a:r>
            <a:r>
              <a:rPr lang="en-US" altLang="ja-JP" sz="1400" b="0" i="0" dirty="0">
                <a:solidFill>
                  <a:srgbClr val="000000"/>
                </a:solidFill>
                <a:effectLst/>
                <a:latin typeface="Meiryo UI" panose="020B0604030504040204" pitchFamily="50" charset="-128"/>
                <a:ea typeface="Meiryo UI" panose="020B0604030504040204" pitchFamily="50" charset="-128"/>
              </a:rPr>
              <a:t>)−G</a:t>
            </a:r>
            <a:r>
              <a:rPr lang="en-US" altLang="ja-JP" sz="1400" b="0" i="0" baseline="-25000" dirty="0">
                <a:solidFill>
                  <a:srgbClr val="000000"/>
                </a:solidFill>
                <a:effectLst/>
                <a:latin typeface="Meiryo UI" panose="020B0604030504040204" pitchFamily="50" charset="-128"/>
                <a:ea typeface="Meiryo UI" panose="020B0604030504040204" pitchFamily="50" charset="-128"/>
              </a:rPr>
              <a:t>W</a:t>
            </a:r>
            <a:r>
              <a:rPr lang="en-US" altLang="ja-JP" sz="1400" b="0" i="0" dirty="0">
                <a:solidFill>
                  <a:srgbClr val="000000"/>
                </a:solidFill>
                <a:effectLst/>
                <a:latin typeface="Meiryo UI" panose="020B0604030504040204" pitchFamily="50" charset="-128"/>
                <a:ea typeface="Meiryo UI" panose="020B0604030504040204" pitchFamily="50" charset="-128"/>
              </a:rPr>
              <a:t>(X</a:t>
            </a:r>
            <a:r>
              <a:rPr lang="en-US" altLang="ja-JP" sz="1400" b="0" i="0" baseline="-25000" dirty="0">
                <a:solidFill>
                  <a:srgbClr val="000000"/>
                </a:solidFill>
                <a:effectLst/>
                <a:latin typeface="Meiryo UI" panose="020B0604030504040204" pitchFamily="50" charset="-128"/>
                <a:ea typeface="Meiryo UI" panose="020B0604030504040204" pitchFamily="50" charset="-128"/>
              </a:rPr>
              <a:t>2</a:t>
            </a:r>
            <a:r>
              <a:rPr lang="en-US" altLang="ja-JP" sz="1400" b="0" i="0" dirty="0">
                <a:solidFill>
                  <a:srgbClr val="000000"/>
                </a:solidFill>
                <a:effectLst/>
                <a:latin typeface="Meiryo UI" panose="020B0604030504040204" pitchFamily="50" charset="-128"/>
                <a:ea typeface="Meiryo UI" panose="020B0604030504040204" pitchFamily="50" charset="-128"/>
              </a:rPr>
              <a:t>)|| </a:t>
            </a:r>
            <a:r>
              <a:rPr lang="ja-JP" altLang="en-US" sz="1400" b="0" i="0" dirty="0">
                <a:solidFill>
                  <a:srgbClr val="000000"/>
                </a:solidFill>
                <a:effectLst/>
                <a:latin typeface="Meiryo UI" panose="020B0604030504040204" pitchFamily="50" charset="-128"/>
                <a:ea typeface="Meiryo UI" panose="020B0604030504040204" pitchFamily="50" charset="-128"/>
              </a:rPr>
              <a:t>を出力する</a:t>
            </a:r>
            <a:endParaRPr lang="en-US" altLang="ja-JP" sz="1400" b="0" i="0" dirty="0">
              <a:solidFill>
                <a:srgbClr val="000000"/>
              </a:solidFill>
              <a:effectLst/>
              <a:latin typeface="Meiryo UI" panose="020B0604030504040204" pitchFamily="50" charset="-128"/>
              <a:ea typeface="Meiryo UI" panose="020B0604030504040204" pitchFamily="50" charset="-128"/>
            </a:endParaRPr>
          </a:p>
          <a:p>
            <a:pPr algn="l">
              <a:buFont typeface="+mj-lt"/>
              <a:buAutoNum type="arabicPeriod"/>
            </a:pPr>
            <a:endParaRPr lang="ja-JP" altLang="en-US" sz="1400" b="0" i="0" dirty="0">
              <a:solidFill>
                <a:srgbClr val="000000"/>
              </a:solidFill>
              <a:effectLst/>
              <a:latin typeface="Meiryo UI" panose="020B0604030504040204" pitchFamily="50" charset="-128"/>
              <a:ea typeface="Meiryo UI" panose="020B0604030504040204" pitchFamily="50" charset="-128"/>
            </a:endParaRPr>
          </a:p>
          <a:p>
            <a:pPr algn="l">
              <a:buFont typeface="+mj-lt"/>
              <a:buAutoNum type="arabicPeriod"/>
            </a:pPr>
            <a:r>
              <a:rPr lang="ja-JP" altLang="en-US" sz="1400" b="0" i="0" dirty="0">
                <a:solidFill>
                  <a:srgbClr val="000000"/>
                </a:solidFill>
                <a:effectLst/>
                <a:latin typeface="Meiryo UI" panose="020B0604030504040204" pitchFamily="50" charset="-128"/>
                <a:ea typeface="Meiryo UI" panose="020B0604030504040204" pitchFamily="50" charset="-128"/>
              </a:rPr>
              <a:t>目的関数を </a:t>
            </a:r>
            <a:r>
              <a:rPr lang="en-US" altLang="ja-JP" sz="1400" b="0" i="0" dirty="0">
                <a:solidFill>
                  <a:srgbClr val="000000"/>
                </a:solidFill>
                <a:effectLst/>
                <a:latin typeface="Meiryo UI" panose="020B0604030504040204" pitchFamily="50" charset="-128"/>
                <a:ea typeface="Meiryo UI" panose="020B0604030504040204" pitchFamily="50" charset="-128"/>
              </a:rPr>
              <a:t>Contrastive Loss </a:t>
            </a:r>
            <a:r>
              <a:rPr lang="ja-JP" altLang="en-US" sz="1400" b="0" i="0" dirty="0">
                <a:solidFill>
                  <a:srgbClr val="000000"/>
                </a:solidFill>
                <a:effectLst/>
                <a:latin typeface="Meiryo UI" panose="020B0604030504040204" pitchFamily="50" charset="-128"/>
                <a:ea typeface="Meiryo UI" panose="020B0604030504040204" pitchFamily="50" charset="-128"/>
              </a:rPr>
              <a:t>としてバックプロパゲーションする</a:t>
            </a:r>
          </a:p>
        </p:txBody>
      </p:sp>
      <p:sp>
        <p:nvSpPr>
          <p:cNvPr id="8" name="テキスト ボックス 7">
            <a:extLst>
              <a:ext uri="{FF2B5EF4-FFF2-40B4-BE49-F238E27FC236}">
                <a16:creationId xmlns:a16="http://schemas.microsoft.com/office/drawing/2014/main" id="{F7B58BB8-D5D3-5E0D-A4FD-BA4803F3589C}"/>
              </a:ext>
            </a:extLst>
          </p:cNvPr>
          <p:cNvSpPr txBox="1"/>
          <p:nvPr/>
        </p:nvSpPr>
        <p:spPr>
          <a:xfrm>
            <a:off x="8028068" y="3725532"/>
            <a:ext cx="1220741" cy="261610"/>
          </a:xfrm>
          <a:prstGeom prst="rect">
            <a:avLst/>
          </a:prstGeom>
          <a:noFill/>
        </p:spPr>
        <p:txBody>
          <a:bodyPr wrap="square">
            <a:spAutoFit/>
          </a:bodyPr>
          <a:lstStyle/>
          <a:p>
            <a:pPr algn="ctr"/>
            <a:r>
              <a:rPr lang="ja-JP" altLang="en-US" sz="1050" b="0" i="0" dirty="0">
                <a:solidFill>
                  <a:srgbClr val="FF0000"/>
                </a:solidFill>
                <a:effectLst/>
                <a:latin typeface="Meiryo UI" panose="020B0604030504040204" pitchFamily="50" charset="-128"/>
                <a:ea typeface="Meiryo UI" panose="020B0604030504040204" pitchFamily="50" charset="-128"/>
              </a:rPr>
              <a:t>パラメータを共有</a:t>
            </a:r>
          </a:p>
        </p:txBody>
      </p:sp>
    </p:spTree>
    <p:extLst>
      <p:ext uri="{BB962C8B-B14F-4D97-AF65-F5344CB8AC3E}">
        <p14:creationId xmlns:p14="http://schemas.microsoft.com/office/powerpoint/2010/main" val="42724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0605ECF-44E2-4BF7-1303-64570B8CE075}"/>
              </a:ext>
            </a:extLst>
          </p:cNvPr>
          <p:cNvSpPr txBox="1"/>
          <p:nvPr/>
        </p:nvSpPr>
        <p:spPr>
          <a:xfrm>
            <a:off x="349624" y="179293"/>
            <a:ext cx="1519968" cy="369332"/>
          </a:xfrm>
          <a:prstGeom prst="rect">
            <a:avLst/>
          </a:prstGeom>
          <a:noFill/>
        </p:spPr>
        <p:txBody>
          <a:bodyPr wrap="none" rtlCol="0">
            <a:spAutoFit/>
          </a:bodyPr>
          <a:lstStyle/>
          <a:p>
            <a:r>
              <a:rPr kumimoji="1" lang="en-US" altLang="ja-JP" u="sng" dirty="0" err="1">
                <a:latin typeface="Meiryo UI" panose="020B0604030504040204" pitchFamily="50" charset="-128"/>
                <a:ea typeface="Meiryo UI" panose="020B0604030504040204" pitchFamily="50" charset="-128"/>
              </a:rPr>
              <a:t>SiameseNet</a:t>
            </a:r>
            <a:endParaRPr kumimoji="1" lang="ja-JP" altLang="en-US" u="sng"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C27F2795-628E-3BD9-9698-1EE7445DAA4C}"/>
              </a:ext>
            </a:extLst>
          </p:cNvPr>
          <p:cNvSpPr txBox="1"/>
          <p:nvPr/>
        </p:nvSpPr>
        <p:spPr>
          <a:xfrm>
            <a:off x="349624" y="869124"/>
            <a:ext cx="11537576" cy="830997"/>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rPr>
              <a:t>【Contrastive Loss】</a:t>
            </a:r>
          </a:p>
          <a:p>
            <a:r>
              <a:rPr lang="ja-JP" altLang="en-US" sz="1600" dirty="0">
                <a:latin typeface="Meiryo UI" panose="020B0604030504040204" pitchFamily="50" charset="-128"/>
                <a:ea typeface="Meiryo UI" panose="020B0604030504040204" pitchFamily="50" charset="-128"/>
              </a:rPr>
              <a:t>・ラベルが同じもの同士を近くに、異なるもの同士を遠くに写像するようなモデルを学習したい。</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SiameseNet</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でも同様のモチベーションでモデルが構成されており、目的関数の数式は非類似サンプル間のマージンを</a:t>
            </a:r>
            <a:r>
              <a:rPr lang="en-US" altLang="ja-JP" sz="1600" dirty="0">
                <a:latin typeface="Meiryo UI" panose="020B0604030504040204" pitchFamily="50" charset="-128"/>
                <a:ea typeface="Meiryo UI" panose="020B0604030504040204" pitchFamily="50" charset="-128"/>
              </a:rPr>
              <a:t>α</a:t>
            </a:r>
            <a:r>
              <a:rPr lang="ja-JP" altLang="en-US" sz="1600" dirty="0">
                <a:latin typeface="Meiryo UI" panose="020B0604030504040204" pitchFamily="50" charset="-128"/>
                <a:ea typeface="Meiryo UI" panose="020B0604030504040204" pitchFamily="50" charset="-128"/>
              </a:rPr>
              <a:t>とすると、</a:t>
            </a:r>
            <a:endParaRPr lang="en-US" altLang="ja-JP" sz="160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2F9721ED-7162-50B0-880C-0969AF73CF85}"/>
              </a:ext>
            </a:extLst>
          </p:cNvPr>
          <p:cNvSpPr txBox="1"/>
          <p:nvPr/>
        </p:nvSpPr>
        <p:spPr>
          <a:xfrm>
            <a:off x="349624" y="3098684"/>
            <a:ext cx="11385176" cy="584775"/>
          </a:xfrm>
          <a:prstGeom prst="rect">
            <a:avLst/>
          </a:prstGeom>
          <a:noFill/>
        </p:spPr>
        <p:txBody>
          <a:bodyPr wrap="square">
            <a:spAutoFit/>
          </a:bodyPr>
          <a:lstStyle/>
          <a:p>
            <a:pPr algn="l"/>
            <a:r>
              <a:rPr lang="ja-JP" altLang="en-US" sz="1600" dirty="0">
                <a:solidFill>
                  <a:srgbClr val="000000"/>
                </a:solidFill>
                <a:effectLst/>
                <a:latin typeface="Meiryo UI" panose="020B0604030504040204" pitchFamily="50" charset="-128"/>
                <a:ea typeface="Meiryo UI" panose="020B0604030504040204" pitchFamily="50" charset="-128"/>
              </a:rPr>
              <a:t>ラベルが同じ場合：</a:t>
            </a:r>
            <a:r>
              <a:rPr lang="en-US" altLang="ja-JP" sz="1600" dirty="0">
                <a:solidFill>
                  <a:srgbClr val="000000"/>
                </a:solidFill>
                <a:effectLst/>
                <a:latin typeface="Meiryo UI" panose="020B0604030504040204" pitchFamily="50" charset="-128"/>
                <a:ea typeface="Meiryo UI" panose="020B0604030504040204" pitchFamily="50" charset="-128"/>
              </a:rPr>
              <a:t>t</a:t>
            </a:r>
            <a:r>
              <a:rPr lang="en-US" altLang="ja-JP" sz="1600" baseline="-25000" dirty="0">
                <a:solidFill>
                  <a:srgbClr val="000000"/>
                </a:solidFill>
                <a:effectLst/>
                <a:latin typeface="Meiryo UI" panose="020B0604030504040204" pitchFamily="50" charset="-128"/>
                <a:ea typeface="Meiryo UI" panose="020B0604030504040204" pitchFamily="50" charset="-128"/>
              </a:rPr>
              <a:t>ab</a:t>
            </a:r>
            <a:r>
              <a:rPr lang="en-US" altLang="ja-JP" sz="1600" dirty="0">
                <a:solidFill>
                  <a:srgbClr val="000000"/>
                </a:solidFill>
                <a:effectLst/>
                <a:latin typeface="Meiryo UI" panose="020B0604030504040204" pitchFamily="50" charset="-128"/>
                <a:ea typeface="Meiryo UI" panose="020B0604030504040204" pitchFamily="50" charset="-128"/>
              </a:rPr>
              <a:t>=1 </a:t>
            </a:r>
            <a:r>
              <a:rPr lang="ja-JP" altLang="en-US" sz="1600" dirty="0">
                <a:solidFill>
                  <a:srgbClr val="000000"/>
                </a:solidFill>
                <a:effectLst/>
                <a:latin typeface="Meiryo UI" panose="020B0604030504040204" pitchFamily="50" charset="-128"/>
                <a:ea typeface="Meiryo UI" panose="020B0604030504040204" pitchFamily="50" charset="-128"/>
              </a:rPr>
              <a:t>➡ </a:t>
            </a:r>
            <a:r>
              <a:rPr lang="en-US" altLang="ja-JP" sz="1600" b="0" i="0" dirty="0" err="1">
                <a:solidFill>
                  <a:srgbClr val="000000"/>
                </a:solidFill>
                <a:effectLst/>
                <a:latin typeface="Meiryo UI" panose="020B0604030504040204" pitchFamily="50" charset="-128"/>
                <a:ea typeface="Meiryo UI" panose="020B0604030504040204" pitchFamily="50" charset="-128"/>
              </a:rPr>
              <a:t>t</a:t>
            </a:r>
            <a:r>
              <a:rPr lang="en-US" altLang="ja-JP" sz="1600" b="0" i="0" baseline="-25000" dirty="0" err="1">
                <a:solidFill>
                  <a:srgbClr val="000000"/>
                </a:solidFill>
                <a:effectLst/>
                <a:latin typeface="Meiryo UI" panose="020B0604030504040204" pitchFamily="50" charset="-128"/>
                <a:ea typeface="Meiryo UI" panose="020B0604030504040204" pitchFamily="50" charset="-128"/>
              </a:rPr>
              <a:t>ab</a:t>
            </a:r>
            <a:r>
              <a:rPr lang="en-US" altLang="ja-JP" sz="1600" b="0" i="0" dirty="0" err="1">
                <a:solidFill>
                  <a:srgbClr val="000000"/>
                </a:solidFill>
                <a:effectLst/>
                <a:latin typeface="Meiryo UI" panose="020B0604030504040204" pitchFamily="50" charset="-128"/>
                <a:ea typeface="Meiryo UI" panose="020B0604030504040204" pitchFamily="50" charset="-128"/>
              </a:rPr>
              <a:t>∗E</a:t>
            </a:r>
            <a:r>
              <a:rPr lang="en-US" altLang="ja-JP" sz="1600" b="0" i="0" baseline="-25000" dirty="0" err="1">
                <a:solidFill>
                  <a:srgbClr val="000000"/>
                </a:solidFill>
                <a:effectLst/>
                <a:latin typeface="Meiryo UI" panose="020B0604030504040204" pitchFamily="50" charset="-128"/>
                <a:ea typeface="Meiryo UI" panose="020B0604030504040204" pitchFamily="50" charset="-128"/>
              </a:rPr>
              <a:t>W</a:t>
            </a:r>
            <a:r>
              <a:rPr lang="en-US" altLang="ja-JP" sz="1600" b="0" i="0" dirty="0">
                <a:solidFill>
                  <a:srgbClr val="000000"/>
                </a:solidFill>
                <a:effectLst/>
                <a:latin typeface="Meiryo UI" panose="020B0604030504040204" pitchFamily="50" charset="-128"/>
                <a:ea typeface="Meiryo UI" panose="020B0604030504040204" pitchFamily="50" charset="-128"/>
              </a:rPr>
              <a:t>(X</a:t>
            </a:r>
            <a:r>
              <a:rPr lang="en-US" altLang="ja-JP" sz="1600" b="0" i="0" baseline="-25000" dirty="0">
                <a:solidFill>
                  <a:srgbClr val="000000"/>
                </a:solidFill>
                <a:effectLst/>
                <a:latin typeface="Meiryo UI" panose="020B0604030504040204" pitchFamily="50" charset="-128"/>
                <a:ea typeface="Meiryo UI" panose="020B0604030504040204" pitchFamily="50" charset="-128"/>
              </a:rPr>
              <a:t>1</a:t>
            </a:r>
            <a:r>
              <a:rPr lang="en-US" altLang="ja-JP" sz="1600" b="0" i="0" dirty="0">
                <a:solidFill>
                  <a:srgbClr val="000000"/>
                </a:solidFill>
                <a:effectLst/>
                <a:latin typeface="Meiryo UI" panose="020B0604030504040204" pitchFamily="50" charset="-128"/>
                <a:ea typeface="Meiryo UI" panose="020B0604030504040204" pitchFamily="50" charset="-128"/>
              </a:rPr>
              <a:t>,X</a:t>
            </a:r>
            <a:r>
              <a:rPr lang="en-US" altLang="ja-JP" sz="1600" b="0" i="0" baseline="-25000" dirty="0">
                <a:solidFill>
                  <a:srgbClr val="000000"/>
                </a:solidFill>
                <a:effectLst/>
                <a:latin typeface="Meiryo UI" panose="020B0604030504040204" pitchFamily="50" charset="-128"/>
                <a:ea typeface="Meiryo UI" panose="020B0604030504040204" pitchFamily="50" charset="-128"/>
              </a:rPr>
              <a:t>2</a:t>
            </a:r>
            <a:r>
              <a:rPr lang="en-US" altLang="ja-JP" sz="1600" b="0" i="0" dirty="0">
                <a:solidFill>
                  <a:srgbClr val="000000"/>
                </a:solidFill>
                <a:effectLst/>
                <a:latin typeface="Meiryo UI" panose="020B0604030504040204" pitchFamily="50" charset="-128"/>
                <a:ea typeface="Meiryo UI" panose="020B0604030504040204" pitchFamily="50" charset="-128"/>
              </a:rPr>
              <a:t>)</a:t>
            </a:r>
            <a:r>
              <a:rPr lang="ja-JP" altLang="en-US" sz="1600" dirty="0">
                <a:solidFill>
                  <a:srgbClr val="000000"/>
                </a:solidFill>
                <a:effectLst/>
                <a:latin typeface="Meiryo UI" panose="020B0604030504040204" pitchFamily="50" charset="-128"/>
                <a:ea typeface="Meiryo UI" panose="020B0604030504040204" pitchFamily="50" charset="-128"/>
              </a:rPr>
              <a:t> が残り、小さくなるように学習。</a:t>
            </a:r>
            <a:endParaRPr lang="en-US" altLang="ja-JP" sz="1600" dirty="0">
              <a:solidFill>
                <a:srgbClr val="000000"/>
              </a:solidFill>
              <a:effectLst/>
              <a:latin typeface="Meiryo UI" panose="020B0604030504040204" pitchFamily="50" charset="-128"/>
              <a:ea typeface="Meiryo UI" panose="020B0604030504040204" pitchFamily="50" charset="-128"/>
            </a:endParaRPr>
          </a:p>
          <a:p>
            <a:pPr algn="l"/>
            <a:r>
              <a:rPr lang="ja-JP" altLang="en-US" sz="1600" dirty="0">
                <a:solidFill>
                  <a:srgbClr val="000000"/>
                </a:solidFill>
                <a:effectLst/>
                <a:latin typeface="Meiryo UI" panose="020B0604030504040204" pitchFamily="50" charset="-128"/>
                <a:ea typeface="Meiryo UI" panose="020B0604030504040204" pitchFamily="50" charset="-128"/>
              </a:rPr>
              <a:t>ラベルが異なる場合： </a:t>
            </a:r>
            <a:r>
              <a:rPr lang="en-US" altLang="ja-JP" sz="1600" dirty="0">
                <a:solidFill>
                  <a:srgbClr val="000000"/>
                </a:solidFill>
                <a:effectLst/>
                <a:latin typeface="Meiryo UI" panose="020B0604030504040204" pitchFamily="50" charset="-128"/>
                <a:ea typeface="Meiryo UI" panose="020B0604030504040204" pitchFamily="50" charset="-128"/>
              </a:rPr>
              <a:t>(1 - t</a:t>
            </a:r>
            <a:r>
              <a:rPr lang="en-US" altLang="ja-JP" sz="1600" baseline="-25000" dirty="0">
                <a:solidFill>
                  <a:srgbClr val="000000"/>
                </a:solidFill>
                <a:effectLst/>
                <a:latin typeface="Meiryo UI" panose="020B0604030504040204" pitchFamily="50" charset="-128"/>
                <a:ea typeface="Meiryo UI" panose="020B0604030504040204" pitchFamily="50" charset="-128"/>
              </a:rPr>
              <a:t>ab</a:t>
            </a:r>
            <a:r>
              <a:rPr lang="en-US" altLang="ja-JP" sz="1600" dirty="0">
                <a:solidFill>
                  <a:srgbClr val="000000"/>
                </a:solidFill>
                <a:effectLst/>
                <a:latin typeface="Meiryo UI" panose="020B0604030504040204" pitchFamily="50" charset="-128"/>
                <a:ea typeface="Meiryo UI" panose="020B0604030504040204" pitchFamily="50" charset="-128"/>
              </a:rPr>
              <a:t>)*[α- E</a:t>
            </a:r>
            <a:r>
              <a:rPr lang="en-US" altLang="ja-JP" sz="1600" baseline="-25000" dirty="0">
                <a:solidFill>
                  <a:srgbClr val="000000"/>
                </a:solidFill>
                <a:effectLst/>
                <a:latin typeface="Meiryo UI" panose="020B0604030504040204" pitchFamily="50" charset="-128"/>
                <a:ea typeface="Meiryo UI" panose="020B0604030504040204" pitchFamily="50" charset="-128"/>
              </a:rPr>
              <a:t>W</a:t>
            </a:r>
            <a:r>
              <a:rPr lang="en-US" altLang="ja-JP" sz="1600" dirty="0">
                <a:solidFill>
                  <a:srgbClr val="000000"/>
                </a:solidFill>
                <a:effectLst/>
                <a:latin typeface="Meiryo UI" panose="020B0604030504040204" pitchFamily="50" charset="-128"/>
                <a:ea typeface="Meiryo UI" panose="020B0604030504040204" pitchFamily="50" charset="-128"/>
              </a:rPr>
              <a:t>(X</a:t>
            </a:r>
            <a:r>
              <a:rPr lang="en-US" altLang="ja-JP" sz="1600" baseline="-25000" dirty="0">
                <a:solidFill>
                  <a:srgbClr val="000000"/>
                </a:solidFill>
                <a:effectLst/>
                <a:latin typeface="Meiryo UI" panose="020B0604030504040204" pitchFamily="50" charset="-128"/>
                <a:ea typeface="Meiryo UI" panose="020B0604030504040204" pitchFamily="50" charset="-128"/>
              </a:rPr>
              <a:t>1</a:t>
            </a:r>
            <a:r>
              <a:rPr lang="en-US" altLang="ja-JP" sz="1600" dirty="0">
                <a:solidFill>
                  <a:srgbClr val="000000"/>
                </a:solidFill>
                <a:effectLst/>
                <a:latin typeface="Meiryo UI" panose="020B0604030504040204" pitchFamily="50" charset="-128"/>
                <a:ea typeface="Meiryo UI" panose="020B0604030504040204" pitchFamily="50" charset="-128"/>
              </a:rPr>
              <a:t>, X</a:t>
            </a:r>
            <a:r>
              <a:rPr lang="en-US" altLang="ja-JP" sz="1600" baseline="-25000" dirty="0">
                <a:solidFill>
                  <a:srgbClr val="000000"/>
                </a:solidFill>
                <a:effectLst/>
                <a:latin typeface="Meiryo UI" panose="020B0604030504040204" pitchFamily="50" charset="-128"/>
                <a:ea typeface="Meiryo UI" panose="020B0604030504040204" pitchFamily="50" charset="-128"/>
              </a:rPr>
              <a:t>2</a:t>
            </a:r>
            <a:r>
              <a:rPr lang="en-US" altLang="ja-JP" sz="1600" dirty="0">
                <a:solidFill>
                  <a:srgbClr val="000000"/>
                </a:solidFill>
                <a:effectLst/>
                <a:latin typeface="Meiryo UI" panose="020B0604030504040204" pitchFamily="50" charset="-128"/>
                <a:ea typeface="Meiryo UI" panose="020B0604030504040204" pitchFamily="50" charset="-128"/>
              </a:rPr>
              <a:t>)] </a:t>
            </a:r>
            <a:r>
              <a:rPr lang="ja-JP" altLang="en-US" sz="1600" dirty="0">
                <a:solidFill>
                  <a:srgbClr val="000000"/>
                </a:solidFill>
                <a:effectLst/>
                <a:latin typeface="Meiryo UI" panose="020B0604030504040204" pitchFamily="50" charset="-128"/>
                <a:ea typeface="Meiryo UI" panose="020B0604030504040204" pitchFamily="50" charset="-128"/>
              </a:rPr>
              <a:t>が残り、大きくなるように学習されて</a:t>
            </a:r>
            <a:r>
              <a:rPr lang="ja-JP" altLang="en-US" sz="1600" dirty="0">
                <a:solidFill>
                  <a:srgbClr val="000000"/>
                </a:solidFill>
                <a:latin typeface="Meiryo UI" panose="020B0604030504040204" pitchFamily="50" charset="-128"/>
                <a:ea typeface="Meiryo UI" panose="020B0604030504040204" pitchFamily="50" charset="-128"/>
              </a:rPr>
              <a:t>いく</a:t>
            </a:r>
            <a:endParaRPr lang="ja-JP" altLang="en-US" sz="1600" dirty="0">
              <a:solidFill>
                <a:srgbClr val="000000"/>
              </a:solidFill>
              <a:effectLst/>
              <a:latin typeface="Meiryo UI" panose="020B0604030504040204" pitchFamily="50" charset="-128"/>
              <a:ea typeface="Meiryo UI" panose="020B0604030504040204" pitchFamily="50" charset="-128"/>
            </a:endParaRPr>
          </a:p>
        </p:txBody>
      </p:sp>
      <p:pic>
        <p:nvPicPr>
          <p:cNvPr id="7" name="図 6">
            <a:extLst>
              <a:ext uri="{FF2B5EF4-FFF2-40B4-BE49-F238E27FC236}">
                <a16:creationId xmlns:a16="http://schemas.microsoft.com/office/drawing/2014/main" id="{4ED97C9A-9CE1-F61B-5B8F-8E2F3C74C17A}"/>
              </a:ext>
            </a:extLst>
          </p:cNvPr>
          <p:cNvPicPr>
            <a:picLocks noChangeAspect="1"/>
          </p:cNvPicPr>
          <p:nvPr/>
        </p:nvPicPr>
        <p:blipFill>
          <a:blip r:embed="rId2"/>
          <a:stretch>
            <a:fillRect/>
          </a:stretch>
        </p:blipFill>
        <p:spPr>
          <a:xfrm>
            <a:off x="514450" y="1935172"/>
            <a:ext cx="6512883" cy="928461"/>
          </a:xfrm>
          <a:prstGeom prst="rect">
            <a:avLst/>
          </a:prstGeom>
        </p:spPr>
      </p:pic>
      <p:sp>
        <p:nvSpPr>
          <p:cNvPr id="9" name="テキスト ボックス 8">
            <a:extLst>
              <a:ext uri="{FF2B5EF4-FFF2-40B4-BE49-F238E27FC236}">
                <a16:creationId xmlns:a16="http://schemas.microsoft.com/office/drawing/2014/main" id="{3D4DA991-50D1-E563-EF95-7B9DB35998DF}"/>
              </a:ext>
            </a:extLst>
          </p:cNvPr>
          <p:cNvSpPr txBox="1"/>
          <p:nvPr/>
        </p:nvSpPr>
        <p:spPr>
          <a:xfrm>
            <a:off x="349624" y="4543413"/>
            <a:ext cx="11313459" cy="1323439"/>
          </a:xfrm>
          <a:prstGeom prst="rect">
            <a:avLst/>
          </a:prstGeom>
          <a:noFill/>
        </p:spPr>
        <p:txBody>
          <a:bodyPr wrap="square">
            <a:spAutoFit/>
          </a:bodyPr>
          <a:lstStyle/>
          <a:p>
            <a:r>
              <a:rPr lang="en-US" altLang="ja-JP" sz="1600" dirty="0">
                <a:latin typeface="Meiryo UI" panose="020B0604030504040204" pitchFamily="50" charset="-128"/>
                <a:ea typeface="Meiryo UI" panose="020B0604030504040204" pitchFamily="50" charset="-128"/>
              </a:rPr>
              <a:t>【</a:t>
            </a:r>
            <a:r>
              <a:rPr lang="en-US" altLang="ja-JP" sz="1600" dirty="0" err="1">
                <a:latin typeface="Meiryo UI" panose="020B0604030504040204" pitchFamily="50" charset="-128"/>
                <a:ea typeface="Meiryo UI" panose="020B0604030504040204" pitchFamily="50" charset="-128"/>
              </a:rPr>
              <a:t>SiameseNet</a:t>
            </a:r>
            <a:r>
              <a:rPr lang="ja-JP" altLang="en-US" sz="1600" dirty="0">
                <a:latin typeface="Meiryo UI" panose="020B0604030504040204" pitchFamily="50" charset="-128"/>
                <a:ea typeface="Meiryo UI" panose="020B0604030504040204" pitchFamily="50" charset="-128"/>
              </a:rPr>
              <a:t>の欠点</a:t>
            </a:r>
            <a:r>
              <a:rPr lang="en-US" altLang="ja-JP" sz="1600" dirty="0">
                <a:latin typeface="Meiryo UI" panose="020B0604030504040204" pitchFamily="50" charset="-128"/>
                <a:ea typeface="Meiryo UI" panose="020B0604030504040204" pitchFamily="50" charset="-128"/>
              </a:rPr>
              <a:t>】</a:t>
            </a:r>
            <a:endParaRPr lang="en-US" altLang="ja-JP" sz="1600" b="0" i="0" dirty="0">
              <a:solidFill>
                <a:srgbClr val="000000"/>
              </a:solidFill>
              <a:effectLst/>
              <a:latin typeface="Meiryo UI" panose="020B0604030504040204" pitchFamily="50" charset="-128"/>
              <a:ea typeface="Meiryo UI" panose="020B0604030504040204" pitchFamily="50" charset="-128"/>
            </a:endParaRPr>
          </a:p>
          <a:p>
            <a:r>
              <a:rPr lang="ja-JP" altLang="en-US" sz="1600" b="0" i="0" dirty="0">
                <a:solidFill>
                  <a:srgbClr val="000000"/>
                </a:solidFill>
                <a:effectLst/>
                <a:latin typeface="Meiryo UI" panose="020B0604030504040204" pitchFamily="50" charset="-128"/>
                <a:ea typeface="Meiryo UI" panose="020B0604030504040204" pitchFamily="50" charset="-128"/>
              </a:rPr>
              <a:t>・個人識別（</a:t>
            </a:r>
            <a:r>
              <a:rPr lang="en-US" altLang="ja-JP" sz="1600" b="0" i="0" dirty="0">
                <a:solidFill>
                  <a:srgbClr val="000000"/>
                </a:solidFill>
                <a:effectLst/>
                <a:latin typeface="Meiryo UI" panose="020B0604030504040204" pitchFamily="50" charset="-128"/>
                <a:ea typeface="Meiryo UI" panose="020B0604030504040204" pitchFamily="50" charset="-128"/>
              </a:rPr>
              <a:t>Person Re-Identification</a:t>
            </a:r>
            <a:r>
              <a:rPr lang="ja-JP" altLang="en-US" sz="1600" b="0" i="0" dirty="0">
                <a:solidFill>
                  <a:srgbClr val="000000"/>
                </a:solidFill>
                <a:effectLst/>
                <a:latin typeface="Meiryo UI" panose="020B0604030504040204" pitchFamily="50" charset="-128"/>
                <a:ea typeface="Meiryo UI" panose="020B0604030504040204" pitchFamily="50" charset="-128"/>
              </a:rPr>
              <a:t>）タスクで考えてみましょう。</a:t>
            </a:r>
            <a:endParaRPr lang="en-US" altLang="ja-JP" sz="1600" b="0" i="0" dirty="0">
              <a:solidFill>
                <a:srgbClr val="000000"/>
              </a:solidFill>
              <a:effectLst/>
              <a:latin typeface="Meiryo UI" panose="020B0604030504040204" pitchFamily="50" charset="-128"/>
              <a:ea typeface="Meiryo UI" panose="020B0604030504040204" pitchFamily="50" charset="-128"/>
            </a:endParaRPr>
          </a:p>
          <a:p>
            <a:r>
              <a:rPr lang="ja-JP" altLang="en-US" sz="1600" dirty="0">
                <a:solidFill>
                  <a:srgbClr val="000000"/>
                </a:solidFill>
                <a:latin typeface="Meiryo UI" panose="020B0604030504040204" pitchFamily="50" charset="-128"/>
                <a:ea typeface="Meiryo UI" panose="020B0604030504040204" pitchFamily="50" charset="-128"/>
              </a:rPr>
              <a:t>　</a:t>
            </a:r>
            <a:r>
              <a:rPr lang="ja-JP" altLang="en-US" sz="1600" b="0" i="0" dirty="0">
                <a:solidFill>
                  <a:srgbClr val="000000"/>
                </a:solidFill>
                <a:effectLst/>
                <a:latin typeface="Meiryo UI" panose="020B0604030504040204" pitchFamily="50" charset="-128"/>
                <a:ea typeface="Meiryo UI" panose="020B0604030504040204" pitchFamily="50" charset="-128"/>
              </a:rPr>
              <a:t>性別と名前のマルチクラスのラベル付きデータセットで距離学習する場合、女性・</a:t>
            </a:r>
            <a:r>
              <a:rPr lang="en-US" altLang="ja-JP" sz="1600" b="0" i="0" dirty="0">
                <a:solidFill>
                  <a:srgbClr val="000000"/>
                </a:solidFill>
                <a:effectLst/>
                <a:latin typeface="Meiryo UI" panose="020B0604030504040204" pitchFamily="50" charset="-128"/>
                <a:ea typeface="Meiryo UI" panose="020B0604030504040204" pitchFamily="50" charset="-128"/>
              </a:rPr>
              <a:t>X </a:t>
            </a:r>
            <a:r>
              <a:rPr lang="ja-JP" altLang="en-US" sz="1600" b="0" i="0" dirty="0">
                <a:solidFill>
                  <a:srgbClr val="000000"/>
                </a:solidFill>
                <a:effectLst/>
                <a:latin typeface="Meiryo UI" panose="020B0604030504040204" pitchFamily="50" charset="-128"/>
                <a:ea typeface="Meiryo UI" panose="020B0604030504040204" pitchFamily="50" charset="-128"/>
              </a:rPr>
              <a:t>さんと女性・</a:t>
            </a:r>
            <a:r>
              <a:rPr lang="en-US" altLang="ja-JP" sz="1600" b="0" i="0" dirty="0">
                <a:solidFill>
                  <a:srgbClr val="000000"/>
                </a:solidFill>
                <a:effectLst/>
                <a:latin typeface="Meiryo UI" panose="020B0604030504040204" pitchFamily="50" charset="-128"/>
                <a:ea typeface="Meiryo UI" panose="020B0604030504040204" pitchFamily="50" charset="-128"/>
              </a:rPr>
              <a:t>Y </a:t>
            </a:r>
            <a:r>
              <a:rPr lang="ja-JP" altLang="en-US" sz="1600" b="0" i="0" dirty="0">
                <a:solidFill>
                  <a:srgbClr val="000000"/>
                </a:solidFill>
                <a:effectLst/>
                <a:latin typeface="Meiryo UI" panose="020B0604030504040204" pitchFamily="50" charset="-128"/>
                <a:ea typeface="Meiryo UI" panose="020B0604030504040204" pitchFamily="50" charset="-128"/>
              </a:rPr>
              <a:t>さんの </a:t>
            </a:r>
            <a:r>
              <a:rPr lang="en-US" altLang="ja-JP" sz="1600" b="0" i="0" dirty="0">
                <a:solidFill>
                  <a:srgbClr val="000000"/>
                </a:solidFill>
                <a:effectLst/>
                <a:latin typeface="Meiryo UI" panose="020B0604030504040204" pitchFamily="50" charset="-128"/>
                <a:ea typeface="Meiryo UI" panose="020B0604030504040204" pitchFamily="50" charset="-128"/>
              </a:rPr>
              <a:t>2 </a:t>
            </a:r>
            <a:r>
              <a:rPr lang="ja-JP" altLang="en-US" sz="1600" b="0" i="0" dirty="0">
                <a:solidFill>
                  <a:srgbClr val="000000"/>
                </a:solidFill>
                <a:effectLst/>
                <a:latin typeface="Meiryo UI" panose="020B0604030504040204" pitchFamily="50" charset="-128"/>
                <a:ea typeface="Meiryo UI" panose="020B0604030504040204" pitchFamily="50" charset="-128"/>
              </a:rPr>
              <a:t>つの画像データは近づけるばきなのか遠ざけるべきなのかはこれだけでは判断できません。マルチラベルなので、それぞれで解釈が可能です。個人識別のように同一人物を見分ける用途であれば、遠ざけるべきですし、性別を識別するためであれば、近づけるべきです。</a:t>
            </a:r>
            <a:endParaRPr lang="ja-JP" altLang="en-US" sz="1600"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06975024-5D8F-80CD-B435-4769B7AB4659}"/>
              </a:ext>
            </a:extLst>
          </p:cNvPr>
          <p:cNvSpPr txBox="1"/>
          <p:nvPr/>
        </p:nvSpPr>
        <p:spPr>
          <a:xfrm>
            <a:off x="7027333" y="2111772"/>
            <a:ext cx="3970867" cy="415498"/>
          </a:xfrm>
          <a:prstGeom prst="rect">
            <a:avLst/>
          </a:prstGeom>
          <a:noFill/>
        </p:spPr>
        <p:txBody>
          <a:bodyPr wrap="square">
            <a:spAutoFit/>
          </a:bodyPr>
          <a:lstStyle/>
          <a:p>
            <a:r>
              <a:rPr lang="en-US" altLang="ja-JP" sz="1050" b="0" i="0" dirty="0">
                <a:solidFill>
                  <a:srgbClr val="FF0000"/>
                </a:solidFill>
                <a:effectLst/>
                <a:latin typeface="Meiryo UI" panose="020B0604030504040204" pitchFamily="50" charset="-128"/>
                <a:ea typeface="Meiryo UI" panose="020B0604030504040204" pitchFamily="50" charset="-128"/>
              </a:rPr>
              <a:t>α</a:t>
            </a:r>
            <a:r>
              <a:rPr lang="ja-JP" altLang="en-US" sz="1050" b="0" i="0" dirty="0">
                <a:solidFill>
                  <a:srgbClr val="FF0000"/>
                </a:solidFill>
                <a:effectLst/>
                <a:latin typeface="Meiryo UI" panose="020B0604030504040204" pitchFamily="50" charset="-128"/>
                <a:ea typeface="Meiryo UI" panose="020B0604030504040204" pitchFamily="50" charset="-128"/>
              </a:rPr>
              <a:t>はハイパーパラメータ。最低この距離よりも遠くしようね！的な数値。</a:t>
            </a:r>
            <a:endParaRPr lang="en-US" altLang="ja-JP" sz="1050" b="0" i="0" dirty="0">
              <a:solidFill>
                <a:srgbClr val="FF0000"/>
              </a:solidFill>
              <a:effectLst/>
              <a:latin typeface="Meiryo UI" panose="020B0604030504040204" pitchFamily="50" charset="-128"/>
              <a:ea typeface="Meiryo UI" panose="020B0604030504040204" pitchFamily="50" charset="-128"/>
            </a:endParaRPr>
          </a:p>
          <a:p>
            <a:r>
              <a:rPr lang="en-US" altLang="ja-JP" sz="1050" dirty="0" err="1">
                <a:solidFill>
                  <a:srgbClr val="FF0000"/>
                </a:solidFill>
                <a:latin typeface="Meiryo UI" panose="020B0604030504040204" pitchFamily="50" charset="-128"/>
                <a:ea typeface="Meiryo UI" panose="020B0604030504040204" pitchFamily="50" charset="-128"/>
              </a:rPr>
              <a:t>E</a:t>
            </a:r>
            <a:r>
              <a:rPr lang="en-US" altLang="ja-JP" sz="1050" baseline="-25000" dirty="0" err="1">
                <a:solidFill>
                  <a:srgbClr val="FF0000"/>
                </a:solidFill>
                <a:latin typeface="Meiryo UI" panose="020B0604030504040204" pitchFamily="50" charset="-128"/>
                <a:ea typeface="Meiryo UI" panose="020B0604030504040204" pitchFamily="50" charset="-128"/>
              </a:rPr>
              <a:t>w</a:t>
            </a:r>
            <a:r>
              <a:rPr lang="ja-JP" altLang="en-US" sz="1050" dirty="0">
                <a:solidFill>
                  <a:srgbClr val="FF0000"/>
                </a:solidFill>
                <a:latin typeface="Meiryo UI" panose="020B0604030504040204" pitchFamily="50" charset="-128"/>
                <a:ea typeface="Meiryo UI" panose="020B0604030504040204" pitchFamily="50" charset="-128"/>
              </a:rPr>
              <a:t>はこの</a:t>
            </a:r>
            <a:r>
              <a:rPr lang="en-US" altLang="ja-JP" sz="1050" dirty="0">
                <a:solidFill>
                  <a:srgbClr val="FF0000"/>
                </a:solidFill>
                <a:latin typeface="Meiryo UI" panose="020B0604030504040204" pitchFamily="50" charset="-128"/>
                <a:ea typeface="Meiryo UI" panose="020B0604030504040204" pitchFamily="50" charset="-128"/>
              </a:rPr>
              <a:t>α</a:t>
            </a:r>
            <a:r>
              <a:rPr lang="ja-JP" altLang="en-US" sz="1050" dirty="0">
                <a:solidFill>
                  <a:srgbClr val="FF0000"/>
                </a:solidFill>
                <a:latin typeface="Meiryo UI" panose="020B0604030504040204" pitchFamily="50" charset="-128"/>
                <a:ea typeface="Meiryo UI" panose="020B0604030504040204" pitchFamily="50" charset="-128"/>
              </a:rPr>
              <a:t>よりも大きくなるように学習が進む。</a:t>
            </a:r>
            <a:endParaRPr lang="ja-JP" altLang="en-US" sz="1050" b="0" i="0" dirty="0">
              <a:solidFill>
                <a:srgbClr val="FF0000"/>
              </a:solidFill>
              <a:effectLst/>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CEF12E2A-CB50-4496-2550-510287D34A60}"/>
              </a:ext>
            </a:extLst>
          </p:cNvPr>
          <p:cNvSpPr txBox="1"/>
          <p:nvPr/>
        </p:nvSpPr>
        <p:spPr>
          <a:xfrm>
            <a:off x="4745243" y="179292"/>
            <a:ext cx="7141958" cy="307777"/>
          </a:xfrm>
          <a:prstGeom prst="rect">
            <a:avLst/>
          </a:prstGeom>
          <a:noFill/>
        </p:spPr>
        <p:txBody>
          <a:bodyPr wrap="square">
            <a:spAutoFit/>
          </a:bodyPr>
          <a:lstStyle/>
          <a:p>
            <a:pPr algn="r"/>
            <a:r>
              <a:rPr lang="ja-JP" altLang="en-US" sz="1400" dirty="0"/>
              <a:t>キカガクテキスト</a:t>
            </a:r>
          </a:p>
        </p:txBody>
      </p:sp>
    </p:spTree>
    <p:extLst>
      <p:ext uri="{BB962C8B-B14F-4D97-AF65-F5344CB8AC3E}">
        <p14:creationId xmlns:p14="http://schemas.microsoft.com/office/powerpoint/2010/main" val="654405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C603CC5-68DC-6370-5764-5AA53E4F1858}"/>
              </a:ext>
            </a:extLst>
          </p:cNvPr>
          <p:cNvSpPr txBox="1"/>
          <p:nvPr/>
        </p:nvSpPr>
        <p:spPr>
          <a:xfrm>
            <a:off x="349624" y="179293"/>
            <a:ext cx="1277914" cy="369332"/>
          </a:xfrm>
          <a:prstGeom prst="rect">
            <a:avLst/>
          </a:prstGeom>
          <a:noFill/>
        </p:spPr>
        <p:txBody>
          <a:bodyPr wrap="none" rtlCol="0">
            <a:spAutoFit/>
          </a:bodyPr>
          <a:lstStyle/>
          <a:p>
            <a:r>
              <a:rPr kumimoji="1" lang="en-US" altLang="ja-JP" u="sng" dirty="0" err="1">
                <a:latin typeface="Meiryo UI" panose="020B0604030504040204" pitchFamily="50" charset="-128"/>
                <a:ea typeface="Meiryo UI" panose="020B0604030504040204" pitchFamily="50" charset="-128"/>
              </a:rPr>
              <a:t>TripletNet</a:t>
            </a:r>
            <a:endParaRPr kumimoji="1" lang="ja-JP" altLang="en-US" u="sng"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40A45C09-5FD7-25B5-E9D1-B84CFB68D569}"/>
              </a:ext>
            </a:extLst>
          </p:cNvPr>
          <p:cNvSpPr txBox="1"/>
          <p:nvPr/>
        </p:nvSpPr>
        <p:spPr>
          <a:xfrm>
            <a:off x="349624" y="869124"/>
            <a:ext cx="11537576" cy="1323439"/>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rPr>
              <a:t>【</a:t>
            </a:r>
            <a:r>
              <a:rPr lang="en-US" altLang="ja-JP" sz="1600" dirty="0" err="1">
                <a:latin typeface="Meiryo UI" panose="020B0604030504040204" pitchFamily="50" charset="-128"/>
                <a:ea typeface="Meiryo UI" panose="020B0604030504040204" pitchFamily="50" charset="-128"/>
              </a:rPr>
              <a:t>TripletLoss</a:t>
            </a:r>
            <a:r>
              <a:rPr lang="en-US" altLang="ja-JP" sz="1600" dirty="0">
                <a:latin typeface="Meiryo UI" panose="020B0604030504040204" pitchFamily="50" charset="-128"/>
                <a:ea typeface="Meiryo UI" panose="020B0604030504040204" pitchFamily="50" charset="-128"/>
              </a:rPr>
              <a:t>】</a:t>
            </a:r>
          </a:p>
          <a:p>
            <a:r>
              <a:rPr lang="ja-JP" altLang="en-US" sz="1600" dirty="0">
                <a:latin typeface="Meiryo UI" panose="020B0604030504040204" pitchFamily="50" charset="-128"/>
                <a:ea typeface="Meiryo UI" panose="020B0604030504040204" pitchFamily="50" charset="-128"/>
              </a:rPr>
              <a:t>・</a:t>
            </a:r>
            <a:r>
              <a:rPr lang="en-US" altLang="ja-JP" sz="1600" dirty="0" err="1">
                <a:latin typeface="Meiryo UI" panose="020B0604030504040204" pitchFamily="50" charset="-128"/>
                <a:ea typeface="Meiryo UI" panose="020B0604030504040204" pitchFamily="50" charset="-128"/>
              </a:rPr>
              <a:t>TripletLoss</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では </a:t>
            </a:r>
            <a:r>
              <a:rPr lang="en-US" altLang="ja-JP" sz="1600" dirty="0">
                <a:latin typeface="Meiryo UI" panose="020B0604030504040204" pitchFamily="50" charset="-128"/>
                <a:ea typeface="Meiryo UI" panose="020B0604030504040204" pitchFamily="50" charset="-128"/>
              </a:rPr>
              <a:t>2 </a:t>
            </a:r>
            <a:r>
              <a:rPr lang="ja-JP" altLang="en-US" sz="1600" dirty="0">
                <a:latin typeface="Meiryo UI" panose="020B0604030504040204" pitchFamily="50" charset="-128"/>
                <a:ea typeface="Meiryo UI" panose="020B0604030504040204" pitchFamily="50" charset="-128"/>
              </a:rPr>
              <a:t>つの画像ではなく、</a:t>
            </a:r>
            <a:r>
              <a:rPr lang="en-US" altLang="ja-JP" sz="1600" dirty="0">
                <a:latin typeface="Meiryo UI" panose="020B0604030504040204" pitchFamily="50" charset="-128"/>
                <a:ea typeface="Meiryo UI" panose="020B0604030504040204" pitchFamily="50" charset="-128"/>
              </a:rPr>
              <a:t>3 </a:t>
            </a:r>
            <a:r>
              <a:rPr lang="ja-JP" altLang="en-US" sz="1600" dirty="0">
                <a:latin typeface="Meiryo UI" panose="020B0604030504040204" pitchFamily="50" charset="-128"/>
                <a:ea typeface="Meiryo UI" panose="020B0604030504040204" pitchFamily="50" charset="-128"/>
              </a:rPr>
              <a:t>つの画像で考えることを提案した。</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・基準となる画像を準備し、基準の画像に対して類似度が低い方をもう一方よりも相対的に遠ざけることにすることでそれぞれの画像の関係性を表現しました。</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・入力データを 、類似サンプルと非類似サンプル間のマージンを</a:t>
            </a:r>
            <a:r>
              <a:rPr lang="en-US" altLang="ja-JP" sz="1600" dirty="0">
                <a:latin typeface="Meiryo UI" panose="020B0604030504040204" pitchFamily="50" charset="-128"/>
                <a:ea typeface="Meiryo UI" panose="020B0604030504040204" pitchFamily="50" charset="-128"/>
              </a:rPr>
              <a:t>α</a:t>
            </a:r>
            <a:r>
              <a:rPr lang="ja-JP" altLang="en-US" sz="1600" dirty="0">
                <a:latin typeface="Meiryo UI" panose="020B0604030504040204" pitchFamily="50" charset="-128"/>
                <a:ea typeface="Meiryo UI" panose="020B0604030504040204" pitchFamily="50" charset="-128"/>
              </a:rPr>
              <a:t>とすると</a:t>
            </a:r>
            <a:endParaRPr lang="en-US" altLang="ja-JP" sz="1600"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D69DC329-E84F-1D39-D945-683F60C4B1C3}"/>
              </a:ext>
            </a:extLst>
          </p:cNvPr>
          <p:cNvPicPr>
            <a:picLocks noChangeAspect="1"/>
          </p:cNvPicPr>
          <p:nvPr/>
        </p:nvPicPr>
        <p:blipFill>
          <a:blip r:embed="rId2"/>
          <a:stretch>
            <a:fillRect/>
          </a:stretch>
        </p:blipFill>
        <p:spPr>
          <a:xfrm>
            <a:off x="421340" y="2200775"/>
            <a:ext cx="5228043" cy="866445"/>
          </a:xfrm>
          <a:prstGeom prst="rect">
            <a:avLst/>
          </a:prstGeom>
        </p:spPr>
      </p:pic>
      <p:sp>
        <p:nvSpPr>
          <p:cNvPr id="7" name="テキスト ボックス 6">
            <a:extLst>
              <a:ext uri="{FF2B5EF4-FFF2-40B4-BE49-F238E27FC236}">
                <a16:creationId xmlns:a16="http://schemas.microsoft.com/office/drawing/2014/main" id="{4A8B7FF1-9953-99AA-A671-C6A0E7B407FE}"/>
              </a:ext>
            </a:extLst>
          </p:cNvPr>
          <p:cNvSpPr txBox="1"/>
          <p:nvPr/>
        </p:nvSpPr>
        <p:spPr>
          <a:xfrm>
            <a:off x="349624" y="3429000"/>
            <a:ext cx="11317443" cy="1569660"/>
          </a:xfrm>
          <a:prstGeom prst="rect">
            <a:avLst/>
          </a:prstGeom>
          <a:noFill/>
        </p:spPr>
        <p:txBody>
          <a:bodyPr wrap="square">
            <a:spAutoFit/>
          </a:bodyPr>
          <a:lstStyle/>
          <a:p>
            <a:r>
              <a:rPr lang="ja-JP" altLang="en-US" sz="1600" dirty="0">
                <a:solidFill>
                  <a:srgbClr val="000000"/>
                </a:solidFill>
                <a:latin typeface="Meiryo UI" panose="020B0604030504040204" pitchFamily="50" charset="-128"/>
                <a:ea typeface="Meiryo UI" panose="020B0604030504040204" pitchFamily="50" charset="-128"/>
              </a:rPr>
              <a:t>・</a:t>
            </a:r>
            <a:r>
              <a:rPr lang="ja-JP" altLang="en-US" sz="1600" b="0" i="0" dirty="0">
                <a:solidFill>
                  <a:srgbClr val="000000"/>
                </a:solidFill>
                <a:effectLst/>
                <a:latin typeface="Meiryo UI" panose="020B0604030504040204" pitchFamily="50" charset="-128"/>
                <a:ea typeface="Meiryo UI" panose="020B0604030504040204" pitchFamily="50" charset="-128"/>
              </a:rPr>
              <a:t>学習は基準となるアンカーサンプル </a:t>
            </a:r>
            <a:r>
              <a:rPr lang="en-US" altLang="ja-JP" sz="1600" b="0" i="0" dirty="0">
                <a:solidFill>
                  <a:srgbClr val="000000"/>
                </a:solidFill>
                <a:effectLst/>
                <a:latin typeface="Meiryo UI" panose="020B0604030504040204" pitchFamily="50" charset="-128"/>
                <a:ea typeface="Meiryo UI" panose="020B0604030504040204" pitchFamily="50" charset="-128"/>
              </a:rPr>
              <a:t>X</a:t>
            </a:r>
            <a:r>
              <a:rPr lang="en-US" altLang="ja-JP" sz="1600" b="0" i="0" baseline="-25000" dirty="0">
                <a:solidFill>
                  <a:srgbClr val="000000"/>
                </a:solidFill>
                <a:effectLst/>
                <a:latin typeface="Meiryo UI" panose="020B0604030504040204" pitchFamily="50" charset="-128"/>
                <a:ea typeface="Meiryo UI" panose="020B0604030504040204" pitchFamily="50" charset="-128"/>
              </a:rPr>
              <a:t>2</a:t>
            </a:r>
            <a:r>
              <a:rPr lang="ja-JP" altLang="en-US" sz="1600" b="0" i="0" dirty="0">
                <a:solidFill>
                  <a:srgbClr val="000000"/>
                </a:solidFill>
                <a:effectLst/>
                <a:latin typeface="Meiryo UI" panose="020B0604030504040204" pitchFamily="50" charset="-128"/>
                <a:ea typeface="Meiryo UI" panose="020B0604030504040204" pitchFamily="50" charset="-128"/>
              </a:rPr>
              <a:t>、アンカーサンプルと同じラベルの </a:t>
            </a:r>
            <a:r>
              <a:rPr lang="en-US" altLang="ja-JP" sz="1600" b="0" i="0" dirty="0">
                <a:solidFill>
                  <a:srgbClr val="000000"/>
                </a:solidFill>
                <a:effectLst/>
                <a:latin typeface="Meiryo UI" panose="020B0604030504040204" pitchFamily="50" charset="-128"/>
                <a:ea typeface="Meiryo UI" panose="020B0604030504040204" pitchFamily="50" charset="-128"/>
              </a:rPr>
              <a:t>X</a:t>
            </a:r>
            <a:r>
              <a:rPr lang="en-US" altLang="ja-JP" sz="1600" b="0" i="0" baseline="-25000" dirty="0">
                <a:solidFill>
                  <a:srgbClr val="000000"/>
                </a:solidFill>
                <a:effectLst/>
                <a:latin typeface="Meiryo UI" panose="020B0604030504040204" pitchFamily="50" charset="-128"/>
                <a:ea typeface="Meiryo UI" panose="020B0604030504040204" pitchFamily="50" charset="-128"/>
              </a:rPr>
              <a:t>1</a:t>
            </a:r>
            <a:r>
              <a:rPr lang="ja-JP" altLang="en-US" sz="1600" b="0" i="0" dirty="0">
                <a:solidFill>
                  <a:srgbClr val="000000"/>
                </a:solidFill>
                <a:effectLst/>
                <a:latin typeface="Meiryo UI" panose="020B0604030504040204" pitchFamily="50" charset="-128"/>
                <a:ea typeface="Meiryo UI" panose="020B0604030504040204" pitchFamily="50" charset="-128"/>
              </a:rPr>
              <a:t>、アンカーサンプルと異なるラベルの </a:t>
            </a:r>
            <a:r>
              <a:rPr lang="en-US" altLang="ja-JP" sz="1600" b="0" i="0" dirty="0">
                <a:solidFill>
                  <a:srgbClr val="000000"/>
                </a:solidFill>
                <a:effectLst/>
                <a:latin typeface="Meiryo UI" panose="020B0604030504040204" pitchFamily="50" charset="-128"/>
                <a:ea typeface="Meiryo UI" panose="020B0604030504040204" pitchFamily="50" charset="-128"/>
              </a:rPr>
              <a:t>X</a:t>
            </a:r>
            <a:r>
              <a:rPr lang="en-US" altLang="ja-JP" sz="1600" b="0" i="0" baseline="-25000" dirty="0">
                <a:solidFill>
                  <a:srgbClr val="000000"/>
                </a:solidFill>
                <a:effectLst/>
                <a:latin typeface="Meiryo UI" panose="020B0604030504040204" pitchFamily="50" charset="-128"/>
                <a:ea typeface="Meiryo UI" panose="020B0604030504040204" pitchFamily="50" charset="-128"/>
              </a:rPr>
              <a:t>3</a:t>
            </a:r>
            <a:r>
              <a:rPr lang="en-US" altLang="ja-JP" sz="1600" b="0" i="0" dirty="0">
                <a:solidFill>
                  <a:srgbClr val="000000"/>
                </a:solidFill>
                <a:effectLst/>
                <a:latin typeface="Meiryo UI" panose="020B0604030504040204" pitchFamily="50" charset="-128"/>
                <a:ea typeface="Meiryo UI" panose="020B0604030504040204" pitchFamily="50" charset="-128"/>
              </a:rPr>
              <a:t> </a:t>
            </a:r>
            <a:r>
              <a:rPr lang="ja-JP" altLang="en-US" sz="1600" b="0" i="0" dirty="0">
                <a:solidFill>
                  <a:srgbClr val="000000"/>
                </a:solidFill>
                <a:effectLst/>
                <a:latin typeface="Meiryo UI" panose="020B0604030504040204" pitchFamily="50" charset="-128"/>
                <a:ea typeface="Meiryo UI" panose="020B0604030504040204" pitchFamily="50" charset="-128"/>
              </a:rPr>
              <a:t>の </a:t>
            </a:r>
            <a:r>
              <a:rPr lang="en-US" altLang="ja-JP" sz="1600" b="0" i="0" dirty="0">
                <a:solidFill>
                  <a:srgbClr val="000000"/>
                </a:solidFill>
                <a:effectLst/>
                <a:latin typeface="Meiryo UI" panose="020B0604030504040204" pitchFamily="50" charset="-128"/>
                <a:ea typeface="Meiryo UI" panose="020B0604030504040204" pitchFamily="50" charset="-128"/>
              </a:rPr>
              <a:t>3 </a:t>
            </a:r>
            <a:r>
              <a:rPr lang="ja-JP" altLang="en-US" sz="1600" b="0" i="0" dirty="0">
                <a:solidFill>
                  <a:srgbClr val="000000"/>
                </a:solidFill>
                <a:effectLst/>
                <a:latin typeface="Meiryo UI" panose="020B0604030504040204" pitchFamily="50" charset="-128"/>
                <a:ea typeface="Meiryo UI" panose="020B0604030504040204" pitchFamily="50" charset="-128"/>
              </a:rPr>
              <a:t>つを </a:t>
            </a:r>
            <a:r>
              <a:rPr lang="en-US" altLang="ja-JP" sz="1600" b="0" i="0" dirty="0">
                <a:solidFill>
                  <a:srgbClr val="000000"/>
                </a:solidFill>
                <a:effectLst/>
                <a:latin typeface="Meiryo UI" panose="020B0604030504040204" pitchFamily="50" charset="-128"/>
                <a:ea typeface="Meiryo UI" panose="020B0604030504040204" pitchFamily="50" charset="-128"/>
              </a:rPr>
              <a:t>1 </a:t>
            </a:r>
            <a:r>
              <a:rPr lang="ja-JP" altLang="en-US" sz="1600" b="0" i="0" dirty="0">
                <a:solidFill>
                  <a:srgbClr val="000000"/>
                </a:solidFill>
                <a:effectLst/>
                <a:latin typeface="Meiryo UI" panose="020B0604030504040204" pitchFamily="50" charset="-128"/>
                <a:ea typeface="Meiryo UI" panose="020B0604030504040204" pitchFamily="50" charset="-128"/>
              </a:rPr>
              <a:t>組</a:t>
            </a:r>
            <a:r>
              <a:rPr lang="ja-JP" altLang="en-US" sz="1600" dirty="0">
                <a:solidFill>
                  <a:srgbClr val="000000"/>
                </a:solidFill>
                <a:latin typeface="Meiryo UI" panose="020B0604030504040204" pitchFamily="50" charset="-128"/>
                <a:ea typeface="Meiryo UI" panose="020B0604030504040204" pitchFamily="50" charset="-128"/>
              </a:rPr>
              <a:t>。</a:t>
            </a:r>
            <a:endParaRPr lang="en-US" altLang="ja-JP" sz="1600" b="0" i="0" dirty="0">
              <a:solidFill>
                <a:srgbClr val="000000"/>
              </a:solidFill>
              <a:effectLst/>
              <a:latin typeface="Meiryo UI" panose="020B0604030504040204" pitchFamily="50" charset="-128"/>
              <a:ea typeface="Meiryo UI" panose="020B0604030504040204" pitchFamily="50" charset="-128"/>
            </a:endParaRPr>
          </a:p>
          <a:p>
            <a:r>
              <a:rPr lang="ja-JP" altLang="en-US" sz="1600" dirty="0">
                <a:solidFill>
                  <a:srgbClr val="000000"/>
                </a:solidFill>
                <a:latin typeface="Meiryo UI" panose="020B0604030504040204" pitchFamily="50" charset="-128"/>
                <a:ea typeface="Meiryo UI" panose="020B0604030504040204" pitchFamily="50" charset="-128"/>
              </a:rPr>
              <a:t>・</a:t>
            </a:r>
            <a:r>
              <a:rPr lang="ja-JP" altLang="en-US" sz="1600" b="0" i="0" dirty="0">
                <a:solidFill>
                  <a:srgbClr val="000000"/>
                </a:solidFill>
                <a:effectLst/>
                <a:latin typeface="Meiryo UI" panose="020B0604030504040204" pitchFamily="50" charset="-128"/>
                <a:ea typeface="Meiryo UI" panose="020B0604030504040204" pitchFamily="50" charset="-128"/>
              </a:rPr>
              <a:t>中身は </a:t>
            </a:r>
            <a:r>
              <a:rPr lang="en-US" altLang="ja-JP" sz="1600" b="0" i="0" dirty="0" err="1">
                <a:solidFill>
                  <a:srgbClr val="000000"/>
                </a:solidFill>
                <a:effectLst/>
                <a:latin typeface="Meiryo UI" panose="020B0604030504040204" pitchFamily="50" charset="-128"/>
                <a:ea typeface="Meiryo UI" panose="020B0604030504040204" pitchFamily="50" charset="-128"/>
              </a:rPr>
              <a:t>SiameseNet</a:t>
            </a:r>
            <a:r>
              <a:rPr lang="en-US" altLang="ja-JP" sz="1600" b="0" i="0" dirty="0">
                <a:solidFill>
                  <a:srgbClr val="000000"/>
                </a:solidFill>
                <a:effectLst/>
                <a:latin typeface="Meiryo UI" panose="020B0604030504040204" pitchFamily="50" charset="-128"/>
                <a:ea typeface="Meiryo UI" panose="020B0604030504040204" pitchFamily="50" charset="-128"/>
              </a:rPr>
              <a:t> </a:t>
            </a:r>
            <a:r>
              <a:rPr lang="ja-JP" altLang="en-US" sz="1600" b="0" i="0" dirty="0">
                <a:solidFill>
                  <a:srgbClr val="000000"/>
                </a:solidFill>
                <a:effectLst/>
                <a:latin typeface="Meiryo UI" panose="020B0604030504040204" pitchFamily="50" charset="-128"/>
                <a:ea typeface="Meiryo UI" panose="020B0604030504040204" pitchFamily="50" charset="-128"/>
              </a:rPr>
              <a:t>と同じ構成で特徴量空間のベクトルとして出力されます。</a:t>
            </a:r>
            <a:endParaRPr lang="en-US" altLang="ja-JP" sz="1600" b="0" i="0" dirty="0">
              <a:solidFill>
                <a:srgbClr val="000000"/>
              </a:solidFill>
              <a:effectLst/>
              <a:latin typeface="Meiryo UI" panose="020B0604030504040204" pitchFamily="50" charset="-128"/>
              <a:ea typeface="Meiryo UI" panose="020B0604030504040204" pitchFamily="50" charset="-128"/>
            </a:endParaRPr>
          </a:p>
          <a:p>
            <a:r>
              <a:rPr lang="ja-JP" altLang="en-US" sz="1600" dirty="0">
                <a:solidFill>
                  <a:srgbClr val="000000"/>
                </a:solidFill>
                <a:latin typeface="Meiryo UI" panose="020B0604030504040204" pitchFamily="50" charset="-128"/>
                <a:ea typeface="Meiryo UI" panose="020B0604030504040204" pitchFamily="50" charset="-128"/>
              </a:rPr>
              <a:t>・</a:t>
            </a:r>
            <a:r>
              <a:rPr lang="ja-JP" altLang="en-US" sz="1600" b="0" i="0" dirty="0">
                <a:solidFill>
                  <a:srgbClr val="000000"/>
                </a:solidFill>
                <a:effectLst/>
                <a:latin typeface="Meiryo UI" panose="020B0604030504040204" pitchFamily="50" charset="-128"/>
                <a:ea typeface="Meiryo UI" panose="020B0604030504040204" pitchFamily="50" charset="-128"/>
              </a:rPr>
              <a:t>特徴量空間では、アンカーサンプルと同じラベルサンプル間の距離 </a:t>
            </a:r>
            <a:r>
              <a:rPr lang="en-US" altLang="ja-JP" sz="1600" b="0" i="0" dirty="0">
                <a:solidFill>
                  <a:srgbClr val="000000"/>
                </a:solidFill>
                <a:effectLst/>
                <a:latin typeface="Meiryo UI" panose="020B0604030504040204" pitchFamily="50" charset="-128"/>
                <a:ea typeface="Meiryo UI" panose="020B0604030504040204" pitchFamily="50" charset="-128"/>
              </a:rPr>
              <a:t>E</a:t>
            </a:r>
            <a:r>
              <a:rPr lang="en-US" altLang="ja-JP" sz="1600" b="0" i="0" baseline="-25000" dirty="0">
                <a:solidFill>
                  <a:srgbClr val="000000"/>
                </a:solidFill>
                <a:effectLst/>
                <a:latin typeface="Meiryo UI" panose="020B0604030504040204" pitchFamily="50" charset="-128"/>
                <a:ea typeface="Meiryo UI" panose="020B0604030504040204" pitchFamily="50" charset="-128"/>
              </a:rPr>
              <a:t>W</a:t>
            </a:r>
            <a:r>
              <a:rPr lang="en-US" altLang="ja-JP" sz="1600" b="0" i="0" dirty="0">
                <a:solidFill>
                  <a:srgbClr val="000000"/>
                </a:solidFill>
                <a:effectLst/>
                <a:latin typeface="Meiryo UI" panose="020B0604030504040204" pitchFamily="50" charset="-128"/>
                <a:ea typeface="Meiryo UI" panose="020B0604030504040204" pitchFamily="50" charset="-128"/>
              </a:rPr>
              <a:t>(X</a:t>
            </a:r>
            <a:r>
              <a:rPr lang="en-US" altLang="ja-JP" sz="1600" b="0" i="0" baseline="-25000" dirty="0">
                <a:solidFill>
                  <a:srgbClr val="000000"/>
                </a:solidFill>
                <a:effectLst/>
                <a:latin typeface="Meiryo UI" panose="020B0604030504040204" pitchFamily="50" charset="-128"/>
                <a:ea typeface="Meiryo UI" panose="020B0604030504040204" pitchFamily="50" charset="-128"/>
              </a:rPr>
              <a:t>2</a:t>
            </a:r>
            <a:r>
              <a:rPr lang="en-US" altLang="ja-JP" sz="1600" b="0" i="0" dirty="0">
                <a:solidFill>
                  <a:srgbClr val="000000"/>
                </a:solidFill>
                <a:effectLst/>
                <a:latin typeface="Meiryo UI" panose="020B0604030504040204" pitchFamily="50" charset="-128"/>
                <a:ea typeface="Meiryo UI" panose="020B0604030504040204" pitchFamily="50" charset="-128"/>
              </a:rPr>
              <a:t>,X</a:t>
            </a:r>
            <a:r>
              <a:rPr lang="en-US" altLang="ja-JP" sz="1600" b="0" i="0" baseline="-25000" dirty="0">
                <a:solidFill>
                  <a:srgbClr val="000000"/>
                </a:solidFill>
                <a:effectLst/>
                <a:latin typeface="Meiryo UI" panose="020B0604030504040204" pitchFamily="50" charset="-128"/>
                <a:ea typeface="Meiryo UI" panose="020B0604030504040204" pitchFamily="50" charset="-128"/>
              </a:rPr>
              <a:t>1</a:t>
            </a:r>
            <a:r>
              <a:rPr lang="en-US" altLang="ja-JP" sz="1600" b="0" i="0" dirty="0">
                <a:solidFill>
                  <a:srgbClr val="000000"/>
                </a:solidFill>
                <a:effectLst/>
                <a:latin typeface="Meiryo UI" panose="020B0604030504040204" pitchFamily="50" charset="-128"/>
                <a:ea typeface="Meiryo UI" panose="020B0604030504040204" pitchFamily="50" charset="-128"/>
              </a:rPr>
              <a:t>)</a:t>
            </a:r>
            <a:r>
              <a:rPr lang="ja-JP" altLang="en-US" sz="1600" b="0" i="0" dirty="0">
                <a:solidFill>
                  <a:srgbClr val="000000"/>
                </a:solidFill>
                <a:effectLst/>
                <a:latin typeface="Meiryo UI" panose="020B0604030504040204" pitchFamily="50" charset="-128"/>
                <a:ea typeface="Meiryo UI" panose="020B0604030504040204" pitchFamily="50" charset="-128"/>
              </a:rPr>
              <a:t>、</a:t>
            </a:r>
            <a:endParaRPr lang="en-US" altLang="ja-JP" sz="1600" b="0" i="0" dirty="0">
              <a:solidFill>
                <a:srgbClr val="000000"/>
              </a:solidFill>
              <a:effectLst/>
              <a:latin typeface="Meiryo UI" panose="020B0604030504040204" pitchFamily="50" charset="-128"/>
              <a:ea typeface="Meiryo UI" panose="020B0604030504040204" pitchFamily="50" charset="-128"/>
            </a:endParaRPr>
          </a:p>
          <a:p>
            <a:r>
              <a:rPr lang="ja-JP" altLang="en-US" sz="1600" b="0" i="0" dirty="0">
                <a:solidFill>
                  <a:srgbClr val="000000"/>
                </a:solidFill>
                <a:effectLst/>
                <a:latin typeface="Meiryo UI" panose="020B0604030504040204" pitchFamily="50" charset="-128"/>
                <a:ea typeface="Meiryo UI" panose="020B0604030504040204" pitchFamily="50" charset="-128"/>
              </a:rPr>
              <a:t>アンカーサンプルと異なるラベルサンプル間の距離 </a:t>
            </a:r>
            <a:r>
              <a:rPr lang="en-US" altLang="ja-JP" sz="1600" b="0" i="0" dirty="0">
                <a:solidFill>
                  <a:srgbClr val="000000"/>
                </a:solidFill>
                <a:effectLst/>
                <a:latin typeface="Meiryo UI" panose="020B0604030504040204" pitchFamily="50" charset="-128"/>
                <a:ea typeface="Meiryo UI" panose="020B0604030504040204" pitchFamily="50" charset="-128"/>
              </a:rPr>
              <a:t>E</a:t>
            </a:r>
            <a:r>
              <a:rPr lang="en-US" altLang="ja-JP" sz="1600" b="0" i="0" baseline="-25000" dirty="0">
                <a:solidFill>
                  <a:srgbClr val="000000"/>
                </a:solidFill>
                <a:effectLst/>
                <a:latin typeface="Meiryo UI" panose="020B0604030504040204" pitchFamily="50" charset="-128"/>
                <a:ea typeface="Meiryo UI" panose="020B0604030504040204" pitchFamily="50" charset="-128"/>
              </a:rPr>
              <a:t>W</a:t>
            </a:r>
            <a:r>
              <a:rPr lang="en-US" altLang="ja-JP" sz="1600" b="0" i="0" dirty="0">
                <a:solidFill>
                  <a:srgbClr val="000000"/>
                </a:solidFill>
                <a:effectLst/>
                <a:latin typeface="Meiryo UI" panose="020B0604030504040204" pitchFamily="50" charset="-128"/>
                <a:ea typeface="Meiryo UI" panose="020B0604030504040204" pitchFamily="50" charset="-128"/>
              </a:rPr>
              <a:t>(X</a:t>
            </a:r>
            <a:r>
              <a:rPr lang="en-US" altLang="ja-JP" sz="1600" b="0" i="0" baseline="-25000" dirty="0">
                <a:solidFill>
                  <a:srgbClr val="000000"/>
                </a:solidFill>
                <a:effectLst/>
                <a:latin typeface="Meiryo UI" panose="020B0604030504040204" pitchFamily="50" charset="-128"/>
                <a:ea typeface="Meiryo UI" panose="020B0604030504040204" pitchFamily="50" charset="-128"/>
              </a:rPr>
              <a:t>2</a:t>
            </a:r>
            <a:r>
              <a:rPr lang="en-US" altLang="ja-JP" sz="1600" b="0" i="0" dirty="0">
                <a:solidFill>
                  <a:srgbClr val="000000"/>
                </a:solidFill>
                <a:effectLst/>
                <a:latin typeface="Meiryo UI" panose="020B0604030504040204" pitchFamily="50" charset="-128"/>
                <a:ea typeface="Meiryo UI" panose="020B0604030504040204" pitchFamily="50" charset="-128"/>
              </a:rPr>
              <a:t>,X</a:t>
            </a:r>
            <a:r>
              <a:rPr lang="en-US" altLang="ja-JP" sz="1600" b="0" i="0" baseline="-25000" dirty="0">
                <a:solidFill>
                  <a:srgbClr val="000000"/>
                </a:solidFill>
                <a:effectLst/>
                <a:latin typeface="Meiryo UI" panose="020B0604030504040204" pitchFamily="50" charset="-128"/>
                <a:ea typeface="Meiryo UI" panose="020B0604030504040204" pitchFamily="50" charset="-128"/>
              </a:rPr>
              <a:t>3</a:t>
            </a:r>
            <a:r>
              <a:rPr lang="en-US" altLang="ja-JP" sz="1600" b="0" i="0" dirty="0">
                <a:solidFill>
                  <a:srgbClr val="000000"/>
                </a:solidFill>
                <a:effectLst/>
                <a:latin typeface="Meiryo UI" panose="020B0604030504040204" pitchFamily="50" charset="-128"/>
                <a:ea typeface="Meiryo UI" panose="020B0604030504040204" pitchFamily="50" charset="-128"/>
              </a:rPr>
              <a:t>) </a:t>
            </a:r>
            <a:r>
              <a:rPr lang="ja-JP" altLang="en-US" sz="1600" b="0" i="0" dirty="0">
                <a:solidFill>
                  <a:srgbClr val="000000"/>
                </a:solidFill>
                <a:effectLst/>
                <a:latin typeface="Meiryo UI" panose="020B0604030504040204" pitchFamily="50" charset="-128"/>
                <a:ea typeface="Meiryo UI" panose="020B0604030504040204" pitchFamily="50" charset="-128"/>
              </a:rPr>
              <a:t>を計測</a:t>
            </a:r>
            <a:r>
              <a:rPr lang="ja-JP" altLang="en-US" sz="1600" dirty="0">
                <a:solidFill>
                  <a:srgbClr val="000000"/>
                </a:solidFill>
                <a:latin typeface="Meiryo UI" panose="020B0604030504040204" pitchFamily="50" charset="-128"/>
                <a:ea typeface="Meiryo UI" panose="020B0604030504040204" pitchFamily="50" charset="-128"/>
              </a:rPr>
              <a:t>する</a:t>
            </a:r>
            <a:r>
              <a:rPr lang="ja-JP" altLang="en-US" sz="1600" b="0" i="0" dirty="0">
                <a:solidFill>
                  <a:srgbClr val="000000"/>
                </a:solidFill>
                <a:effectLst/>
                <a:latin typeface="Meiryo UI" panose="020B0604030504040204" pitchFamily="50" charset="-128"/>
                <a:ea typeface="Meiryo UI" panose="020B0604030504040204" pitchFamily="50" charset="-128"/>
              </a:rPr>
              <a:t>。</a:t>
            </a:r>
            <a:endParaRPr lang="en-US" altLang="ja-JP" sz="1600" b="0" i="0" dirty="0">
              <a:solidFill>
                <a:srgbClr val="000000"/>
              </a:solidFill>
              <a:effectLst/>
              <a:latin typeface="Meiryo UI" panose="020B0604030504040204" pitchFamily="50" charset="-128"/>
              <a:ea typeface="Meiryo UI" panose="020B0604030504040204" pitchFamily="50" charset="-128"/>
            </a:endParaRPr>
          </a:p>
          <a:p>
            <a:r>
              <a:rPr lang="ja-JP" altLang="en-US" sz="1600" dirty="0">
                <a:solidFill>
                  <a:srgbClr val="000000"/>
                </a:solidFill>
                <a:latin typeface="Meiryo UI" panose="020B0604030504040204" pitchFamily="50" charset="-128"/>
                <a:ea typeface="Meiryo UI" panose="020B0604030504040204" pitchFamily="50" charset="-128"/>
              </a:rPr>
              <a:t>・</a:t>
            </a:r>
            <a:r>
              <a:rPr lang="ja-JP" altLang="en-US" sz="1600" b="0" i="0" dirty="0">
                <a:solidFill>
                  <a:srgbClr val="000000"/>
                </a:solidFill>
                <a:effectLst/>
                <a:latin typeface="Meiryo UI" panose="020B0604030504040204" pitchFamily="50" charset="-128"/>
                <a:ea typeface="Meiryo UI" panose="020B0604030504040204" pitchFamily="50" charset="-128"/>
              </a:rPr>
              <a:t>距離の計測には一般的にユークリッド距離を使う場合が多いですが、</a:t>
            </a:r>
            <a:r>
              <a:rPr lang="en-US" altLang="ja-JP" sz="1600" b="0" i="0" dirty="0">
                <a:solidFill>
                  <a:srgbClr val="000000"/>
                </a:solidFill>
                <a:effectLst/>
                <a:latin typeface="Meiryo UI" panose="020B0604030504040204" pitchFamily="50" charset="-128"/>
                <a:ea typeface="Meiryo UI" panose="020B0604030504040204" pitchFamily="50" charset="-128"/>
              </a:rPr>
              <a:t>2 </a:t>
            </a:r>
            <a:r>
              <a:rPr lang="ja-JP" altLang="en-US" sz="1600" b="0" i="0" dirty="0">
                <a:solidFill>
                  <a:srgbClr val="000000"/>
                </a:solidFill>
                <a:effectLst/>
                <a:latin typeface="Meiryo UI" panose="020B0604030504040204" pitchFamily="50" charset="-128"/>
                <a:ea typeface="Meiryo UI" panose="020B0604030504040204" pitchFamily="50" charset="-128"/>
              </a:rPr>
              <a:t>つのベクトル間の距離を計測できるものであれば、マハラノビス距離でも何でも構いません。</a:t>
            </a:r>
            <a:endParaRPr lang="ja-JP" altLang="en-US" sz="16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8647E437-0A8F-9520-6322-E31E7980069E}"/>
              </a:ext>
            </a:extLst>
          </p:cNvPr>
          <p:cNvSpPr txBox="1"/>
          <p:nvPr/>
        </p:nvSpPr>
        <p:spPr>
          <a:xfrm>
            <a:off x="4745243" y="179292"/>
            <a:ext cx="7141958" cy="307777"/>
          </a:xfrm>
          <a:prstGeom prst="rect">
            <a:avLst/>
          </a:prstGeom>
          <a:noFill/>
        </p:spPr>
        <p:txBody>
          <a:bodyPr wrap="square">
            <a:spAutoFit/>
          </a:bodyPr>
          <a:lstStyle/>
          <a:p>
            <a:pPr algn="r"/>
            <a:r>
              <a:rPr lang="ja-JP" altLang="en-US" sz="1400" dirty="0"/>
              <a:t>キカガクテキスト</a:t>
            </a:r>
          </a:p>
        </p:txBody>
      </p:sp>
    </p:spTree>
    <p:extLst>
      <p:ext uri="{BB962C8B-B14F-4D97-AF65-F5344CB8AC3E}">
        <p14:creationId xmlns:p14="http://schemas.microsoft.com/office/powerpoint/2010/main" val="329323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0251EBF4-2E49-E6C3-DDA7-9E3303467BFD}"/>
              </a:ext>
            </a:extLst>
          </p:cNvPr>
          <p:cNvPicPr>
            <a:picLocks noChangeAspect="1"/>
          </p:cNvPicPr>
          <p:nvPr/>
        </p:nvPicPr>
        <p:blipFill>
          <a:blip r:embed="rId2"/>
          <a:stretch>
            <a:fillRect/>
          </a:stretch>
        </p:blipFill>
        <p:spPr>
          <a:xfrm>
            <a:off x="404334" y="1018367"/>
            <a:ext cx="5746376" cy="3537613"/>
          </a:xfrm>
          <a:prstGeom prst="rect">
            <a:avLst/>
          </a:prstGeom>
        </p:spPr>
      </p:pic>
      <p:sp>
        <p:nvSpPr>
          <p:cNvPr id="3" name="テキスト ボックス 2">
            <a:extLst>
              <a:ext uri="{FF2B5EF4-FFF2-40B4-BE49-F238E27FC236}">
                <a16:creationId xmlns:a16="http://schemas.microsoft.com/office/drawing/2014/main" id="{22282CE9-0416-83D3-789B-4EA13E6941E8}"/>
              </a:ext>
            </a:extLst>
          </p:cNvPr>
          <p:cNvSpPr txBox="1"/>
          <p:nvPr/>
        </p:nvSpPr>
        <p:spPr>
          <a:xfrm>
            <a:off x="4745243" y="179292"/>
            <a:ext cx="7141958" cy="307777"/>
          </a:xfrm>
          <a:prstGeom prst="rect">
            <a:avLst/>
          </a:prstGeom>
          <a:noFill/>
        </p:spPr>
        <p:txBody>
          <a:bodyPr wrap="square">
            <a:spAutoFit/>
          </a:bodyPr>
          <a:lstStyle/>
          <a:p>
            <a:pPr algn="r"/>
            <a:r>
              <a:rPr lang="en-US" altLang="ja-JP" sz="1400" dirty="0"/>
              <a:t>https://tech-blog.optim.co.jp/entry/2021/10/01/100000</a:t>
            </a:r>
            <a:endParaRPr lang="ja-JP" altLang="en-US" sz="1400" dirty="0"/>
          </a:p>
        </p:txBody>
      </p:sp>
      <p:sp>
        <p:nvSpPr>
          <p:cNvPr id="4" name="テキスト ボックス 3">
            <a:extLst>
              <a:ext uri="{FF2B5EF4-FFF2-40B4-BE49-F238E27FC236}">
                <a16:creationId xmlns:a16="http://schemas.microsoft.com/office/drawing/2014/main" id="{2DE89672-8B26-71C0-FF21-6F6CFBC916F7}"/>
              </a:ext>
            </a:extLst>
          </p:cNvPr>
          <p:cNvSpPr txBox="1"/>
          <p:nvPr/>
        </p:nvSpPr>
        <p:spPr>
          <a:xfrm>
            <a:off x="349624" y="179293"/>
            <a:ext cx="3031599" cy="369332"/>
          </a:xfrm>
          <a:prstGeom prst="rect">
            <a:avLst/>
          </a:prstGeom>
          <a:noFill/>
        </p:spPr>
        <p:txBody>
          <a:bodyPr wrap="none" rtlCol="0">
            <a:spAutoFit/>
          </a:bodyPr>
          <a:lstStyle/>
          <a:p>
            <a:r>
              <a:rPr kumimoji="1" lang="en-US" altLang="ja-JP" u="sng" dirty="0" err="1">
                <a:latin typeface="Meiryo UI" panose="020B0604030504040204" pitchFamily="50" charset="-128"/>
                <a:ea typeface="Meiryo UI" panose="020B0604030504040204" pitchFamily="50" charset="-128"/>
              </a:rPr>
              <a:t>SiamesseNet</a:t>
            </a:r>
            <a:r>
              <a:rPr kumimoji="1" lang="en-US" altLang="ja-JP" u="sng" dirty="0">
                <a:latin typeface="Meiryo UI" panose="020B0604030504040204" pitchFamily="50" charset="-128"/>
                <a:ea typeface="Meiryo UI" panose="020B0604030504040204" pitchFamily="50" charset="-128"/>
              </a:rPr>
              <a:t> </a:t>
            </a:r>
            <a:r>
              <a:rPr kumimoji="1" lang="ja-JP" altLang="en-US" u="sng" dirty="0">
                <a:latin typeface="Meiryo UI" panose="020B0604030504040204" pitchFamily="50" charset="-128"/>
                <a:ea typeface="Meiryo UI" panose="020B0604030504040204" pitchFamily="50" charset="-128"/>
              </a:rPr>
              <a:t>と </a:t>
            </a:r>
            <a:r>
              <a:rPr kumimoji="1" lang="en-US" altLang="ja-JP" u="sng" dirty="0" err="1">
                <a:latin typeface="Meiryo UI" panose="020B0604030504040204" pitchFamily="50" charset="-128"/>
                <a:ea typeface="Meiryo UI" panose="020B0604030504040204" pitchFamily="50" charset="-128"/>
              </a:rPr>
              <a:t>TripletNet</a:t>
            </a:r>
            <a:endParaRPr kumimoji="1" lang="ja-JP" altLang="en-US"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8F23453A-B470-6B39-1356-5B7C592F9E10}"/>
              </a:ext>
            </a:extLst>
          </p:cNvPr>
          <p:cNvSpPr txBox="1"/>
          <p:nvPr/>
        </p:nvSpPr>
        <p:spPr>
          <a:xfrm>
            <a:off x="349624" y="4796948"/>
            <a:ext cx="9971778" cy="1569660"/>
          </a:xfrm>
          <a:prstGeom prst="rect">
            <a:avLst/>
          </a:prstGeom>
          <a:noFill/>
        </p:spPr>
        <p:txBody>
          <a:bodyPr wrap="square">
            <a:spAutoFit/>
          </a:bodyPr>
          <a:lstStyle/>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対照的アプローチの問題点</a:t>
            </a:r>
            <a:r>
              <a:rPr lang="en-US" altLang="ja-JP" sz="1600" dirty="0">
                <a:latin typeface="Meiryo UI" panose="020B0604030504040204" pitchFamily="50" charset="-128"/>
                <a:ea typeface="Meiryo UI" panose="020B0604030504040204" pitchFamily="50" charset="-128"/>
              </a:rPr>
              <a:t>】</a:t>
            </a:r>
            <a:endParaRPr lang="en-US" altLang="ja-JP" sz="1600" b="0" i="0" dirty="0">
              <a:effectLst/>
              <a:latin typeface="Meiryo UI" panose="020B0604030504040204" pitchFamily="50" charset="-128"/>
              <a:ea typeface="Meiryo UI" panose="020B0604030504040204" pitchFamily="50" charset="-128"/>
            </a:endParaRPr>
          </a:p>
          <a:p>
            <a:pPr algn="l">
              <a:buFont typeface="Arial" panose="020B0604020202020204" pitchFamily="34" charset="0"/>
              <a:buChar char="•"/>
            </a:pPr>
            <a:r>
              <a:rPr lang="ja-JP" altLang="en-US" sz="1600" b="0" i="0" dirty="0">
                <a:effectLst/>
                <a:latin typeface="Meiryo UI" panose="020B0604030504040204" pitchFamily="50" charset="-128"/>
                <a:ea typeface="Meiryo UI" panose="020B0604030504040204" pitchFamily="50" charset="-128"/>
              </a:rPr>
              <a:t>学習の成功と収束性はサンプル選択に大きく依存し、アルゴリズム設計に手間がかかります。</a:t>
            </a:r>
          </a:p>
          <a:p>
            <a:pPr algn="l">
              <a:buFont typeface="Arial" panose="020B0604020202020204" pitchFamily="34" charset="0"/>
              <a:buChar char="•"/>
            </a:pPr>
            <a:r>
              <a:rPr lang="ja-JP" altLang="en-US" sz="1600" b="0" i="0" dirty="0">
                <a:effectLst/>
                <a:latin typeface="Meiryo UI" panose="020B0604030504040204" pitchFamily="50" charset="-128"/>
                <a:ea typeface="Meiryo UI" panose="020B0604030504040204" pitchFamily="50" charset="-128"/>
              </a:rPr>
              <a:t>慎重なサンプル選択が必要なため、アルゴリズムが複雑になる傾向があります。</a:t>
            </a:r>
          </a:p>
          <a:p>
            <a:pPr algn="l">
              <a:buFont typeface="Arial" panose="020B0604020202020204" pitchFamily="34" charset="0"/>
              <a:buChar char="•"/>
            </a:pPr>
            <a:r>
              <a:rPr lang="ja-JP" altLang="en-US" sz="1600" b="0" i="0" dirty="0">
                <a:effectLst/>
                <a:latin typeface="Meiryo UI" panose="020B0604030504040204" pitchFamily="50" charset="-128"/>
                <a:ea typeface="Meiryo UI" panose="020B0604030504040204" pitchFamily="50" charset="-128"/>
              </a:rPr>
              <a:t>サンプル間の距離でロスを計算するため、入力になっているサンプルの組数が劇的に増加します。</a:t>
            </a:r>
          </a:p>
          <a:p>
            <a:pPr algn="l">
              <a:buFont typeface="Arial" panose="020B0604020202020204" pitchFamily="34" charset="0"/>
              <a:buChar char="•"/>
            </a:pPr>
            <a:r>
              <a:rPr lang="ja-JP" altLang="en-US" sz="1600" b="0" i="0" dirty="0">
                <a:effectLst/>
                <a:latin typeface="Meiryo UI" panose="020B0604030504040204" pitchFamily="50" charset="-128"/>
                <a:ea typeface="Meiryo UI" panose="020B0604030504040204" pitchFamily="50" charset="-128"/>
              </a:rPr>
              <a:t>サンプル組の中または</a:t>
            </a:r>
            <a:r>
              <a:rPr lang="en-US" altLang="ja-JP" sz="1600" b="0" i="0" dirty="0">
                <a:effectLst/>
                <a:latin typeface="Meiryo UI" panose="020B0604030504040204" pitchFamily="50" charset="-128"/>
                <a:ea typeface="Meiryo UI" panose="020B0604030504040204" pitchFamily="50" charset="-128"/>
              </a:rPr>
              <a:t>mini-batch</a:t>
            </a:r>
            <a:r>
              <a:rPr lang="ja-JP" altLang="en-US" sz="1600" b="0" i="0" dirty="0">
                <a:effectLst/>
                <a:latin typeface="Meiryo UI" panose="020B0604030504040204" pitchFamily="50" charset="-128"/>
                <a:ea typeface="Meiryo UI" panose="020B0604030504040204" pitchFamily="50" charset="-128"/>
              </a:rPr>
              <a:t>の中でサンプル間の距離を比較して重みを更新するため、グローバルではなくローカル情報で学習することになります。</a:t>
            </a:r>
          </a:p>
        </p:txBody>
      </p:sp>
    </p:spTree>
    <p:extLst>
      <p:ext uri="{BB962C8B-B14F-4D97-AF65-F5344CB8AC3E}">
        <p14:creationId xmlns:p14="http://schemas.microsoft.com/office/powerpoint/2010/main" val="18064309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1158</Words>
  <Application>Microsoft Office PowerPoint</Application>
  <PresentationFormat>ワイド画面</PresentationFormat>
  <Paragraphs>63</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Meiryo UI</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浦 幸隆</dc:creator>
  <cp:lastModifiedBy>浦 幸隆</cp:lastModifiedBy>
  <cp:revision>3</cp:revision>
  <dcterms:created xsi:type="dcterms:W3CDTF">2022-11-27T10:25:03Z</dcterms:created>
  <dcterms:modified xsi:type="dcterms:W3CDTF">2022-11-27T11:08:57Z</dcterms:modified>
</cp:coreProperties>
</file>