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72"/>
  </p:normalViewPr>
  <p:slideViewPr>
    <p:cSldViewPr snapToGrid="0" snapToObjects="1">
      <p:cViewPr varScale="1">
        <p:scale>
          <a:sx n="112" d="100"/>
          <a:sy n="112" d="100"/>
        </p:scale>
        <p:origin x="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D6AC-D27A-AA43-9B6E-CE7C917E4B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F28B0E-500E-F94E-951B-996220431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67BE53-985A-494E-95D6-58067136D56B}"/>
              </a:ext>
            </a:extLst>
          </p:cNvPr>
          <p:cNvSpPr>
            <a:spLocks noGrp="1"/>
          </p:cNvSpPr>
          <p:nvPr>
            <p:ph type="dt" sz="half" idx="10"/>
          </p:nvPr>
        </p:nvSpPr>
        <p:spPr/>
        <p:txBody>
          <a:bodyPr/>
          <a:lstStyle/>
          <a:p>
            <a:fld id="{340B63BD-3FCE-FF4E-AA9E-0B3DE635A2F0}" type="datetimeFigureOut">
              <a:rPr lang="en-US" smtClean="0"/>
              <a:t>7/31/19</a:t>
            </a:fld>
            <a:endParaRPr lang="en-US"/>
          </a:p>
        </p:txBody>
      </p:sp>
      <p:sp>
        <p:nvSpPr>
          <p:cNvPr id="5" name="Footer Placeholder 4">
            <a:extLst>
              <a:ext uri="{FF2B5EF4-FFF2-40B4-BE49-F238E27FC236}">
                <a16:creationId xmlns:a16="http://schemas.microsoft.com/office/drawing/2014/main" id="{7103EDA6-A88F-3843-81ED-91521A95A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0BF57-4B07-CE4C-9D29-C374EFD8A139}"/>
              </a:ext>
            </a:extLst>
          </p:cNvPr>
          <p:cNvSpPr>
            <a:spLocks noGrp="1"/>
          </p:cNvSpPr>
          <p:nvPr>
            <p:ph type="sldNum" sz="quarter" idx="12"/>
          </p:nvPr>
        </p:nvSpPr>
        <p:spPr/>
        <p:txBody>
          <a:bodyPr/>
          <a:lstStyle/>
          <a:p>
            <a:fld id="{0A5D8114-B718-994C-9A77-6111726B5704}" type="slidenum">
              <a:rPr lang="en-US" smtClean="0"/>
              <a:t>‹#›</a:t>
            </a:fld>
            <a:endParaRPr lang="en-US"/>
          </a:p>
        </p:txBody>
      </p:sp>
    </p:spTree>
    <p:extLst>
      <p:ext uri="{BB962C8B-B14F-4D97-AF65-F5344CB8AC3E}">
        <p14:creationId xmlns:p14="http://schemas.microsoft.com/office/powerpoint/2010/main" val="2472680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29C0-9662-2442-A399-F622BCD907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2AABC3-FD12-0147-AE25-4E4FD49F24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FBC6C-0941-0943-94E1-52B6EDBE4050}"/>
              </a:ext>
            </a:extLst>
          </p:cNvPr>
          <p:cNvSpPr>
            <a:spLocks noGrp="1"/>
          </p:cNvSpPr>
          <p:nvPr>
            <p:ph type="dt" sz="half" idx="10"/>
          </p:nvPr>
        </p:nvSpPr>
        <p:spPr/>
        <p:txBody>
          <a:bodyPr/>
          <a:lstStyle/>
          <a:p>
            <a:fld id="{340B63BD-3FCE-FF4E-AA9E-0B3DE635A2F0}" type="datetimeFigureOut">
              <a:rPr lang="en-US" smtClean="0"/>
              <a:t>7/31/19</a:t>
            </a:fld>
            <a:endParaRPr lang="en-US"/>
          </a:p>
        </p:txBody>
      </p:sp>
      <p:sp>
        <p:nvSpPr>
          <p:cNvPr id="5" name="Footer Placeholder 4">
            <a:extLst>
              <a:ext uri="{FF2B5EF4-FFF2-40B4-BE49-F238E27FC236}">
                <a16:creationId xmlns:a16="http://schemas.microsoft.com/office/drawing/2014/main" id="{62499716-D377-A445-9619-C8FA1C767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B7000-238A-5B4B-8048-ED923A06D47D}"/>
              </a:ext>
            </a:extLst>
          </p:cNvPr>
          <p:cNvSpPr>
            <a:spLocks noGrp="1"/>
          </p:cNvSpPr>
          <p:nvPr>
            <p:ph type="sldNum" sz="quarter" idx="12"/>
          </p:nvPr>
        </p:nvSpPr>
        <p:spPr/>
        <p:txBody>
          <a:bodyPr/>
          <a:lstStyle/>
          <a:p>
            <a:fld id="{0A5D8114-B718-994C-9A77-6111726B5704}" type="slidenum">
              <a:rPr lang="en-US" smtClean="0"/>
              <a:t>‹#›</a:t>
            </a:fld>
            <a:endParaRPr lang="en-US"/>
          </a:p>
        </p:txBody>
      </p:sp>
    </p:spTree>
    <p:extLst>
      <p:ext uri="{BB962C8B-B14F-4D97-AF65-F5344CB8AC3E}">
        <p14:creationId xmlns:p14="http://schemas.microsoft.com/office/powerpoint/2010/main" val="83093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F4458E-5DDC-1149-8248-79026414D6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7BCB1B-54A7-CC40-8FA9-46D409557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FBCE1-8FA6-384E-A95A-D821C33B5BC1}"/>
              </a:ext>
            </a:extLst>
          </p:cNvPr>
          <p:cNvSpPr>
            <a:spLocks noGrp="1"/>
          </p:cNvSpPr>
          <p:nvPr>
            <p:ph type="dt" sz="half" idx="10"/>
          </p:nvPr>
        </p:nvSpPr>
        <p:spPr/>
        <p:txBody>
          <a:bodyPr/>
          <a:lstStyle/>
          <a:p>
            <a:fld id="{340B63BD-3FCE-FF4E-AA9E-0B3DE635A2F0}" type="datetimeFigureOut">
              <a:rPr lang="en-US" smtClean="0"/>
              <a:t>7/31/19</a:t>
            </a:fld>
            <a:endParaRPr lang="en-US"/>
          </a:p>
        </p:txBody>
      </p:sp>
      <p:sp>
        <p:nvSpPr>
          <p:cNvPr id="5" name="Footer Placeholder 4">
            <a:extLst>
              <a:ext uri="{FF2B5EF4-FFF2-40B4-BE49-F238E27FC236}">
                <a16:creationId xmlns:a16="http://schemas.microsoft.com/office/drawing/2014/main" id="{4F4EB221-6A91-F64F-AD96-F26F84CEA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6A913-819A-3743-AF80-818D6146D837}"/>
              </a:ext>
            </a:extLst>
          </p:cNvPr>
          <p:cNvSpPr>
            <a:spLocks noGrp="1"/>
          </p:cNvSpPr>
          <p:nvPr>
            <p:ph type="sldNum" sz="quarter" idx="12"/>
          </p:nvPr>
        </p:nvSpPr>
        <p:spPr/>
        <p:txBody>
          <a:bodyPr/>
          <a:lstStyle/>
          <a:p>
            <a:fld id="{0A5D8114-B718-994C-9A77-6111726B5704}" type="slidenum">
              <a:rPr lang="en-US" smtClean="0"/>
              <a:t>‹#›</a:t>
            </a:fld>
            <a:endParaRPr lang="en-US"/>
          </a:p>
        </p:txBody>
      </p:sp>
    </p:spTree>
    <p:extLst>
      <p:ext uri="{BB962C8B-B14F-4D97-AF65-F5344CB8AC3E}">
        <p14:creationId xmlns:p14="http://schemas.microsoft.com/office/powerpoint/2010/main" val="137385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35-01D2-4549-BA38-F113878B6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608A65-70E3-CD41-84F5-1F563458A3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79C37-9297-CC46-8B07-B36ED9F7A93D}"/>
              </a:ext>
            </a:extLst>
          </p:cNvPr>
          <p:cNvSpPr>
            <a:spLocks noGrp="1"/>
          </p:cNvSpPr>
          <p:nvPr>
            <p:ph type="dt" sz="half" idx="10"/>
          </p:nvPr>
        </p:nvSpPr>
        <p:spPr/>
        <p:txBody>
          <a:bodyPr/>
          <a:lstStyle/>
          <a:p>
            <a:fld id="{340B63BD-3FCE-FF4E-AA9E-0B3DE635A2F0}" type="datetimeFigureOut">
              <a:rPr lang="en-US" smtClean="0"/>
              <a:t>7/31/19</a:t>
            </a:fld>
            <a:endParaRPr lang="en-US"/>
          </a:p>
        </p:txBody>
      </p:sp>
      <p:sp>
        <p:nvSpPr>
          <p:cNvPr id="5" name="Footer Placeholder 4">
            <a:extLst>
              <a:ext uri="{FF2B5EF4-FFF2-40B4-BE49-F238E27FC236}">
                <a16:creationId xmlns:a16="http://schemas.microsoft.com/office/drawing/2014/main" id="{D698AD7C-72FE-9F40-8A7D-67E2B5D45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7D65E-6CC4-C84E-835D-757B7C133B9D}"/>
              </a:ext>
            </a:extLst>
          </p:cNvPr>
          <p:cNvSpPr>
            <a:spLocks noGrp="1"/>
          </p:cNvSpPr>
          <p:nvPr>
            <p:ph type="sldNum" sz="quarter" idx="12"/>
          </p:nvPr>
        </p:nvSpPr>
        <p:spPr/>
        <p:txBody>
          <a:bodyPr/>
          <a:lstStyle/>
          <a:p>
            <a:fld id="{0A5D8114-B718-994C-9A77-6111726B5704}" type="slidenum">
              <a:rPr lang="en-US" smtClean="0"/>
              <a:t>‹#›</a:t>
            </a:fld>
            <a:endParaRPr lang="en-US"/>
          </a:p>
        </p:txBody>
      </p:sp>
    </p:spTree>
    <p:extLst>
      <p:ext uri="{BB962C8B-B14F-4D97-AF65-F5344CB8AC3E}">
        <p14:creationId xmlns:p14="http://schemas.microsoft.com/office/powerpoint/2010/main" val="359503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27F1-E3FD-5A4C-BFEA-2C559644ED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7B912-0B98-F848-82F8-959D1FC6E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038799-D09C-704E-9088-01E0AC03F00A}"/>
              </a:ext>
            </a:extLst>
          </p:cNvPr>
          <p:cNvSpPr>
            <a:spLocks noGrp="1"/>
          </p:cNvSpPr>
          <p:nvPr>
            <p:ph type="dt" sz="half" idx="10"/>
          </p:nvPr>
        </p:nvSpPr>
        <p:spPr/>
        <p:txBody>
          <a:bodyPr/>
          <a:lstStyle/>
          <a:p>
            <a:fld id="{340B63BD-3FCE-FF4E-AA9E-0B3DE635A2F0}" type="datetimeFigureOut">
              <a:rPr lang="en-US" smtClean="0"/>
              <a:t>7/31/19</a:t>
            </a:fld>
            <a:endParaRPr lang="en-US"/>
          </a:p>
        </p:txBody>
      </p:sp>
      <p:sp>
        <p:nvSpPr>
          <p:cNvPr id="5" name="Footer Placeholder 4">
            <a:extLst>
              <a:ext uri="{FF2B5EF4-FFF2-40B4-BE49-F238E27FC236}">
                <a16:creationId xmlns:a16="http://schemas.microsoft.com/office/drawing/2014/main" id="{2544943C-1FF2-684A-8FC9-F4883EF13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4C511-EB5F-D144-9DF2-556699D68D6F}"/>
              </a:ext>
            </a:extLst>
          </p:cNvPr>
          <p:cNvSpPr>
            <a:spLocks noGrp="1"/>
          </p:cNvSpPr>
          <p:nvPr>
            <p:ph type="sldNum" sz="quarter" idx="12"/>
          </p:nvPr>
        </p:nvSpPr>
        <p:spPr/>
        <p:txBody>
          <a:bodyPr/>
          <a:lstStyle/>
          <a:p>
            <a:fld id="{0A5D8114-B718-994C-9A77-6111726B5704}" type="slidenum">
              <a:rPr lang="en-US" smtClean="0"/>
              <a:t>‹#›</a:t>
            </a:fld>
            <a:endParaRPr lang="en-US"/>
          </a:p>
        </p:txBody>
      </p:sp>
    </p:spTree>
    <p:extLst>
      <p:ext uri="{BB962C8B-B14F-4D97-AF65-F5344CB8AC3E}">
        <p14:creationId xmlns:p14="http://schemas.microsoft.com/office/powerpoint/2010/main" val="429218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5FCC-5009-C546-9FD7-1E25DCA73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594F82-3770-1341-93F4-88DEC21ACB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16A08A-9CD3-174F-A4ED-C94B1F8436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85D8A1-184B-124D-8086-8D867C1338AD}"/>
              </a:ext>
            </a:extLst>
          </p:cNvPr>
          <p:cNvSpPr>
            <a:spLocks noGrp="1"/>
          </p:cNvSpPr>
          <p:nvPr>
            <p:ph type="dt" sz="half" idx="10"/>
          </p:nvPr>
        </p:nvSpPr>
        <p:spPr/>
        <p:txBody>
          <a:bodyPr/>
          <a:lstStyle/>
          <a:p>
            <a:fld id="{340B63BD-3FCE-FF4E-AA9E-0B3DE635A2F0}" type="datetimeFigureOut">
              <a:rPr lang="en-US" smtClean="0"/>
              <a:t>7/31/19</a:t>
            </a:fld>
            <a:endParaRPr lang="en-US"/>
          </a:p>
        </p:txBody>
      </p:sp>
      <p:sp>
        <p:nvSpPr>
          <p:cNvPr id="6" name="Footer Placeholder 5">
            <a:extLst>
              <a:ext uri="{FF2B5EF4-FFF2-40B4-BE49-F238E27FC236}">
                <a16:creationId xmlns:a16="http://schemas.microsoft.com/office/drawing/2014/main" id="{A979B681-28E0-8043-BF74-577D3BAE1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EC5F4B-2438-5B45-B895-B7F68E31DE5D}"/>
              </a:ext>
            </a:extLst>
          </p:cNvPr>
          <p:cNvSpPr>
            <a:spLocks noGrp="1"/>
          </p:cNvSpPr>
          <p:nvPr>
            <p:ph type="sldNum" sz="quarter" idx="12"/>
          </p:nvPr>
        </p:nvSpPr>
        <p:spPr/>
        <p:txBody>
          <a:bodyPr/>
          <a:lstStyle/>
          <a:p>
            <a:fld id="{0A5D8114-B718-994C-9A77-6111726B5704}" type="slidenum">
              <a:rPr lang="en-US" smtClean="0"/>
              <a:t>‹#›</a:t>
            </a:fld>
            <a:endParaRPr lang="en-US"/>
          </a:p>
        </p:txBody>
      </p:sp>
    </p:spTree>
    <p:extLst>
      <p:ext uri="{BB962C8B-B14F-4D97-AF65-F5344CB8AC3E}">
        <p14:creationId xmlns:p14="http://schemas.microsoft.com/office/powerpoint/2010/main" val="227637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C7037-0737-E647-8DD6-D890318407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4C77DA-A30A-444A-8EAC-EC4AE9138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7DDE8D-D71F-414E-B4B9-AD1864D8F2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9BEBE6-FD0E-9D4B-8A3B-FFC2DD5D3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7B2E1-5CED-FC42-8E28-9A452ED07F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5BBC82-B303-0046-ACA4-B3EDA776F10E}"/>
              </a:ext>
            </a:extLst>
          </p:cNvPr>
          <p:cNvSpPr>
            <a:spLocks noGrp="1"/>
          </p:cNvSpPr>
          <p:nvPr>
            <p:ph type="dt" sz="half" idx="10"/>
          </p:nvPr>
        </p:nvSpPr>
        <p:spPr/>
        <p:txBody>
          <a:bodyPr/>
          <a:lstStyle/>
          <a:p>
            <a:fld id="{340B63BD-3FCE-FF4E-AA9E-0B3DE635A2F0}" type="datetimeFigureOut">
              <a:rPr lang="en-US" smtClean="0"/>
              <a:t>7/31/19</a:t>
            </a:fld>
            <a:endParaRPr lang="en-US"/>
          </a:p>
        </p:txBody>
      </p:sp>
      <p:sp>
        <p:nvSpPr>
          <p:cNvPr id="8" name="Footer Placeholder 7">
            <a:extLst>
              <a:ext uri="{FF2B5EF4-FFF2-40B4-BE49-F238E27FC236}">
                <a16:creationId xmlns:a16="http://schemas.microsoft.com/office/drawing/2014/main" id="{CF6D3C4C-D737-5844-A8B0-5C93824A50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047B9-69F8-4747-9C34-AC81A22E82D9}"/>
              </a:ext>
            </a:extLst>
          </p:cNvPr>
          <p:cNvSpPr>
            <a:spLocks noGrp="1"/>
          </p:cNvSpPr>
          <p:nvPr>
            <p:ph type="sldNum" sz="quarter" idx="12"/>
          </p:nvPr>
        </p:nvSpPr>
        <p:spPr/>
        <p:txBody>
          <a:bodyPr/>
          <a:lstStyle/>
          <a:p>
            <a:fld id="{0A5D8114-B718-994C-9A77-6111726B5704}" type="slidenum">
              <a:rPr lang="en-US" smtClean="0"/>
              <a:t>‹#›</a:t>
            </a:fld>
            <a:endParaRPr lang="en-US"/>
          </a:p>
        </p:txBody>
      </p:sp>
    </p:spTree>
    <p:extLst>
      <p:ext uri="{BB962C8B-B14F-4D97-AF65-F5344CB8AC3E}">
        <p14:creationId xmlns:p14="http://schemas.microsoft.com/office/powerpoint/2010/main" val="3525875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A29D-0234-AC46-B672-C9DF6FA494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E295E2-D8FD-444C-B348-873353244C67}"/>
              </a:ext>
            </a:extLst>
          </p:cNvPr>
          <p:cNvSpPr>
            <a:spLocks noGrp="1"/>
          </p:cNvSpPr>
          <p:nvPr>
            <p:ph type="dt" sz="half" idx="10"/>
          </p:nvPr>
        </p:nvSpPr>
        <p:spPr/>
        <p:txBody>
          <a:bodyPr/>
          <a:lstStyle/>
          <a:p>
            <a:fld id="{340B63BD-3FCE-FF4E-AA9E-0B3DE635A2F0}" type="datetimeFigureOut">
              <a:rPr lang="en-US" smtClean="0"/>
              <a:t>7/31/19</a:t>
            </a:fld>
            <a:endParaRPr lang="en-US"/>
          </a:p>
        </p:txBody>
      </p:sp>
      <p:sp>
        <p:nvSpPr>
          <p:cNvPr id="4" name="Footer Placeholder 3">
            <a:extLst>
              <a:ext uri="{FF2B5EF4-FFF2-40B4-BE49-F238E27FC236}">
                <a16:creationId xmlns:a16="http://schemas.microsoft.com/office/drawing/2014/main" id="{28F25440-EE24-A144-B084-1312DC8275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EDCD8-B294-064B-88E4-FC661965B666}"/>
              </a:ext>
            </a:extLst>
          </p:cNvPr>
          <p:cNvSpPr>
            <a:spLocks noGrp="1"/>
          </p:cNvSpPr>
          <p:nvPr>
            <p:ph type="sldNum" sz="quarter" idx="12"/>
          </p:nvPr>
        </p:nvSpPr>
        <p:spPr/>
        <p:txBody>
          <a:bodyPr/>
          <a:lstStyle/>
          <a:p>
            <a:fld id="{0A5D8114-B718-994C-9A77-6111726B5704}" type="slidenum">
              <a:rPr lang="en-US" smtClean="0"/>
              <a:t>‹#›</a:t>
            </a:fld>
            <a:endParaRPr lang="en-US"/>
          </a:p>
        </p:txBody>
      </p:sp>
    </p:spTree>
    <p:extLst>
      <p:ext uri="{BB962C8B-B14F-4D97-AF65-F5344CB8AC3E}">
        <p14:creationId xmlns:p14="http://schemas.microsoft.com/office/powerpoint/2010/main" val="212819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817E64-E676-144B-8485-8E10AD78DD4E}"/>
              </a:ext>
            </a:extLst>
          </p:cNvPr>
          <p:cNvSpPr>
            <a:spLocks noGrp="1"/>
          </p:cNvSpPr>
          <p:nvPr>
            <p:ph type="dt" sz="half" idx="10"/>
          </p:nvPr>
        </p:nvSpPr>
        <p:spPr/>
        <p:txBody>
          <a:bodyPr/>
          <a:lstStyle/>
          <a:p>
            <a:fld id="{340B63BD-3FCE-FF4E-AA9E-0B3DE635A2F0}" type="datetimeFigureOut">
              <a:rPr lang="en-US" smtClean="0"/>
              <a:t>7/31/19</a:t>
            </a:fld>
            <a:endParaRPr lang="en-US"/>
          </a:p>
        </p:txBody>
      </p:sp>
      <p:sp>
        <p:nvSpPr>
          <p:cNvPr id="3" name="Footer Placeholder 2">
            <a:extLst>
              <a:ext uri="{FF2B5EF4-FFF2-40B4-BE49-F238E27FC236}">
                <a16:creationId xmlns:a16="http://schemas.microsoft.com/office/drawing/2014/main" id="{BA523D00-2B9C-E244-AAAA-7A4EC6515F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30278F-0A8B-9B45-8A84-829F0DDB6947}"/>
              </a:ext>
            </a:extLst>
          </p:cNvPr>
          <p:cNvSpPr>
            <a:spLocks noGrp="1"/>
          </p:cNvSpPr>
          <p:nvPr>
            <p:ph type="sldNum" sz="quarter" idx="12"/>
          </p:nvPr>
        </p:nvSpPr>
        <p:spPr/>
        <p:txBody>
          <a:bodyPr/>
          <a:lstStyle/>
          <a:p>
            <a:fld id="{0A5D8114-B718-994C-9A77-6111726B5704}" type="slidenum">
              <a:rPr lang="en-US" smtClean="0"/>
              <a:t>‹#›</a:t>
            </a:fld>
            <a:endParaRPr lang="en-US"/>
          </a:p>
        </p:txBody>
      </p:sp>
    </p:spTree>
    <p:extLst>
      <p:ext uri="{BB962C8B-B14F-4D97-AF65-F5344CB8AC3E}">
        <p14:creationId xmlns:p14="http://schemas.microsoft.com/office/powerpoint/2010/main" val="2231488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AA9A-3A05-6E46-B76C-1ABB352F1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D837D9-BBC1-8145-9F54-63284C2F9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46A599-C4C8-B845-9ED3-041B20113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C27BB1-2878-0B43-8FBA-A1A8B542E8BD}"/>
              </a:ext>
            </a:extLst>
          </p:cNvPr>
          <p:cNvSpPr>
            <a:spLocks noGrp="1"/>
          </p:cNvSpPr>
          <p:nvPr>
            <p:ph type="dt" sz="half" idx="10"/>
          </p:nvPr>
        </p:nvSpPr>
        <p:spPr/>
        <p:txBody>
          <a:bodyPr/>
          <a:lstStyle/>
          <a:p>
            <a:fld id="{340B63BD-3FCE-FF4E-AA9E-0B3DE635A2F0}" type="datetimeFigureOut">
              <a:rPr lang="en-US" smtClean="0"/>
              <a:t>7/31/19</a:t>
            </a:fld>
            <a:endParaRPr lang="en-US"/>
          </a:p>
        </p:txBody>
      </p:sp>
      <p:sp>
        <p:nvSpPr>
          <p:cNvPr id="6" name="Footer Placeholder 5">
            <a:extLst>
              <a:ext uri="{FF2B5EF4-FFF2-40B4-BE49-F238E27FC236}">
                <a16:creationId xmlns:a16="http://schemas.microsoft.com/office/drawing/2014/main" id="{94F4AA55-DDA2-FC41-86D4-8D3E11F31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E1647-BE9F-B945-BA55-EC9B091342A7}"/>
              </a:ext>
            </a:extLst>
          </p:cNvPr>
          <p:cNvSpPr>
            <a:spLocks noGrp="1"/>
          </p:cNvSpPr>
          <p:nvPr>
            <p:ph type="sldNum" sz="quarter" idx="12"/>
          </p:nvPr>
        </p:nvSpPr>
        <p:spPr/>
        <p:txBody>
          <a:bodyPr/>
          <a:lstStyle/>
          <a:p>
            <a:fld id="{0A5D8114-B718-994C-9A77-6111726B5704}" type="slidenum">
              <a:rPr lang="en-US" smtClean="0"/>
              <a:t>‹#›</a:t>
            </a:fld>
            <a:endParaRPr lang="en-US"/>
          </a:p>
        </p:txBody>
      </p:sp>
    </p:spTree>
    <p:extLst>
      <p:ext uri="{BB962C8B-B14F-4D97-AF65-F5344CB8AC3E}">
        <p14:creationId xmlns:p14="http://schemas.microsoft.com/office/powerpoint/2010/main" val="2563827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D510-8D76-5146-8499-155326429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241E8E-05A9-6449-8E55-2D625B1133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5D2EDD-DA36-944C-8D19-1294CE2D4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A39C0-FF38-F140-90C2-E79BC28ABF7A}"/>
              </a:ext>
            </a:extLst>
          </p:cNvPr>
          <p:cNvSpPr>
            <a:spLocks noGrp="1"/>
          </p:cNvSpPr>
          <p:nvPr>
            <p:ph type="dt" sz="half" idx="10"/>
          </p:nvPr>
        </p:nvSpPr>
        <p:spPr/>
        <p:txBody>
          <a:bodyPr/>
          <a:lstStyle/>
          <a:p>
            <a:fld id="{340B63BD-3FCE-FF4E-AA9E-0B3DE635A2F0}" type="datetimeFigureOut">
              <a:rPr lang="en-US" smtClean="0"/>
              <a:t>7/31/19</a:t>
            </a:fld>
            <a:endParaRPr lang="en-US"/>
          </a:p>
        </p:txBody>
      </p:sp>
      <p:sp>
        <p:nvSpPr>
          <p:cNvPr id="6" name="Footer Placeholder 5">
            <a:extLst>
              <a:ext uri="{FF2B5EF4-FFF2-40B4-BE49-F238E27FC236}">
                <a16:creationId xmlns:a16="http://schemas.microsoft.com/office/drawing/2014/main" id="{08685C22-ED11-7349-AA54-D0F7D3C7B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E1F503-4291-2149-B944-10B6CB45EF54}"/>
              </a:ext>
            </a:extLst>
          </p:cNvPr>
          <p:cNvSpPr>
            <a:spLocks noGrp="1"/>
          </p:cNvSpPr>
          <p:nvPr>
            <p:ph type="sldNum" sz="quarter" idx="12"/>
          </p:nvPr>
        </p:nvSpPr>
        <p:spPr/>
        <p:txBody>
          <a:bodyPr/>
          <a:lstStyle/>
          <a:p>
            <a:fld id="{0A5D8114-B718-994C-9A77-6111726B5704}" type="slidenum">
              <a:rPr lang="en-US" smtClean="0"/>
              <a:t>‹#›</a:t>
            </a:fld>
            <a:endParaRPr lang="en-US"/>
          </a:p>
        </p:txBody>
      </p:sp>
    </p:spTree>
    <p:extLst>
      <p:ext uri="{BB962C8B-B14F-4D97-AF65-F5344CB8AC3E}">
        <p14:creationId xmlns:p14="http://schemas.microsoft.com/office/powerpoint/2010/main" val="279024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D8CB7-8614-7444-B6F4-51A2A7F821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8833BA-DA26-2D4F-B279-6B1C4AA9E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DE1D9-4515-CE4A-B392-C5BA0E4D7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B63BD-3FCE-FF4E-AA9E-0B3DE635A2F0}" type="datetimeFigureOut">
              <a:rPr lang="en-US" smtClean="0"/>
              <a:t>7/31/19</a:t>
            </a:fld>
            <a:endParaRPr lang="en-US"/>
          </a:p>
        </p:txBody>
      </p:sp>
      <p:sp>
        <p:nvSpPr>
          <p:cNvPr id="5" name="Footer Placeholder 4">
            <a:extLst>
              <a:ext uri="{FF2B5EF4-FFF2-40B4-BE49-F238E27FC236}">
                <a16:creationId xmlns:a16="http://schemas.microsoft.com/office/drawing/2014/main" id="{7313C4FD-6564-504A-A20E-F49B417B94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37F82E-E53C-8A4C-BAEE-060858ACAB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D8114-B718-994C-9A77-6111726B5704}" type="slidenum">
              <a:rPr lang="en-US" smtClean="0"/>
              <a:t>‹#›</a:t>
            </a:fld>
            <a:endParaRPr lang="en-US"/>
          </a:p>
        </p:txBody>
      </p:sp>
    </p:spTree>
    <p:extLst>
      <p:ext uri="{BB962C8B-B14F-4D97-AF65-F5344CB8AC3E}">
        <p14:creationId xmlns:p14="http://schemas.microsoft.com/office/powerpoint/2010/main" val="4113834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4EF99D0-6BB8-D443-A385-383508D529F2}"/>
              </a:ext>
            </a:extLst>
          </p:cNvPr>
          <p:cNvSpPr/>
          <p:nvPr/>
        </p:nvSpPr>
        <p:spPr>
          <a:xfrm>
            <a:off x="2157410" y="885826"/>
            <a:ext cx="6480810" cy="5614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7F282EC-1091-304F-BE86-4C37F42790F2}"/>
              </a:ext>
            </a:extLst>
          </p:cNvPr>
          <p:cNvPicPr>
            <a:picLocks noChangeAspect="1"/>
          </p:cNvPicPr>
          <p:nvPr/>
        </p:nvPicPr>
        <p:blipFill>
          <a:blip r:embed="rId2"/>
          <a:stretch>
            <a:fillRect/>
          </a:stretch>
        </p:blipFill>
        <p:spPr>
          <a:xfrm>
            <a:off x="2533932" y="1053036"/>
            <a:ext cx="2346396" cy="2716324"/>
          </a:xfrm>
          <a:prstGeom prst="rect">
            <a:avLst/>
          </a:prstGeom>
        </p:spPr>
      </p:pic>
      <p:pic>
        <p:nvPicPr>
          <p:cNvPr id="7" name="Picture 6">
            <a:extLst>
              <a:ext uri="{FF2B5EF4-FFF2-40B4-BE49-F238E27FC236}">
                <a16:creationId xmlns:a16="http://schemas.microsoft.com/office/drawing/2014/main" id="{DAC07366-9593-EF44-999F-E52C6CA66F6B}"/>
              </a:ext>
            </a:extLst>
          </p:cNvPr>
          <p:cNvPicPr>
            <a:picLocks noChangeAspect="1"/>
          </p:cNvPicPr>
          <p:nvPr/>
        </p:nvPicPr>
        <p:blipFill>
          <a:blip r:embed="rId3"/>
          <a:stretch>
            <a:fillRect/>
          </a:stretch>
        </p:blipFill>
        <p:spPr>
          <a:xfrm>
            <a:off x="5883204" y="1053036"/>
            <a:ext cx="2346396" cy="2716324"/>
          </a:xfrm>
          <a:prstGeom prst="rect">
            <a:avLst/>
          </a:prstGeom>
        </p:spPr>
      </p:pic>
      <p:pic>
        <p:nvPicPr>
          <p:cNvPr id="9" name="Picture 8">
            <a:extLst>
              <a:ext uri="{FF2B5EF4-FFF2-40B4-BE49-F238E27FC236}">
                <a16:creationId xmlns:a16="http://schemas.microsoft.com/office/drawing/2014/main" id="{BE63B34A-8943-2E4C-9A9D-A5380C6799A8}"/>
              </a:ext>
            </a:extLst>
          </p:cNvPr>
          <p:cNvPicPr>
            <a:picLocks noChangeAspect="1"/>
          </p:cNvPicPr>
          <p:nvPr/>
        </p:nvPicPr>
        <p:blipFill>
          <a:blip r:embed="rId4"/>
          <a:stretch>
            <a:fillRect/>
          </a:stretch>
        </p:blipFill>
        <p:spPr>
          <a:xfrm>
            <a:off x="5883204" y="3712210"/>
            <a:ext cx="2346396" cy="2716324"/>
          </a:xfrm>
          <a:prstGeom prst="rect">
            <a:avLst/>
          </a:prstGeom>
        </p:spPr>
      </p:pic>
      <p:pic>
        <p:nvPicPr>
          <p:cNvPr id="11" name="Picture 10">
            <a:extLst>
              <a:ext uri="{FF2B5EF4-FFF2-40B4-BE49-F238E27FC236}">
                <a16:creationId xmlns:a16="http://schemas.microsoft.com/office/drawing/2014/main" id="{AC24EC36-66FF-9F4E-B4CA-F3F45946F106}"/>
              </a:ext>
            </a:extLst>
          </p:cNvPr>
          <p:cNvPicPr>
            <a:picLocks noChangeAspect="1"/>
          </p:cNvPicPr>
          <p:nvPr/>
        </p:nvPicPr>
        <p:blipFill>
          <a:blip r:embed="rId5"/>
          <a:stretch>
            <a:fillRect/>
          </a:stretch>
        </p:blipFill>
        <p:spPr>
          <a:xfrm>
            <a:off x="2533932" y="3712210"/>
            <a:ext cx="2346396" cy="2716324"/>
          </a:xfrm>
          <a:prstGeom prst="rect">
            <a:avLst/>
          </a:prstGeom>
        </p:spPr>
      </p:pic>
    </p:spTree>
    <p:extLst>
      <p:ext uri="{BB962C8B-B14F-4D97-AF65-F5344CB8AC3E}">
        <p14:creationId xmlns:p14="http://schemas.microsoft.com/office/powerpoint/2010/main" val="248502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01386D-486B-7C43-9AFC-F771E41C7BD3}"/>
              </a:ext>
            </a:extLst>
          </p:cNvPr>
          <p:cNvPicPr>
            <a:picLocks noChangeAspect="1"/>
          </p:cNvPicPr>
          <p:nvPr/>
        </p:nvPicPr>
        <p:blipFill rotWithShape="1">
          <a:blip r:embed="rId2"/>
          <a:srcRect t="26714" b="4965"/>
          <a:stretch/>
        </p:blipFill>
        <p:spPr>
          <a:xfrm>
            <a:off x="2006674" y="1142999"/>
            <a:ext cx="8065318" cy="4129089"/>
          </a:xfrm>
          <a:prstGeom prst="rect">
            <a:avLst/>
          </a:prstGeom>
        </p:spPr>
      </p:pic>
      <p:sp>
        <p:nvSpPr>
          <p:cNvPr id="6" name="TextBox 5">
            <a:extLst>
              <a:ext uri="{FF2B5EF4-FFF2-40B4-BE49-F238E27FC236}">
                <a16:creationId xmlns:a16="http://schemas.microsoft.com/office/drawing/2014/main" id="{43028C1D-BDAC-F44A-9885-E2467AA5263C}"/>
              </a:ext>
            </a:extLst>
          </p:cNvPr>
          <p:cNvSpPr txBox="1"/>
          <p:nvPr/>
        </p:nvSpPr>
        <p:spPr>
          <a:xfrm>
            <a:off x="3421483" y="4421305"/>
            <a:ext cx="6360469" cy="738664"/>
          </a:xfrm>
          <a:prstGeom prst="rect">
            <a:avLst/>
          </a:prstGeom>
          <a:solidFill>
            <a:schemeClr val="tx1"/>
          </a:solidFill>
        </p:spPr>
        <p:txBody>
          <a:bodyPr wrap="square" rtlCol="0">
            <a:spAutoFit/>
          </a:bodyPr>
          <a:lstStyle/>
          <a:p>
            <a:r>
              <a:rPr lang="en-US" sz="2400" b="1" dirty="0">
                <a:solidFill>
                  <a:schemeClr val="bg1"/>
                </a:solidFill>
              </a:rPr>
              <a:t>Sir David Cox’s Special Lecture</a:t>
            </a:r>
          </a:p>
          <a:p>
            <a:r>
              <a:rPr lang="en-US" dirty="0">
                <a:solidFill>
                  <a:schemeClr val="bg1"/>
                </a:solidFill>
              </a:rPr>
              <a:t>Nov 7, 2018 @ The George Institute for Global Health, UK</a:t>
            </a:r>
          </a:p>
        </p:txBody>
      </p:sp>
    </p:spTree>
    <p:extLst>
      <p:ext uri="{BB962C8B-B14F-4D97-AF65-F5344CB8AC3E}">
        <p14:creationId xmlns:p14="http://schemas.microsoft.com/office/powerpoint/2010/main" val="11033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41FC25C-F8C8-734D-9B46-AE2B60342BD2}"/>
                  </a:ext>
                </a:extLst>
              </p:cNvPr>
              <p:cNvSpPr txBox="1"/>
              <p:nvPr/>
            </p:nvSpPr>
            <p:spPr>
              <a:xfrm>
                <a:off x="1448784" y="1564055"/>
                <a:ext cx="4725909" cy="2053254"/>
              </a:xfrm>
              <a:prstGeom prst="rect">
                <a:avLst/>
              </a:prstGeom>
              <a:noFill/>
            </p:spPr>
            <p:txBody>
              <a:bodyPr wrap="none" rtlCol="0">
                <a:spAutoFit/>
              </a:bodyPr>
              <a:lstStyle/>
              <a:p>
                <a14:m>
                  <m:oMath xmlns:m="http://schemas.openxmlformats.org/officeDocument/2006/math">
                    <m:sSub>
                      <m:sSubPr>
                        <m:ctrlPr>
                          <a:rPr lang="en-GB" sz="8800" b="0" i="1" smtClean="0">
                            <a:solidFill>
                              <a:schemeClr val="bg1">
                                <a:lumMod val="95000"/>
                              </a:schemeClr>
                            </a:solidFill>
                            <a:latin typeface="Cambria Math" panose="02040503050406030204" pitchFamily="18" charset="0"/>
                          </a:rPr>
                        </m:ctrlPr>
                      </m:sSubPr>
                      <m:e>
                        <m:r>
                          <a:rPr lang="en-GB" sz="8800" b="0" i="1" smtClean="0">
                            <a:solidFill>
                              <a:schemeClr val="bg1">
                                <a:lumMod val="95000"/>
                              </a:schemeClr>
                            </a:solidFill>
                            <a:latin typeface="Cambria Math" panose="02040503050406030204" pitchFamily="18" charset="0"/>
                          </a:rPr>
                          <m:t>𝑙𝑜𝑔</m:t>
                        </m:r>
                      </m:e>
                      <m:sub>
                        <m:r>
                          <a:rPr lang="en-GB" sz="8800" b="0" i="1" smtClean="0">
                            <a:solidFill>
                              <a:schemeClr val="bg1">
                                <a:lumMod val="95000"/>
                              </a:schemeClr>
                            </a:solidFill>
                            <a:latin typeface="Cambria Math" panose="02040503050406030204" pitchFamily="18" charset="0"/>
                          </a:rPr>
                          <m:t>𝑒</m:t>
                        </m:r>
                      </m:sub>
                    </m:sSub>
                    <m:r>
                      <a:rPr lang="en-GB" sz="8800" b="0" i="1" smtClean="0">
                        <a:solidFill>
                          <a:schemeClr val="bg1">
                            <a:lumMod val="95000"/>
                          </a:schemeClr>
                        </a:solidFill>
                        <a:latin typeface="Cambria Math" panose="02040503050406030204" pitchFamily="18" charset="0"/>
                      </a:rPr>
                      <m:t>(</m:t>
                    </m:r>
                    <m:f>
                      <m:fPr>
                        <m:ctrlPr>
                          <a:rPr lang="en-GB" sz="8800" b="0" i="1" smtClean="0">
                            <a:solidFill>
                              <a:schemeClr val="bg1">
                                <a:lumMod val="95000"/>
                              </a:schemeClr>
                            </a:solidFill>
                            <a:latin typeface="Cambria Math" panose="02040503050406030204" pitchFamily="18" charset="0"/>
                          </a:rPr>
                        </m:ctrlPr>
                      </m:fPr>
                      <m:num>
                        <m:r>
                          <a:rPr lang="en-GB" sz="8800" b="0" i="1" smtClean="0">
                            <a:solidFill>
                              <a:schemeClr val="bg1">
                                <a:lumMod val="95000"/>
                              </a:schemeClr>
                            </a:solidFill>
                            <a:latin typeface="Cambria Math" panose="02040503050406030204" pitchFamily="18" charset="0"/>
                          </a:rPr>
                          <m:t>𝑝</m:t>
                        </m:r>
                      </m:num>
                      <m:den>
                        <m:r>
                          <a:rPr lang="en-GB" sz="8800" b="0" i="1" smtClean="0">
                            <a:solidFill>
                              <a:schemeClr val="bg1">
                                <a:lumMod val="95000"/>
                              </a:schemeClr>
                            </a:solidFill>
                            <a:latin typeface="Cambria Math" panose="02040503050406030204" pitchFamily="18" charset="0"/>
                          </a:rPr>
                          <m:t>1−</m:t>
                        </m:r>
                        <m:r>
                          <a:rPr lang="en-GB" sz="8800" b="0" i="1" smtClean="0">
                            <a:solidFill>
                              <a:schemeClr val="bg1">
                                <a:lumMod val="95000"/>
                              </a:schemeClr>
                            </a:solidFill>
                            <a:latin typeface="Cambria Math" panose="02040503050406030204" pitchFamily="18" charset="0"/>
                          </a:rPr>
                          <m:t>𝑝</m:t>
                        </m:r>
                      </m:den>
                    </m:f>
                  </m:oMath>
                </a14:m>
                <a:r>
                  <a:rPr lang="en-US" sz="8800" dirty="0">
                    <a:solidFill>
                      <a:schemeClr val="bg1">
                        <a:lumMod val="95000"/>
                      </a:schemeClr>
                    </a:solidFill>
                  </a:rPr>
                  <a:t>)</a:t>
                </a:r>
              </a:p>
            </p:txBody>
          </p:sp>
        </mc:Choice>
        <mc:Fallback xmlns="">
          <p:sp>
            <p:nvSpPr>
              <p:cNvPr id="11" name="TextBox 10">
                <a:extLst>
                  <a:ext uri="{FF2B5EF4-FFF2-40B4-BE49-F238E27FC236}">
                    <a16:creationId xmlns:a16="http://schemas.microsoft.com/office/drawing/2014/main" id="{141FC25C-F8C8-734D-9B46-AE2B60342BD2}"/>
                  </a:ext>
                </a:extLst>
              </p:cNvPr>
              <p:cNvSpPr txBox="1">
                <a:spLocks noRot="1" noChangeAspect="1" noMove="1" noResize="1" noEditPoints="1" noAdjustHandles="1" noChangeArrowheads="1" noChangeShapeType="1" noTextEdit="1"/>
              </p:cNvSpPr>
              <p:nvPr/>
            </p:nvSpPr>
            <p:spPr>
              <a:xfrm>
                <a:off x="1448784" y="1564055"/>
                <a:ext cx="4725909" cy="2053254"/>
              </a:xfrm>
              <a:prstGeom prst="rect">
                <a:avLst/>
              </a:prstGeom>
              <a:blipFill>
                <a:blip r:embed="rId2"/>
                <a:stretch>
                  <a:fillRect l="-8579" t="-4908" r="-11260" b="-9816"/>
                </a:stretch>
              </a:blipFill>
            </p:spPr>
            <p:txBody>
              <a:bodyPr/>
              <a:lstStyle/>
              <a:p>
                <a:r>
                  <a:rPr lang="en-US">
                    <a:noFill/>
                  </a:rPr>
                  <a:t> </a:t>
                </a:r>
              </a:p>
            </p:txBody>
          </p:sp>
        </mc:Fallback>
      </mc:AlternateContent>
    </p:spTree>
    <p:extLst>
      <p:ext uri="{BB962C8B-B14F-4D97-AF65-F5344CB8AC3E}">
        <p14:creationId xmlns:p14="http://schemas.microsoft.com/office/powerpoint/2010/main" val="352055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AB3D8C-D3B7-7143-A682-355B7F62D456}"/>
                  </a:ext>
                </a:extLst>
              </p:cNvPr>
              <p:cNvSpPr txBox="1"/>
              <p:nvPr/>
            </p:nvSpPr>
            <p:spPr>
              <a:xfrm>
                <a:off x="1470049" y="1760173"/>
                <a:ext cx="4725909" cy="2053254"/>
              </a:xfrm>
              <a:prstGeom prst="rect">
                <a:avLst/>
              </a:prstGeom>
              <a:noFill/>
            </p:spPr>
            <p:txBody>
              <a:bodyPr wrap="none" rtlCol="0">
                <a:spAutoFit/>
              </a:bodyPr>
              <a:lstStyle/>
              <a:p>
                <a14:m>
                  <m:oMath xmlns:m="http://schemas.openxmlformats.org/officeDocument/2006/math">
                    <m:sSub>
                      <m:sSubPr>
                        <m:ctrlPr>
                          <a:rPr lang="en-GB" sz="8800" b="0" i="1" smtClean="0">
                            <a:solidFill>
                              <a:schemeClr val="bg1">
                                <a:lumMod val="95000"/>
                              </a:schemeClr>
                            </a:solidFill>
                            <a:latin typeface="Cambria Math" panose="02040503050406030204" pitchFamily="18" charset="0"/>
                          </a:rPr>
                        </m:ctrlPr>
                      </m:sSubPr>
                      <m:e>
                        <m:r>
                          <a:rPr lang="en-GB" sz="8800" b="0" i="1" smtClean="0">
                            <a:solidFill>
                              <a:schemeClr val="bg1">
                                <a:lumMod val="95000"/>
                              </a:schemeClr>
                            </a:solidFill>
                            <a:latin typeface="Cambria Math" panose="02040503050406030204" pitchFamily="18" charset="0"/>
                          </a:rPr>
                          <m:t>𝑙𝑜𝑔</m:t>
                        </m:r>
                      </m:e>
                      <m:sub>
                        <m:r>
                          <a:rPr lang="en-GB" sz="8800" b="0" i="1" smtClean="0">
                            <a:solidFill>
                              <a:schemeClr val="bg1">
                                <a:lumMod val="95000"/>
                              </a:schemeClr>
                            </a:solidFill>
                            <a:latin typeface="Cambria Math" panose="02040503050406030204" pitchFamily="18" charset="0"/>
                          </a:rPr>
                          <m:t>𝑒</m:t>
                        </m:r>
                      </m:sub>
                    </m:sSub>
                    <m:r>
                      <a:rPr lang="en-GB" sz="8800" b="0" i="1" smtClean="0">
                        <a:solidFill>
                          <a:schemeClr val="bg1">
                            <a:lumMod val="95000"/>
                          </a:schemeClr>
                        </a:solidFill>
                        <a:latin typeface="Cambria Math" panose="02040503050406030204" pitchFamily="18" charset="0"/>
                      </a:rPr>
                      <m:t>(</m:t>
                    </m:r>
                    <m:f>
                      <m:fPr>
                        <m:ctrlPr>
                          <a:rPr lang="en-GB" sz="8800" b="0" i="1" smtClean="0">
                            <a:solidFill>
                              <a:schemeClr val="bg1">
                                <a:lumMod val="95000"/>
                              </a:schemeClr>
                            </a:solidFill>
                            <a:latin typeface="Cambria Math" panose="02040503050406030204" pitchFamily="18" charset="0"/>
                          </a:rPr>
                        </m:ctrlPr>
                      </m:fPr>
                      <m:num>
                        <m:r>
                          <a:rPr lang="en-GB" sz="8800" b="0" i="1" smtClean="0">
                            <a:solidFill>
                              <a:schemeClr val="bg1">
                                <a:lumMod val="95000"/>
                              </a:schemeClr>
                            </a:solidFill>
                            <a:latin typeface="Cambria Math" panose="02040503050406030204" pitchFamily="18" charset="0"/>
                          </a:rPr>
                          <m:t>𝑝</m:t>
                        </m:r>
                      </m:num>
                      <m:den>
                        <m:r>
                          <a:rPr lang="en-GB" sz="8800" b="0" i="1" smtClean="0">
                            <a:solidFill>
                              <a:schemeClr val="bg1">
                                <a:lumMod val="95000"/>
                              </a:schemeClr>
                            </a:solidFill>
                            <a:latin typeface="Cambria Math" panose="02040503050406030204" pitchFamily="18" charset="0"/>
                          </a:rPr>
                          <m:t>1−</m:t>
                        </m:r>
                        <m:r>
                          <a:rPr lang="en-GB" sz="8800" b="0" i="1" smtClean="0">
                            <a:solidFill>
                              <a:schemeClr val="bg1">
                                <a:lumMod val="95000"/>
                              </a:schemeClr>
                            </a:solidFill>
                            <a:latin typeface="Cambria Math" panose="02040503050406030204" pitchFamily="18" charset="0"/>
                          </a:rPr>
                          <m:t>𝑝</m:t>
                        </m:r>
                      </m:den>
                    </m:f>
                  </m:oMath>
                </a14:m>
                <a:r>
                  <a:rPr lang="en-US" sz="8800" dirty="0">
                    <a:solidFill>
                      <a:schemeClr val="bg1">
                        <a:lumMod val="95000"/>
                      </a:schemeClr>
                    </a:solidFill>
                  </a:rPr>
                  <a:t>)</a:t>
                </a:r>
              </a:p>
            </p:txBody>
          </p:sp>
        </mc:Choice>
        <mc:Fallback xmlns="">
          <p:sp>
            <p:nvSpPr>
              <p:cNvPr id="5" name="TextBox 4">
                <a:extLst>
                  <a:ext uri="{FF2B5EF4-FFF2-40B4-BE49-F238E27FC236}">
                    <a16:creationId xmlns:a16="http://schemas.microsoft.com/office/drawing/2014/main" id="{A8AB3D8C-D3B7-7143-A682-355B7F62D456}"/>
                  </a:ext>
                </a:extLst>
              </p:cNvPr>
              <p:cNvSpPr txBox="1">
                <a:spLocks noRot="1" noChangeAspect="1" noMove="1" noResize="1" noEditPoints="1" noAdjustHandles="1" noChangeArrowheads="1" noChangeShapeType="1" noTextEdit="1"/>
              </p:cNvSpPr>
              <p:nvPr/>
            </p:nvSpPr>
            <p:spPr>
              <a:xfrm>
                <a:off x="1470049" y="1760173"/>
                <a:ext cx="4725909" cy="2053254"/>
              </a:xfrm>
              <a:prstGeom prst="rect">
                <a:avLst/>
              </a:prstGeom>
              <a:blipFill>
                <a:blip r:embed="rId2"/>
                <a:stretch>
                  <a:fillRect l="-8847" t="-5556" r="-11260" b="-987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7BEE9F11-E5F4-7944-BEFC-74DB4B3B8ECF}"/>
              </a:ext>
            </a:extLst>
          </p:cNvPr>
          <p:cNvSpPr/>
          <p:nvPr/>
        </p:nvSpPr>
        <p:spPr>
          <a:xfrm>
            <a:off x="4082902" y="1796903"/>
            <a:ext cx="1648047" cy="2016524"/>
          </a:xfrm>
          <a:prstGeom prst="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D7158AD-B985-D54D-8060-1D5D9C4E0FDF}"/>
              </a:ext>
            </a:extLst>
          </p:cNvPr>
          <p:cNvSpPr txBox="1"/>
          <p:nvPr/>
        </p:nvSpPr>
        <p:spPr>
          <a:xfrm>
            <a:off x="4490785" y="3850157"/>
            <a:ext cx="832279" cy="461665"/>
          </a:xfrm>
          <a:prstGeom prst="rect">
            <a:avLst/>
          </a:prstGeom>
          <a:noFill/>
        </p:spPr>
        <p:txBody>
          <a:bodyPr wrap="none" rtlCol="0">
            <a:spAutoFit/>
          </a:bodyPr>
          <a:lstStyle/>
          <a:p>
            <a:r>
              <a:rPr lang="en-US" sz="2400" dirty="0">
                <a:solidFill>
                  <a:schemeClr val="accent4"/>
                </a:solidFill>
              </a:rPr>
              <a:t>Odds</a:t>
            </a:r>
          </a:p>
        </p:txBody>
      </p:sp>
    </p:spTree>
    <p:extLst>
      <p:ext uri="{BB962C8B-B14F-4D97-AF65-F5344CB8AC3E}">
        <p14:creationId xmlns:p14="http://schemas.microsoft.com/office/powerpoint/2010/main" val="2412974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BF1DFF5-B714-2B4E-A09A-AB106F8EEFA5}"/>
              </a:ext>
            </a:extLst>
          </p:cNvPr>
          <p:cNvSpPr txBox="1"/>
          <p:nvPr/>
        </p:nvSpPr>
        <p:spPr>
          <a:xfrm>
            <a:off x="5756489" y="3604010"/>
            <a:ext cx="3369833" cy="830997"/>
          </a:xfrm>
          <a:prstGeom prst="rect">
            <a:avLst/>
          </a:prstGeom>
          <a:noFill/>
        </p:spPr>
        <p:txBody>
          <a:bodyPr wrap="none" rtlCol="0">
            <a:spAutoFit/>
          </a:bodyPr>
          <a:lstStyle/>
          <a:p>
            <a:r>
              <a:rPr lang="en-US" sz="2400" dirty="0">
                <a:solidFill>
                  <a:schemeClr val="accent4"/>
                </a:solidFill>
              </a:rPr>
              <a:t>Probability of non-event</a:t>
            </a:r>
          </a:p>
          <a:p>
            <a:r>
              <a:rPr lang="en-US" sz="2400" dirty="0">
                <a:solidFill>
                  <a:schemeClr val="accent4"/>
                </a:solidFill>
              </a:rPr>
              <a:t>(e.g. probability of losing)</a:t>
            </a:r>
          </a:p>
        </p:txBody>
      </p:sp>
      <p:cxnSp>
        <p:nvCxnSpPr>
          <p:cNvPr id="12" name="Straight Arrow Connector 11">
            <a:extLst>
              <a:ext uri="{FF2B5EF4-FFF2-40B4-BE49-F238E27FC236}">
                <a16:creationId xmlns:a16="http://schemas.microsoft.com/office/drawing/2014/main" id="{6C618059-9F6B-CA43-B729-1527C6480696}"/>
              </a:ext>
            </a:extLst>
          </p:cNvPr>
          <p:cNvCxnSpPr>
            <a:cxnSpLocks/>
            <a:stCxn id="9" idx="1"/>
          </p:cNvCxnSpPr>
          <p:nvPr/>
        </p:nvCxnSpPr>
        <p:spPr>
          <a:xfrm flipH="1" flipV="1">
            <a:off x="5135527" y="3707743"/>
            <a:ext cx="620962" cy="311766"/>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38AD696-1B51-9643-B3C4-F302630A6EE1}"/>
              </a:ext>
            </a:extLst>
          </p:cNvPr>
          <p:cNvSpPr txBox="1"/>
          <p:nvPr/>
        </p:nvSpPr>
        <p:spPr>
          <a:xfrm>
            <a:off x="5536738" y="2031310"/>
            <a:ext cx="3631122" cy="830997"/>
          </a:xfrm>
          <a:prstGeom prst="rect">
            <a:avLst/>
          </a:prstGeom>
          <a:noFill/>
        </p:spPr>
        <p:txBody>
          <a:bodyPr wrap="none" rtlCol="0">
            <a:spAutoFit/>
          </a:bodyPr>
          <a:lstStyle/>
          <a:p>
            <a:r>
              <a:rPr lang="en-US" sz="2400" dirty="0">
                <a:solidFill>
                  <a:schemeClr val="accent4"/>
                </a:solidFill>
              </a:rPr>
              <a:t>Probability of event</a:t>
            </a:r>
          </a:p>
          <a:p>
            <a:r>
              <a:rPr lang="en-US" sz="2400" dirty="0">
                <a:solidFill>
                  <a:schemeClr val="accent4"/>
                </a:solidFill>
              </a:rPr>
              <a:t>(e.g. probability of winning)</a:t>
            </a:r>
          </a:p>
        </p:txBody>
      </p:sp>
      <p:cxnSp>
        <p:nvCxnSpPr>
          <p:cNvPr id="16" name="Straight Arrow Connector 15">
            <a:extLst>
              <a:ext uri="{FF2B5EF4-FFF2-40B4-BE49-F238E27FC236}">
                <a16:creationId xmlns:a16="http://schemas.microsoft.com/office/drawing/2014/main" id="{95513BF9-927B-4241-8563-14DF95A8D55E}"/>
              </a:ext>
            </a:extLst>
          </p:cNvPr>
          <p:cNvCxnSpPr>
            <a:cxnSpLocks/>
          </p:cNvCxnSpPr>
          <p:nvPr/>
        </p:nvCxnSpPr>
        <p:spPr>
          <a:xfrm flipH="1">
            <a:off x="4751568" y="2359583"/>
            <a:ext cx="719234" cy="42486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E407D42-76DE-D545-A3A2-FACF42FE75E6}"/>
                  </a:ext>
                </a:extLst>
              </p:cNvPr>
              <p:cNvSpPr txBox="1"/>
              <p:nvPr/>
            </p:nvSpPr>
            <p:spPr>
              <a:xfrm>
                <a:off x="-127591" y="2576701"/>
                <a:ext cx="6932427" cy="1366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4400" b="0" i="1" smtClean="0">
                          <a:solidFill>
                            <a:schemeClr val="bg1">
                              <a:lumMod val="95000"/>
                            </a:schemeClr>
                          </a:solidFill>
                          <a:latin typeface="Cambria Math" panose="02040503050406030204" pitchFamily="18" charset="0"/>
                        </a:rPr>
                        <m:t>𝑂𝑑𝑑𝑠</m:t>
                      </m:r>
                      <m:r>
                        <a:rPr lang="en-GB" sz="4400" b="0" i="1" smtClean="0">
                          <a:solidFill>
                            <a:schemeClr val="bg1">
                              <a:lumMod val="95000"/>
                            </a:schemeClr>
                          </a:solidFill>
                          <a:latin typeface="Cambria Math" panose="02040503050406030204" pitchFamily="18" charset="0"/>
                        </a:rPr>
                        <m:t> =</m:t>
                      </m:r>
                      <m:f>
                        <m:fPr>
                          <m:ctrlPr>
                            <a:rPr lang="en-GB" sz="4400" b="0" i="1" smtClean="0">
                              <a:solidFill>
                                <a:schemeClr val="bg1">
                                  <a:lumMod val="95000"/>
                                </a:schemeClr>
                              </a:solidFill>
                              <a:latin typeface="Cambria Math" panose="02040503050406030204" pitchFamily="18" charset="0"/>
                            </a:rPr>
                          </m:ctrlPr>
                        </m:fPr>
                        <m:num>
                          <m:r>
                            <a:rPr lang="en-GB" sz="4400" b="0" i="1" smtClean="0">
                              <a:solidFill>
                                <a:schemeClr val="bg1">
                                  <a:lumMod val="95000"/>
                                </a:schemeClr>
                              </a:solidFill>
                              <a:latin typeface="Cambria Math" panose="02040503050406030204" pitchFamily="18" charset="0"/>
                            </a:rPr>
                            <m:t>𝑝</m:t>
                          </m:r>
                        </m:num>
                        <m:den>
                          <m:r>
                            <a:rPr lang="en-GB" sz="4400" b="0" i="1" smtClean="0">
                              <a:solidFill>
                                <a:schemeClr val="bg1">
                                  <a:lumMod val="95000"/>
                                </a:schemeClr>
                              </a:solidFill>
                              <a:latin typeface="Cambria Math" panose="02040503050406030204" pitchFamily="18" charset="0"/>
                            </a:rPr>
                            <m:t>1−</m:t>
                          </m:r>
                          <m:r>
                            <a:rPr lang="en-GB" sz="4400" b="0" i="1" smtClean="0">
                              <a:solidFill>
                                <a:schemeClr val="bg1">
                                  <a:lumMod val="95000"/>
                                </a:schemeClr>
                              </a:solidFill>
                              <a:latin typeface="Cambria Math" panose="02040503050406030204" pitchFamily="18" charset="0"/>
                            </a:rPr>
                            <m:t>𝑝</m:t>
                          </m:r>
                        </m:den>
                      </m:f>
                    </m:oMath>
                  </m:oMathPara>
                </a14:m>
                <a:endParaRPr lang="en-US" sz="5400" dirty="0">
                  <a:solidFill>
                    <a:schemeClr val="bg1">
                      <a:lumMod val="95000"/>
                    </a:schemeClr>
                  </a:solidFill>
                </a:endParaRPr>
              </a:p>
            </p:txBody>
          </p:sp>
        </mc:Choice>
        <mc:Fallback xmlns="">
          <p:sp>
            <p:nvSpPr>
              <p:cNvPr id="18" name="TextBox 17">
                <a:extLst>
                  <a:ext uri="{FF2B5EF4-FFF2-40B4-BE49-F238E27FC236}">
                    <a16:creationId xmlns:a16="http://schemas.microsoft.com/office/drawing/2014/main" id="{4E407D42-76DE-D545-A3A2-FACF42FE75E6}"/>
                  </a:ext>
                </a:extLst>
              </p:cNvPr>
              <p:cNvSpPr txBox="1">
                <a:spLocks noRot="1" noChangeAspect="1" noMove="1" noResize="1" noEditPoints="1" noAdjustHandles="1" noChangeArrowheads="1" noChangeShapeType="1" noTextEdit="1"/>
              </p:cNvSpPr>
              <p:nvPr/>
            </p:nvSpPr>
            <p:spPr>
              <a:xfrm>
                <a:off x="-127591" y="2576701"/>
                <a:ext cx="6932427" cy="1366080"/>
              </a:xfrm>
              <a:prstGeom prst="rect">
                <a:avLst/>
              </a:prstGeom>
              <a:blipFill>
                <a:blip r:embed="rId2"/>
                <a:stretch>
                  <a:fillRect b="-10185"/>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C84623-2813-DF44-A977-8C062C77C3F4}"/>
              </a:ext>
            </a:extLst>
          </p:cNvPr>
          <p:cNvSpPr/>
          <p:nvPr/>
        </p:nvSpPr>
        <p:spPr>
          <a:xfrm>
            <a:off x="1518114" y="4774492"/>
            <a:ext cx="8657244" cy="1200329"/>
          </a:xfrm>
          <a:prstGeom prst="rect">
            <a:avLst/>
          </a:prstGeom>
        </p:spPr>
        <p:txBody>
          <a:bodyPr wrap="square">
            <a:spAutoFit/>
          </a:bodyPr>
          <a:lstStyle/>
          <a:p>
            <a:r>
              <a:rPr lang="en-US" sz="2400" b="1" u="sng" dirty="0">
                <a:solidFill>
                  <a:schemeClr val="bg1">
                    <a:lumMod val="95000"/>
                  </a:schemeClr>
                </a:solidFill>
              </a:rPr>
              <a:t>Odds Ratio</a:t>
            </a:r>
            <a:r>
              <a:rPr lang="en-US" sz="2400" b="1" i="1" dirty="0">
                <a:solidFill>
                  <a:schemeClr val="bg1">
                    <a:lumMod val="95000"/>
                  </a:schemeClr>
                </a:solidFill>
              </a:rPr>
              <a:t> </a:t>
            </a:r>
            <a:r>
              <a:rPr lang="en-US" sz="2400" dirty="0">
                <a:solidFill>
                  <a:schemeClr val="bg1">
                    <a:lumMod val="95000"/>
                  </a:schemeClr>
                </a:solidFill>
              </a:rPr>
              <a:t>is the relative chance of an event happening under two different conditions. It is the odds that the outcome will occur in one condition, compared to the odds in the absence of that condition.</a:t>
            </a:r>
            <a:endParaRPr lang="en-US" sz="3600" dirty="0">
              <a:solidFill>
                <a:schemeClr val="bg1">
                  <a:lumMod val="95000"/>
                </a:schemeClr>
              </a:solidFill>
            </a:endParaRPr>
          </a:p>
        </p:txBody>
      </p:sp>
    </p:spTree>
    <p:extLst>
      <p:ext uri="{BB962C8B-B14F-4D97-AF65-F5344CB8AC3E}">
        <p14:creationId xmlns:p14="http://schemas.microsoft.com/office/powerpoint/2010/main" val="343724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CC1B0B7-13DA-C348-A99A-22E83B3CB3BA}"/>
                  </a:ext>
                </a:extLst>
              </p:cNvPr>
              <p:cNvSpPr/>
              <p:nvPr/>
            </p:nvSpPr>
            <p:spPr>
              <a:xfrm>
                <a:off x="2408800" y="2553217"/>
                <a:ext cx="3161828" cy="1754326"/>
              </a:xfrm>
              <a:prstGeom prst="rect">
                <a:avLst/>
              </a:prstGeom>
            </p:spPr>
            <p:txBody>
              <a:bodyPr wrap="none">
                <a:spAutoFit/>
              </a:bodyPr>
              <a:lstStyle/>
              <a:p>
                <a14:m>
                  <m:oMath xmlns:m="http://schemas.openxmlformats.org/officeDocument/2006/math">
                    <m:r>
                      <a:rPr lang="en-GB" sz="3600" i="1" smtClean="0">
                        <a:solidFill>
                          <a:schemeClr val="bg1">
                            <a:lumMod val="95000"/>
                          </a:schemeClr>
                        </a:solidFill>
                        <a:latin typeface="Cambria Math" panose="02040503050406030204" pitchFamily="18" charset="0"/>
                      </a:rPr>
                      <m:t>𝑂𝑑𝑑𝑠</m:t>
                    </m:r>
                    <m:r>
                      <a:rPr lang="en-GB" sz="3600" i="1" smtClean="0">
                        <a:solidFill>
                          <a:schemeClr val="bg1">
                            <a:lumMod val="95000"/>
                          </a:schemeClr>
                        </a:solidFill>
                        <a:latin typeface="Cambria Math" panose="02040503050406030204" pitchFamily="18" charset="0"/>
                      </a:rPr>
                      <m:t> </m:t>
                    </m:r>
                    <m:r>
                      <a:rPr lang="en-GB" sz="3600" i="1" smtClean="0">
                        <a:solidFill>
                          <a:schemeClr val="bg1">
                            <a:lumMod val="95000"/>
                          </a:schemeClr>
                        </a:solidFill>
                        <a:latin typeface="Cambria Math" panose="02040503050406030204" pitchFamily="18" charset="0"/>
                      </a:rPr>
                      <m:t>𝑅𝑎𝑡𝑖𝑜</m:t>
                    </m:r>
                  </m:oMath>
                </a14:m>
                <a:r>
                  <a:rPr lang="en-US" sz="3600" dirty="0">
                    <a:solidFill>
                      <a:schemeClr val="bg1">
                        <a:lumMod val="95000"/>
                      </a:schemeClr>
                    </a:solidFill>
                  </a:rPr>
                  <a:t> &lt; 1</a:t>
                </a:r>
              </a:p>
              <a:p>
                <a14:m>
                  <m:oMath xmlns:m="http://schemas.openxmlformats.org/officeDocument/2006/math">
                    <m:r>
                      <a:rPr lang="en-GB" sz="3600" i="1" smtClean="0">
                        <a:solidFill>
                          <a:schemeClr val="bg1">
                            <a:lumMod val="95000"/>
                          </a:schemeClr>
                        </a:solidFill>
                        <a:latin typeface="Cambria Math" panose="02040503050406030204" pitchFamily="18" charset="0"/>
                      </a:rPr>
                      <m:t>𝑂𝑑𝑑𝑠</m:t>
                    </m:r>
                    <m:r>
                      <a:rPr lang="en-GB" sz="3600" i="1" smtClean="0">
                        <a:solidFill>
                          <a:schemeClr val="bg1">
                            <a:lumMod val="95000"/>
                          </a:schemeClr>
                        </a:solidFill>
                        <a:latin typeface="Cambria Math" panose="02040503050406030204" pitchFamily="18" charset="0"/>
                      </a:rPr>
                      <m:t> </m:t>
                    </m:r>
                    <m:r>
                      <a:rPr lang="en-GB" sz="3600" i="1" smtClean="0">
                        <a:solidFill>
                          <a:schemeClr val="bg1">
                            <a:lumMod val="95000"/>
                          </a:schemeClr>
                        </a:solidFill>
                        <a:latin typeface="Cambria Math" panose="02040503050406030204" pitchFamily="18" charset="0"/>
                      </a:rPr>
                      <m:t>𝑅𝑎𝑡𝑖𝑜</m:t>
                    </m:r>
                  </m:oMath>
                </a14:m>
                <a:r>
                  <a:rPr lang="en-US" sz="3600" dirty="0">
                    <a:solidFill>
                      <a:schemeClr val="bg1">
                        <a:lumMod val="95000"/>
                      </a:schemeClr>
                    </a:solidFill>
                  </a:rPr>
                  <a:t> = 1</a:t>
                </a:r>
              </a:p>
              <a:p>
                <a14:m>
                  <m:oMath xmlns:m="http://schemas.openxmlformats.org/officeDocument/2006/math">
                    <m:r>
                      <a:rPr lang="en-GB" sz="3600" i="1" smtClean="0">
                        <a:solidFill>
                          <a:schemeClr val="bg1">
                            <a:lumMod val="95000"/>
                          </a:schemeClr>
                        </a:solidFill>
                        <a:latin typeface="Cambria Math" panose="02040503050406030204" pitchFamily="18" charset="0"/>
                      </a:rPr>
                      <m:t>𝑂𝑑𝑑𝑠</m:t>
                    </m:r>
                    <m:r>
                      <a:rPr lang="en-GB" sz="3600" i="1" smtClean="0">
                        <a:solidFill>
                          <a:schemeClr val="bg1">
                            <a:lumMod val="95000"/>
                          </a:schemeClr>
                        </a:solidFill>
                        <a:latin typeface="Cambria Math" panose="02040503050406030204" pitchFamily="18" charset="0"/>
                      </a:rPr>
                      <m:t> </m:t>
                    </m:r>
                    <m:r>
                      <a:rPr lang="en-GB" sz="3600" i="1" smtClean="0">
                        <a:solidFill>
                          <a:schemeClr val="bg1">
                            <a:lumMod val="95000"/>
                          </a:schemeClr>
                        </a:solidFill>
                        <a:latin typeface="Cambria Math" panose="02040503050406030204" pitchFamily="18" charset="0"/>
                      </a:rPr>
                      <m:t>𝑅𝑎𝑡𝑖𝑜</m:t>
                    </m:r>
                  </m:oMath>
                </a14:m>
                <a:r>
                  <a:rPr lang="en-US" sz="3600" dirty="0">
                    <a:solidFill>
                      <a:schemeClr val="bg1">
                        <a:lumMod val="95000"/>
                      </a:schemeClr>
                    </a:solidFill>
                  </a:rPr>
                  <a:t> &gt; 1</a:t>
                </a:r>
              </a:p>
            </p:txBody>
          </p:sp>
        </mc:Choice>
        <mc:Fallback xmlns="">
          <p:sp>
            <p:nvSpPr>
              <p:cNvPr id="2" name="Rectangle 1">
                <a:extLst>
                  <a:ext uri="{FF2B5EF4-FFF2-40B4-BE49-F238E27FC236}">
                    <a16:creationId xmlns:a16="http://schemas.microsoft.com/office/drawing/2014/main" id="{3CC1B0B7-13DA-C348-A99A-22E83B3CB3BA}"/>
                  </a:ext>
                </a:extLst>
              </p:cNvPr>
              <p:cNvSpPr>
                <a:spLocks noRot="1" noChangeAspect="1" noMove="1" noResize="1" noEditPoints="1" noAdjustHandles="1" noChangeArrowheads="1" noChangeShapeType="1" noTextEdit="1"/>
              </p:cNvSpPr>
              <p:nvPr/>
            </p:nvSpPr>
            <p:spPr>
              <a:xfrm>
                <a:off x="2408800" y="2553217"/>
                <a:ext cx="3161828" cy="1754326"/>
              </a:xfrm>
              <a:prstGeom prst="rect">
                <a:avLst/>
              </a:prstGeom>
              <a:blipFill>
                <a:blip r:embed="rId2"/>
                <a:stretch>
                  <a:fillRect l="-2000" t="-5036" r="-4400" b="-11511"/>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EA1EB645-52C3-F441-BF97-F2792AAD2376}"/>
              </a:ext>
            </a:extLst>
          </p:cNvPr>
          <p:cNvCxnSpPr>
            <a:cxnSpLocks/>
          </p:cNvCxnSpPr>
          <p:nvPr/>
        </p:nvCxnSpPr>
        <p:spPr>
          <a:xfrm>
            <a:off x="5881138" y="3430381"/>
            <a:ext cx="648000"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EB7E3E-693B-A941-AB0D-84280002FC82}"/>
              </a:ext>
            </a:extLst>
          </p:cNvPr>
          <p:cNvCxnSpPr>
            <a:cxnSpLocks/>
          </p:cNvCxnSpPr>
          <p:nvPr/>
        </p:nvCxnSpPr>
        <p:spPr>
          <a:xfrm>
            <a:off x="5881138" y="3965554"/>
            <a:ext cx="648000"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990D65-3466-6A44-A3FF-A4698AB68BD7}"/>
              </a:ext>
            </a:extLst>
          </p:cNvPr>
          <p:cNvCxnSpPr>
            <a:cxnSpLocks/>
          </p:cNvCxnSpPr>
          <p:nvPr/>
        </p:nvCxnSpPr>
        <p:spPr>
          <a:xfrm>
            <a:off x="5881138" y="2859767"/>
            <a:ext cx="648000"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721AC44-6BA6-3743-9696-F73D7049444B}"/>
              </a:ext>
            </a:extLst>
          </p:cNvPr>
          <p:cNvSpPr txBox="1"/>
          <p:nvPr/>
        </p:nvSpPr>
        <p:spPr>
          <a:xfrm>
            <a:off x="6578729" y="3199548"/>
            <a:ext cx="2005998" cy="461665"/>
          </a:xfrm>
          <a:prstGeom prst="rect">
            <a:avLst/>
          </a:prstGeom>
          <a:noFill/>
        </p:spPr>
        <p:txBody>
          <a:bodyPr wrap="none" rtlCol="0">
            <a:spAutoFit/>
          </a:bodyPr>
          <a:lstStyle/>
          <a:p>
            <a:r>
              <a:rPr lang="en-US" sz="2400" dirty="0">
                <a:solidFill>
                  <a:schemeClr val="accent4"/>
                </a:solidFill>
              </a:rPr>
              <a:t>No association</a:t>
            </a:r>
          </a:p>
        </p:txBody>
      </p:sp>
      <p:sp>
        <p:nvSpPr>
          <p:cNvPr id="18" name="TextBox 17">
            <a:extLst>
              <a:ext uri="{FF2B5EF4-FFF2-40B4-BE49-F238E27FC236}">
                <a16:creationId xmlns:a16="http://schemas.microsoft.com/office/drawing/2014/main" id="{59070D5E-C8D4-5241-B3AF-5C0534F37C38}"/>
              </a:ext>
            </a:extLst>
          </p:cNvPr>
          <p:cNvSpPr txBox="1"/>
          <p:nvPr/>
        </p:nvSpPr>
        <p:spPr>
          <a:xfrm>
            <a:off x="6578729" y="2628934"/>
            <a:ext cx="4059701" cy="461665"/>
          </a:xfrm>
          <a:prstGeom prst="rect">
            <a:avLst/>
          </a:prstGeom>
          <a:noFill/>
        </p:spPr>
        <p:txBody>
          <a:bodyPr wrap="none" rtlCol="0">
            <a:spAutoFit/>
          </a:bodyPr>
          <a:lstStyle/>
          <a:p>
            <a:r>
              <a:rPr lang="en-US" sz="2400" dirty="0">
                <a:solidFill>
                  <a:schemeClr val="accent4"/>
                </a:solidFill>
              </a:rPr>
              <a:t>Decreased occurrence of event</a:t>
            </a:r>
          </a:p>
        </p:txBody>
      </p:sp>
      <p:sp>
        <p:nvSpPr>
          <p:cNvPr id="19" name="TextBox 18">
            <a:extLst>
              <a:ext uri="{FF2B5EF4-FFF2-40B4-BE49-F238E27FC236}">
                <a16:creationId xmlns:a16="http://schemas.microsoft.com/office/drawing/2014/main" id="{7488D94E-6706-BB42-B220-BBA36CEB45A9}"/>
              </a:ext>
            </a:extLst>
          </p:cNvPr>
          <p:cNvSpPr txBox="1"/>
          <p:nvPr/>
        </p:nvSpPr>
        <p:spPr>
          <a:xfrm>
            <a:off x="6578728" y="3734721"/>
            <a:ext cx="3955506" cy="461665"/>
          </a:xfrm>
          <a:prstGeom prst="rect">
            <a:avLst/>
          </a:prstGeom>
          <a:noFill/>
        </p:spPr>
        <p:txBody>
          <a:bodyPr wrap="none" rtlCol="0">
            <a:spAutoFit/>
          </a:bodyPr>
          <a:lstStyle/>
          <a:p>
            <a:r>
              <a:rPr lang="en-US" sz="2400" dirty="0">
                <a:solidFill>
                  <a:schemeClr val="accent4"/>
                </a:solidFill>
              </a:rPr>
              <a:t>Increased occurrence of event</a:t>
            </a:r>
          </a:p>
        </p:txBody>
      </p:sp>
      <p:sp>
        <p:nvSpPr>
          <p:cNvPr id="14" name="TextBox 13">
            <a:extLst>
              <a:ext uri="{FF2B5EF4-FFF2-40B4-BE49-F238E27FC236}">
                <a16:creationId xmlns:a16="http://schemas.microsoft.com/office/drawing/2014/main" id="{9E1ED84B-7693-AE4E-91C2-202B05B195E7}"/>
              </a:ext>
            </a:extLst>
          </p:cNvPr>
          <p:cNvSpPr txBox="1"/>
          <p:nvPr/>
        </p:nvSpPr>
        <p:spPr>
          <a:xfrm>
            <a:off x="2901115" y="4685921"/>
            <a:ext cx="5339026" cy="646331"/>
          </a:xfrm>
          <a:prstGeom prst="rect">
            <a:avLst/>
          </a:prstGeom>
          <a:noFill/>
        </p:spPr>
        <p:txBody>
          <a:bodyPr wrap="none" rtlCol="0">
            <a:spAutoFit/>
          </a:bodyPr>
          <a:lstStyle/>
          <a:p>
            <a:r>
              <a:rPr lang="en-US" dirty="0">
                <a:solidFill>
                  <a:schemeClr val="bg1">
                    <a:lumMod val="95000"/>
                  </a:schemeClr>
                </a:solidFill>
              </a:rPr>
              <a:t>Ex) Odds of having a cancer for Smoker vs Non-smoker </a:t>
            </a:r>
          </a:p>
          <a:p>
            <a:endParaRPr lang="en-US" dirty="0">
              <a:solidFill>
                <a:schemeClr val="bg1">
                  <a:lumMod val="95000"/>
                </a:schemeClr>
              </a:solidFill>
            </a:endParaRPr>
          </a:p>
        </p:txBody>
      </p:sp>
      <p:cxnSp>
        <p:nvCxnSpPr>
          <p:cNvPr id="20" name="Straight Arrow Connector 19">
            <a:extLst>
              <a:ext uri="{FF2B5EF4-FFF2-40B4-BE49-F238E27FC236}">
                <a16:creationId xmlns:a16="http://schemas.microsoft.com/office/drawing/2014/main" id="{EF02FC94-83F3-CA4E-A5C2-447A223BD906}"/>
              </a:ext>
            </a:extLst>
          </p:cNvPr>
          <p:cNvCxnSpPr>
            <a:cxnSpLocks/>
          </p:cNvCxnSpPr>
          <p:nvPr/>
        </p:nvCxnSpPr>
        <p:spPr>
          <a:xfrm>
            <a:off x="4237199" y="5275755"/>
            <a:ext cx="377898"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7BB6702-DAA0-6E4A-916A-92254CC9B8D6}"/>
              </a:ext>
            </a:extLst>
          </p:cNvPr>
          <p:cNvSpPr txBox="1"/>
          <p:nvPr/>
        </p:nvSpPr>
        <p:spPr>
          <a:xfrm>
            <a:off x="4625732" y="5091089"/>
            <a:ext cx="4140749" cy="369332"/>
          </a:xfrm>
          <a:prstGeom prst="rect">
            <a:avLst/>
          </a:prstGeom>
          <a:noFill/>
        </p:spPr>
        <p:txBody>
          <a:bodyPr wrap="none" rtlCol="0">
            <a:spAutoFit/>
          </a:bodyPr>
          <a:lstStyle/>
          <a:p>
            <a:r>
              <a:rPr lang="en-US" dirty="0">
                <a:solidFill>
                  <a:schemeClr val="accent4"/>
                </a:solidFill>
              </a:rPr>
              <a:t>50% less odds for smoker to have a cancer</a:t>
            </a:r>
          </a:p>
        </p:txBody>
      </p:sp>
      <p:cxnSp>
        <p:nvCxnSpPr>
          <p:cNvPr id="23" name="Straight Arrow Connector 22">
            <a:extLst>
              <a:ext uri="{FF2B5EF4-FFF2-40B4-BE49-F238E27FC236}">
                <a16:creationId xmlns:a16="http://schemas.microsoft.com/office/drawing/2014/main" id="{0D01ECFA-E5C8-554F-86F3-15A20573E5B6}"/>
              </a:ext>
            </a:extLst>
          </p:cNvPr>
          <p:cNvCxnSpPr>
            <a:cxnSpLocks/>
          </p:cNvCxnSpPr>
          <p:nvPr/>
        </p:nvCxnSpPr>
        <p:spPr>
          <a:xfrm>
            <a:off x="4079017" y="5560877"/>
            <a:ext cx="536080"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8DF5423-1D5B-5C40-A06F-6FF951092094}"/>
              </a:ext>
            </a:extLst>
          </p:cNvPr>
          <p:cNvSpPr txBox="1"/>
          <p:nvPr/>
        </p:nvSpPr>
        <p:spPr>
          <a:xfrm>
            <a:off x="4648872" y="5376211"/>
            <a:ext cx="4426212" cy="369332"/>
          </a:xfrm>
          <a:prstGeom prst="rect">
            <a:avLst/>
          </a:prstGeom>
          <a:noFill/>
        </p:spPr>
        <p:txBody>
          <a:bodyPr wrap="none" rtlCol="0">
            <a:spAutoFit/>
          </a:bodyPr>
          <a:lstStyle/>
          <a:p>
            <a:r>
              <a:rPr lang="en-US" dirty="0">
                <a:solidFill>
                  <a:schemeClr val="accent4"/>
                </a:solidFill>
              </a:rPr>
              <a:t>twice more odds for smoker to have a cancer</a:t>
            </a:r>
          </a:p>
        </p:txBody>
      </p:sp>
      <p:sp>
        <p:nvSpPr>
          <p:cNvPr id="26" name="Rectangle 25">
            <a:extLst>
              <a:ext uri="{FF2B5EF4-FFF2-40B4-BE49-F238E27FC236}">
                <a16:creationId xmlns:a16="http://schemas.microsoft.com/office/drawing/2014/main" id="{D5C0C4DC-BF8B-874B-8CF2-D4E576F5F1C9}"/>
              </a:ext>
            </a:extLst>
          </p:cNvPr>
          <p:cNvSpPr/>
          <p:nvPr/>
        </p:nvSpPr>
        <p:spPr>
          <a:xfrm>
            <a:off x="2993265" y="5093296"/>
            <a:ext cx="6096000" cy="646331"/>
          </a:xfrm>
          <a:prstGeom prst="rect">
            <a:avLst/>
          </a:prstGeom>
        </p:spPr>
        <p:txBody>
          <a:bodyPr>
            <a:spAutoFit/>
          </a:bodyPr>
          <a:lstStyle/>
          <a:p>
            <a:r>
              <a:rPr lang="en-US" dirty="0">
                <a:solidFill>
                  <a:schemeClr val="bg1">
                    <a:lumMod val="95000"/>
                  </a:schemeClr>
                </a:solidFill>
              </a:rPr>
              <a:t>OR = 0.5</a:t>
            </a:r>
          </a:p>
          <a:p>
            <a:r>
              <a:rPr lang="en-US" dirty="0">
                <a:solidFill>
                  <a:schemeClr val="bg1">
                    <a:lumMod val="95000"/>
                  </a:schemeClr>
                </a:solidFill>
              </a:rPr>
              <a:t>OR = 2</a:t>
            </a:r>
          </a:p>
        </p:txBody>
      </p:sp>
    </p:spTree>
    <p:extLst>
      <p:ext uri="{BB962C8B-B14F-4D97-AF65-F5344CB8AC3E}">
        <p14:creationId xmlns:p14="http://schemas.microsoft.com/office/powerpoint/2010/main" val="45956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151</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Hong</dc:creator>
  <cp:lastModifiedBy>Andy Hong</cp:lastModifiedBy>
  <cp:revision>11</cp:revision>
  <dcterms:created xsi:type="dcterms:W3CDTF">2019-07-31T07:08:05Z</dcterms:created>
  <dcterms:modified xsi:type="dcterms:W3CDTF">2019-07-31T15:58:15Z</dcterms:modified>
</cp:coreProperties>
</file>